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44"/>
            <a:ext cx="3221354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564" y="1035444"/>
            <a:ext cx="3804970" cy="142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57960" y="3330341"/>
            <a:ext cx="1050925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11714" y="3330341"/>
            <a:ext cx="266064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/4.0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linestatbook.com/2/tests_of_means/single_mean.html" TargetMode="External"/><Relationship Id="rId3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linestatbook.com/2/tests_of_means/single_mean.html" TargetMode="External"/><Relationship Id="rId3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linestatbook.com/2/tests_of_means/single_mean.html" TargetMode="External"/><Relationship Id="rId3" Type="http://schemas.openxmlformats.org/officeDocument/2006/relationships/slide" Target="slide24.xml"/><Relationship Id="rId4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linestatbook.com/2/case_studies/adhd.html" TargetMode="External"/><Relationship Id="rId3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646442"/>
            <a:ext cx="3888104" cy="405130"/>
          </a:xfrm>
          <a:prstGeom prst="rect"/>
          <a:solidFill>
            <a:srgbClr val="004FA2"/>
          </a:solidFill>
        </p:spPr>
        <p:txBody>
          <a:bodyPr wrap="square" lIns="0" tIns="41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pc="5">
                <a:solidFill>
                  <a:srgbClr val="FFFFFF"/>
                </a:solidFill>
              </a:rPr>
              <a:t>Lecture 7: Hypothesis</a:t>
            </a:r>
            <a:r>
              <a:rPr dirty="0" spc="14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52" y="1254846"/>
            <a:ext cx="3359785" cy="1447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Arial"/>
                <a:cs typeface="Arial"/>
              </a:rPr>
              <a:t>Intro </a:t>
            </a:r>
            <a:r>
              <a:rPr dirty="0" sz="1400" spc="15">
                <a:latin typeface="Arial"/>
                <a:cs typeface="Arial"/>
              </a:rPr>
              <a:t>Stats </a:t>
            </a:r>
            <a:r>
              <a:rPr dirty="0" sz="1400" spc="10">
                <a:latin typeface="Arial"/>
                <a:cs typeface="Arial"/>
              </a:rPr>
              <a:t>with Nathan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Favero</a:t>
            </a:r>
            <a:endParaRPr sz="1400">
              <a:latin typeface="Arial"/>
              <a:cs typeface="Arial"/>
            </a:endParaRPr>
          </a:p>
          <a:p>
            <a:pPr algn="ctr" marL="496570" marR="488950">
              <a:lnSpc>
                <a:spcPts val="271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American </a:t>
            </a:r>
            <a:r>
              <a:rPr dirty="0" sz="1100" spc="-10">
                <a:latin typeface="Arial"/>
                <a:cs typeface="Arial"/>
              </a:rPr>
              <a:t>University </a:t>
            </a:r>
            <a:r>
              <a:rPr dirty="0" sz="1100" spc="-15">
                <a:latin typeface="Arial"/>
                <a:cs typeface="Arial"/>
              </a:rPr>
              <a:t>(Washington, DC)  </a:t>
            </a:r>
            <a:r>
              <a:rPr dirty="0" sz="1100" spc="-5">
                <a:latin typeface="Arial"/>
                <a:cs typeface="Arial"/>
              </a:rPr>
              <a:t>August </a:t>
            </a:r>
            <a:r>
              <a:rPr dirty="0" sz="1100" spc="-10">
                <a:latin typeface="Arial"/>
                <a:cs typeface="Arial"/>
              </a:rPr>
              <a:t>2,</a:t>
            </a:r>
            <a:r>
              <a:rPr dirty="0" sz="1100" spc="-15">
                <a:latin typeface="Arial"/>
                <a:cs typeface="Arial"/>
              </a:rPr>
              <a:t> 2024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Except </a:t>
            </a:r>
            <a:r>
              <a:rPr dirty="0" sz="1100" spc="-10">
                <a:latin typeface="Arial"/>
                <a:cs typeface="Arial"/>
              </a:rPr>
              <a:t>where indicated, </a:t>
            </a:r>
            <a:r>
              <a:rPr dirty="0" sz="1100" spc="-5">
                <a:latin typeface="Arial"/>
                <a:cs typeface="Arial"/>
              </a:rPr>
              <a:t>this material </a:t>
            </a:r>
            <a:r>
              <a:rPr dirty="0" sz="1100" spc="-10">
                <a:latin typeface="Arial"/>
                <a:cs typeface="Arial"/>
              </a:rPr>
              <a:t>is licensed under  </a:t>
            </a:r>
            <a:r>
              <a:rPr dirty="0" sz="1100" spc="-10">
                <a:latin typeface="Arial"/>
                <a:cs typeface="Arial"/>
                <a:hlinkClick r:id="rId2"/>
              </a:rPr>
              <a:t>CC-BY 4.0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213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Key </a:t>
            </a:r>
            <a:r>
              <a:rPr dirty="0" spc="5"/>
              <a:t>elements of hypothesis</a:t>
            </a:r>
            <a:r>
              <a:rPr dirty="0" spc="-50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525294"/>
            <a:ext cx="3770629" cy="24676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40665" marR="24130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Alpha </a:t>
            </a:r>
            <a:r>
              <a:rPr dirty="0" sz="1200" spc="-10">
                <a:latin typeface="Arial"/>
                <a:cs typeface="Arial"/>
              </a:rPr>
              <a:t>level: </a:t>
            </a:r>
            <a:r>
              <a:rPr dirty="0" sz="1200" spc="-5">
                <a:latin typeface="Arial"/>
                <a:cs typeface="Arial"/>
              </a:rPr>
              <a:t>the threshold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decide </a:t>
            </a:r>
            <a:r>
              <a:rPr dirty="0" sz="1200" spc="-5">
                <a:latin typeface="Arial"/>
                <a:cs typeface="Arial"/>
              </a:rPr>
              <a:t>at </a:t>
            </a:r>
            <a:r>
              <a:rPr dirty="0" sz="1200" spc="-10">
                <a:latin typeface="Arial"/>
                <a:cs typeface="Arial"/>
              </a:rPr>
              <a:t>what  point </a:t>
            </a:r>
            <a:r>
              <a:rPr dirty="0" sz="1200" spc="-5">
                <a:latin typeface="Arial"/>
                <a:cs typeface="Arial"/>
              </a:rPr>
              <a:t>a result is “unlikely” </a:t>
            </a:r>
            <a:r>
              <a:rPr dirty="0" sz="1200" spc="-10">
                <a:latin typeface="Arial"/>
                <a:cs typeface="Arial"/>
              </a:rPr>
              <a:t>enough </a:t>
            </a:r>
            <a:r>
              <a:rPr dirty="0" sz="1200" spc="-5">
                <a:latin typeface="Arial"/>
                <a:cs typeface="Arial"/>
              </a:rPr>
              <a:t>(under a </a:t>
            </a:r>
            <a:r>
              <a:rPr dirty="0" sz="1200" spc="-10">
                <a:latin typeface="Arial"/>
                <a:cs typeface="Arial"/>
              </a:rPr>
              <a:t>null  hypothesis) </a:t>
            </a:r>
            <a:r>
              <a:rPr dirty="0" sz="1200" spc="-5">
                <a:latin typeface="Arial"/>
                <a:cs typeface="Arial"/>
              </a:rPr>
              <a:t>that the </a:t>
            </a:r>
            <a:r>
              <a:rPr dirty="0" sz="1200" spc="-10">
                <a:latin typeface="Arial"/>
                <a:cs typeface="Arial"/>
              </a:rPr>
              <a:t>null hypothesis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rejected</a:t>
            </a:r>
            <a:endParaRPr sz="1200">
              <a:latin typeface="Arial"/>
              <a:cs typeface="Arial"/>
            </a:endParaRPr>
          </a:p>
          <a:p>
            <a:pPr lvl="1" marL="544195" marR="114935" indent="-145415">
              <a:lnSpc>
                <a:spcPct val="102600"/>
              </a:lnSpc>
              <a:spcBef>
                <a:spcPts val="160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hypothesis </a:t>
            </a:r>
            <a:r>
              <a:rPr dirty="0" sz="1100" spc="-5">
                <a:latin typeface="Arial"/>
                <a:cs typeface="Arial"/>
              </a:rPr>
              <a:t>testing, </a:t>
            </a:r>
            <a:r>
              <a:rPr dirty="0" sz="1100" spc="-10">
                <a:latin typeface="Arial"/>
                <a:cs typeface="Arial"/>
              </a:rPr>
              <a:t>we’re </a:t>
            </a:r>
            <a:r>
              <a:rPr dirty="0" sz="1100" spc="-5">
                <a:latin typeface="Arial"/>
                <a:cs typeface="Arial"/>
              </a:rPr>
              <a:t>thinking </a:t>
            </a:r>
            <a:r>
              <a:rPr dirty="0" sz="1100" spc="-10">
                <a:latin typeface="Arial"/>
                <a:cs typeface="Arial"/>
              </a:rPr>
              <a:t>about whether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data we’ve </a:t>
            </a:r>
            <a:r>
              <a:rPr dirty="0" sz="1100" spc="-5">
                <a:latin typeface="Arial"/>
                <a:cs typeface="Arial"/>
              </a:rPr>
              <a:t>collected (our sample) </a:t>
            </a:r>
            <a:r>
              <a:rPr dirty="0" sz="1100" spc="-10">
                <a:latin typeface="Arial"/>
                <a:cs typeface="Arial"/>
              </a:rPr>
              <a:t>would </a:t>
            </a:r>
            <a:r>
              <a:rPr dirty="0" sz="1100" spc="-15">
                <a:latin typeface="Arial"/>
                <a:cs typeface="Arial"/>
              </a:rPr>
              <a:t>be  </a:t>
            </a:r>
            <a:r>
              <a:rPr dirty="0" sz="1100" spc="-10">
                <a:latin typeface="Arial"/>
                <a:cs typeface="Arial"/>
              </a:rPr>
              <a:t>unusual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observe </a:t>
            </a:r>
            <a:r>
              <a:rPr dirty="0" sz="1100" spc="-5">
                <a:latin typeface="Arial"/>
                <a:cs typeface="Arial"/>
              </a:rPr>
              <a:t>if the </a:t>
            </a:r>
            <a:r>
              <a:rPr dirty="0" sz="1100" spc="-10">
                <a:latin typeface="Arial"/>
                <a:cs typeface="Arial"/>
              </a:rPr>
              <a:t>null hypothesis were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true</a:t>
            </a:r>
            <a:endParaRPr sz="1100">
              <a:latin typeface="Arial"/>
              <a:cs typeface="Arial"/>
            </a:endParaRPr>
          </a:p>
          <a:p>
            <a:pPr lvl="1" marL="544195" marR="137795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Example: if the true </a:t>
            </a:r>
            <a:r>
              <a:rPr dirty="0" sz="1100" spc="-10">
                <a:latin typeface="Arial"/>
                <a:cs typeface="Arial"/>
              </a:rPr>
              <a:t>population mean is 1000, </a:t>
            </a:r>
            <a:r>
              <a:rPr dirty="0" sz="1100" spc="-15">
                <a:latin typeface="Arial"/>
                <a:cs typeface="Arial"/>
              </a:rPr>
              <a:t>we  </a:t>
            </a:r>
            <a:r>
              <a:rPr dirty="0" sz="1100" spc="-10">
                <a:latin typeface="Arial"/>
                <a:cs typeface="Arial"/>
              </a:rPr>
              <a:t>would expect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getting a </a:t>
            </a:r>
            <a:r>
              <a:rPr dirty="0" sz="1100" spc="-5">
                <a:latin typeface="Arial"/>
                <a:cs typeface="Arial"/>
              </a:rPr>
              <a:t>sample </a:t>
            </a:r>
            <a:r>
              <a:rPr dirty="0" sz="1100" spc="-10">
                <a:latin typeface="Arial"/>
                <a:cs typeface="Arial"/>
              </a:rPr>
              <a:t>mean of 998 is  more likely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getting a </a:t>
            </a:r>
            <a:r>
              <a:rPr dirty="0" sz="1100" spc="-5">
                <a:latin typeface="Arial"/>
                <a:cs typeface="Arial"/>
              </a:rPr>
              <a:t>sample </a:t>
            </a:r>
            <a:r>
              <a:rPr dirty="0" sz="1100" spc="-10">
                <a:latin typeface="Arial"/>
                <a:cs typeface="Arial"/>
              </a:rPr>
              <a:t>mean of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800</a:t>
            </a:r>
            <a:endParaRPr sz="1100">
              <a:latin typeface="Arial"/>
              <a:cs typeface="Arial"/>
            </a:endParaRPr>
          </a:p>
          <a:p>
            <a:pPr lvl="1" marL="544195" marR="3048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at what point do we decide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our </a:t>
            </a:r>
            <a:r>
              <a:rPr dirty="0" sz="1100" spc="-5">
                <a:latin typeface="Arial"/>
                <a:cs typeface="Arial"/>
              </a:rPr>
              <a:t>sample </a:t>
            </a:r>
            <a:r>
              <a:rPr dirty="0" sz="1100" spc="-10">
                <a:latin typeface="Arial"/>
                <a:cs typeface="Arial"/>
              </a:rPr>
              <a:t>data  is </a:t>
            </a:r>
            <a:r>
              <a:rPr dirty="0" sz="1100" spc="-5">
                <a:latin typeface="Arial"/>
                <a:cs typeface="Arial"/>
              </a:rPr>
              <a:t>so </a:t>
            </a:r>
            <a:r>
              <a:rPr dirty="0" sz="1100" spc="-10">
                <a:latin typeface="Arial"/>
                <a:cs typeface="Arial"/>
              </a:rPr>
              <a:t>unlikely under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null hypothesis </a:t>
            </a:r>
            <a:r>
              <a:rPr dirty="0" sz="1100" spc="-5">
                <a:latin typeface="Arial"/>
                <a:cs typeface="Arial"/>
              </a:rPr>
              <a:t>(e.g., </a:t>
            </a:r>
            <a:r>
              <a:rPr dirty="0" sz="1100" spc="-10">
                <a:latin typeface="Arial"/>
                <a:cs typeface="Arial"/>
              </a:rPr>
              <a:t>our  </a:t>
            </a:r>
            <a:r>
              <a:rPr dirty="0" sz="1100" spc="-5">
                <a:latin typeface="Arial"/>
                <a:cs typeface="Arial"/>
              </a:rPr>
              <a:t>sample </a:t>
            </a:r>
            <a:r>
              <a:rPr dirty="0" sz="1100" spc="-10">
                <a:latin typeface="Arial"/>
                <a:cs typeface="Arial"/>
              </a:rPr>
              <a:t>mean is </a:t>
            </a:r>
            <a:r>
              <a:rPr dirty="0" sz="1100" spc="-5">
                <a:latin typeface="Arial"/>
                <a:cs typeface="Arial"/>
              </a:rPr>
              <a:t>so far from </a:t>
            </a:r>
            <a:r>
              <a:rPr dirty="0" sz="1100" spc="-10">
                <a:latin typeface="Arial"/>
                <a:cs typeface="Arial"/>
              </a:rPr>
              <a:t>1000)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conclude  the </a:t>
            </a:r>
            <a:r>
              <a:rPr dirty="0" sz="1100" spc="-10">
                <a:latin typeface="Arial"/>
                <a:cs typeface="Arial"/>
              </a:rPr>
              <a:t>null hypothesis </a:t>
            </a:r>
            <a:r>
              <a:rPr dirty="0" sz="1100" spc="-5">
                <a:latin typeface="Arial"/>
                <a:cs typeface="Arial"/>
              </a:rPr>
              <a:t>must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5">
                <a:latin typeface="Arial"/>
                <a:cs typeface="Arial"/>
              </a:rPr>
              <a:t> false?</a:t>
            </a:r>
            <a:endParaRPr sz="1100">
              <a:latin typeface="Arial"/>
              <a:cs typeface="Arial"/>
            </a:endParaRPr>
          </a:p>
          <a:p>
            <a:pPr lvl="1" marL="5441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10">
                <a:latin typeface="Arial"/>
                <a:cs typeface="Arial"/>
              </a:rPr>
              <a:t>The alpha level </a:t>
            </a:r>
            <a:r>
              <a:rPr dirty="0" sz="1100" spc="-5">
                <a:latin typeface="Arial"/>
                <a:cs typeface="Arial"/>
              </a:rPr>
              <a:t>represents the threshold </a:t>
            </a:r>
            <a:r>
              <a:rPr dirty="0" sz="1100" spc="-10">
                <a:latin typeface="Arial"/>
                <a:cs typeface="Arial"/>
              </a:rPr>
              <a:t>we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choose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Key </a:t>
            </a:r>
            <a:r>
              <a:rPr dirty="0" spc="5"/>
              <a:t>elements of hypothesis</a:t>
            </a:r>
            <a:r>
              <a:rPr dirty="0" spc="-50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35" y="335214"/>
            <a:ext cx="3949700" cy="2927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Alpha</a:t>
            </a:r>
            <a:r>
              <a:rPr dirty="0" sz="1200" spc="-10">
                <a:latin typeface="Arial"/>
                <a:cs typeface="Arial"/>
              </a:rPr>
              <a:t> level</a:t>
            </a:r>
            <a:endParaRPr sz="1200">
              <a:latin typeface="Arial"/>
              <a:cs typeface="Arial"/>
            </a:endParaRPr>
          </a:p>
          <a:p>
            <a:pPr lvl="1" marL="582295" indent="-146050">
              <a:lnSpc>
                <a:spcPts val="1260"/>
              </a:lnSpc>
              <a:spcBef>
                <a:spcPts val="45"/>
              </a:spcBef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10">
                <a:latin typeface="Arial"/>
                <a:cs typeface="Arial"/>
              </a:rPr>
              <a:t>There’s an inherent tradeoff in </a:t>
            </a:r>
            <a:r>
              <a:rPr dirty="0" sz="1100" spc="-5">
                <a:latin typeface="Arial"/>
                <a:cs typeface="Arial"/>
              </a:rPr>
              <a:t>choosing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threshold</a:t>
            </a:r>
            <a:endParaRPr sz="1100">
              <a:latin typeface="Arial"/>
              <a:cs typeface="Arial"/>
            </a:endParaRPr>
          </a:p>
          <a:p>
            <a:pPr lvl="1" marL="582295" marR="93980" indent="-145415">
              <a:lnSpc>
                <a:spcPts val="1200"/>
              </a:lnSpc>
              <a:spcBef>
                <a:spcPts val="80"/>
              </a:spcBef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have </a:t>
            </a:r>
            <a:r>
              <a:rPr dirty="0" sz="1100" spc="-5">
                <a:latin typeface="Arial"/>
                <a:cs typeface="Arial"/>
              </a:rPr>
              <a:t>very </a:t>
            </a:r>
            <a:r>
              <a:rPr dirty="0" sz="1100" spc="-10">
                <a:latin typeface="Arial"/>
                <a:cs typeface="Arial"/>
              </a:rPr>
              <a:t>little </a:t>
            </a:r>
            <a:r>
              <a:rPr dirty="0" sz="1100" spc="-5">
                <a:latin typeface="Arial"/>
                <a:cs typeface="Arial"/>
              </a:rPr>
              <a:t>tolerance for </a:t>
            </a:r>
            <a:r>
              <a:rPr dirty="0" sz="1100" spc="-10">
                <a:latin typeface="Arial"/>
                <a:cs typeface="Arial"/>
              </a:rPr>
              <a:t>unusual data but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null hypothesis happens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 i="1">
                <a:latin typeface="Arial"/>
                <a:cs typeface="Arial"/>
              </a:rPr>
              <a:t>true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we have </a:t>
            </a:r>
            <a:r>
              <a:rPr dirty="0" sz="1100" spc="-5">
                <a:latin typeface="Arial"/>
                <a:cs typeface="Arial"/>
              </a:rPr>
              <a:t>fairly  </a:t>
            </a:r>
            <a:r>
              <a:rPr dirty="0" sz="1100" spc="-10">
                <a:latin typeface="Arial"/>
                <a:cs typeface="Arial"/>
              </a:rPr>
              <a:t>high odds of </a:t>
            </a:r>
            <a:r>
              <a:rPr dirty="0" sz="1100" spc="-5">
                <a:latin typeface="Arial"/>
                <a:cs typeface="Arial"/>
              </a:rPr>
              <a:t>falsely rejecting the (true) </a:t>
            </a:r>
            <a:r>
              <a:rPr dirty="0" sz="1100" spc="-10">
                <a:latin typeface="Arial"/>
                <a:cs typeface="Arial"/>
              </a:rPr>
              <a:t>null with our  </a:t>
            </a:r>
            <a:r>
              <a:rPr dirty="0" sz="1100" spc="-5">
                <a:latin typeface="Arial"/>
                <a:cs typeface="Arial"/>
              </a:rPr>
              <a:t>test</a:t>
            </a:r>
            <a:endParaRPr sz="1100">
              <a:latin typeface="Arial"/>
              <a:cs typeface="Arial"/>
            </a:endParaRPr>
          </a:p>
          <a:p>
            <a:pPr lvl="2" marL="885825" marR="207645" indent="-139700">
              <a:lnSpc>
                <a:spcPts val="1200"/>
              </a:lnSpc>
              <a:spcBef>
                <a:spcPts val="10"/>
              </a:spcBef>
              <a:buClr>
                <a:srgbClr val="3333B2"/>
              </a:buClr>
              <a:buFont typeface="Times New Roman"/>
              <a:buChar char="•"/>
              <a:tabLst>
                <a:tab pos="886460" algn="l"/>
              </a:tabLst>
            </a:pP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larger alpha increases </a:t>
            </a:r>
            <a:r>
              <a:rPr dirty="0" sz="1000" spc="-5">
                <a:latin typeface="Arial"/>
                <a:cs typeface="Arial"/>
              </a:rPr>
              <a:t>the risk of a type I </a:t>
            </a:r>
            <a:r>
              <a:rPr dirty="0" sz="1000" spc="-10">
                <a:latin typeface="Arial"/>
                <a:cs typeface="Arial"/>
              </a:rPr>
              <a:t>error or  </a:t>
            </a:r>
            <a:r>
              <a:rPr dirty="0" sz="1000" spc="-5">
                <a:latin typeface="Arial"/>
                <a:cs typeface="Arial"/>
              </a:rPr>
              <a:t>“false </a:t>
            </a:r>
            <a:r>
              <a:rPr dirty="0" sz="1000" spc="-10">
                <a:latin typeface="Arial"/>
                <a:cs typeface="Arial"/>
              </a:rPr>
              <a:t>positive” </a:t>
            </a:r>
            <a:r>
              <a:rPr dirty="0" sz="1000" spc="-5">
                <a:latin typeface="Arial"/>
                <a:cs typeface="Arial"/>
              </a:rPr>
              <a:t>(rejecting a true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null)</a:t>
            </a:r>
            <a:endParaRPr sz="1000">
              <a:latin typeface="Arial"/>
              <a:cs typeface="Arial"/>
            </a:endParaRPr>
          </a:p>
          <a:p>
            <a:pPr lvl="1" marL="582295" marR="147955" indent="-145415">
              <a:lnSpc>
                <a:spcPts val="1200"/>
              </a:lnSpc>
              <a:spcBef>
                <a:spcPts val="25"/>
              </a:spcBef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have a lot of </a:t>
            </a:r>
            <a:r>
              <a:rPr dirty="0" sz="1100" spc="-5">
                <a:latin typeface="Arial"/>
                <a:cs typeface="Arial"/>
              </a:rPr>
              <a:t>tolerance for </a:t>
            </a:r>
            <a:r>
              <a:rPr dirty="0" sz="1100" spc="-10">
                <a:latin typeface="Arial"/>
                <a:cs typeface="Arial"/>
              </a:rPr>
              <a:t>unusual data but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null hypothesis happens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 i="1">
                <a:latin typeface="Arial"/>
                <a:cs typeface="Arial"/>
              </a:rPr>
              <a:t>false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we have </a:t>
            </a:r>
            <a:r>
              <a:rPr dirty="0" sz="1100" spc="-5">
                <a:latin typeface="Arial"/>
                <a:cs typeface="Arial"/>
              </a:rPr>
              <a:t>fairly  </a:t>
            </a:r>
            <a:r>
              <a:rPr dirty="0" sz="1100" spc="-10">
                <a:latin typeface="Arial"/>
                <a:cs typeface="Arial"/>
              </a:rPr>
              <a:t>high odds of </a:t>
            </a:r>
            <a:r>
              <a:rPr dirty="0" sz="1100" spc="-5">
                <a:latin typeface="Arial"/>
                <a:cs typeface="Arial"/>
              </a:rPr>
              <a:t>failing to reject the </a:t>
            </a:r>
            <a:r>
              <a:rPr dirty="0" sz="1100" spc="-10">
                <a:latin typeface="Arial"/>
                <a:cs typeface="Arial"/>
              </a:rPr>
              <a:t>null hypothesis even  </a:t>
            </a:r>
            <a:r>
              <a:rPr dirty="0" sz="1100" spc="-5">
                <a:latin typeface="Arial"/>
                <a:cs typeface="Arial"/>
              </a:rPr>
              <a:t>though </a:t>
            </a:r>
            <a:r>
              <a:rPr dirty="0" sz="1100" spc="-15">
                <a:latin typeface="Arial"/>
                <a:cs typeface="Arial"/>
              </a:rPr>
              <a:t>it’s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  <a:p>
            <a:pPr lvl="2" marL="885825" indent="-139700">
              <a:lnSpc>
                <a:spcPts val="1175"/>
              </a:lnSpc>
              <a:buClr>
                <a:srgbClr val="3333B2"/>
              </a:buClr>
              <a:buFont typeface="Times New Roman"/>
              <a:buChar char="•"/>
              <a:tabLst>
                <a:tab pos="886460" algn="l"/>
              </a:tabLst>
            </a:pPr>
            <a:r>
              <a:rPr dirty="0" sz="1000" spc="-5">
                <a:latin typeface="Arial"/>
                <a:cs typeface="Arial"/>
              </a:rPr>
              <a:t>A smaller </a:t>
            </a:r>
            <a:r>
              <a:rPr dirty="0" sz="1000" spc="-10">
                <a:latin typeface="Arial"/>
                <a:cs typeface="Arial"/>
              </a:rPr>
              <a:t>alpha increases </a:t>
            </a:r>
            <a:r>
              <a:rPr dirty="0" sz="1000" spc="-5">
                <a:latin typeface="Arial"/>
                <a:cs typeface="Arial"/>
              </a:rPr>
              <a:t>the risk of a type II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  <a:p>
            <a:pPr lvl="1" marL="582295" marR="125095" indent="-145415">
              <a:lnSpc>
                <a:spcPct val="102600"/>
              </a:lnSpc>
              <a:spcBef>
                <a:spcPts val="50"/>
              </a:spcBef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5">
                <a:latin typeface="Arial"/>
                <a:cs typeface="Arial"/>
              </a:rPr>
              <a:t>In real research, </a:t>
            </a:r>
            <a:r>
              <a:rPr dirty="0" sz="1100" spc="-10">
                <a:latin typeface="Arial"/>
                <a:cs typeface="Arial"/>
              </a:rPr>
              <a:t>we never know </a:t>
            </a:r>
            <a:r>
              <a:rPr dirty="0" sz="1100" spc="-5">
                <a:latin typeface="Arial"/>
                <a:cs typeface="Arial"/>
              </a:rPr>
              <a:t>for sure </a:t>
            </a:r>
            <a:r>
              <a:rPr dirty="0" sz="1100" spc="-10">
                <a:latin typeface="Arial"/>
                <a:cs typeface="Arial"/>
              </a:rPr>
              <a:t>whether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null hypothesis is </a:t>
            </a:r>
            <a:r>
              <a:rPr dirty="0" sz="1100" spc="-5">
                <a:latin typeface="Arial"/>
                <a:cs typeface="Arial"/>
              </a:rPr>
              <a:t>true, so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set the </a:t>
            </a:r>
            <a:r>
              <a:rPr dirty="0" sz="1100" spc="-10">
                <a:latin typeface="Arial"/>
                <a:cs typeface="Arial"/>
              </a:rPr>
              <a:t>alpha level  according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conservative </a:t>
            </a:r>
            <a:r>
              <a:rPr dirty="0" sz="1100" spc="-10">
                <a:latin typeface="Arial"/>
                <a:cs typeface="Arial"/>
              </a:rPr>
              <a:t>we 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be–how  </a:t>
            </a:r>
            <a:r>
              <a:rPr dirty="0" sz="1100" spc="-10">
                <a:latin typeface="Arial"/>
                <a:cs typeface="Arial"/>
              </a:rPr>
              <a:t>much </a:t>
            </a:r>
            <a:r>
              <a:rPr dirty="0" sz="1100" spc="-5">
                <a:latin typeface="Arial"/>
                <a:cs typeface="Arial"/>
              </a:rPr>
              <a:t>tolerance </a:t>
            </a:r>
            <a:r>
              <a:rPr dirty="0" sz="1100" spc="-10">
                <a:latin typeface="Arial"/>
                <a:cs typeface="Arial"/>
              </a:rPr>
              <a:t>we have </a:t>
            </a:r>
            <a:r>
              <a:rPr dirty="0" sz="1100" spc="-5">
                <a:latin typeface="Arial"/>
                <a:cs typeface="Arial"/>
              </a:rPr>
              <a:t>for the risk </a:t>
            </a:r>
            <a:r>
              <a:rPr dirty="0" sz="1100" spc="-10">
                <a:latin typeface="Arial"/>
                <a:cs typeface="Arial"/>
              </a:rPr>
              <a:t>of a </a:t>
            </a:r>
            <a:r>
              <a:rPr dirty="0" sz="1100" spc="-5">
                <a:latin typeface="Arial"/>
                <a:cs typeface="Arial"/>
              </a:rPr>
              <a:t>type I </a:t>
            </a:r>
            <a:r>
              <a:rPr dirty="0" sz="1100" spc="-10">
                <a:latin typeface="Arial"/>
                <a:cs typeface="Arial"/>
              </a:rPr>
              <a:t>error  </a:t>
            </a:r>
            <a:r>
              <a:rPr dirty="0" sz="1100" spc="-5">
                <a:latin typeface="Arial"/>
                <a:cs typeface="Arial"/>
              </a:rPr>
              <a:t>(versus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type II</a:t>
            </a:r>
            <a:r>
              <a:rPr dirty="0" sz="1100" spc="-10">
                <a:latin typeface="Arial"/>
                <a:cs typeface="Arial"/>
              </a:rPr>
              <a:t> error)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213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Key </a:t>
            </a:r>
            <a:r>
              <a:rPr dirty="0" spc="5"/>
              <a:t>elements of hypothesis</a:t>
            </a:r>
            <a:r>
              <a:rPr dirty="0" spc="-50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710920"/>
            <a:ext cx="3926204" cy="19824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533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Alpha</a:t>
            </a:r>
            <a:r>
              <a:rPr dirty="0" sz="1200" spc="-10">
                <a:latin typeface="Arial"/>
                <a:cs typeface="Arial"/>
              </a:rPr>
              <a:t> level</a:t>
            </a:r>
            <a:endParaRPr sz="1200">
              <a:latin typeface="Arial"/>
              <a:cs typeface="Arial"/>
            </a:endParaRPr>
          </a:p>
          <a:p>
            <a:pPr lvl="1" marL="556895" marR="8128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The alpha level indicates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probability of getting a  </a:t>
            </a:r>
            <a:r>
              <a:rPr dirty="0" sz="1100" spc="-5">
                <a:latin typeface="Arial"/>
                <a:cs typeface="Arial"/>
              </a:rPr>
              <a:t>type I </a:t>
            </a:r>
            <a:r>
              <a:rPr dirty="0" sz="1100" spc="-10">
                <a:latin typeface="Arial"/>
                <a:cs typeface="Arial"/>
              </a:rPr>
              <a:t>error </a:t>
            </a:r>
            <a:r>
              <a:rPr dirty="0" sz="1100" spc="-5" i="1">
                <a:latin typeface="Arial"/>
                <a:cs typeface="Arial"/>
              </a:rPr>
              <a:t>if the </a:t>
            </a:r>
            <a:r>
              <a:rPr dirty="0" sz="1100" spc="-10" i="1">
                <a:latin typeface="Arial"/>
                <a:cs typeface="Arial"/>
              </a:rPr>
              <a:t>null hypothesis happens </a:t>
            </a:r>
            <a:r>
              <a:rPr dirty="0" sz="1100" spc="-5" i="1">
                <a:latin typeface="Arial"/>
                <a:cs typeface="Arial"/>
              </a:rPr>
              <a:t>to </a:t>
            </a:r>
            <a:r>
              <a:rPr dirty="0" sz="1100" spc="-10" i="1">
                <a:latin typeface="Arial"/>
                <a:cs typeface="Arial"/>
              </a:rPr>
              <a:t>be </a:t>
            </a:r>
            <a:r>
              <a:rPr dirty="0" sz="1100" spc="-5" i="1">
                <a:latin typeface="Arial"/>
                <a:cs typeface="Arial"/>
              </a:rPr>
              <a:t>true  </a:t>
            </a:r>
            <a:r>
              <a:rPr dirty="0" sz="1100" spc="-5">
                <a:latin typeface="Arial"/>
                <a:cs typeface="Arial"/>
              </a:rPr>
              <a:t>(assuming </a:t>
            </a:r>
            <a:r>
              <a:rPr dirty="0" sz="1100" spc="-10">
                <a:latin typeface="Arial"/>
                <a:cs typeface="Arial"/>
              </a:rPr>
              <a:t>all assumptions of </a:t>
            </a:r>
            <a:r>
              <a:rPr dirty="0" sz="1100" spc="-5">
                <a:latin typeface="Arial"/>
                <a:cs typeface="Arial"/>
              </a:rPr>
              <a:t>the statistical model </a:t>
            </a:r>
            <a:r>
              <a:rPr dirty="0" sz="1100" spc="-10">
                <a:latin typeface="Arial"/>
                <a:cs typeface="Arial"/>
              </a:rPr>
              <a:t>are  </a:t>
            </a:r>
            <a:r>
              <a:rPr dirty="0" sz="1100" spc="-5">
                <a:latin typeface="Arial"/>
                <a:cs typeface="Arial"/>
              </a:rPr>
              <a:t>true)</a:t>
            </a:r>
            <a:endParaRPr sz="1100">
              <a:latin typeface="Arial"/>
              <a:cs typeface="Arial"/>
            </a:endParaRPr>
          </a:p>
          <a:p>
            <a:pPr lvl="1" marL="556895" marR="103505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An alpha level of </a:t>
            </a:r>
            <a:r>
              <a:rPr dirty="0" sz="1100" spc="-5">
                <a:latin typeface="Arial"/>
                <a:cs typeface="Arial"/>
              </a:rPr>
              <a:t>.05 </a:t>
            </a:r>
            <a:r>
              <a:rPr dirty="0" sz="1100" spc="-10">
                <a:latin typeface="Arial"/>
                <a:cs typeface="Arial"/>
              </a:rPr>
              <a:t>means </a:t>
            </a:r>
            <a:r>
              <a:rPr dirty="0" sz="1100" spc="-5">
                <a:latin typeface="Arial"/>
                <a:cs typeface="Arial"/>
              </a:rPr>
              <a:t>that there </a:t>
            </a:r>
            <a:r>
              <a:rPr dirty="0" sz="1100" spc="-10">
                <a:latin typeface="Arial"/>
                <a:cs typeface="Arial"/>
              </a:rPr>
              <a:t>is a </a:t>
            </a:r>
            <a:r>
              <a:rPr dirty="0" sz="1100" spc="-15">
                <a:latin typeface="Arial"/>
                <a:cs typeface="Arial"/>
              </a:rPr>
              <a:t>5%  </a:t>
            </a:r>
            <a:r>
              <a:rPr dirty="0" sz="1100" spc="-5">
                <a:latin typeface="Arial"/>
                <a:cs typeface="Arial"/>
              </a:rPr>
              <a:t>chance </a:t>
            </a:r>
            <a:r>
              <a:rPr dirty="0" sz="1100" spc="-10">
                <a:latin typeface="Arial"/>
                <a:cs typeface="Arial"/>
              </a:rPr>
              <a:t>of getting a </a:t>
            </a:r>
            <a:r>
              <a:rPr dirty="0" sz="1100" spc="-5">
                <a:latin typeface="Arial"/>
                <a:cs typeface="Arial"/>
              </a:rPr>
              <a:t>false </a:t>
            </a:r>
            <a:r>
              <a:rPr dirty="0" sz="1100" spc="-10">
                <a:latin typeface="Arial"/>
                <a:cs typeface="Arial"/>
              </a:rPr>
              <a:t>positive </a:t>
            </a:r>
            <a:r>
              <a:rPr dirty="0" sz="1100" spc="-5">
                <a:latin typeface="Arial"/>
                <a:cs typeface="Arial"/>
              </a:rPr>
              <a:t>(rejecting the </a:t>
            </a:r>
            <a:r>
              <a:rPr dirty="0" sz="1100" spc="-10">
                <a:latin typeface="Arial"/>
                <a:cs typeface="Arial"/>
              </a:rPr>
              <a:t>null) if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null is</a:t>
            </a:r>
            <a:r>
              <a:rPr dirty="0" sz="1100" spc="-5">
                <a:latin typeface="Arial"/>
                <a:cs typeface="Arial"/>
              </a:rPr>
              <a:t> true</a:t>
            </a:r>
            <a:endParaRPr sz="1100">
              <a:latin typeface="Arial"/>
              <a:cs typeface="Arial"/>
            </a:endParaRPr>
          </a:p>
          <a:p>
            <a:pPr lvl="1" marL="5568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The default alpha level is usually 0.05 </a:t>
            </a:r>
            <a:r>
              <a:rPr dirty="0" sz="1100" spc="60">
                <a:latin typeface="Arial"/>
                <a:cs typeface="Arial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α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Arial"/>
                <a:cs typeface="Arial"/>
              </a:rPr>
              <a:t>05)</a:t>
            </a:r>
            <a:endParaRPr sz="1100">
              <a:latin typeface="Arial"/>
              <a:cs typeface="Arial"/>
            </a:endParaRPr>
          </a:p>
          <a:p>
            <a:pPr lvl="1" marL="5568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5">
                <a:latin typeface="Arial"/>
                <a:cs typeface="Arial"/>
              </a:rPr>
              <a:t>Other </a:t>
            </a:r>
            <a:r>
              <a:rPr dirty="0" sz="1100" spc="-10">
                <a:latin typeface="Arial"/>
                <a:cs typeface="Arial"/>
              </a:rPr>
              <a:t>common levels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are used are </a:t>
            </a:r>
            <a:r>
              <a:rPr dirty="0" sz="1100" spc="-5">
                <a:latin typeface="Arial"/>
                <a:cs typeface="Arial"/>
              </a:rPr>
              <a:t>.10, .01,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55689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.001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213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Key </a:t>
            </a:r>
            <a:r>
              <a:rPr dirty="0" spc="5"/>
              <a:t>elements of hypothesis</a:t>
            </a:r>
            <a:r>
              <a:rPr dirty="0" spc="-50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831161"/>
            <a:ext cx="3855085" cy="17310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40665" marR="318135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Statistical significance: refers to rejecting the </a:t>
            </a:r>
            <a:r>
              <a:rPr dirty="0" sz="1200" spc="-10">
                <a:latin typeface="Arial"/>
                <a:cs typeface="Arial"/>
              </a:rPr>
              <a:t>null  hypothesis</a:t>
            </a:r>
            <a:endParaRPr sz="1200">
              <a:latin typeface="Arial"/>
              <a:cs typeface="Arial"/>
            </a:endParaRPr>
          </a:p>
          <a:p>
            <a:pPr lvl="1" marL="544195" marR="81280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Example: the </a:t>
            </a:r>
            <a:r>
              <a:rPr dirty="0" sz="1100" spc="-10">
                <a:latin typeface="Arial"/>
                <a:cs typeface="Arial"/>
              </a:rPr>
              <a:t>difference between </a:t>
            </a:r>
            <a:r>
              <a:rPr dirty="0" sz="1100" spc="-5">
                <a:latin typeface="Arial"/>
                <a:cs typeface="Arial"/>
              </a:rPr>
              <a:t>two sample </a:t>
            </a:r>
            <a:r>
              <a:rPr dirty="0" sz="1100" spc="-10">
                <a:latin typeface="Arial"/>
                <a:cs typeface="Arial"/>
              </a:rPr>
              <a:t>means  is </a:t>
            </a:r>
            <a:r>
              <a:rPr dirty="0" sz="1100" spc="-5">
                <a:latin typeface="Arial"/>
                <a:cs typeface="Arial"/>
              </a:rPr>
              <a:t>“statistically significant” if the </a:t>
            </a:r>
            <a:r>
              <a:rPr dirty="0" sz="1100" spc="-10">
                <a:latin typeface="Arial"/>
                <a:cs typeface="Arial"/>
              </a:rPr>
              <a:t>null hypothesis of  equal means has been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rejected</a:t>
            </a:r>
            <a:endParaRPr sz="1100">
              <a:latin typeface="Arial"/>
              <a:cs typeface="Arial"/>
            </a:endParaRPr>
          </a:p>
          <a:p>
            <a:pPr marL="240665" marR="368935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20">
                <a:latin typeface="Arial"/>
                <a:cs typeface="Arial"/>
              </a:rPr>
              <a:t>Type </a:t>
            </a:r>
            <a:r>
              <a:rPr dirty="0" sz="1200" spc="-5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error: </a:t>
            </a:r>
            <a:r>
              <a:rPr dirty="0" sz="1200" spc="-5">
                <a:latin typeface="Arial"/>
                <a:cs typeface="Arial"/>
              </a:rPr>
              <a:t>rejection of a </a:t>
            </a:r>
            <a:r>
              <a:rPr dirty="0" sz="1200" spc="-10">
                <a:latin typeface="Arial"/>
                <a:cs typeface="Arial"/>
              </a:rPr>
              <a:t>null hypothesis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is  actually </a:t>
            </a:r>
            <a:r>
              <a:rPr dirty="0" sz="1200" spc="-5">
                <a:latin typeface="Arial"/>
                <a:cs typeface="Arial"/>
              </a:rPr>
              <a:t>true (a “false </a:t>
            </a:r>
            <a:r>
              <a:rPr dirty="0" sz="1200" spc="-10">
                <a:latin typeface="Arial"/>
                <a:cs typeface="Arial"/>
              </a:rPr>
              <a:t>positive”)</a:t>
            </a:r>
            <a:endParaRPr sz="1200">
              <a:latin typeface="Arial"/>
              <a:cs typeface="Arial"/>
            </a:endParaRPr>
          </a:p>
          <a:p>
            <a:pPr marL="240665" marR="7366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20">
                <a:latin typeface="Arial"/>
                <a:cs typeface="Arial"/>
              </a:rPr>
              <a:t>Type </a:t>
            </a:r>
            <a:r>
              <a:rPr dirty="0" sz="1200" spc="-5">
                <a:latin typeface="Arial"/>
                <a:cs typeface="Arial"/>
              </a:rPr>
              <a:t>II </a:t>
            </a:r>
            <a:r>
              <a:rPr dirty="0" sz="1200" spc="-10">
                <a:latin typeface="Arial"/>
                <a:cs typeface="Arial"/>
              </a:rPr>
              <a:t>error: </a:t>
            </a:r>
            <a:r>
              <a:rPr dirty="0" sz="1200" spc="-5">
                <a:latin typeface="Arial"/>
                <a:cs typeface="Arial"/>
              </a:rPr>
              <a:t>failure to reject a </a:t>
            </a:r>
            <a:r>
              <a:rPr dirty="0" sz="1200" spc="-10">
                <a:latin typeface="Arial"/>
                <a:cs typeface="Arial"/>
              </a:rPr>
              <a:t>null hypothesis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is  </a:t>
            </a:r>
            <a:r>
              <a:rPr dirty="0" sz="1200" spc="-5">
                <a:latin typeface="Arial"/>
                <a:cs typeface="Arial"/>
              </a:rPr>
              <a:t>false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6294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Hypothesis</a:t>
            </a:r>
            <a:r>
              <a:rPr dirty="0" spc="-5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594128"/>
            <a:ext cx="3834765" cy="22955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40665" marR="939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Let’s look </a:t>
            </a:r>
            <a:r>
              <a:rPr dirty="0" sz="1200" spc="-5">
                <a:latin typeface="Arial"/>
                <a:cs typeface="Arial"/>
              </a:rPr>
              <a:t>at </a:t>
            </a:r>
            <a:r>
              <a:rPr dirty="0" sz="1200" spc="-10">
                <a:latin typeface="Arial"/>
                <a:cs typeface="Arial"/>
              </a:rPr>
              <a:t>another example </a:t>
            </a:r>
            <a:r>
              <a:rPr dirty="0" sz="1200" spc="-5">
                <a:latin typeface="Arial"/>
                <a:cs typeface="Arial"/>
              </a:rPr>
              <a:t>of a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  (also from the textbook): </a:t>
            </a:r>
            <a:r>
              <a:rPr dirty="0" sz="1200" spc="-105">
                <a:latin typeface="Courier New"/>
                <a:cs typeface="Courier New"/>
                <a:hlinkClick r:id="rId2"/>
              </a:rPr>
              <a:t>https://onlinestatbook. </a:t>
            </a:r>
            <a:r>
              <a:rPr dirty="0" sz="1200" spc="-105">
                <a:latin typeface="Courier New"/>
                <a:cs typeface="Courier New"/>
                <a:hlinkClick r:id="rId2"/>
              </a:rPr>
              <a:t> com/2/tests_of_means/single_mean.html</a:t>
            </a:r>
            <a:endParaRPr sz="1200">
              <a:latin typeface="Courier New"/>
              <a:cs typeface="Courier New"/>
            </a:endParaRPr>
          </a:p>
          <a:p>
            <a:pPr lvl="1" marL="544195" marR="311785" indent="-145415">
              <a:lnSpc>
                <a:spcPct val="102600"/>
              </a:lnSpc>
              <a:spcBef>
                <a:spcPts val="160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Question: </a:t>
            </a: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subjects </a:t>
            </a:r>
            <a:r>
              <a:rPr dirty="0" sz="1100" spc="-10">
                <a:latin typeface="Arial"/>
                <a:cs typeface="Arial"/>
              </a:rPr>
              <a:t>prefer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images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are  </a:t>
            </a:r>
            <a:r>
              <a:rPr dirty="0" sz="1100" spc="-5">
                <a:latin typeface="Arial"/>
                <a:cs typeface="Arial"/>
              </a:rPr>
              <a:t>subliminally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suggested?</a:t>
            </a:r>
            <a:endParaRPr sz="1100">
              <a:latin typeface="Arial"/>
              <a:cs typeface="Arial"/>
            </a:endParaRPr>
          </a:p>
          <a:p>
            <a:pPr lvl="1" marL="544195" marR="5588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10">
                <a:latin typeface="Arial"/>
                <a:cs typeface="Arial"/>
              </a:rPr>
              <a:t>Key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number of </a:t>
            </a:r>
            <a:r>
              <a:rPr dirty="0" sz="1100" spc="-5">
                <a:latin typeface="Arial"/>
                <a:cs typeface="Arial"/>
              </a:rPr>
              <a:t>subliminally suggested  </a:t>
            </a:r>
            <a:r>
              <a:rPr dirty="0" sz="1100" spc="-10">
                <a:latin typeface="Arial"/>
                <a:cs typeface="Arial"/>
              </a:rPr>
              <a:t>images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were </a:t>
            </a:r>
            <a:r>
              <a:rPr dirty="0" sz="1100" spc="-5">
                <a:latin typeface="Arial"/>
                <a:cs typeface="Arial"/>
              </a:rPr>
              <a:t>chosen (out </a:t>
            </a:r>
            <a:r>
              <a:rPr dirty="0" sz="1100" spc="-10">
                <a:latin typeface="Arial"/>
                <a:cs typeface="Arial"/>
              </a:rPr>
              <a:t>of 100 </a:t>
            </a:r>
            <a:r>
              <a:rPr dirty="0" sz="1100" spc="-5">
                <a:latin typeface="Arial"/>
                <a:cs typeface="Arial"/>
              </a:rPr>
              <a:t>total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pairs)</a:t>
            </a:r>
            <a:endParaRPr sz="1100">
              <a:latin typeface="Arial"/>
              <a:cs typeface="Arial"/>
            </a:endParaRPr>
          </a:p>
          <a:p>
            <a:pPr lvl="1" marL="544195" marR="50165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If subliminal suggestions </a:t>
            </a:r>
            <a:r>
              <a:rPr dirty="0" sz="1100" spc="-10">
                <a:latin typeface="Arial"/>
                <a:cs typeface="Arial"/>
              </a:rPr>
              <a:t>make no difference, exactly  half of </a:t>
            </a:r>
            <a:r>
              <a:rPr dirty="0" sz="1100" spc="-5">
                <a:latin typeface="Arial"/>
                <a:cs typeface="Arial"/>
              </a:rPr>
              <a:t>the suggested </a:t>
            </a:r>
            <a:r>
              <a:rPr dirty="0" sz="1100" spc="-10">
                <a:latin typeface="Arial"/>
                <a:cs typeface="Arial"/>
              </a:rPr>
              <a:t>images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chosen </a:t>
            </a:r>
            <a:r>
              <a:rPr dirty="0" sz="1100" spc="-10">
                <a:latin typeface="Arial"/>
                <a:cs typeface="Arial"/>
              </a:rPr>
              <a:t>just  out of dumb luck, </a:t>
            </a:r>
            <a:r>
              <a:rPr dirty="0" sz="1100" spc="-5">
                <a:latin typeface="Arial"/>
                <a:cs typeface="Arial"/>
              </a:rPr>
              <a:t>so </a:t>
            </a:r>
            <a:r>
              <a:rPr dirty="0" sz="1100" spc="-10">
                <a:latin typeface="Arial"/>
                <a:cs typeface="Arial"/>
              </a:rPr>
              <a:t>we use 50 </a:t>
            </a:r>
            <a:r>
              <a:rPr dirty="0" sz="1100" spc="-5">
                <a:latin typeface="Arial"/>
                <a:cs typeface="Arial"/>
              </a:rPr>
              <a:t>(out </a:t>
            </a:r>
            <a:r>
              <a:rPr dirty="0" sz="1100" spc="-10">
                <a:latin typeface="Arial"/>
                <a:cs typeface="Arial"/>
              </a:rPr>
              <a:t>of 100) as our  baseline</a:t>
            </a:r>
            <a:endParaRPr sz="1100">
              <a:latin typeface="Arial"/>
              <a:cs typeface="Arial"/>
            </a:endParaRPr>
          </a:p>
          <a:p>
            <a:pPr lvl="1" marL="5441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Step </a:t>
            </a:r>
            <a:r>
              <a:rPr dirty="0" sz="1100" spc="-10">
                <a:latin typeface="Arial"/>
                <a:cs typeface="Arial"/>
              </a:rPr>
              <a:t>1 – </a:t>
            </a:r>
            <a:r>
              <a:rPr dirty="0" sz="110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100" spc="60">
                <a:latin typeface="Garamond"/>
                <a:cs typeface="Garamond"/>
              </a:rPr>
              <a:t>: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-90">
                <a:latin typeface="Garamond"/>
                <a:cs typeface="Garamond"/>
              </a:rPr>
              <a:t> </a:t>
            </a:r>
            <a:r>
              <a:rPr dirty="0" sz="1100" spc="-15"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  <a:p>
            <a:pPr lvl="1" marL="5441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Step </a:t>
            </a:r>
            <a:r>
              <a:rPr dirty="0" sz="1100" spc="-10">
                <a:latin typeface="Arial"/>
                <a:cs typeface="Arial"/>
              </a:rPr>
              <a:t>2 – </a:t>
            </a:r>
            <a:r>
              <a:rPr dirty="0" sz="1100" spc="114" i="1">
                <a:latin typeface="Times New Roman"/>
                <a:cs typeface="Times New Roman"/>
              </a:rPr>
              <a:t>α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-60">
                <a:latin typeface="Garamond"/>
                <a:cs typeface="Garamond"/>
              </a:rPr>
              <a:t> 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Arial"/>
                <a:cs typeface="Arial"/>
              </a:rPr>
              <a:t>05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6294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Hypothesis</a:t>
            </a:r>
            <a:r>
              <a:rPr dirty="0" spc="-5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449653"/>
            <a:ext cx="3654425" cy="26650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89865" marR="304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5">
                <a:latin typeface="Courier New"/>
                <a:cs typeface="Courier New"/>
                <a:hlinkClick r:id="rId2"/>
              </a:rPr>
              <a:t>https://onlinestatbook.com/2/tests_ </a:t>
            </a:r>
            <a:r>
              <a:rPr dirty="0" sz="1200" spc="-105">
                <a:latin typeface="Courier New"/>
                <a:cs typeface="Courier New"/>
                <a:hlinkClick r:id="rId2"/>
              </a:rPr>
              <a:t> of_means/single_mean.html</a:t>
            </a:r>
            <a:endParaRPr sz="1200">
              <a:latin typeface="Courier New"/>
              <a:cs typeface="Courier New"/>
            </a:endParaRPr>
          </a:p>
          <a:p>
            <a:pPr lvl="1" marL="493395" indent="-146050">
              <a:lnSpc>
                <a:spcPct val="100000"/>
              </a:lnSpc>
              <a:spcBef>
                <a:spcPts val="190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5">
                <a:latin typeface="Arial"/>
                <a:cs typeface="Arial"/>
              </a:rPr>
              <a:t>Step </a:t>
            </a:r>
            <a:r>
              <a:rPr dirty="0" sz="1100" spc="-10">
                <a:latin typeface="Arial"/>
                <a:cs typeface="Arial"/>
              </a:rPr>
              <a:t>3 – Calculate p-value in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Stata:</a:t>
            </a:r>
            <a:endParaRPr sz="1100">
              <a:latin typeface="Arial"/>
              <a:cs typeface="Arial"/>
            </a:endParaRPr>
          </a:p>
          <a:p>
            <a:pPr marL="493395" marR="2352040">
              <a:lnSpc>
                <a:spcPct val="102600"/>
              </a:lnSpc>
              <a:spcBef>
                <a:spcPts val="200"/>
              </a:spcBef>
            </a:pPr>
            <a:r>
              <a:rPr dirty="0" sz="1100" spc="-90">
                <a:latin typeface="Courier New"/>
                <a:cs typeface="Courier New"/>
              </a:rPr>
              <a:t>input</a:t>
            </a:r>
            <a:r>
              <a:rPr dirty="0" sz="1100" spc="-165">
                <a:latin typeface="Courier New"/>
                <a:cs typeface="Courier New"/>
              </a:rPr>
              <a:t> </a:t>
            </a:r>
            <a:r>
              <a:rPr dirty="0" sz="1100" spc="-90">
                <a:latin typeface="Courier New"/>
                <a:cs typeface="Courier New"/>
              </a:rPr>
              <a:t>score  45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</a:rPr>
              <a:t>48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</a:rPr>
              <a:t>49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</a:rPr>
              <a:t>49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</a:rPr>
              <a:t>51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</a:rPr>
              <a:t>52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</a:rPr>
              <a:t>53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0"/>
              </a:spcBef>
            </a:pPr>
            <a:r>
              <a:rPr dirty="0" sz="1100" spc="-90">
                <a:latin typeface="Courier New"/>
                <a:cs typeface="Courier New"/>
              </a:rPr>
              <a:t>55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</a:rPr>
              <a:t>57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</a:rPr>
              <a:t>end</a:t>
            </a:r>
            <a:endParaRPr sz="1100">
              <a:latin typeface="Courier New"/>
              <a:cs typeface="Courier New"/>
            </a:endParaRPr>
          </a:p>
          <a:p>
            <a:pPr marL="4933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</a:rPr>
              <a:t>ztest score == 50,</a:t>
            </a:r>
            <a:r>
              <a:rPr dirty="0" sz="1100" spc="-100">
                <a:latin typeface="Courier New"/>
                <a:cs typeface="Courier New"/>
              </a:rPr>
              <a:t> </a:t>
            </a:r>
            <a:r>
              <a:rPr dirty="0" sz="1100" spc="-90">
                <a:latin typeface="Courier New"/>
                <a:cs typeface="Courier New"/>
              </a:rPr>
              <a:t>sd(5)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6294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Hypothesis</a:t>
            </a:r>
            <a:r>
              <a:rPr dirty="0" spc="-5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035" y="1086266"/>
            <a:ext cx="3824604" cy="918844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02565" marR="187960" indent="-152400">
              <a:lnSpc>
                <a:spcPts val="1360"/>
              </a:lnSpc>
              <a:spcBef>
                <a:spcPts val="204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5">
                <a:latin typeface="Courier New"/>
                <a:cs typeface="Courier New"/>
                <a:hlinkClick r:id="rId2"/>
              </a:rPr>
              <a:t>https://onlinestatbook.com/2/tests_ </a:t>
            </a:r>
            <a:r>
              <a:rPr dirty="0" sz="1200" spc="-105">
                <a:latin typeface="Courier New"/>
                <a:cs typeface="Courier New"/>
                <a:hlinkClick r:id="rId2"/>
              </a:rPr>
              <a:t> of_means/single_mean.html</a:t>
            </a:r>
            <a:endParaRPr sz="1200">
              <a:latin typeface="Courier New"/>
              <a:cs typeface="Courier New"/>
            </a:endParaRPr>
          </a:p>
          <a:p>
            <a:pPr lvl="1" marL="506095" indent="-146050">
              <a:lnSpc>
                <a:spcPct val="1000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06730" algn="l"/>
              </a:tabLst>
            </a:pPr>
            <a:r>
              <a:rPr dirty="0" sz="1100" spc="-10" i="1">
                <a:latin typeface="Arial"/>
                <a:cs typeface="Arial"/>
              </a:rPr>
              <a:t>p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  <a:p>
            <a:pPr lvl="1" marL="506095" marR="3048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06730" algn="l"/>
              </a:tabLst>
            </a:pPr>
            <a:r>
              <a:rPr dirty="0" sz="1100" spc="-5">
                <a:latin typeface="Arial"/>
                <a:cs typeface="Arial"/>
              </a:rPr>
              <a:t>Step </a:t>
            </a:r>
            <a:r>
              <a:rPr dirty="0" sz="1100" spc="-10">
                <a:latin typeface="Arial"/>
                <a:cs typeface="Arial"/>
              </a:rPr>
              <a:t>4 – 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Arial"/>
                <a:cs typeface="Arial"/>
              </a:rPr>
              <a:t>55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-5">
                <a:latin typeface="Arial"/>
                <a:cs typeface="Arial"/>
              </a:rPr>
              <a:t>0</a:t>
            </a:r>
            <a:r>
              <a:rPr dirty="0" sz="1100" spc="-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Arial"/>
                <a:cs typeface="Arial"/>
              </a:rPr>
              <a:t>05, thus </a:t>
            </a:r>
            <a:r>
              <a:rPr dirty="0" sz="1100" spc="-10" i="1">
                <a:latin typeface="Arial"/>
                <a:cs typeface="Arial"/>
              </a:rPr>
              <a:t>p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60" i="1">
                <a:latin typeface="Times New Roman"/>
                <a:cs typeface="Times New Roman"/>
              </a:rPr>
              <a:t>α</a:t>
            </a:r>
            <a:r>
              <a:rPr dirty="0" sz="1100" spc="60">
                <a:latin typeface="Arial"/>
                <a:cs typeface="Arial"/>
              </a:rPr>
              <a:t>. </a:t>
            </a: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fail to reject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null; </a:t>
            </a:r>
            <a:r>
              <a:rPr dirty="0" sz="1100" spc="-5">
                <a:latin typeface="Arial"/>
                <a:cs typeface="Arial"/>
              </a:rPr>
              <a:t>the results </a:t>
            </a:r>
            <a:r>
              <a:rPr dirty="0" sz="1100" spc="-10">
                <a:latin typeface="Arial"/>
                <a:cs typeface="Arial"/>
              </a:rPr>
              <a:t>are inconclusive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2333" y="2035261"/>
            <a:ext cx="481330" cy="101600"/>
          </a:xfrm>
          <a:custGeom>
            <a:avLst/>
            <a:gdLst/>
            <a:ahLst/>
            <a:cxnLst/>
            <a:rect l="l" t="t" r="r" b="b"/>
            <a:pathLst>
              <a:path w="481330" h="101600">
                <a:moveTo>
                  <a:pt x="430488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430488" y="101221"/>
                </a:lnTo>
                <a:lnTo>
                  <a:pt x="450139" y="97228"/>
                </a:lnTo>
                <a:lnTo>
                  <a:pt x="466232" y="86354"/>
                </a:lnTo>
                <a:lnTo>
                  <a:pt x="477106" y="70262"/>
                </a:lnTo>
                <a:lnTo>
                  <a:pt x="481099" y="50610"/>
                </a:lnTo>
                <a:lnTo>
                  <a:pt x="477106" y="30959"/>
                </a:lnTo>
                <a:lnTo>
                  <a:pt x="466232" y="14866"/>
                </a:lnTo>
                <a:lnTo>
                  <a:pt x="450139" y="3993"/>
                </a:lnTo>
                <a:lnTo>
                  <a:pt x="430488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2333" y="2035261"/>
            <a:ext cx="481330" cy="101600"/>
          </a:xfrm>
          <a:custGeom>
            <a:avLst/>
            <a:gdLst/>
            <a:ahLst/>
            <a:cxnLst/>
            <a:rect l="l" t="t" r="r" b="b"/>
            <a:pathLst>
              <a:path w="481330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430488" y="0"/>
                </a:lnTo>
                <a:lnTo>
                  <a:pt x="450139" y="3993"/>
                </a:lnTo>
                <a:lnTo>
                  <a:pt x="466232" y="14866"/>
                </a:lnTo>
                <a:lnTo>
                  <a:pt x="477106" y="30959"/>
                </a:lnTo>
                <a:lnTo>
                  <a:pt x="481099" y="50610"/>
                </a:lnTo>
                <a:lnTo>
                  <a:pt x="477106" y="70262"/>
                </a:lnTo>
                <a:lnTo>
                  <a:pt x="466232" y="86354"/>
                </a:lnTo>
                <a:lnTo>
                  <a:pt x="450139" y="97228"/>
                </a:lnTo>
                <a:lnTo>
                  <a:pt x="430488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0243" y="2022556"/>
            <a:ext cx="4057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Appendix</a:t>
            </a:r>
            <a:r>
              <a:rPr dirty="0" sz="600" spc="-4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434" y="1985237"/>
            <a:ext cx="3007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7480" indent="-1454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Times New Roman"/>
              <a:buChar char="•"/>
              <a:tabLst>
                <a:tab pos="158115" algn="l"/>
                <a:tab pos="962025" algn="l"/>
              </a:tabLst>
            </a:pPr>
            <a:r>
              <a:rPr dirty="0" sz="1100" spc="-10">
                <a:latin typeface="Arial"/>
                <a:cs typeface="Arial"/>
              </a:rPr>
              <a:t>See	</a:t>
            </a:r>
            <a:r>
              <a:rPr dirty="0" sz="1100" spc="-5">
                <a:latin typeface="Arial"/>
                <a:cs typeface="Arial"/>
              </a:rPr>
              <a:t>for further </a:t>
            </a:r>
            <a:r>
              <a:rPr dirty="0" sz="1100" spc="-10">
                <a:latin typeface="Arial"/>
                <a:cs typeface="Arial"/>
              </a:rPr>
              <a:t>more details on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z-tests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9540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How Stata </a:t>
            </a:r>
            <a:r>
              <a:rPr dirty="0" spc="5"/>
              <a:t>calculates</a:t>
            </a:r>
            <a:r>
              <a:rPr dirty="0" spc="-55"/>
              <a:t> </a:t>
            </a:r>
            <a:r>
              <a:rPr dirty="0" spc="5"/>
              <a:t>p-values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2387003" y="205610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19" h="0">
                <a:moveTo>
                  <a:pt x="0" y="0"/>
                </a:moveTo>
                <a:lnTo>
                  <a:pt x="413550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4835" y="341627"/>
            <a:ext cx="3942079" cy="2153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 marR="1193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only part </a:t>
            </a:r>
            <a:r>
              <a:rPr dirty="0" sz="1200" spc="-5">
                <a:latin typeface="Arial"/>
                <a:cs typeface="Arial"/>
              </a:rPr>
              <a:t>of a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 that requires much  math is step 3: computing the</a:t>
            </a:r>
            <a:r>
              <a:rPr dirty="0" sz="1200" spc="-229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p-value</a:t>
            </a:r>
            <a:endParaRPr sz="1200">
              <a:latin typeface="Arial"/>
              <a:cs typeface="Arial"/>
            </a:endParaRPr>
          </a:p>
          <a:p>
            <a:pPr marL="278765" marR="650875" indent="-152400">
              <a:lnSpc>
                <a:spcPct val="100000"/>
              </a:lnSpc>
              <a:spcBef>
                <a:spcPts val="10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won’t ever expect </a:t>
            </a:r>
            <a:r>
              <a:rPr dirty="0" sz="1200" spc="-5">
                <a:latin typeface="Arial"/>
                <a:cs typeface="Arial"/>
              </a:rPr>
              <a:t>you to compute your </a:t>
            </a:r>
            <a:r>
              <a:rPr dirty="0" sz="1200" spc="-10">
                <a:latin typeface="Arial"/>
                <a:cs typeface="Arial"/>
              </a:rPr>
              <a:t>own  p-values </a:t>
            </a:r>
            <a:r>
              <a:rPr dirty="0" sz="1200" spc="-5">
                <a:latin typeface="Arial"/>
                <a:cs typeface="Arial"/>
              </a:rPr>
              <a:t>(we’ll let Stata </a:t>
            </a:r>
            <a:r>
              <a:rPr dirty="0" sz="1200" spc="-10">
                <a:latin typeface="Arial"/>
                <a:cs typeface="Arial"/>
              </a:rPr>
              <a:t>handle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that)</a:t>
            </a:r>
            <a:endParaRPr sz="1200">
              <a:latin typeface="Arial"/>
              <a:cs typeface="Arial"/>
            </a:endParaRPr>
          </a:p>
          <a:p>
            <a:pPr marL="278765" marR="127000" indent="-152400">
              <a:lnSpc>
                <a:spcPct val="100000"/>
              </a:lnSpc>
              <a:spcBef>
                <a:spcPts val="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But </a:t>
            </a:r>
            <a:r>
              <a:rPr dirty="0" sz="1200" spc="-10">
                <a:latin typeface="Arial"/>
                <a:cs typeface="Arial"/>
              </a:rPr>
              <a:t>we’ll </a:t>
            </a:r>
            <a:r>
              <a:rPr dirty="0" sz="1200" spc="-5">
                <a:latin typeface="Arial"/>
                <a:cs typeface="Arial"/>
              </a:rPr>
              <a:t>go </a:t>
            </a:r>
            <a:r>
              <a:rPr dirty="0" sz="1200" spc="-10">
                <a:latin typeface="Arial"/>
                <a:cs typeface="Arial"/>
              </a:rPr>
              <a:t>over one example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they’re  calculated, </a:t>
            </a:r>
            <a:r>
              <a:rPr dirty="0" sz="1200" spc="-1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on subliminal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suggestions</a:t>
            </a:r>
            <a:endParaRPr sz="1200">
              <a:latin typeface="Arial"/>
              <a:cs typeface="Arial"/>
            </a:endParaRPr>
          </a:p>
          <a:p>
            <a:pPr marL="278765" marR="70485" indent="-152400">
              <a:lnSpc>
                <a:spcPct val="100000"/>
              </a:lnSpc>
              <a:spcBef>
                <a:spcPts val="10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order </a:t>
            </a:r>
            <a:r>
              <a:rPr dirty="0" sz="1200" spc="-5">
                <a:latin typeface="Arial"/>
                <a:cs typeface="Arial"/>
              </a:rPr>
              <a:t>to calculate the </a:t>
            </a:r>
            <a:r>
              <a:rPr dirty="0" sz="1200" spc="-10">
                <a:latin typeface="Arial"/>
                <a:cs typeface="Arial"/>
              </a:rPr>
              <a:t>p-value, we </a:t>
            </a:r>
            <a:r>
              <a:rPr dirty="0" sz="1200" spc="-5">
                <a:latin typeface="Arial"/>
                <a:cs typeface="Arial"/>
              </a:rPr>
              <a:t>first calculate </a:t>
            </a:r>
            <a:r>
              <a:rPr dirty="0" sz="1200" spc="-10">
                <a:latin typeface="Arial"/>
                <a:cs typeface="Arial"/>
              </a:rPr>
              <a:t>our  </a:t>
            </a:r>
            <a:r>
              <a:rPr dirty="0" sz="1200" spc="-5">
                <a:latin typeface="Arial"/>
                <a:cs typeface="Arial"/>
              </a:rPr>
              <a:t>test statistic, in this case a z-score or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z-statistic:</a:t>
            </a:r>
            <a:endParaRPr sz="1200">
              <a:latin typeface="Arial"/>
              <a:cs typeface="Arial"/>
            </a:endParaRPr>
          </a:p>
          <a:p>
            <a:pPr algn="ctr" marL="178435">
              <a:lnSpc>
                <a:spcPct val="100000"/>
              </a:lnSpc>
              <a:spcBef>
                <a:spcPts val="150"/>
              </a:spcBef>
            </a:pPr>
            <a:r>
              <a:rPr dirty="0" baseline="-37037" sz="1800" spc="-7" i="1">
                <a:latin typeface="Arial"/>
                <a:cs typeface="Arial"/>
              </a:rPr>
              <a:t>z </a:t>
            </a:r>
            <a:r>
              <a:rPr dirty="0" baseline="-37037" sz="1800" spc="165">
                <a:latin typeface="Garamond"/>
                <a:cs typeface="Garamond"/>
              </a:rPr>
              <a:t>=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-52">
                <a:latin typeface="Garamond"/>
                <a:cs typeface="Garamond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>
                <a:latin typeface="Arial"/>
                <a:cs typeface="Arial"/>
              </a:rPr>
              <a:t>0</a:t>
            </a:r>
            <a:endParaRPr baseline="-13888" sz="1200">
              <a:latin typeface="Arial"/>
              <a:cs typeface="Arial"/>
            </a:endParaRPr>
          </a:p>
          <a:p>
            <a:pPr algn="ctr" marL="469265">
              <a:lnSpc>
                <a:spcPct val="100000"/>
              </a:lnSpc>
              <a:spcBef>
                <a:spcPts val="365"/>
              </a:spcBef>
            </a:pPr>
            <a:r>
              <a:rPr dirty="0" baseline="9259" sz="1800" spc="-202" b="0" i="1">
                <a:latin typeface="Bookman Old Style"/>
                <a:cs typeface="Bookman Old Style"/>
              </a:rPr>
              <a:t>σ</a:t>
            </a:r>
            <a:r>
              <a:rPr dirty="0" baseline="3472" sz="1200" spc="-202" b="0">
                <a:latin typeface="Bookman Old Style"/>
                <a:cs typeface="Bookman Old Style"/>
              </a:rPr>
              <a:t>¯</a:t>
            </a:r>
            <a:r>
              <a:rPr dirty="0" sz="800" spc="-13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  <a:p>
            <a:pPr marL="278765" indent="-152400">
              <a:lnSpc>
                <a:spcPct val="100000"/>
              </a:lnSpc>
              <a:spcBef>
                <a:spcPts val="384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the formula </a:t>
            </a:r>
            <a:r>
              <a:rPr dirty="0" sz="1200" spc="-10">
                <a:latin typeface="Arial"/>
                <a:cs typeface="Arial"/>
              </a:rPr>
              <a:t>we learned earlier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563" y="2471176"/>
            <a:ext cx="31292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calculate the standard </a:t>
            </a:r>
            <a:r>
              <a:rPr dirty="0" sz="1200" spc="-10">
                <a:latin typeface="Arial"/>
                <a:cs typeface="Arial"/>
              </a:rPr>
              <a:t>error </a:t>
            </a:r>
            <a:r>
              <a:rPr dirty="0" sz="1200" spc="-70">
                <a:latin typeface="Arial"/>
                <a:cs typeface="Arial"/>
              </a:rPr>
              <a:t>(</a:t>
            </a:r>
            <a:r>
              <a:rPr dirty="0" sz="1200" spc="-70" b="0" i="1">
                <a:latin typeface="Bookman Old Style"/>
                <a:cs typeface="Bookman Old Style"/>
              </a:rPr>
              <a:t>σ</a:t>
            </a:r>
            <a:r>
              <a:rPr dirty="0" baseline="-6944" sz="1200" spc="-104" b="0">
                <a:latin typeface="Bookman Old Style"/>
                <a:cs typeface="Bookman Old Style"/>
              </a:rPr>
              <a:t>¯</a:t>
            </a:r>
            <a:r>
              <a:rPr dirty="0" baseline="-13888" sz="1200" spc="-104" i="1">
                <a:latin typeface="Arial"/>
                <a:cs typeface="Arial"/>
              </a:rPr>
              <a:t>x</a:t>
            </a:r>
            <a:r>
              <a:rPr dirty="0" sz="1200" spc="-70">
                <a:latin typeface="Arial"/>
                <a:cs typeface="Arial"/>
              </a:rPr>
              <a:t>) </a:t>
            </a:r>
            <a:r>
              <a:rPr dirty="0" sz="1200" spc="-10">
                <a:latin typeface="Arial"/>
                <a:cs typeface="Arial"/>
              </a:rPr>
              <a:t>based </a:t>
            </a:r>
            <a:r>
              <a:rPr dirty="0" sz="1200" spc="-5">
                <a:latin typeface="Arial"/>
                <a:cs typeface="Arial"/>
              </a:rPr>
              <a:t>on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7724" y="2827881"/>
            <a:ext cx="21145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5" b="0" i="1">
                <a:latin typeface="Bookman Old Style"/>
                <a:cs typeface="Bookman Old Style"/>
              </a:rPr>
              <a:t>σ</a:t>
            </a:r>
            <a:r>
              <a:rPr dirty="0" baseline="-13888" sz="1200" spc="7" i="1">
                <a:latin typeface="Arial"/>
                <a:cs typeface="Arial"/>
              </a:rPr>
              <a:t>x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1051" y="305716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 h="0">
                <a:moveTo>
                  <a:pt x="0" y="0"/>
                </a:moveTo>
                <a:lnTo>
                  <a:pt x="210972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47581" y="3087535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 h="0">
                <a:moveTo>
                  <a:pt x="0" y="0"/>
                </a:moveTo>
                <a:lnTo>
                  <a:pt x="84442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5563" y="2560879"/>
            <a:ext cx="2479675" cy="57785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dirty="0" sz="1200" spc="-5">
                <a:latin typeface="Arial"/>
                <a:cs typeface="Arial"/>
              </a:rPr>
              <a:t>(assumed)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variance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(</a:t>
            </a:r>
            <a:r>
              <a:rPr dirty="0" sz="1200" spc="10" b="0" i="1">
                <a:latin typeface="Bookman Old Style"/>
                <a:cs typeface="Bookman Old Style"/>
              </a:rPr>
              <a:t>σ</a:t>
            </a:r>
            <a:r>
              <a:rPr dirty="0" baseline="-13888" sz="1200" spc="15" i="1">
                <a:latin typeface="Arial"/>
                <a:cs typeface="Arial"/>
              </a:rPr>
              <a:t>x</a:t>
            </a:r>
            <a:r>
              <a:rPr dirty="0" sz="1200" spc="10">
                <a:latin typeface="Arial"/>
                <a:cs typeface="Arial"/>
              </a:rPr>
              <a:t>):</a:t>
            </a:r>
            <a:endParaRPr sz="1200">
              <a:latin typeface="Arial"/>
              <a:cs typeface="Arial"/>
            </a:endParaRPr>
          </a:p>
          <a:p>
            <a:pPr marL="1538605">
              <a:lnSpc>
                <a:spcPct val="100000"/>
              </a:lnSpc>
              <a:spcBef>
                <a:spcPts val="735"/>
              </a:spcBef>
            </a:pPr>
            <a:r>
              <a:rPr dirty="0" sz="1200" spc="-135" b="0" i="1">
                <a:latin typeface="Bookman Old Style"/>
                <a:cs typeface="Bookman Old Style"/>
              </a:rPr>
              <a:t>σ</a:t>
            </a:r>
            <a:r>
              <a:rPr dirty="0" baseline="-6944" sz="1200" spc="-202" b="0">
                <a:latin typeface="Bookman Old Style"/>
                <a:cs typeface="Bookman Old Style"/>
              </a:rPr>
              <a:t>¯</a:t>
            </a:r>
            <a:r>
              <a:rPr dirty="0" baseline="-13888" sz="1200" spc="-202" i="1">
                <a:latin typeface="Arial"/>
                <a:cs typeface="Arial"/>
              </a:rPr>
              <a:t>x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160">
                <a:latin typeface="Garamond"/>
                <a:cs typeface="Garamond"/>
              </a:rPr>
              <a:t> </a:t>
            </a:r>
            <a:r>
              <a:rPr dirty="0" baseline="2314" sz="1800" spc="247" i="1">
                <a:latin typeface="Times New Roman"/>
                <a:cs typeface="Times New Roman"/>
              </a:rPr>
              <a:t>√</a:t>
            </a:r>
            <a:r>
              <a:rPr dirty="0" baseline="-41666" sz="1800" spc="247" i="1">
                <a:latin typeface="Arial"/>
                <a:cs typeface="Arial"/>
              </a:rPr>
              <a:t>n</a:t>
            </a:r>
            <a:endParaRPr baseline="-41666"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9540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How Stata </a:t>
            </a:r>
            <a:r>
              <a:rPr dirty="0" spc="5"/>
              <a:t>calculates</a:t>
            </a:r>
            <a:r>
              <a:rPr dirty="0" spc="-55"/>
              <a:t> </a:t>
            </a:r>
            <a:r>
              <a:rPr dirty="0" spc="5"/>
              <a:t>p-values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536356"/>
            <a:ext cx="3830954" cy="2485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marR="558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15">
                <a:latin typeface="Arial"/>
                <a:cs typeface="Arial"/>
              </a:rPr>
              <a:t>Remember,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estimation process will have </a:t>
            </a:r>
            <a:r>
              <a:rPr dirty="0" sz="1200" spc="-5">
                <a:latin typeface="Arial"/>
                <a:cs typeface="Arial"/>
              </a:rPr>
              <a:t>a  sampling </a:t>
            </a:r>
            <a:r>
              <a:rPr dirty="0" sz="1200" spc="-10">
                <a:latin typeface="Arial"/>
                <a:cs typeface="Arial"/>
              </a:rPr>
              <a:t>distribution, which will </a:t>
            </a:r>
            <a:r>
              <a:rPr dirty="0" sz="1200" spc="-5">
                <a:latin typeface="Arial"/>
                <a:cs typeface="Arial"/>
              </a:rPr>
              <a:t>show all the </a:t>
            </a:r>
            <a:r>
              <a:rPr dirty="0" sz="1200" spc="-10">
                <a:latin typeface="Arial"/>
                <a:cs typeface="Arial"/>
              </a:rPr>
              <a:t>possible  </a:t>
            </a:r>
            <a:r>
              <a:rPr dirty="0" sz="1200" spc="-5">
                <a:latin typeface="Arial"/>
                <a:cs typeface="Arial"/>
              </a:rPr>
              <a:t>values of the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(depending on </a:t>
            </a:r>
            <a:r>
              <a:rPr dirty="0" sz="1200" spc="-10">
                <a:latin typeface="Arial"/>
                <a:cs typeface="Arial"/>
              </a:rPr>
              <a:t>who happens 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get </a:t>
            </a:r>
            <a:r>
              <a:rPr dirty="0" sz="1200" spc="-5">
                <a:latin typeface="Arial"/>
                <a:cs typeface="Arial"/>
              </a:rPr>
              <a:t>selected </a:t>
            </a:r>
            <a:r>
              <a:rPr dirty="0" sz="1200" spc="-10">
                <a:latin typeface="Arial"/>
                <a:cs typeface="Arial"/>
              </a:rPr>
              <a:t>into our </a:t>
            </a:r>
            <a:r>
              <a:rPr dirty="0" sz="1200" spc="-5">
                <a:latin typeface="Arial"/>
                <a:cs typeface="Arial"/>
              </a:rPr>
              <a:t>random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sample)</a:t>
            </a:r>
            <a:endParaRPr sz="1200">
              <a:latin typeface="Arial"/>
              <a:cs typeface="Arial"/>
            </a:endParaRPr>
          </a:p>
          <a:p>
            <a:pPr marL="215265" marR="6350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Based on the </a:t>
            </a:r>
            <a:r>
              <a:rPr dirty="0" sz="1200" spc="-10">
                <a:latin typeface="Arial"/>
                <a:cs typeface="Arial"/>
              </a:rPr>
              <a:t>assumptions </a:t>
            </a:r>
            <a:r>
              <a:rPr dirty="0" sz="1200" spc="-5">
                <a:latin typeface="Arial"/>
                <a:cs typeface="Arial"/>
              </a:rPr>
              <a:t>of a z-test (see the  textbook), the sampling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5" i="1">
                <a:latin typeface="Arial"/>
                <a:cs typeface="Arial"/>
              </a:rPr>
              <a:t>z </a:t>
            </a:r>
            <a:r>
              <a:rPr dirty="0" sz="1200" spc="-5">
                <a:latin typeface="Arial"/>
                <a:cs typeface="Arial"/>
              </a:rPr>
              <a:t>(which is </a:t>
            </a:r>
            <a:r>
              <a:rPr dirty="0" sz="1200" spc="-10">
                <a:latin typeface="Arial"/>
                <a:cs typeface="Arial"/>
              </a:rPr>
              <a:t>just  </a:t>
            </a:r>
            <a:r>
              <a:rPr dirty="0" sz="1200" spc="-5">
                <a:latin typeface="Arial"/>
                <a:cs typeface="Arial"/>
              </a:rPr>
              <a:t>a standardized version of </a:t>
            </a:r>
            <a:r>
              <a:rPr dirty="0" sz="1200" spc="-10">
                <a:latin typeface="Arial"/>
                <a:cs typeface="Arial"/>
              </a:rPr>
              <a:t>our estimate </a:t>
            </a:r>
            <a:r>
              <a:rPr dirty="0" sz="1200" spc="-204" i="1">
                <a:latin typeface="Arial"/>
                <a:cs typeface="Arial"/>
              </a:rPr>
              <a:t>x</a:t>
            </a:r>
            <a:r>
              <a:rPr dirty="0" baseline="4629" sz="1800" spc="-307">
                <a:latin typeface="Garamond"/>
                <a:cs typeface="Garamond"/>
              </a:rPr>
              <a:t>¯</a:t>
            </a:r>
            <a:r>
              <a:rPr dirty="0" sz="1200" spc="-204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equal </a:t>
            </a:r>
            <a:r>
              <a:rPr dirty="0" sz="1200" spc="-5">
                <a:latin typeface="Arial"/>
                <a:cs typeface="Arial"/>
              </a:rPr>
              <a:t>to  the standard </a:t>
            </a:r>
            <a:r>
              <a:rPr dirty="0" sz="1200" spc="-10">
                <a:latin typeface="Arial"/>
                <a:cs typeface="Arial"/>
              </a:rPr>
              <a:t>normal distribution </a:t>
            </a:r>
            <a:r>
              <a:rPr dirty="0" sz="1200" spc="-5" i="1">
                <a:latin typeface="Arial"/>
                <a:cs typeface="Arial"/>
              </a:rPr>
              <a:t>if the </a:t>
            </a:r>
            <a:r>
              <a:rPr dirty="0" sz="1200" spc="-10" i="1">
                <a:latin typeface="Arial"/>
                <a:cs typeface="Arial"/>
              </a:rPr>
              <a:t>null hypothesis  </a:t>
            </a:r>
            <a:r>
              <a:rPr dirty="0" sz="1200" spc="-5" i="1">
                <a:latin typeface="Arial"/>
                <a:cs typeface="Arial"/>
              </a:rPr>
              <a:t>is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true</a:t>
            </a:r>
            <a:endParaRPr sz="1200">
              <a:latin typeface="Arial"/>
              <a:cs typeface="Arial"/>
            </a:endParaRPr>
          </a:p>
          <a:p>
            <a:pPr marL="215265" marR="80010" indent="-152400">
              <a:lnSpc>
                <a:spcPct val="100000"/>
              </a:lnSpc>
              <a:spcBef>
                <a:spcPts val="32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7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decide how unlikely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 spc="-5">
                <a:latin typeface="Arial"/>
                <a:cs typeface="Arial"/>
              </a:rPr>
              <a:t>value of </a:t>
            </a:r>
            <a:r>
              <a:rPr dirty="0" sz="1200" spc="-5" i="1">
                <a:latin typeface="Arial"/>
                <a:cs typeface="Arial"/>
              </a:rPr>
              <a:t>z </a:t>
            </a:r>
            <a:r>
              <a:rPr dirty="0" sz="1200" spc="-5">
                <a:latin typeface="Arial"/>
                <a:cs typeface="Arial"/>
              </a:rPr>
              <a:t>(and the  corresponding value of </a:t>
            </a:r>
            <a:r>
              <a:rPr dirty="0" sz="1200" spc="-204" i="1">
                <a:latin typeface="Arial"/>
                <a:cs typeface="Arial"/>
              </a:rPr>
              <a:t>x</a:t>
            </a:r>
            <a:r>
              <a:rPr dirty="0" baseline="4629" sz="1800" spc="-307">
                <a:latin typeface="Garamond"/>
                <a:cs typeface="Garamond"/>
              </a:rPr>
              <a:t>¯</a:t>
            </a:r>
            <a:r>
              <a:rPr dirty="0" sz="1200" spc="-204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under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null  hypothesis, we </a:t>
            </a:r>
            <a:r>
              <a:rPr dirty="0" sz="1200" spc="-5">
                <a:latin typeface="Arial"/>
                <a:cs typeface="Arial"/>
              </a:rPr>
              <a:t>can see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far </a:t>
            </a:r>
            <a:r>
              <a:rPr dirty="0" sz="1200" spc="-10">
                <a:latin typeface="Arial"/>
                <a:cs typeface="Arial"/>
              </a:rPr>
              <a:t>out </a:t>
            </a:r>
            <a:r>
              <a:rPr dirty="0" sz="1200" spc="-5">
                <a:latin typeface="Arial"/>
                <a:cs typeface="Arial"/>
              </a:rPr>
              <a:t>in the tails </a:t>
            </a:r>
            <a:r>
              <a:rPr dirty="0" sz="1200" spc="-5" i="1">
                <a:latin typeface="Arial"/>
                <a:cs typeface="Arial"/>
              </a:rPr>
              <a:t>z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in  </a:t>
            </a:r>
            <a:r>
              <a:rPr dirty="0" sz="1200" spc="-5">
                <a:latin typeface="Arial"/>
                <a:cs typeface="Arial"/>
              </a:rPr>
              <a:t>the standard </a:t>
            </a:r>
            <a:r>
              <a:rPr dirty="0" sz="1200" spc="-10">
                <a:latin typeface="Arial"/>
                <a:cs typeface="Arial"/>
              </a:rPr>
              <a:t>normal distribution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7114" y="3330341"/>
            <a:ext cx="2406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18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9540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How Stata </a:t>
            </a:r>
            <a:r>
              <a:rPr dirty="0" spc="5"/>
              <a:t>calculates</a:t>
            </a:r>
            <a:r>
              <a:rPr dirty="0" spc="-55"/>
              <a:t> </a:t>
            </a:r>
            <a:r>
              <a:rPr dirty="0" spc="5"/>
              <a:t>p-values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565871"/>
            <a:ext cx="3713479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15">
                <a:latin typeface="Arial"/>
                <a:cs typeface="Arial"/>
              </a:rPr>
              <a:t>Remember, </a:t>
            </a:r>
            <a:r>
              <a:rPr dirty="0" sz="1200" spc="-10">
                <a:latin typeface="Arial"/>
                <a:cs typeface="Arial"/>
              </a:rPr>
              <a:t>we learned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95% </a:t>
            </a:r>
            <a:r>
              <a:rPr dirty="0" sz="1200" spc="-5">
                <a:latin typeface="Arial"/>
                <a:cs typeface="Arial"/>
              </a:rPr>
              <a:t>of the time, a value  </a:t>
            </a:r>
            <a:r>
              <a:rPr dirty="0" sz="1200" spc="-10">
                <a:latin typeface="Arial"/>
                <a:cs typeface="Arial"/>
              </a:rPr>
              <a:t>drawn </a:t>
            </a:r>
            <a:r>
              <a:rPr dirty="0" sz="1200" spc="-5">
                <a:latin typeface="Arial"/>
                <a:cs typeface="Arial"/>
              </a:rPr>
              <a:t>from the standard </a:t>
            </a:r>
            <a:r>
              <a:rPr dirty="0" sz="1200" spc="-10">
                <a:latin typeface="Arial"/>
                <a:cs typeface="Arial"/>
              </a:rPr>
              <a:t>normal distribution will </a:t>
            </a:r>
            <a:r>
              <a:rPr dirty="0" sz="1200" spc="-5">
                <a:latin typeface="Arial"/>
                <a:cs typeface="Arial"/>
              </a:rPr>
              <a:t>fall 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-2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-5">
                <a:latin typeface="Arial"/>
                <a:cs typeface="Arial"/>
              </a:rPr>
              <a:t> 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012" y="1149772"/>
            <a:ext cx="3281020" cy="1645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2706" y="2807962"/>
            <a:ext cx="3562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</a:t>
            </a:r>
            <a:r>
              <a:rPr dirty="0" sz="1000" spc="-10">
                <a:latin typeface="Arial"/>
                <a:cs typeface="Arial"/>
                <a:hlinkClick r:id="rId3"/>
              </a:rPr>
              <a:t>CC </a:t>
            </a:r>
            <a:r>
              <a:rPr dirty="0" sz="1000" spc="-25">
                <a:latin typeface="Arial"/>
                <a:cs typeface="Arial"/>
                <a:hlinkClick r:id="rId3"/>
              </a:rPr>
              <a:t>BY-SA </a:t>
            </a:r>
            <a:r>
              <a:rPr dirty="0" sz="1000" spc="-5">
                <a:latin typeface="Arial"/>
                <a:cs typeface="Arial"/>
                <a:hlinkClick r:id="rId3"/>
              </a:rPr>
              <a:t>4.0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“Curva normal </a:t>
            </a:r>
            <a:r>
              <a:rPr dirty="0" sz="1000" spc="-5">
                <a:latin typeface="Arial"/>
                <a:cs typeface="Arial"/>
              </a:rPr>
              <a:t>2.jpg” by Matheus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otoni)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8086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Overview </a:t>
            </a:r>
            <a:r>
              <a:rPr dirty="0" spc="5"/>
              <a:t>of hypothesis</a:t>
            </a:r>
            <a:r>
              <a:rPr dirty="0" spc="-60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472267" y="731820"/>
            <a:ext cx="125972" cy="12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267" y="1136709"/>
            <a:ext cx="125972" cy="12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2267" y="1541585"/>
            <a:ext cx="125972" cy="12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267" y="1935082"/>
            <a:ext cx="125972" cy="12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3611" y="669643"/>
            <a:ext cx="3867150" cy="2122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9710" marR="55880" indent="-156845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dirty="0" sz="1200" spc="-5">
                <a:latin typeface="Arial"/>
                <a:cs typeface="Arial"/>
              </a:rPr>
              <a:t>Select a </a:t>
            </a:r>
            <a:r>
              <a:rPr dirty="0" sz="1200" spc="-10">
                <a:latin typeface="Arial"/>
                <a:cs typeface="Arial"/>
              </a:rPr>
              <a:t>null hypothesis and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alternative  hypothesis </a:t>
            </a:r>
            <a:r>
              <a:rPr dirty="0" sz="1200" spc="-5">
                <a:latin typeface="Arial"/>
                <a:cs typeface="Arial"/>
              </a:rPr>
              <a:t>(statements </a:t>
            </a:r>
            <a:r>
              <a:rPr dirty="0" sz="1200" spc="-10">
                <a:latin typeface="Arial"/>
                <a:cs typeface="Arial"/>
              </a:rPr>
              <a:t>about population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parameters)</a:t>
            </a:r>
            <a:endParaRPr sz="1200">
              <a:latin typeface="Arial"/>
              <a:cs typeface="Arial"/>
            </a:endParaRPr>
          </a:p>
          <a:p>
            <a:pPr marL="219710" marR="247015" indent="-156845">
              <a:lnSpc>
                <a:spcPct val="100000"/>
              </a:lnSpc>
              <a:spcBef>
                <a:spcPts val="30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1200" spc="-5">
                <a:latin typeface="Arial"/>
                <a:cs typeface="Arial"/>
              </a:rPr>
              <a:t>Select an </a:t>
            </a:r>
            <a:r>
              <a:rPr dirty="0" sz="1200" spc="-10">
                <a:latin typeface="Arial"/>
                <a:cs typeface="Arial"/>
              </a:rPr>
              <a:t>alpha level </a:t>
            </a:r>
            <a:r>
              <a:rPr dirty="0" sz="1200" spc="-5">
                <a:latin typeface="Arial"/>
                <a:cs typeface="Arial"/>
              </a:rPr>
              <a:t>(how </a:t>
            </a:r>
            <a:r>
              <a:rPr dirty="0" sz="1200" spc="-10">
                <a:latin typeface="Arial"/>
                <a:cs typeface="Arial"/>
              </a:rPr>
              <a:t>often we’re willing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be  wrong with </a:t>
            </a:r>
            <a:r>
              <a:rPr dirty="0" sz="1200" spc="-5">
                <a:latin typeface="Arial"/>
                <a:cs typeface="Arial"/>
              </a:rPr>
              <a:t>this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process)</a:t>
            </a:r>
            <a:endParaRPr sz="1200">
              <a:latin typeface="Arial"/>
              <a:cs typeface="Arial"/>
            </a:endParaRPr>
          </a:p>
          <a:p>
            <a:pPr marL="219710" marR="205104" indent="-156845">
              <a:lnSpc>
                <a:spcPct val="100000"/>
              </a:lnSpc>
              <a:spcBef>
                <a:spcPts val="31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dirty="0" sz="1200" spc="-10">
                <a:latin typeface="Arial"/>
                <a:cs typeface="Arial"/>
              </a:rPr>
              <a:t>Calculate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p-value using </a:t>
            </a:r>
            <a:r>
              <a:rPr dirty="0" sz="1200" spc="-5">
                <a:latin typeface="Arial"/>
                <a:cs typeface="Arial"/>
              </a:rPr>
              <a:t>a statistical model (which  </a:t>
            </a:r>
            <a:r>
              <a:rPr dirty="0" sz="1200" spc="-10">
                <a:latin typeface="Arial"/>
                <a:cs typeface="Arial"/>
              </a:rPr>
              <a:t>has assumptions)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evaluate </a:t>
            </a:r>
            <a:r>
              <a:rPr dirty="0" sz="1200" spc="-5">
                <a:latin typeface="Arial"/>
                <a:cs typeface="Arial"/>
              </a:rPr>
              <a:t>a sample of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22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dirty="0" sz="1200" spc="-10">
                <a:latin typeface="Arial"/>
                <a:cs typeface="Arial"/>
              </a:rPr>
              <a:t>Comparing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p-value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our alpha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level:</a:t>
            </a:r>
            <a:endParaRPr sz="1200">
              <a:latin typeface="Arial"/>
              <a:cs typeface="Arial"/>
            </a:endParaRPr>
          </a:p>
          <a:p>
            <a:pPr marL="523240" marR="104775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23875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 i="1">
                <a:latin typeface="Arial"/>
                <a:cs typeface="Arial"/>
              </a:rPr>
              <a:t>p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60" i="1">
                <a:latin typeface="Times New Roman"/>
                <a:cs typeface="Times New Roman"/>
              </a:rPr>
              <a:t>α</a:t>
            </a:r>
            <a:r>
              <a:rPr dirty="0" sz="1100" spc="60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reject the </a:t>
            </a:r>
            <a:r>
              <a:rPr dirty="0" sz="1100" spc="-10">
                <a:latin typeface="Arial"/>
                <a:cs typeface="Arial"/>
              </a:rPr>
              <a:t>null hypothesis and accept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alternative hypothesis</a:t>
            </a:r>
            <a:endParaRPr sz="1100">
              <a:latin typeface="Arial"/>
              <a:cs typeface="Arial"/>
            </a:endParaRPr>
          </a:p>
          <a:p>
            <a:pPr marL="523240" marR="41275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23875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 i="1">
                <a:latin typeface="Arial"/>
                <a:cs typeface="Arial"/>
              </a:rPr>
              <a:t>p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60" i="1">
                <a:latin typeface="Times New Roman"/>
                <a:cs typeface="Times New Roman"/>
              </a:rPr>
              <a:t>α</a:t>
            </a:r>
            <a:r>
              <a:rPr dirty="0" sz="1100" spc="60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fail to reject the </a:t>
            </a:r>
            <a:r>
              <a:rPr dirty="0" sz="1100" spc="-10">
                <a:latin typeface="Arial"/>
                <a:cs typeface="Arial"/>
              </a:rPr>
              <a:t>null hypothesis</a:t>
            </a:r>
            <a:r>
              <a:rPr dirty="0" sz="1100" spc="-16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conclude </a:t>
            </a:r>
            <a:r>
              <a:rPr dirty="0" sz="1100" spc="-10">
                <a:latin typeface="Arial"/>
                <a:cs typeface="Arial"/>
              </a:rPr>
              <a:t>nothing </a:t>
            </a:r>
            <a:r>
              <a:rPr dirty="0" sz="1100" spc="-5">
                <a:latin typeface="Arial"/>
                <a:cs typeface="Arial"/>
              </a:rPr>
              <a:t>(inconclusive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results)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282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9540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How Stata </a:t>
            </a:r>
            <a:r>
              <a:rPr dirty="0" spc="5"/>
              <a:t>calculates</a:t>
            </a:r>
            <a:r>
              <a:rPr dirty="0" spc="-55"/>
              <a:t> </a:t>
            </a:r>
            <a:r>
              <a:rPr dirty="0" spc="5"/>
              <a:t>p-values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818537"/>
            <a:ext cx="3876040" cy="175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marR="40640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learned basic </a:t>
            </a:r>
            <a:r>
              <a:rPr dirty="0" sz="1200" spc="-5">
                <a:latin typeface="Arial"/>
                <a:cs typeface="Arial"/>
              </a:rPr>
              <a:t>thresholds </a:t>
            </a:r>
            <a:r>
              <a:rPr dirty="0" sz="1200" spc="-10">
                <a:latin typeface="Arial"/>
                <a:cs typeface="Arial"/>
              </a:rPr>
              <a:t>before </a:t>
            </a:r>
            <a:r>
              <a:rPr dirty="0" sz="1200" spc="-5">
                <a:latin typeface="Arial"/>
                <a:cs typeface="Arial"/>
              </a:rPr>
              <a:t>(1, 2, </a:t>
            </a:r>
            <a:r>
              <a:rPr dirty="0" sz="1200" spc="-10">
                <a:latin typeface="Arial"/>
                <a:cs typeface="Arial"/>
              </a:rPr>
              <a:t>3), but  </a:t>
            </a:r>
            <a:r>
              <a:rPr dirty="0" sz="1200" spc="-5">
                <a:latin typeface="Arial"/>
                <a:cs typeface="Arial"/>
              </a:rPr>
              <a:t>Stata can convert </a:t>
            </a:r>
            <a:r>
              <a:rPr dirty="0" sz="1200" spc="-10">
                <a:latin typeface="Arial"/>
                <a:cs typeface="Arial"/>
              </a:rPr>
              <a:t>any </a:t>
            </a:r>
            <a:r>
              <a:rPr dirty="0" sz="1200" spc="-5">
                <a:latin typeface="Arial"/>
                <a:cs typeface="Arial"/>
              </a:rPr>
              <a:t>value of </a:t>
            </a:r>
            <a:r>
              <a:rPr dirty="0" sz="1200" spc="-5" i="1">
                <a:latin typeface="Arial"/>
                <a:cs typeface="Arial"/>
              </a:rPr>
              <a:t>z </a:t>
            </a:r>
            <a:r>
              <a:rPr dirty="0" sz="1200" spc="-5">
                <a:latin typeface="Arial"/>
                <a:cs typeface="Arial"/>
              </a:rPr>
              <a:t>to a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p-value</a:t>
            </a:r>
            <a:endParaRPr sz="1200">
              <a:latin typeface="Arial"/>
              <a:cs typeface="Arial"/>
            </a:endParaRPr>
          </a:p>
          <a:p>
            <a:pPr marL="215265" marR="685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p-value </a:t>
            </a:r>
            <a:r>
              <a:rPr dirty="0" sz="1200" spc="-5">
                <a:latin typeface="Arial"/>
                <a:cs typeface="Arial"/>
              </a:rPr>
              <a:t>is the </a:t>
            </a:r>
            <a:r>
              <a:rPr dirty="0" sz="1200" spc="-10">
                <a:latin typeface="Arial"/>
                <a:cs typeface="Arial"/>
              </a:rPr>
              <a:t>probability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obtaining </a:t>
            </a:r>
            <a:r>
              <a:rPr dirty="0" sz="1200" spc="-5">
                <a:latin typeface="Arial"/>
                <a:cs typeface="Arial"/>
              </a:rPr>
              <a:t>a sample  mean as far (or farther) from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>
                <a:latin typeface="Arial"/>
                <a:cs typeface="Arial"/>
              </a:rPr>
              <a:t>0 </a:t>
            </a:r>
            <a:r>
              <a:rPr dirty="0" sz="1200" spc="-5">
                <a:latin typeface="Arial"/>
                <a:cs typeface="Arial"/>
              </a:rPr>
              <a:t>as the </a:t>
            </a:r>
            <a:r>
              <a:rPr dirty="0" sz="1200" spc="-10">
                <a:latin typeface="Arial"/>
                <a:cs typeface="Arial"/>
              </a:rPr>
              <a:t>one we  obtained </a:t>
            </a:r>
            <a:r>
              <a:rPr dirty="0" sz="1200" spc="-125">
                <a:latin typeface="Arial"/>
                <a:cs typeface="Arial"/>
              </a:rPr>
              <a:t>(</a:t>
            </a:r>
            <a:r>
              <a:rPr dirty="0" sz="1200" spc="-125" i="1">
                <a:latin typeface="Arial"/>
                <a:cs typeface="Arial"/>
              </a:rPr>
              <a:t>x</a:t>
            </a:r>
            <a:r>
              <a:rPr dirty="0" baseline="4629" sz="1800" spc="-187">
                <a:latin typeface="Garamond"/>
                <a:cs typeface="Garamond"/>
              </a:rPr>
              <a:t>¯</a:t>
            </a:r>
            <a:r>
              <a:rPr dirty="0" sz="1200" spc="-125">
                <a:latin typeface="Arial"/>
                <a:cs typeface="Arial"/>
              </a:rPr>
              <a:t>), </a:t>
            </a:r>
            <a:r>
              <a:rPr dirty="0" sz="1200" spc="-10">
                <a:latin typeface="Arial"/>
                <a:cs typeface="Arial"/>
              </a:rPr>
              <a:t>assuming </a:t>
            </a:r>
            <a:r>
              <a:rPr dirty="0" sz="1200" spc="-5">
                <a:latin typeface="Arial"/>
                <a:cs typeface="Arial"/>
              </a:rPr>
              <a:t>that the </a:t>
            </a:r>
            <a:r>
              <a:rPr dirty="0" sz="1200" spc="-10">
                <a:latin typeface="Arial"/>
                <a:cs typeface="Arial"/>
              </a:rPr>
              <a:t>null hypothesis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true</a:t>
            </a:r>
            <a:endParaRPr sz="1200">
              <a:latin typeface="Arial"/>
              <a:cs typeface="Arial"/>
            </a:endParaRPr>
          </a:p>
          <a:p>
            <a:pPr algn="just" marL="215265" marR="158115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other words,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p-value answers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question </a:t>
            </a:r>
            <a:r>
              <a:rPr dirty="0" sz="1200" spc="-5">
                <a:latin typeface="Arial"/>
                <a:cs typeface="Arial"/>
              </a:rPr>
              <a:t>“If 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>
                <a:latin typeface="Arial"/>
                <a:cs typeface="Arial"/>
              </a:rPr>
              <a:t>0 </a:t>
            </a:r>
            <a:r>
              <a:rPr dirty="0" sz="1200" spc="-5">
                <a:latin typeface="Arial"/>
                <a:cs typeface="Arial"/>
              </a:rPr>
              <a:t>is the true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mean, </a:t>
            </a:r>
            <a:r>
              <a:rPr dirty="0" sz="1200" spc="-10">
                <a:latin typeface="Arial"/>
                <a:cs typeface="Arial"/>
              </a:rPr>
              <a:t>how likely are we </a:t>
            </a:r>
            <a:r>
              <a:rPr dirty="0" sz="1200" spc="-5">
                <a:latin typeface="Arial"/>
                <a:cs typeface="Arial"/>
              </a:rPr>
              <a:t>to  </a:t>
            </a:r>
            <a:r>
              <a:rPr dirty="0" sz="1200" spc="-10">
                <a:latin typeface="Arial"/>
                <a:cs typeface="Arial"/>
              </a:rPr>
              <a:t>get </a:t>
            </a:r>
            <a:r>
              <a:rPr dirty="0" sz="1200" spc="-5">
                <a:latin typeface="Arial"/>
                <a:cs typeface="Arial"/>
              </a:rPr>
              <a:t>a sample mean as far from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>
                <a:latin typeface="Arial"/>
                <a:cs typeface="Arial"/>
              </a:rPr>
              <a:t>0 </a:t>
            </a:r>
            <a:r>
              <a:rPr dirty="0" sz="1200" spc="-5">
                <a:latin typeface="Arial"/>
                <a:cs typeface="Arial"/>
              </a:rPr>
              <a:t>as the </a:t>
            </a:r>
            <a:r>
              <a:rPr dirty="0" sz="1200" spc="-10">
                <a:latin typeface="Arial"/>
                <a:cs typeface="Arial"/>
              </a:rPr>
              <a:t>one we got 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sample?”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0"/>
            <a:ext cx="3004820" cy="60896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765"/>
              </a:spcBef>
            </a:pPr>
            <a:r>
              <a:rPr dirty="0" sz="1700" spc="10">
                <a:latin typeface="Arial"/>
                <a:cs typeface="Arial"/>
              </a:rPr>
              <a:t>How Stata </a:t>
            </a:r>
            <a:r>
              <a:rPr dirty="0" sz="1700" spc="5">
                <a:latin typeface="Arial"/>
                <a:cs typeface="Arial"/>
              </a:rPr>
              <a:t>calculates</a:t>
            </a:r>
            <a:r>
              <a:rPr dirty="0" sz="1700" spc="-6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p-values</a:t>
            </a:r>
            <a:endParaRPr sz="1700">
              <a:latin typeface="Arial"/>
              <a:cs typeface="Arial"/>
            </a:endParaRPr>
          </a:p>
          <a:p>
            <a:pPr algn="r" marL="152400" marR="76200" indent="-152400">
              <a:lnSpc>
                <a:spcPct val="100000"/>
              </a:lnSpc>
              <a:spcBef>
                <a:spcPts val="450"/>
              </a:spcBef>
              <a:buClr>
                <a:srgbClr val="EC1A3A"/>
              </a:buClr>
              <a:buFont typeface="Times New Roman"/>
              <a:buChar char="•"/>
              <a:tabLst>
                <a:tab pos="152400" algn="l"/>
              </a:tabLst>
            </a:pPr>
            <a:r>
              <a:rPr dirty="0" sz="1200" spc="-5">
                <a:latin typeface="Arial"/>
                <a:cs typeface="Arial"/>
              </a:rPr>
              <a:t>Example: z=0.6 (two-tailed),</a:t>
            </a:r>
            <a:r>
              <a:rPr dirty="0" sz="1200" spc="-2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p=.55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2004" y="643360"/>
            <a:ext cx="2304003" cy="258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009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Other </a:t>
            </a:r>
            <a:r>
              <a:rPr dirty="0" spc="5"/>
              <a:t>hypothesis</a:t>
            </a:r>
            <a:r>
              <a:rPr dirty="0" spc="-6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35" y="629663"/>
            <a:ext cx="3983990" cy="2221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 marR="49022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are lots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other hypothesis </a:t>
            </a:r>
            <a:r>
              <a:rPr dirty="0" sz="1200" spc="-5">
                <a:latin typeface="Arial"/>
                <a:cs typeface="Arial"/>
              </a:rPr>
              <a:t>tests that can  </a:t>
            </a:r>
            <a:r>
              <a:rPr dirty="0" sz="1200" spc="-10">
                <a:latin typeface="Arial"/>
                <a:cs typeface="Arial"/>
              </a:rPr>
              <a:t>easily </a:t>
            </a:r>
            <a:r>
              <a:rPr dirty="0" sz="1200" spc="-5">
                <a:latin typeface="Arial"/>
                <a:cs typeface="Arial"/>
              </a:rPr>
              <a:t>be conducted</a:t>
            </a:r>
            <a:endParaRPr sz="1200">
              <a:latin typeface="Arial"/>
              <a:cs typeface="Arial"/>
            </a:endParaRPr>
          </a:p>
          <a:p>
            <a:pPr marL="2787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The key is to </a:t>
            </a:r>
            <a:r>
              <a:rPr dirty="0" sz="1200" spc="-10">
                <a:latin typeface="Arial"/>
                <a:cs typeface="Arial"/>
              </a:rPr>
              <a:t>always </a:t>
            </a:r>
            <a:r>
              <a:rPr dirty="0" sz="1200" spc="-5">
                <a:latin typeface="Arial"/>
                <a:cs typeface="Arial"/>
              </a:rPr>
              <a:t>know </a:t>
            </a:r>
            <a:r>
              <a:rPr dirty="0" sz="1200" spc="-1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null hypothesis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278765" marR="464820" indent="-152400">
              <a:lnSpc>
                <a:spcPts val="1350"/>
              </a:lnSpc>
              <a:spcBef>
                <a:spcPts val="33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example, we </a:t>
            </a:r>
            <a:r>
              <a:rPr dirty="0" sz="1200" spc="-5">
                <a:latin typeface="Arial"/>
                <a:cs typeface="Arial"/>
              </a:rPr>
              <a:t>might </a:t>
            </a:r>
            <a:r>
              <a:rPr dirty="0" sz="1200" spc="-10">
                <a:latin typeface="Arial"/>
                <a:cs typeface="Arial"/>
              </a:rPr>
              <a:t>wish </a:t>
            </a:r>
            <a:r>
              <a:rPr dirty="0" sz="1200" spc="-5">
                <a:latin typeface="Arial"/>
                <a:cs typeface="Arial"/>
              </a:rPr>
              <a:t>to compare means  </a:t>
            </a:r>
            <a:r>
              <a:rPr dirty="0" sz="1200" spc="-10">
                <a:latin typeface="Arial"/>
                <a:cs typeface="Arial"/>
              </a:rPr>
              <a:t>among </a:t>
            </a:r>
            <a:r>
              <a:rPr dirty="0" sz="1200" spc="-5">
                <a:latin typeface="Arial"/>
                <a:cs typeface="Arial"/>
              </a:rPr>
              <a:t>more than two </a:t>
            </a:r>
            <a:r>
              <a:rPr dirty="0" sz="1200" spc="-10">
                <a:latin typeface="Arial"/>
                <a:cs typeface="Arial"/>
              </a:rPr>
              <a:t>groups </a:t>
            </a:r>
            <a:r>
              <a:rPr dirty="0" sz="1200" spc="-5">
                <a:latin typeface="Arial"/>
                <a:cs typeface="Arial"/>
              </a:rPr>
              <a:t>(more on this </a:t>
            </a:r>
            <a:r>
              <a:rPr dirty="0" sz="1200" spc="-10">
                <a:latin typeface="Arial"/>
                <a:cs typeface="Arial"/>
              </a:rPr>
              <a:t>next  week)</a:t>
            </a:r>
            <a:endParaRPr sz="1200">
              <a:latin typeface="Arial"/>
              <a:cs typeface="Arial"/>
            </a:endParaRPr>
          </a:p>
          <a:p>
            <a:pPr lvl="1" marL="582295" marR="122555" indent="-145415">
              <a:lnSpc>
                <a:spcPct val="102600"/>
              </a:lnSpc>
              <a:spcBef>
                <a:spcPts val="160"/>
              </a:spcBef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could </a:t>
            </a:r>
            <a:r>
              <a:rPr dirty="0" sz="1100" spc="-10">
                <a:latin typeface="Arial"/>
                <a:cs typeface="Arial"/>
              </a:rPr>
              <a:t>have a null hypothesis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all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means  are equal </a:t>
            </a:r>
            <a:r>
              <a:rPr dirty="0" sz="1100" spc="-5">
                <a:latin typeface="Arial"/>
                <a:cs typeface="Arial"/>
              </a:rPr>
              <a:t>(</a:t>
            </a:r>
            <a:r>
              <a:rPr dirty="0" sz="110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100" spc="60">
                <a:latin typeface="Garamond"/>
                <a:cs typeface="Garamond"/>
              </a:rPr>
              <a:t>: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1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2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3888" sz="1200" spc="15">
                <a:latin typeface="Arial"/>
                <a:cs typeface="Arial"/>
              </a:rPr>
              <a:t>3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80">
                <a:latin typeface="Garamond"/>
                <a:cs typeface="Garamond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r>
              <a:rPr dirty="0" baseline="-13888" sz="1200" spc="30">
                <a:latin typeface="Arial"/>
                <a:cs typeface="Arial"/>
              </a:rPr>
              <a:t>4</a:t>
            </a:r>
            <a:r>
              <a:rPr dirty="0" sz="1100" spc="2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lvl="1" marL="582295" marR="287655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5">
                <a:latin typeface="Arial"/>
                <a:cs typeface="Arial"/>
              </a:rPr>
              <a:t>Example: </a:t>
            </a: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know whether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number of  ER </a:t>
            </a:r>
            <a:r>
              <a:rPr dirty="0" sz="1100" spc="-5">
                <a:latin typeface="Arial"/>
                <a:cs typeface="Arial"/>
              </a:rPr>
              <a:t>visits varies </a:t>
            </a:r>
            <a:r>
              <a:rPr dirty="0" sz="1100" spc="-10">
                <a:latin typeface="Arial"/>
                <a:cs typeface="Arial"/>
              </a:rPr>
              <a:t>by day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week;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null  hypothesis is </a:t>
            </a:r>
            <a:r>
              <a:rPr dirty="0" sz="1100" spc="-5">
                <a:latin typeface="Arial"/>
                <a:cs typeface="Arial"/>
              </a:rPr>
              <a:t>that the </a:t>
            </a:r>
            <a:r>
              <a:rPr dirty="0" sz="1100" spc="-10">
                <a:latin typeface="Arial"/>
                <a:cs typeface="Arial"/>
              </a:rPr>
              <a:t>mean number of </a:t>
            </a:r>
            <a:r>
              <a:rPr dirty="0" sz="1100" spc="-5">
                <a:latin typeface="Arial"/>
                <a:cs typeface="Arial"/>
              </a:rPr>
              <a:t>visits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all 7 days of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week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8355"/>
            <a:ext cx="3763645" cy="5822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pc="5"/>
              <a:t>Review questions: </a:t>
            </a:r>
            <a:r>
              <a:rPr dirty="0" spc="10"/>
              <a:t>key </a:t>
            </a:r>
            <a:r>
              <a:rPr dirty="0" spc="5"/>
              <a:t>points </a:t>
            </a:r>
            <a:r>
              <a:rPr dirty="0" spc="10"/>
              <a:t>from </a:t>
            </a:r>
            <a:r>
              <a:rPr dirty="0" spc="5"/>
              <a:t>this  </a:t>
            </a:r>
            <a:r>
              <a:rPr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724573"/>
            <a:ext cx="3787140" cy="230949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40665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What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the steps of a </a:t>
            </a:r>
            <a:r>
              <a:rPr dirty="0" sz="1200" spc="-10">
                <a:latin typeface="Arial"/>
                <a:cs typeface="Arial"/>
              </a:rPr>
              <a:t>hypothesis</a:t>
            </a:r>
            <a:r>
              <a:rPr dirty="0" sz="1200" spc="-5">
                <a:latin typeface="Arial"/>
                <a:cs typeface="Arial"/>
              </a:rPr>
              <a:t> test?</a:t>
            </a:r>
            <a:endParaRPr sz="1200">
              <a:latin typeface="Arial"/>
              <a:cs typeface="Arial"/>
            </a:endParaRPr>
          </a:p>
          <a:p>
            <a:pPr marL="240665" marR="812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When do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reject versus fail to reject the </a:t>
            </a:r>
            <a:r>
              <a:rPr dirty="0" sz="1200" spc="-10">
                <a:latin typeface="Arial"/>
                <a:cs typeface="Arial"/>
              </a:rPr>
              <a:t>null? </a:t>
            </a:r>
            <a:r>
              <a:rPr dirty="0" sz="1200" spc="-5">
                <a:latin typeface="Arial"/>
                <a:cs typeface="Arial"/>
              </a:rPr>
              <a:t>(Or  </a:t>
            </a:r>
            <a:r>
              <a:rPr dirty="0" sz="1200" spc="-10">
                <a:latin typeface="Arial"/>
                <a:cs typeface="Arial"/>
              </a:rPr>
              <a:t>accept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alternative hypothesis </a:t>
            </a:r>
            <a:r>
              <a:rPr dirty="0" sz="1200" spc="-5">
                <a:latin typeface="Arial"/>
                <a:cs typeface="Arial"/>
              </a:rPr>
              <a:t>versus conclude  </a:t>
            </a:r>
            <a:r>
              <a:rPr dirty="0" sz="1200" spc="-10">
                <a:latin typeface="Arial"/>
                <a:cs typeface="Arial"/>
              </a:rPr>
              <a:t>nothing?)</a:t>
            </a:r>
            <a:endParaRPr sz="1200">
              <a:latin typeface="Arial"/>
              <a:cs typeface="Arial"/>
            </a:endParaRPr>
          </a:p>
          <a:p>
            <a:pPr marL="240665" marR="44323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can you tell the </a:t>
            </a:r>
            <a:r>
              <a:rPr dirty="0" sz="1200" spc="-10">
                <a:latin typeface="Arial"/>
                <a:cs typeface="Arial"/>
              </a:rPr>
              <a:t>difference between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null  hypothesis and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alternative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hypothesis?</a:t>
            </a:r>
            <a:endParaRPr sz="1200">
              <a:latin typeface="Arial"/>
              <a:cs typeface="Arial"/>
            </a:endParaRPr>
          </a:p>
          <a:p>
            <a:pPr marL="2406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What is the typical </a:t>
            </a:r>
            <a:r>
              <a:rPr dirty="0" sz="1200" spc="-10">
                <a:latin typeface="Arial"/>
                <a:cs typeface="Arial"/>
              </a:rPr>
              <a:t>alpha level?</a:t>
            </a:r>
            <a:endParaRPr sz="1200">
              <a:latin typeface="Arial"/>
              <a:cs typeface="Arial"/>
            </a:endParaRPr>
          </a:p>
          <a:p>
            <a:pPr marL="240665" marR="21844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What’s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difference between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1-sided </a:t>
            </a:r>
            <a:r>
              <a:rPr dirty="0" sz="1200" spc="-5">
                <a:latin typeface="Arial"/>
                <a:cs typeface="Arial"/>
              </a:rPr>
              <a:t>versus a  </a:t>
            </a:r>
            <a:r>
              <a:rPr dirty="0" sz="1200" spc="-10">
                <a:latin typeface="Arial"/>
                <a:cs typeface="Arial"/>
              </a:rPr>
              <a:t>2-sided hypothesis</a:t>
            </a:r>
            <a:r>
              <a:rPr dirty="0" sz="1200" spc="-5">
                <a:latin typeface="Arial"/>
                <a:cs typeface="Arial"/>
              </a:rPr>
              <a:t> test?</a:t>
            </a:r>
            <a:endParaRPr sz="1200">
              <a:latin typeface="Arial"/>
              <a:cs typeface="Arial"/>
            </a:endParaRPr>
          </a:p>
          <a:p>
            <a:pPr marL="240665" indent="-152400">
              <a:lnSpc>
                <a:spcPct val="100000"/>
              </a:lnSpc>
              <a:spcBef>
                <a:spcPts val="309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What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type I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type II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errors?</a:t>
            </a:r>
            <a:endParaRPr sz="1200">
              <a:latin typeface="Arial"/>
              <a:cs typeface="Arial"/>
            </a:endParaRPr>
          </a:p>
          <a:p>
            <a:pPr marL="240665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When is something statistically significant?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0714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More </a:t>
            </a:r>
            <a:r>
              <a:rPr dirty="0" spc="5"/>
              <a:t>about</a:t>
            </a:r>
            <a:r>
              <a:rPr dirty="0" spc="105"/>
              <a:t> </a:t>
            </a:r>
            <a:r>
              <a:rPr dirty="0" spc="5"/>
              <a:t>z-tests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916569"/>
            <a:ext cx="928369" cy="101600"/>
          </a:xfrm>
          <a:custGeom>
            <a:avLst/>
            <a:gdLst/>
            <a:ahLst/>
            <a:cxnLst/>
            <a:rect l="l" t="t" r="r" b="b"/>
            <a:pathLst>
              <a:path w="928369" h="101600">
                <a:moveTo>
                  <a:pt x="877608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877608" y="101221"/>
                </a:lnTo>
                <a:lnTo>
                  <a:pt x="897260" y="97228"/>
                </a:lnTo>
                <a:lnTo>
                  <a:pt x="913352" y="86354"/>
                </a:lnTo>
                <a:lnTo>
                  <a:pt x="924226" y="70262"/>
                </a:lnTo>
                <a:lnTo>
                  <a:pt x="928219" y="50610"/>
                </a:lnTo>
                <a:lnTo>
                  <a:pt x="924226" y="30959"/>
                </a:lnTo>
                <a:lnTo>
                  <a:pt x="913352" y="14866"/>
                </a:lnTo>
                <a:lnTo>
                  <a:pt x="897260" y="3993"/>
                </a:lnTo>
                <a:lnTo>
                  <a:pt x="877608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916569"/>
            <a:ext cx="928369" cy="101600"/>
          </a:xfrm>
          <a:custGeom>
            <a:avLst/>
            <a:gdLst/>
            <a:ahLst/>
            <a:cxnLst/>
            <a:rect l="l" t="t" r="r" b="b"/>
            <a:pathLst>
              <a:path w="928369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877608" y="0"/>
                </a:lnTo>
                <a:lnTo>
                  <a:pt x="897260" y="3993"/>
                </a:lnTo>
                <a:lnTo>
                  <a:pt x="913352" y="14866"/>
                </a:lnTo>
                <a:lnTo>
                  <a:pt x="924226" y="30959"/>
                </a:lnTo>
                <a:lnTo>
                  <a:pt x="928219" y="50610"/>
                </a:lnTo>
                <a:lnTo>
                  <a:pt x="924226" y="70262"/>
                </a:lnTo>
                <a:lnTo>
                  <a:pt x="913352" y="86354"/>
                </a:lnTo>
                <a:lnTo>
                  <a:pt x="897260" y="97228"/>
                </a:lnTo>
                <a:lnTo>
                  <a:pt x="877608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7916" y="903864"/>
            <a:ext cx="8528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z-test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example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260985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Times New Roman"/>
              <a:buChar char="•"/>
              <a:tabLst>
                <a:tab pos="261620" algn="l"/>
              </a:tabLst>
            </a:pPr>
            <a:r>
              <a:rPr dirty="0" sz="1200" spc="-15"/>
              <a:t>Remember,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44">
                <a:latin typeface="Garamond"/>
                <a:cs typeface="Garamond"/>
              </a:rPr>
              <a:t> </a:t>
            </a:r>
            <a:r>
              <a:rPr dirty="0" sz="1200" spc="-5"/>
              <a:t>is an </a:t>
            </a:r>
            <a:r>
              <a:rPr dirty="0" sz="1200" spc="-10"/>
              <a:t>imperfect estimate </a:t>
            </a:r>
            <a:r>
              <a:rPr dirty="0" sz="1200" spc="-5"/>
              <a:t>of</a:t>
            </a:r>
            <a:r>
              <a:rPr dirty="0" sz="1200" spc="20"/>
              <a:t> </a:t>
            </a:r>
            <a:r>
              <a:rPr dirty="0" sz="1200" spc="10" b="0" i="1">
                <a:latin typeface="Bookman Old Style"/>
                <a:cs typeface="Bookman Old Style"/>
              </a:rPr>
              <a:t>µ</a:t>
            </a:r>
            <a:endParaRPr sz="1200">
              <a:latin typeface="Bookman Old Style"/>
              <a:cs typeface="Bookman Old Style"/>
            </a:endParaRPr>
          </a:p>
          <a:p>
            <a:pPr marL="260985" marR="812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261620" algn="l"/>
              </a:tabLst>
            </a:pPr>
            <a:r>
              <a:rPr dirty="0" sz="1200" spc="-20"/>
              <a:t>We </a:t>
            </a:r>
            <a:r>
              <a:rPr dirty="0" sz="1200" spc="-10"/>
              <a:t>want </a:t>
            </a:r>
            <a:r>
              <a:rPr dirty="0" sz="1200" spc="-5"/>
              <a:t>to know </a:t>
            </a:r>
            <a:r>
              <a:rPr dirty="0" sz="1200" spc="-10"/>
              <a:t>whether we </a:t>
            </a:r>
            <a:r>
              <a:rPr dirty="0" sz="1200" spc="-5"/>
              <a:t>can reject the </a:t>
            </a:r>
            <a:r>
              <a:rPr dirty="0" sz="1200" spc="-10"/>
              <a:t>null  hypothesis </a:t>
            </a:r>
            <a:r>
              <a:rPr dirty="0" sz="1200" spc="-5"/>
              <a:t>(conclude </a:t>
            </a:r>
            <a:r>
              <a:rPr dirty="0" sz="1200" spc="10" b="0" i="1">
                <a:latin typeface="Bookman Old Style"/>
                <a:cs typeface="Bookman Old Style"/>
              </a:rPr>
              <a:t>µ </a:t>
            </a:r>
            <a:r>
              <a:rPr dirty="0" sz="1200" spc="55" i="1">
                <a:latin typeface="Times New Roman"/>
                <a:cs typeface="Times New Roman"/>
              </a:rPr>
              <a:t≯</a:t>
            </a:r>
            <a:r>
              <a:rPr dirty="0" sz="1200" spc="55">
                <a:latin typeface="Garamond"/>
                <a:cs typeface="Garamond"/>
              </a:rPr>
              <a:t>= </a:t>
            </a:r>
            <a:r>
              <a:rPr dirty="0" sz="1200" spc="15" b="0" i="1">
                <a:latin typeface="Bookman Old Style"/>
                <a:cs typeface="Bookman Old Style"/>
              </a:rPr>
              <a:t>µ</a:t>
            </a:r>
            <a:r>
              <a:rPr dirty="0" baseline="-13888" sz="1200" spc="22"/>
              <a:t>0</a:t>
            </a:r>
            <a:r>
              <a:rPr dirty="0" sz="1200" spc="15"/>
              <a:t>) </a:t>
            </a:r>
            <a:r>
              <a:rPr dirty="0" sz="1200" spc="-10"/>
              <a:t>based </a:t>
            </a:r>
            <a:r>
              <a:rPr dirty="0" sz="1200" spc="-5"/>
              <a:t>on the value </a:t>
            </a:r>
            <a:r>
              <a:rPr dirty="0" sz="1200" spc="-10"/>
              <a:t>of  our estimate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52">
                <a:latin typeface="Garamond"/>
                <a:cs typeface="Garamond"/>
              </a:rPr>
              <a:t> </a:t>
            </a:r>
            <a:r>
              <a:rPr dirty="0" sz="1200" spc="-5"/>
              <a:t>(as </a:t>
            </a:r>
            <a:r>
              <a:rPr dirty="0" sz="1200" spc="-10"/>
              <a:t>well </a:t>
            </a:r>
            <a:r>
              <a:rPr dirty="0" sz="1200" spc="-5"/>
              <a:t>as the </a:t>
            </a:r>
            <a:r>
              <a:rPr dirty="0" sz="1200" spc="-10"/>
              <a:t>precision </a:t>
            </a:r>
            <a:r>
              <a:rPr dirty="0" sz="1200" spc="-5"/>
              <a:t>of that  </a:t>
            </a:r>
            <a:r>
              <a:rPr dirty="0" sz="1200" spc="-10"/>
              <a:t>estimate, </a:t>
            </a:r>
            <a:r>
              <a:rPr dirty="0" sz="1200" spc="-5"/>
              <a:t>measured as</a:t>
            </a:r>
            <a:r>
              <a:rPr dirty="0" sz="1200"/>
              <a:t> </a:t>
            </a:r>
            <a:r>
              <a:rPr dirty="0" sz="1200" spc="-90" b="0" i="1">
                <a:latin typeface="Bookman Old Style"/>
                <a:cs typeface="Bookman Old Style"/>
              </a:rPr>
              <a:t>σ</a:t>
            </a:r>
            <a:r>
              <a:rPr dirty="0" baseline="-6944" sz="1200" spc="-135" b="0">
                <a:latin typeface="Bookman Old Style"/>
                <a:cs typeface="Bookman Old Style"/>
              </a:rPr>
              <a:t>¯</a:t>
            </a:r>
            <a:r>
              <a:rPr dirty="0" baseline="-13888" sz="1200" spc="-135" i="1">
                <a:latin typeface="Arial"/>
                <a:cs typeface="Arial"/>
              </a:rPr>
              <a:t>x</a:t>
            </a:r>
            <a:r>
              <a:rPr dirty="0" sz="1200" spc="-90"/>
              <a:t>)</a:t>
            </a:r>
            <a:endParaRPr sz="1200">
              <a:latin typeface="Arial"/>
              <a:cs typeface="Arial"/>
            </a:endParaRPr>
          </a:p>
          <a:p>
            <a:pPr marL="260985" marR="495300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Times New Roman"/>
              <a:buChar char="•"/>
              <a:tabLst>
                <a:tab pos="261620" algn="l"/>
              </a:tabLst>
            </a:pPr>
            <a:r>
              <a:rPr dirty="0" sz="1200" spc="-5"/>
              <a:t>If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52">
                <a:latin typeface="Garamond"/>
                <a:cs typeface="Garamond"/>
              </a:rPr>
              <a:t> </a:t>
            </a:r>
            <a:r>
              <a:rPr dirty="0" sz="1200" spc="-5"/>
              <a:t>is a </a:t>
            </a:r>
            <a:r>
              <a:rPr dirty="0" sz="1200" spc="-10"/>
              <a:t>long way </a:t>
            </a:r>
            <a:r>
              <a:rPr dirty="0" sz="1200" spc="-5"/>
              <a:t>from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/>
              <a:t>0 </a:t>
            </a:r>
            <a:r>
              <a:rPr dirty="0" sz="1200" spc="-10"/>
              <a:t>and our estimate is  </a:t>
            </a:r>
            <a:r>
              <a:rPr dirty="0" sz="1200" spc="-5"/>
              <a:t>sufficiently </a:t>
            </a:r>
            <a:r>
              <a:rPr dirty="0" sz="1200" spc="-10"/>
              <a:t>precise, we’ll </a:t>
            </a:r>
            <a:r>
              <a:rPr dirty="0" sz="1200" spc="-5"/>
              <a:t>conclude that </a:t>
            </a:r>
            <a:r>
              <a:rPr dirty="0" sz="1200" spc="10" b="0" i="1">
                <a:latin typeface="Bookman Old Style"/>
                <a:cs typeface="Bookman Old Style"/>
              </a:rPr>
              <a:t>µ </a:t>
            </a:r>
            <a:r>
              <a:rPr dirty="0" sz="1200" spc="55" i="1">
                <a:latin typeface="Times New Roman"/>
                <a:cs typeface="Times New Roman"/>
              </a:rPr>
              <a:t≯</a:t>
            </a:r>
            <a:r>
              <a:rPr dirty="0" sz="1200" spc="55">
                <a:latin typeface="Garamond"/>
                <a:cs typeface="Garamond"/>
              </a:rPr>
              <a:t>=</a:t>
            </a:r>
            <a:r>
              <a:rPr dirty="0" sz="1200">
                <a:latin typeface="Garamond"/>
                <a:cs typeface="Garamond"/>
              </a:rPr>
              <a:t>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/>
              <a:t>0</a:t>
            </a:r>
            <a:endParaRPr baseline="-13888" sz="1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3929" y="3330341"/>
            <a:ext cx="18161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0714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More </a:t>
            </a:r>
            <a:r>
              <a:rPr dirty="0" spc="5"/>
              <a:t>about</a:t>
            </a:r>
            <a:r>
              <a:rPr dirty="0" spc="105"/>
              <a:t> </a:t>
            </a:r>
            <a:r>
              <a:rPr dirty="0" spc="5"/>
              <a:t>z-tests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355991"/>
            <a:ext cx="3854450" cy="28860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40665" marR="812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conduct a z-test (a type of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test) </a:t>
            </a:r>
            <a:r>
              <a:rPr dirty="0" sz="1200" spc="-10">
                <a:latin typeface="Arial"/>
                <a:cs typeface="Arial"/>
              </a:rPr>
              <a:t>if  we are willing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assume </a:t>
            </a:r>
            <a:r>
              <a:rPr dirty="0" sz="1200" spc="-5">
                <a:latin typeface="Arial"/>
                <a:cs typeface="Arial"/>
              </a:rPr>
              <a:t>(1) there is a </a:t>
            </a:r>
            <a:r>
              <a:rPr dirty="0" sz="1200" spc="-10">
                <a:latin typeface="Arial"/>
                <a:cs typeface="Arial"/>
              </a:rPr>
              <a:t>normal  distribution and </a:t>
            </a:r>
            <a:r>
              <a:rPr dirty="0" sz="1200" spc="-5">
                <a:latin typeface="Arial"/>
                <a:cs typeface="Arial"/>
              </a:rPr>
              <a:t>(2) some value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choose is the  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>
                <a:latin typeface="Arial"/>
                <a:cs typeface="Arial"/>
              </a:rPr>
              <a:t>of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distribution</a:t>
            </a:r>
            <a:endParaRPr sz="1200">
              <a:latin typeface="Arial"/>
              <a:cs typeface="Arial"/>
            </a:endParaRPr>
          </a:p>
          <a:p>
            <a:pPr lvl="1" marL="544195" marR="144780" indent="-145415">
              <a:lnSpc>
                <a:spcPct val="102600"/>
              </a:lnSpc>
              <a:spcBef>
                <a:spcPts val="125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This second </a:t>
            </a:r>
            <a:r>
              <a:rPr dirty="0" sz="1100" spc="-10">
                <a:latin typeface="Arial"/>
                <a:cs typeface="Arial"/>
              </a:rPr>
              <a:t>assumption is often problematic  because we </a:t>
            </a:r>
            <a:r>
              <a:rPr dirty="0" sz="1100" spc="-5">
                <a:latin typeface="Arial"/>
                <a:cs typeface="Arial"/>
              </a:rPr>
              <a:t>rarely </a:t>
            </a:r>
            <a:r>
              <a:rPr dirty="0" sz="1100" spc="-10">
                <a:latin typeface="Arial"/>
                <a:cs typeface="Arial"/>
              </a:rPr>
              <a:t>know </a:t>
            </a:r>
            <a:r>
              <a:rPr dirty="0" sz="1100" spc="-5">
                <a:latin typeface="Arial"/>
                <a:cs typeface="Arial"/>
              </a:rPr>
              <a:t>the standard </a:t>
            </a:r>
            <a:r>
              <a:rPr dirty="0" sz="1100" spc="-10">
                <a:latin typeface="Arial"/>
                <a:cs typeface="Arial"/>
              </a:rPr>
              <a:t>deviation of a  population ahead of </a:t>
            </a:r>
            <a:r>
              <a:rPr dirty="0" sz="1100" spc="-5">
                <a:latin typeface="Arial"/>
                <a:cs typeface="Arial"/>
              </a:rPr>
              <a:t>time (although </a:t>
            </a:r>
            <a:r>
              <a:rPr dirty="0" sz="1100" spc="-10">
                <a:latin typeface="Arial"/>
                <a:cs typeface="Arial"/>
              </a:rPr>
              <a:t>with large  </a:t>
            </a:r>
            <a:r>
              <a:rPr dirty="0" sz="1100" spc="-5">
                <a:latin typeface="Arial"/>
                <a:cs typeface="Arial"/>
              </a:rPr>
              <a:t>samples, this </a:t>
            </a:r>
            <a:r>
              <a:rPr dirty="0" sz="1100" spc="-10">
                <a:latin typeface="Arial"/>
                <a:cs typeface="Arial"/>
              </a:rPr>
              <a:t>becomes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unimportant)</a:t>
            </a:r>
            <a:endParaRPr sz="1100">
              <a:latin typeface="Arial"/>
              <a:cs typeface="Arial"/>
            </a:endParaRPr>
          </a:p>
          <a:p>
            <a:pPr lvl="1" marL="5441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70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avoid </a:t>
            </a:r>
            <a:r>
              <a:rPr dirty="0" sz="1100" spc="-5">
                <a:latin typeface="Arial"/>
                <a:cs typeface="Arial"/>
              </a:rPr>
              <a:t>the second </a:t>
            </a:r>
            <a:r>
              <a:rPr dirty="0" sz="1100" spc="-10">
                <a:latin typeface="Arial"/>
                <a:cs typeface="Arial"/>
              </a:rPr>
              <a:t>assumption, we often use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544195" marR="183515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t-test </a:t>
            </a:r>
            <a:r>
              <a:rPr dirty="0" sz="1100" spc="-10">
                <a:latin typeface="Arial"/>
                <a:cs typeface="Arial"/>
              </a:rPr>
              <a:t>instead, but we’ll </a:t>
            </a:r>
            <a:r>
              <a:rPr dirty="0" sz="1100" spc="-5">
                <a:latin typeface="Arial"/>
                <a:cs typeface="Arial"/>
              </a:rPr>
              <a:t>start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z-test since </a:t>
            </a:r>
            <a:r>
              <a:rPr dirty="0" sz="1100" spc="-10">
                <a:latin typeface="Arial"/>
                <a:cs typeface="Arial"/>
              </a:rPr>
              <a:t>it  </a:t>
            </a:r>
            <a:r>
              <a:rPr dirty="0" sz="1100" spc="-5">
                <a:latin typeface="Arial"/>
                <a:cs typeface="Arial"/>
              </a:rPr>
              <a:t>relies </a:t>
            </a:r>
            <a:r>
              <a:rPr dirty="0" sz="1100" spc="-10">
                <a:latin typeface="Arial"/>
                <a:cs typeface="Arial"/>
              </a:rPr>
              <a:t>on a distribution we’ve already learned about  </a:t>
            </a:r>
            <a:r>
              <a:rPr dirty="0" sz="1100" spc="-5">
                <a:latin typeface="Arial"/>
                <a:cs typeface="Arial"/>
              </a:rPr>
              <a:t>(the </a:t>
            </a:r>
            <a:r>
              <a:rPr dirty="0" sz="1100" spc="-10">
                <a:latin typeface="Arial"/>
                <a:cs typeface="Arial"/>
              </a:rPr>
              <a:t>normal distribution); </a:t>
            </a:r>
            <a:r>
              <a:rPr dirty="0" sz="1100" spc="-5">
                <a:latin typeface="Arial"/>
                <a:cs typeface="Arial"/>
              </a:rPr>
              <a:t>see </a:t>
            </a:r>
            <a:r>
              <a:rPr dirty="0" sz="1100" spc="-10">
                <a:latin typeface="Arial"/>
                <a:cs typeface="Arial"/>
              </a:rPr>
              <a:t>also </a:t>
            </a:r>
            <a:r>
              <a:rPr dirty="0" sz="1100" spc="-5">
                <a:latin typeface="Arial"/>
                <a:cs typeface="Arial"/>
              </a:rPr>
              <a:t>Appendix</a:t>
            </a:r>
            <a:r>
              <a:rPr dirty="0" sz="1100" spc="-10">
                <a:latin typeface="Arial"/>
                <a:cs typeface="Arial"/>
              </a:rPr>
              <a:t> 2</a:t>
            </a:r>
            <a:endParaRPr sz="1100">
              <a:latin typeface="Arial"/>
              <a:cs typeface="Arial"/>
            </a:endParaRPr>
          </a:p>
          <a:p>
            <a:pPr marL="240665" marR="33655" indent="-152400">
              <a:lnSpc>
                <a:spcPct val="100000"/>
              </a:lnSpc>
              <a:spcBef>
                <a:spcPts val="27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one-sample </a:t>
            </a:r>
            <a:r>
              <a:rPr dirty="0" sz="1200" spc="-5">
                <a:latin typeface="Arial"/>
                <a:cs typeface="Arial"/>
              </a:rPr>
              <a:t>z-test is rarely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practice, </a:t>
            </a:r>
            <a:r>
              <a:rPr dirty="0" sz="1200" spc="-5">
                <a:latin typeface="Arial"/>
                <a:cs typeface="Arial"/>
              </a:rPr>
              <a:t>so  </a:t>
            </a:r>
            <a:r>
              <a:rPr dirty="0" sz="1200" spc="-15">
                <a:latin typeface="Arial"/>
                <a:cs typeface="Arial"/>
              </a:rPr>
              <a:t>it’s </a:t>
            </a:r>
            <a:r>
              <a:rPr dirty="0" sz="1200" spc="-1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the most </a:t>
            </a:r>
            <a:r>
              <a:rPr dirty="0" sz="1200" spc="-10">
                <a:latin typeface="Arial"/>
                <a:cs typeface="Arial"/>
              </a:rPr>
              <a:t>important </a:t>
            </a:r>
            <a:r>
              <a:rPr dirty="0" sz="1200" spc="-5">
                <a:latin typeface="Arial"/>
                <a:cs typeface="Arial"/>
              </a:rPr>
              <a:t>test to be familiar </a:t>
            </a:r>
            <a:r>
              <a:rPr dirty="0" sz="1200" spc="-10">
                <a:latin typeface="Arial"/>
                <a:cs typeface="Arial"/>
              </a:rPr>
              <a:t>with. </a:t>
            </a:r>
            <a:r>
              <a:rPr dirty="0" sz="1200" spc="-5">
                <a:latin typeface="Arial"/>
                <a:cs typeface="Arial"/>
              </a:rPr>
              <a:t>But  </a:t>
            </a:r>
            <a:r>
              <a:rPr dirty="0" sz="1200" spc="-15">
                <a:latin typeface="Arial"/>
                <a:cs typeface="Arial"/>
              </a:rPr>
              <a:t>it’s </a:t>
            </a:r>
            <a:r>
              <a:rPr dirty="0" sz="1200" spc="-1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of the simplest, so it </a:t>
            </a:r>
            <a:r>
              <a:rPr dirty="0" sz="1200" spc="-10">
                <a:latin typeface="Arial"/>
                <a:cs typeface="Arial"/>
              </a:rPr>
              <a:t>provides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nice  illustration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tests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their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assumptions.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3929" y="3330341"/>
            <a:ext cx="18161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671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2: </a:t>
            </a:r>
            <a:r>
              <a:rPr dirty="0" spc="10"/>
              <a:t>The </a:t>
            </a:r>
            <a:r>
              <a:rPr dirty="0" spc="5"/>
              <a:t>central </a:t>
            </a:r>
            <a:r>
              <a:rPr dirty="0"/>
              <a:t>limit</a:t>
            </a:r>
            <a:r>
              <a:rPr dirty="0" spc="120"/>
              <a:t> </a:t>
            </a:r>
            <a:r>
              <a:rPr dirty="0" spc="1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450898"/>
            <a:ext cx="3759835" cy="2668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 spc="-20">
                <a:latin typeface="Arial"/>
                <a:cs typeface="Arial"/>
              </a:rPr>
              <a:t>far, </a:t>
            </a:r>
            <a:r>
              <a:rPr dirty="0" sz="1200" spc="-10">
                <a:latin typeface="Arial"/>
                <a:cs typeface="Arial"/>
              </a:rPr>
              <a:t>we’ve assumed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our underlying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</a:t>
            </a:r>
            <a:endParaRPr sz="1200">
              <a:latin typeface="Arial"/>
              <a:cs typeface="Arial"/>
            </a:endParaRPr>
          </a:p>
          <a:p>
            <a:pPr algn="just" marL="215265" marR="11874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5">
                <a:latin typeface="Arial"/>
                <a:cs typeface="Arial"/>
              </a:rPr>
              <a:t>) is </a:t>
            </a:r>
            <a:r>
              <a:rPr dirty="0" sz="1200" spc="-10">
                <a:latin typeface="Arial"/>
                <a:cs typeface="Arial"/>
              </a:rPr>
              <a:t>distributed according </a:t>
            </a:r>
            <a:r>
              <a:rPr dirty="0" sz="1200" spc="-5">
                <a:latin typeface="Arial"/>
                <a:cs typeface="Arial"/>
              </a:rPr>
              <a:t>to a </a:t>
            </a:r>
            <a:r>
              <a:rPr dirty="0" sz="1200" spc="-10">
                <a:latin typeface="Arial"/>
                <a:cs typeface="Arial"/>
              </a:rPr>
              <a:t>normal distribution,  but </a:t>
            </a:r>
            <a:r>
              <a:rPr dirty="0" sz="1200" spc="-5">
                <a:latin typeface="Arial"/>
                <a:cs typeface="Arial"/>
              </a:rPr>
              <a:t>violating this </a:t>
            </a:r>
            <a:r>
              <a:rPr dirty="0" sz="1200" spc="-10">
                <a:latin typeface="Arial"/>
                <a:cs typeface="Arial"/>
              </a:rPr>
              <a:t>assumption usually doesn’t </a:t>
            </a:r>
            <a:r>
              <a:rPr dirty="0" sz="1200" spc="-5">
                <a:latin typeface="Arial"/>
                <a:cs typeface="Arial"/>
              </a:rPr>
              <a:t>create  serious</a:t>
            </a:r>
            <a:r>
              <a:rPr dirty="0" sz="1200" spc="-10">
                <a:latin typeface="Arial"/>
                <a:cs typeface="Arial"/>
              </a:rPr>
              <a:t> problems</a:t>
            </a:r>
            <a:endParaRPr sz="1200">
              <a:latin typeface="Arial"/>
              <a:cs typeface="Arial"/>
            </a:endParaRPr>
          </a:p>
          <a:p>
            <a:pPr marL="21526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usually </a:t>
            </a:r>
            <a:r>
              <a:rPr dirty="0" sz="1200" spc="-5">
                <a:latin typeface="Arial"/>
                <a:cs typeface="Arial"/>
              </a:rPr>
              <a:t>turn to the </a:t>
            </a:r>
            <a:r>
              <a:rPr dirty="0" sz="1200" spc="-10">
                <a:latin typeface="Arial"/>
                <a:cs typeface="Arial"/>
              </a:rPr>
              <a:t>normal distribution </a:t>
            </a:r>
            <a:r>
              <a:rPr dirty="0" sz="1200" spc="-5">
                <a:latin typeface="Arial"/>
                <a:cs typeface="Arial"/>
              </a:rPr>
              <a:t>(or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215265" marR="4318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t-distribution, </a:t>
            </a:r>
            <a:r>
              <a:rPr dirty="0" sz="1200" spc="-10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is similar) </a:t>
            </a:r>
            <a:r>
              <a:rPr dirty="0" sz="1200" spc="-10">
                <a:latin typeface="Arial"/>
                <a:cs typeface="Arial"/>
              </a:rPr>
              <a:t>when </a:t>
            </a:r>
            <a:r>
              <a:rPr dirty="0" sz="1200" spc="-5">
                <a:latin typeface="Arial"/>
                <a:cs typeface="Arial"/>
              </a:rPr>
              <a:t>it comes time to  create a confidence </a:t>
            </a:r>
            <a:r>
              <a:rPr dirty="0" sz="1200" spc="-10">
                <a:latin typeface="Arial"/>
                <a:cs typeface="Arial"/>
              </a:rPr>
              <a:t>interval </a:t>
            </a:r>
            <a:r>
              <a:rPr dirty="0" sz="1200" spc="-5">
                <a:latin typeface="Arial"/>
                <a:cs typeface="Arial"/>
              </a:rPr>
              <a:t>or calculate a </a:t>
            </a:r>
            <a:r>
              <a:rPr dirty="0" sz="1200" spc="-10">
                <a:latin typeface="Arial"/>
                <a:cs typeface="Arial"/>
              </a:rPr>
              <a:t>p-value  because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5" i="1">
                <a:latin typeface="Arial"/>
                <a:cs typeface="Arial"/>
              </a:rPr>
              <a:t>central </a:t>
            </a:r>
            <a:r>
              <a:rPr dirty="0" sz="1200" spc="-10" i="1">
                <a:latin typeface="Arial"/>
                <a:cs typeface="Arial"/>
              </a:rPr>
              <a:t>limit</a:t>
            </a:r>
            <a:r>
              <a:rPr dirty="0" sz="120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215265" marR="8509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10">
                <a:latin typeface="Arial"/>
                <a:cs typeface="Arial"/>
              </a:rPr>
              <a:t>Central limit </a:t>
            </a:r>
            <a:r>
              <a:rPr dirty="0" sz="1200" spc="-5">
                <a:latin typeface="Arial"/>
                <a:cs typeface="Arial"/>
              </a:rPr>
              <a:t>theorem: the sum (or </a:t>
            </a:r>
            <a:r>
              <a:rPr dirty="0" sz="1200" spc="-10">
                <a:latin typeface="Arial"/>
                <a:cs typeface="Arial"/>
              </a:rPr>
              <a:t>average) of  </a:t>
            </a:r>
            <a:r>
              <a:rPr dirty="0" sz="1200" spc="-5">
                <a:latin typeface="Arial"/>
                <a:cs typeface="Arial"/>
              </a:rPr>
              <a:t>several </a:t>
            </a:r>
            <a:r>
              <a:rPr dirty="0" sz="1200" spc="-10">
                <a:latin typeface="Arial"/>
                <a:cs typeface="Arial"/>
              </a:rPr>
              <a:t>independent </a:t>
            </a:r>
            <a:r>
              <a:rPr dirty="0" sz="1200" spc="-5">
                <a:latin typeface="Arial"/>
                <a:cs typeface="Arial"/>
              </a:rPr>
              <a:t>random variables (with similar  variances) </a:t>
            </a:r>
            <a:r>
              <a:rPr dirty="0" sz="1200" spc="-10">
                <a:latin typeface="Arial"/>
                <a:cs typeface="Arial"/>
              </a:rPr>
              <a:t>will approach </a:t>
            </a:r>
            <a:r>
              <a:rPr dirty="0" sz="1200" spc="-5">
                <a:latin typeface="Arial"/>
                <a:cs typeface="Arial"/>
              </a:rPr>
              <a:t>the shape of a </a:t>
            </a:r>
            <a:r>
              <a:rPr dirty="0" sz="1200" spc="-10">
                <a:latin typeface="Arial"/>
                <a:cs typeface="Arial"/>
              </a:rPr>
              <a:t>normal  distribution </a:t>
            </a:r>
            <a:r>
              <a:rPr dirty="0" sz="1200" spc="-5">
                <a:latin typeface="Arial"/>
                <a:cs typeface="Arial"/>
              </a:rPr>
              <a:t>(even if the </a:t>
            </a:r>
            <a:r>
              <a:rPr dirty="0" sz="1200" spc="-10">
                <a:latin typeface="Arial"/>
                <a:cs typeface="Arial"/>
              </a:rPr>
              <a:t>original </a:t>
            </a:r>
            <a:r>
              <a:rPr dirty="0" sz="1200" spc="-5">
                <a:latin typeface="Arial"/>
                <a:cs typeface="Arial"/>
              </a:rPr>
              <a:t>variables </a:t>
            </a:r>
            <a:r>
              <a:rPr dirty="0" sz="1200" spc="-10">
                <a:latin typeface="Arial"/>
                <a:cs typeface="Arial"/>
              </a:rPr>
              <a:t>don’t have  normal distributions) </a:t>
            </a:r>
            <a:r>
              <a:rPr dirty="0" sz="1200" spc="-5">
                <a:latin typeface="Arial"/>
                <a:cs typeface="Arial"/>
              </a:rPr>
              <a:t>as the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 spc="-5">
                <a:latin typeface="Arial"/>
                <a:cs typeface="Arial"/>
              </a:rPr>
              <a:t>of variables  </a:t>
            </a:r>
            <a:r>
              <a:rPr dirty="0" sz="1200" spc="-10">
                <a:latin typeface="Arial"/>
                <a:cs typeface="Arial"/>
              </a:rPr>
              <a:t>grows larger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3929" y="3330341"/>
            <a:ext cx="18161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671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2: </a:t>
            </a:r>
            <a:r>
              <a:rPr dirty="0" spc="10"/>
              <a:t>The </a:t>
            </a:r>
            <a:r>
              <a:rPr dirty="0" spc="5"/>
              <a:t>central </a:t>
            </a:r>
            <a:r>
              <a:rPr dirty="0"/>
              <a:t>limit</a:t>
            </a:r>
            <a:r>
              <a:rPr dirty="0" spc="120"/>
              <a:t> </a:t>
            </a:r>
            <a:r>
              <a:rPr dirty="0" spc="1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524647"/>
            <a:ext cx="3843020" cy="24676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15265" marR="142875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have </a:t>
            </a:r>
            <a:r>
              <a:rPr dirty="0" sz="1200" spc="-5">
                <a:latin typeface="Arial"/>
                <a:cs typeface="Arial"/>
              </a:rPr>
              <a:t>a sample of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for variable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 consider </a:t>
            </a:r>
            <a:r>
              <a:rPr dirty="0" sz="1200" spc="-10">
                <a:latin typeface="Arial"/>
                <a:cs typeface="Arial"/>
              </a:rPr>
              <a:t>each </a:t>
            </a:r>
            <a:r>
              <a:rPr dirty="0" sz="1200" spc="-5">
                <a:latin typeface="Arial"/>
                <a:cs typeface="Arial"/>
              </a:rPr>
              <a:t>value of </a:t>
            </a:r>
            <a:r>
              <a:rPr dirty="0" sz="1200" spc="-5" i="1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(in the sample) to be </a:t>
            </a:r>
            <a:r>
              <a:rPr dirty="0" sz="1200" spc="-10">
                <a:latin typeface="Arial"/>
                <a:cs typeface="Arial"/>
              </a:rPr>
              <a:t>an  independent </a:t>
            </a:r>
            <a:r>
              <a:rPr dirty="0" sz="1200" spc="-5">
                <a:latin typeface="Arial"/>
                <a:cs typeface="Arial"/>
              </a:rPr>
              <a:t>random variable since </a:t>
            </a:r>
            <a:r>
              <a:rPr dirty="0" sz="1200" spc="-10">
                <a:latin typeface="Arial"/>
                <a:cs typeface="Arial"/>
              </a:rPr>
              <a:t>each </a:t>
            </a:r>
            <a:r>
              <a:rPr dirty="0" sz="1200" spc="-5">
                <a:latin typeface="Arial"/>
                <a:cs typeface="Arial"/>
              </a:rPr>
              <a:t>value  </a:t>
            </a:r>
            <a:r>
              <a:rPr dirty="0" sz="1200" spc="-10">
                <a:latin typeface="Arial"/>
                <a:cs typeface="Arial"/>
              </a:rPr>
              <a:t>depends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which observation </a:t>
            </a:r>
            <a:r>
              <a:rPr dirty="0" sz="1200" spc="-5">
                <a:latin typeface="Arial"/>
                <a:cs typeface="Arial"/>
              </a:rPr>
              <a:t>is randomly selected  </a:t>
            </a:r>
            <a:r>
              <a:rPr dirty="0" sz="1200" spc="-10">
                <a:latin typeface="Arial"/>
                <a:cs typeface="Arial"/>
              </a:rPr>
              <a:t>into </a:t>
            </a:r>
            <a:r>
              <a:rPr dirty="0" sz="1200" spc="-5">
                <a:latin typeface="Arial"/>
                <a:cs typeface="Arial"/>
              </a:rPr>
              <a:t>the sample</a:t>
            </a:r>
            <a:endParaRPr sz="1200">
              <a:latin typeface="Arial"/>
              <a:cs typeface="Arial"/>
            </a:endParaRPr>
          </a:p>
          <a:p>
            <a:pPr lvl="1" marL="518795" marR="43180" indent="-145415">
              <a:lnSpc>
                <a:spcPct val="102600"/>
              </a:lnSpc>
              <a:spcBef>
                <a:spcPts val="170"/>
              </a:spcBef>
              <a:buClr>
                <a:srgbClr val="3333B2"/>
              </a:buClr>
              <a:buFont typeface="Times New Roman"/>
              <a:buChar char="•"/>
              <a:tabLst>
                <a:tab pos="51943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values </a:t>
            </a:r>
            <a:r>
              <a:rPr dirty="0" sz="1100" spc="-10">
                <a:latin typeface="Arial"/>
                <a:cs typeface="Arial"/>
              </a:rPr>
              <a:t>are independently drawn </a:t>
            </a:r>
            <a:r>
              <a:rPr dirty="0" sz="1100" spc="-5">
                <a:latin typeface="Arial"/>
                <a:cs typeface="Arial"/>
              </a:rPr>
              <a:t>since the  selection </a:t>
            </a:r>
            <a:r>
              <a:rPr dirty="0" sz="1100" spc="-10">
                <a:latin typeface="Arial"/>
                <a:cs typeface="Arial"/>
              </a:rPr>
              <a:t>of one observation into </a:t>
            </a:r>
            <a:r>
              <a:rPr dirty="0" sz="1100" spc="-5">
                <a:latin typeface="Arial"/>
                <a:cs typeface="Arial"/>
              </a:rPr>
              <a:t>the sample </a:t>
            </a:r>
            <a:r>
              <a:rPr dirty="0" sz="1100" spc="-10">
                <a:latin typeface="Arial"/>
                <a:cs typeface="Arial"/>
              </a:rPr>
              <a:t>does not  affect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probability of any other observation being  </a:t>
            </a:r>
            <a:r>
              <a:rPr dirty="0" sz="1100" spc="-5">
                <a:latin typeface="Arial"/>
                <a:cs typeface="Arial"/>
              </a:rPr>
              <a:t>selected </a:t>
            </a:r>
            <a:r>
              <a:rPr dirty="0" sz="1100" spc="-10">
                <a:latin typeface="Arial"/>
                <a:cs typeface="Arial"/>
              </a:rPr>
              <a:t>into </a:t>
            </a:r>
            <a:r>
              <a:rPr dirty="0" sz="1100" spc="-5">
                <a:latin typeface="Arial"/>
                <a:cs typeface="Arial"/>
              </a:rPr>
              <a:t>the sample (at </a:t>
            </a:r>
            <a:r>
              <a:rPr dirty="0" sz="1100" spc="-10">
                <a:latin typeface="Arial"/>
                <a:cs typeface="Arial"/>
              </a:rPr>
              <a:t>least </a:t>
            </a:r>
            <a:r>
              <a:rPr dirty="0" sz="1100" spc="-5">
                <a:latin typeface="Arial"/>
                <a:cs typeface="Arial"/>
              </a:rPr>
              <a:t>for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an</a:t>
            </a:r>
            <a:endParaRPr sz="11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infinitely-large population)</a:t>
            </a:r>
            <a:endParaRPr sz="1100">
              <a:latin typeface="Arial"/>
              <a:cs typeface="Arial"/>
            </a:endParaRPr>
          </a:p>
          <a:p>
            <a:pPr lvl="1" marL="518795" marR="142875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1943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values </a:t>
            </a:r>
            <a:r>
              <a:rPr dirty="0" sz="1100" spc="-10">
                <a:latin typeface="Arial"/>
                <a:cs typeface="Arial"/>
              </a:rPr>
              <a:t>have equal </a:t>
            </a:r>
            <a:r>
              <a:rPr dirty="0" sz="1100" spc="-5">
                <a:latin typeface="Arial"/>
                <a:cs typeface="Arial"/>
              </a:rPr>
              <a:t>variance since they </a:t>
            </a:r>
            <a:r>
              <a:rPr dirty="0" sz="1100" spc="-10">
                <a:latin typeface="Arial"/>
                <a:cs typeface="Arial"/>
              </a:rPr>
              <a:t>are all  drawn </a:t>
            </a:r>
            <a:r>
              <a:rPr dirty="0" sz="1100" spc="-5">
                <a:latin typeface="Arial"/>
                <a:cs typeface="Arial"/>
              </a:rPr>
              <a:t>from the </a:t>
            </a:r>
            <a:r>
              <a:rPr dirty="0" sz="1100" spc="-10">
                <a:latin typeface="Arial"/>
                <a:cs typeface="Arial"/>
              </a:rPr>
              <a:t>same probability distribution  </a:t>
            </a:r>
            <a:r>
              <a:rPr dirty="0" sz="1100" spc="-5">
                <a:latin typeface="Arial"/>
                <a:cs typeface="Arial"/>
              </a:rPr>
              <a:t>(everyone </a:t>
            </a:r>
            <a:r>
              <a:rPr dirty="0" sz="1100" spc="-1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population has an equal probability  of being</a:t>
            </a:r>
            <a:r>
              <a:rPr dirty="0" sz="1100" spc="-5">
                <a:latin typeface="Arial"/>
                <a:cs typeface="Arial"/>
              </a:rPr>
              <a:t> selected)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3929" y="3330341"/>
            <a:ext cx="18161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671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2: </a:t>
            </a:r>
            <a:r>
              <a:rPr dirty="0" spc="10"/>
              <a:t>The </a:t>
            </a:r>
            <a:r>
              <a:rPr dirty="0" spc="5"/>
              <a:t>central </a:t>
            </a:r>
            <a:r>
              <a:rPr dirty="0"/>
              <a:t>limit</a:t>
            </a:r>
            <a:r>
              <a:rPr dirty="0" spc="120"/>
              <a:t> </a:t>
            </a:r>
            <a:r>
              <a:rPr dirty="0" spc="1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1044079"/>
            <a:ext cx="3863340" cy="112204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152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Therefore:</a:t>
            </a:r>
            <a:endParaRPr sz="1200">
              <a:latin typeface="Arial"/>
              <a:cs typeface="Arial"/>
            </a:endParaRPr>
          </a:p>
          <a:p>
            <a:pPr lvl="1" marL="518795" indent="-1460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Times New Roman"/>
              <a:buChar char="•"/>
              <a:tabLst>
                <a:tab pos="5194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have a </a:t>
            </a:r>
            <a:r>
              <a:rPr dirty="0" sz="1100" spc="-5">
                <a:latin typeface="Arial"/>
                <a:cs typeface="Arial"/>
              </a:rPr>
              <a:t>simple </a:t>
            </a:r>
            <a:r>
              <a:rPr dirty="0" sz="1100" spc="-10">
                <a:latin typeface="Arial"/>
                <a:cs typeface="Arial"/>
              </a:rPr>
              <a:t>random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sample,</a:t>
            </a:r>
            <a:endParaRPr sz="1100">
              <a:latin typeface="Arial"/>
              <a:cs typeface="Arial"/>
            </a:endParaRPr>
          </a:p>
          <a:p>
            <a:pPr lvl="1" marL="5187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19430" algn="l"/>
              </a:tabLst>
            </a:pP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if the sample size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reasonably </a:t>
            </a:r>
            <a:r>
              <a:rPr dirty="0" sz="1100" spc="-10">
                <a:latin typeface="Arial"/>
                <a:cs typeface="Arial"/>
              </a:rPr>
              <a:t>large </a:t>
            </a:r>
            <a:r>
              <a:rPr dirty="0" sz="1100" spc="-5">
                <a:latin typeface="Arial"/>
                <a:cs typeface="Arial"/>
              </a:rPr>
              <a:t>(say </a:t>
            </a:r>
            <a:r>
              <a:rPr dirty="0" sz="1100" spc="-10">
                <a:latin typeface="Arial"/>
                <a:cs typeface="Arial"/>
              </a:rPr>
              <a:t>&gt;</a:t>
            </a:r>
            <a:r>
              <a:rPr dirty="0" sz="1100" spc="-1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20),</a:t>
            </a:r>
            <a:endParaRPr sz="1100">
              <a:latin typeface="Arial"/>
              <a:cs typeface="Arial"/>
            </a:endParaRPr>
          </a:p>
          <a:p>
            <a:pPr lvl="1" marL="518795" marR="5588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19430" algn="l"/>
              </a:tabLst>
            </a:pP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probability distribution </a:t>
            </a:r>
            <a:r>
              <a:rPr dirty="0" sz="1100" spc="-5">
                <a:latin typeface="Arial"/>
                <a:cs typeface="Arial"/>
              </a:rPr>
              <a:t>for the sample </a:t>
            </a:r>
            <a:r>
              <a:rPr dirty="0" sz="1100" spc="-10">
                <a:latin typeface="Arial"/>
                <a:cs typeface="Arial"/>
              </a:rPr>
              <a:t>mean of any 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5" i="1">
                <a:latin typeface="Arial"/>
                <a:cs typeface="Arial"/>
              </a:rPr>
              <a:t>x </a:t>
            </a:r>
            <a:r>
              <a:rPr dirty="0" sz="1100" spc="-10">
                <a:latin typeface="Arial"/>
                <a:cs typeface="Arial"/>
              </a:rPr>
              <a:t>will look like a normal distribution </a:t>
            </a:r>
            <a:r>
              <a:rPr dirty="0" sz="1100" spc="-5">
                <a:latin typeface="Arial"/>
                <a:cs typeface="Arial"/>
              </a:rPr>
              <a:t>(even </a:t>
            </a:r>
            <a:r>
              <a:rPr dirty="0" sz="1100" spc="-10">
                <a:latin typeface="Arial"/>
                <a:cs typeface="Arial"/>
              </a:rPr>
              <a:t>if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distribution of </a:t>
            </a:r>
            <a:r>
              <a:rPr dirty="0" sz="1100" spc="-5" i="1">
                <a:latin typeface="Arial"/>
                <a:cs typeface="Arial"/>
              </a:rPr>
              <a:t>x </a:t>
            </a:r>
            <a:r>
              <a:rPr dirty="0" sz="1100" spc="-10">
                <a:latin typeface="Arial"/>
                <a:cs typeface="Arial"/>
              </a:rPr>
              <a:t>is not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normal).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3929" y="3330341"/>
            <a:ext cx="18161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6294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Hypothesis</a:t>
            </a:r>
            <a:r>
              <a:rPr dirty="0" spc="-5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35" y="424611"/>
            <a:ext cx="3944620" cy="26708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660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Times New Roman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Example: ADHD</a:t>
            </a:r>
            <a:r>
              <a:rPr dirty="0" sz="1200" spc="-229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medication</a:t>
            </a:r>
            <a:endParaRPr sz="1200">
              <a:latin typeface="Arial"/>
              <a:cs typeface="Arial"/>
            </a:endParaRPr>
          </a:p>
          <a:p>
            <a:pPr lvl="1" marL="569595" indent="-1460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Times New Roman"/>
              <a:buChar char="•"/>
              <a:tabLst>
                <a:tab pos="570230" algn="l"/>
              </a:tabLst>
            </a:pPr>
            <a:r>
              <a:rPr dirty="0" sz="1100" spc="-35">
                <a:latin typeface="Arial"/>
                <a:cs typeface="Arial"/>
              </a:rPr>
              <a:t>Taken </a:t>
            </a:r>
            <a:r>
              <a:rPr dirty="0" sz="1100" spc="-5">
                <a:latin typeface="Arial"/>
                <a:cs typeface="Arial"/>
              </a:rPr>
              <a:t>from textbook (pg. </a:t>
            </a:r>
            <a:r>
              <a:rPr dirty="0" sz="1100" spc="-10">
                <a:latin typeface="Arial"/>
                <a:cs typeface="Arial"/>
              </a:rPr>
              <a:t>93-95); </a:t>
            </a:r>
            <a:r>
              <a:rPr dirty="0" sz="1100" spc="-5">
                <a:latin typeface="Arial"/>
                <a:cs typeface="Arial"/>
              </a:rPr>
              <a:t>full case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study:</a:t>
            </a:r>
            <a:endParaRPr sz="1100">
              <a:latin typeface="Arial"/>
              <a:cs typeface="Arial"/>
            </a:endParaRPr>
          </a:p>
          <a:p>
            <a:pPr marL="5695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  <a:hlinkClick r:id="rId2"/>
              </a:rPr>
              <a:t>https:</a:t>
            </a:r>
            <a:endParaRPr sz="1100">
              <a:latin typeface="Courier New"/>
              <a:cs typeface="Courier New"/>
            </a:endParaRPr>
          </a:p>
          <a:p>
            <a:pPr marL="569595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Courier New"/>
                <a:cs typeface="Courier New"/>
                <a:hlinkClick r:id="rId2"/>
              </a:rPr>
              <a:t>//onlinestatbook.com/2/case_studies/adhd.html</a:t>
            </a:r>
            <a:endParaRPr sz="1100">
              <a:latin typeface="Courier New"/>
              <a:cs typeface="Courier New"/>
            </a:endParaRPr>
          </a:p>
          <a:p>
            <a:pPr lvl="1" marL="569595" marR="8636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70230" algn="l"/>
              </a:tabLst>
            </a:pPr>
            <a:r>
              <a:rPr dirty="0" sz="1100" spc="-5">
                <a:latin typeface="Arial"/>
                <a:cs typeface="Arial"/>
              </a:rPr>
              <a:t>Subjects </a:t>
            </a:r>
            <a:r>
              <a:rPr dirty="0" sz="1100" spc="-10">
                <a:latin typeface="Arial"/>
                <a:cs typeface="Arial"/>
              </a:rPr>
              <a:t>are </a:t>
            </a:r>
            <a:r>
              <a:rPr dirty="0" sz="1100" spc="-5">
                <a:latin typeface="Arial"/>
                <a:cs typeface="Arial"/>
              </a:rPr>
              <a:t>children </a:t>
            </a:r>
            <a:r>
              <a:rPr dirty="0" sz="1100" spc="-10">
                <a:latin typeface="Arial"/>
                <a:cs typeface="Arial"/>
              </a:rPr>
              <a:t>with ADHD, and </a:t>
            </a:r>
            <a:r>
              <a:rPr dirty="0" sz="1100" spc="-5">
                <a:latin typeface="Arial"/>
                <a:cs typeface="Arial"/>
              </a:rPr>
              <a:t>they </a:t>
            </a:r>
            <a:r>
              <a:rPr dirty="0" sz="1100" spc="-10">
                <a:latin typeface="Arial"/>
                <a:cs typeface="Arial"/>
              </a:rPr>
              <a:t>are asked  </a:t>
            </a:r>
            <a:r>
              <a:rPr dirty="0" sz="1100" spc="-5">
                <a:latin typeface="Arial"/>
                <a:cs typeface="Arial"/>
              </a:rPr>
              <a:t>to complete the </a:t>
            </a:r>
            <a:r>
              <a:rPr dirty="0" sz="1100" spc="-10">
                <a:latin typeface="Arial"/>
                <a:cs typeface="Arial"/>
              </a:rPr>
              <a:t>delayed gratification </a:t>
            </a:r>
            <a:r>
              <a:rPr dirty="0" sz="1100" spc="-5">
                <a:latin typeface="Arial"/>
                <a:cs typeface="Arial"/>
              </a:rPr>
              <a:t>multiple times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on  </a:t>
            </a:r>
            <a:r>
              <a:rPr dirty="0" sz="1100" spc="-5">
                <a:latin typeface="Arial"/>
                <a:cs typeface="Arial"/>
              </a:rPr>
              <a:t>separate </a:t>
            </a:r>
            <a:r>
              <a:rPr dirty="0" sz="1100" spc="-10">
                <a:latin typeface="Arial"/>
                <a:cs typeface="Arial"/>
              </a:rPr>
              <a:t>occasions, during which </a:t>
            </a:r>
            <a:r>
              <a:rPr dirty="0" sz="1100" spc="-5">
                <a:latin typeface="Arial"/>
                <a:cs typeface="Arial"/>
              </a:rPr>
              <a:t>they </a:t>
            </a:r>
            <a:r>
              <a:rPr dirty="0" sz="1100" spc="-10">
                <a:latin typeface="Arial"/>
                <a:cs typeface="Arial"/>
              </a:rPr>
              <a:t>were given  different dosages of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drug</a:t>
            </a:r>
            <a:endParaRPr sz="1100">
              <a:latin typeface="Arial"/>
              <a:cs typeface="Arial"/>
            </a:endParaRPr>
          </a:p>
          <a:p>
            <a:pPr lvl="1" marL="569595" marR="22479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70230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compare children’s performance </a:t>
            </a:r>
            <a:r>
              <a:rPr dirty="0" sz="1100" spc="-15">
                <a:latin typeface="Arial"/>
                <a:cs typeface="Arial"/>
              </a:rPr>
              <a:t>when  </a:t>
            </a:r>
            <a:r>
              <a:rPr dirty="0" sz="1100" spc="-5">
                <a:latin typeface="Arial"/>
                <a:cs typeface="Arial"/>
              </a:rPr>
              <a:t>they </a:t>
            </a:r>
            <a:r>
              <a:rPr dirty="0" sz="1100" spc="-10">
                <a:latin typeface="Arial"/>
                <a:cs typeface="Arial"/>
              </a:rPr>
              <a:t>got no drug </a:t>
            </a:r>
            <a:r>
              <a:rPr dirty="0" sz="1100" spc="-5">
                <a:latin typeface="Arial"/>
                <a:cs typeface="Arial"/>
              </a:rPr>
              <a:t>(only </a:t>
            </a:r>
            <a:r>
              <a:rPr dirty="0" sz="1100" spc="-10">
                <a:latin typeface="Arial"/>
                <a:cs typeface="Arial"/>
              </a:rPr>
              <a:t>a placebo) </a:t>
            </a:r>
            <a:r>
              <a:rPr dirty="0" sz="1100" spc="-5">
                <a:latin typeface="Arial"/>
                <a:cs typeface="Arial"/>
              </a:rPr>
              <a:t>versus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they  </a:t>
            </a:r>
            <a:r>
              <a:rPr dirty="0" sz="1100" spc="-10">
                <a:latin typeface="Arial"/>
                <a:cs typeface="Arial"/>
              </a:rPr>
              <a:t>got a 0.6 mg dose of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methylphenidate</a:t>
            </a:r>
            <a:endParaRPr sz="1100">
              <a:latin typeface="Arial"/>
              <a:cs typeface="Arial"/>
            </a:endParaRPr>
          </a:p>
          <a:p>
            <a:pPr lvl="1" marL="569595" marR="31750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70230" algn="l"/>
              </a:tabLst>
            </a:pPr>
            <a:r>
              <a:rPr dirty="0" sz="1100" spc="-10">
                <a:latin typeface="Arial"/>
                <a:cs typeface="Arial"/>
              </a:rPr>
              <a:t>Key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difference in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delayed  gratification </a:t>
            </a:r>
            <a:r>
              <a:rPr dirty="0" sz="1100" spc="-5">
                <a:latin typeface="Arial"/>
                <a:cs typeface="Arial"/>
              </a:rPr>
              <a:t>score </a:t>
            </a:r>
            <a:r>
              <a:rPr dirty="0" sz="1100" spc="-10">
                <a:latin typeface="Arial"/>
                <a:cs typeface="Arial"/>
              </a:rPr>
              <a:t>between </a:t>
            </a:r>
            <a:r>
              <a:rPr dirty="0" sz="1100" spc="-5">
                <a:latin typeface="Arial"/>
                <a:cs typeface="Arial"/>
              </a:rPr>
              <a:t>the two conditions for 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5">
                <a:latin typeface="Arial"/>
                <a:cs typeface="Arial"/>
              </a:rPr>
              <a:t>child (score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drug </a:t>
            </a:r>
            <a:r>
              <a:rPr dirty="0" sz="1100" spc="-5">
                <a:latin typeface="Arial"/>
                <a:cs typeface="Arial"/>
              </a:rPr>
              <a:t>- score </a:t>
            </a:r>
            <a:r>
              <a:rPr dirty="0" sz="1100" spc="-10">
                <a:latin typeface="Arial"/>
                <a:cs typeface="Arial"/>
              </a:rPr>
              <a:t>without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drug)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82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6294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Hypothesis</a:t>
            </a:r>
            <a:r>
              <a:rPr dirty="0" spc="-5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35" y="615835"/>
            <a:ext cx="3838575" cy="22180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660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Times New Roman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Example: ADHD</a:t>
            </a:r>
            <a:r>
              <a:rPr dirty="0" sz="1200" spc="-229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medication</a:t>
            </a:r>
            <a:endParaRPr sz="1200">
              <a:latin typeface="Arial"/>
              <a:cs typeface="Arial"/>
            </a:endParaRPr>
          </a:p>
          <a:p>
            <a:pPr lvl="1" marL="569595" marR="10668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702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drug has no effect,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population mean </a:t>
            </a:r>
            <a:r>
              <a:rPr dirty="0" sz="1100" spc="5">
                <a:latin typeface="Arial"/>
                <a:cs typeface="Arial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µ</a:t>
            </a:r>
            <a:r>
              <a:rPr dirty="0" sz="1100" spc="5">
                <a:latin typeface="Arial"/>
                <a:cs typeface="Arial"/>
              </a:rPr>
              <a:t>)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difference </a:t>
            </a:r>
            <a:r>
              <a:rPr dirty="0" sz="1100" spc="-5">
                <a:latin typeface="Arial"/>
                <a:cs typeface="Arial"/>
              </a:rPr>
              <a:t>(score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drug </a:t>
            </a:r>
            <a:r>
              <a:rPr dirty="0" sz="1100" spc="-5">
                <a:latin typeface="Arial"/>
                <a:cs typeface="Arial"/>
              </a:rPr>
              <a:t>- score </a:t>
            </a:r>
            <a:r>
              <a:rPr dirty="0" sz="1100" spc="-10">
                <a:latin typeface="Arial"/>
                <a:cs typeface="Arial"/>
              </a:rPr>
              <a:t>without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drug)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0. So 0 is our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baseline.</a:t>
            </a:r>
            <a:endParaRPr sz="1100">
              <a:latin typeface="Arial"/>
              <a:cs typeface="Arial"/>
            </a:endParaRPr>
          </a:p>
          <a:p>
            <a:pPr lvl="1" marL="569595" indent="-146050">
              <a:lnSpc>
                <a:spcPts val="1195"/>
              </a:lnSpc>
              <a:buClr>
                <a:srgbClr val="3333B2"/>
              </a:buClr>
              <a:buFont typeface="Times New Roman"/>
              <a:buChar char="•"/>
              <a:tabLst>
                <a:tab pos="570230" algn="l"/>
              </a:tabLst>
            </a:pPr>
            <a:r>
              <a:rPr dirty="0" sz="1100" spc="-5">
                <a:latin typeface="Arial"/>
                <a:cs typeface="Arial"/>
              </a:rPr>
              <a:t>Step</a:t>
            </a:r>
            <a:r>
              <a:rPr dirty="0" sz="1100" spc="-10">
                <a:latin typeface="Arial"/>
                <a:cs typeface="Arial"/>
              </a:rPr>
              <a:t> 1</a:t>
            </a:r>
            <a:endParaRPr sz="1100">
              <a:latin typeface="Arial"/>
              <a:cs typeface="Arial"/>
            </a:endParaRPr>
          </a:p>
          <a:p>
            <a:pPr lvl="2" marL="873125" indent="-13970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Times New Roman"/>
              <a:buChar char="•"/>
              <a:tabLst>
                <a:tab pos="873760" algn="l"/>
              </a:tabLst>
            </a:pPr>
            <a:r>
              <a:rPr dirty="0" sz="1000" spc="-5">
                <a:latin typeface="Arial"/>
                <a:cs typeface="Arial"/>
              </a:rPr>
              <a:t>Our </a:t>
            </a:r>
            <a:r>
              <a:rPr dirty="0" sz="1000" spc="-10">
                <a:latin typeface="Arial"/>
                <a:cs typeface="Arial"/>
              </a:rPr>
              <a:t>null hypothesis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-5" i="1">
                <a:latin typeface="Arial"/>
                <a:cs typeface="Arial"/>
              </a:rPr>
              <a:t>H</a:t>
            </a:r>
            <a:r>
              <a:rPr dirty="0" baseline="-11904" sz="1050" spc="-7">
                <a:latin typeface="Arial"/>
                <a:cs typeface="Arial"/>
              </a:rPr>
              <a:t>0 </a:t>
            </a:r>
            <a:r>
              <a:rPr dirty="0" sz="1000" spc="55">
                <a:latin typeface="Garamond"/>
                <a:cs typeface="Garamond"/>
              </a:rPr>
              <a:t>: </a:t>
            </a:r>
            <a:r>
              <a:rPr dirty="0" sz="1000" spc="20" i="1">
                <a:latin typeface="Times New Roman"/>
                <a:cs typeface="Times New Roman"/>
              </a:rPr>
              <a:t>µ </a:t>
            </a:r>
            <a:r>
              <a:rPr dirty="0" sz="1000" spc="105">
                <a:latin typeface="Garamond"/>
                <a:cs typeface="Garamond"/>
              </a:rPr>
              <a:t>=</a:t>
            </a:r>
            <a:r>
              <a:rPr dirty="0" sz="1000" spc="-45">
                <a:latin typeface="Garamond"/>
                <a:cs typeface="Garamond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lvl="2" marL="873125" indent="-139700">
              <a:lnSpc>
                <a:spcPts val="1195"/>
              </a:lnSpc>
              <a:buClr>
                <a:srgbClr val="3333B2"/>
              </a:buClr>
              <a:buFont typeface="Times New Roman"/>
              <a:buChar char="•"/>
              <a:tabLst>
                <a:tab pos="873760" algn="l"/>
              </a:tabLst>
            </a:pP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logical alternative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-10">
                <a:latin typeface="Arial"/>
                <a:cs typeface="Arial"/>
              </a:rPr>
              <a:t>our alternative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hypothesis:</a:t>
            </a:r>
            <a:endParaRPr sz="1000">
              <a:latin typeface="Arial"/>
              <a:cs typeface="Arial"/>
            </a:endParaRPr>
          </a:p>
          <a:p>
            <a:pPr marL="873125">
              <a:lnSpc>
                <a:spcPts val="1200"/>
              </a:lnSpc>
            </a:pPr>
            <a:r>
              <a:rPr dirty="0" sz="1000" spc="-5" i="1">
                <a:latin typeface="Arial"/>
                <a:cs typeface="Arial"/>
              </a:rPr>
              <a:t>H</a:t>
            </a:r>
            <a:r>
              <a:rPr dirty="0" baseline="-11904" sz="1050" spc="-7" i="1">
                <a:latin typeface="Arial"/>
                <a:cs typeface="Arial"/>
              </a:rPr>
              <a:t>A </a:t>
            </a:r>
            <a:r>
              <a:rPr dirty="0" sz="1000" spc="55">
                <a:latin typeface="Garamond"/>
                <a:cs typeface="Garamond"/>
              </a:rPr>
              <a:t>: </a:t>
            </a:r>
            <a:r>
              <a:rPr dirty="0" sz="1000" spc="20" i="1">
                <a:latin typeface="Times New Roman"/>
                <a:cs typeface="Times New Roman"/>
              </a:rPr>
              <a:t>µ </a:t>
            </a:r>
            <a:r>
              <a:rPr dirty="0" sz="1000" spc="50" i="1">
                <a:latin typeface="Times New Roman"/>
                <a:cs typeface="Times New Roman"/>
              </a:rPr>
              <a:t≯</a:t>
            </a:r>
            <a:r>
              <a:rPr dirty="0" sz="1000" spc="50">
                <a:latin typeface="Garamond"/>
                <a:cs typeface="Garamond"/>
              </a:rPr>
              <a:t>=</a:t>
            </a:r>
            <a:r>
              <a:rPr dirty="0" sz="1000" spc="-60">
                <a:latin typeface="Garamond"/>
                <a:cs typeface="Garamond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lvl="1" marL="569595" indent="-14605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Times New Roman"/>
              <a:buChar char="•"/>
              <a:tabLst>
                <a:tab pos="570230" algn="l"/>
              </a:tabLst>
            </a:pPr>
            <a:r>
              <a:rPr dirty="0" sz="1100" spc="-5">
                <a:latin typeface="Arial"/>
                <a:cs typeface="Arial"/>
              </a:rPr>
              <a:t>Step</a:t>
            </a:r>
            <a:r>
              <a:rPr dirty="0" sz="1100" spc="-10">
                <a:latin typeface="Arial"/>
                <a:cs typeface="Arial"/>
              </a:rPr>
              <a:t> 2</a:t>
            </a:r>
            <a:endParaRPr sz="1100">
              <a:latin typeface="Arial"/>
              <a:cs typeface="Arial"/>
            </a:endParaRPr>
          </a:p>
          <a:p>
            <a:pPr lvl="2" marL="873125" marR="130175" indent="-13970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Times New Roman"/>
              <a:buChar char="•"/>
              <a:tabLst>
                <a:tab pos="873760" algn="l"/>
              </a:tabLst>
            </a:pPr>
            <a:r>
              <a:rPr dirty="0" sz="1000" spc="-10">
                <a:latin typeface="Arial"/>
                <a:cs typeface="Arial"/>
              </a:rPr>
              <a:t>We’ll </a:t>
            </a:r>
            <a:r>
              <a:rPr dirty="0" sz="1000" spc="-5">
                <a:latin typeface="Arial"/>
                <a:cs typeface="Arial"/>
              </a:rPr>
              <a:t>stick </a:t>
            </a:r>
            <a:r>
              <a:rPr dirty="0" sz="1000" spc="-10">
                <a:latin typeface="Arial"/>
                <a:cs typeface="Arial"/>
              </a:rPr>
              <a:t>with </a:t>
            </a:r>
            <a:r>
              <a:rPr dirty="0" sz="1000" spc="-5">
                <a:latin typeface="Arial"/>
                <a:cs typeface="Arial"/>
              </a:rPr>
              <a:t>the standard </a:t>
            </a:r>
            <a:r>
              <a:rPr dirty="0" sz="1000" spc="-10">
                <a:latin typeface="Arial"/>
                <a:cs typeface="Arial"/>
              </a:rPr>
              <a:t>default alpha level of  0.05, which </a:t>
            </a:r>
            <a:r>
              <a:rPr dirty="0" sz="1000" spc="-5">
                <a:latin typeface="Arial"/>
                <a:cs typeface="Arial"/>
              </a:rPr>
              <a:t>means </a:t>
            </a:r>
            <a:r>
              <a:rPr dirty="0" sz="1000" spc="-10">
                <a:latin typeface="Arial"/>
                <a:cs typeface="Arial"/>
              </a:rPr>
              <a:t>we’re willing </a:t>
            </a:r>
            <a:r>
              <a:rPr dirty="0" sz="1000" spc="-5">
                <a:latin typeface="Arial"/>
                <a:cs typeface="Arial"/>
              </a:rPr>
              <a:t>to be </a:t>
            </a:r>
            <a:r>
              <a:rPr dirty="0" sz="1000" spc="-10">
                <a:latin typeface="Arial"/>
                <a:cs typeface="Arial"/>
              </a:rPr>
              <a:t>wrong 5% of  </a:t>
            </a:r>
            <a:r>
              <a:rPr dirty="0" sz="1000" spc="-5">
                <a:latin typeface="Arial"/>
                <a:cs typeface="Arial"/>
              </a:rPr>
              <a:t>the time </a:t>
            </a:r>
            <a:r>
              <a:rPr dirty="0" sz="1000" spc="-10">
                <a:latin typeface="Arial"/>
                <a:cs typeface="Arial"/>
              </a:rPr>
              <a:t>with our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approach</a:t>
            </a:r>
            <a:endParaRPr sz="1000">
              <a:latin typeface="Arial"/>
              <a:cs typeface="Arial"/>
            </a:endParaRPr>
          </a:p>
          <a:p>
            <a:pPr lvl="2" marL="873125" indent="-139700">
              <a:lnSpc>
                <a:spcPts val="1185"/>
              </a:lnSpc>
              <a:buClr>
                <a:srgbClr val="3333B2"/>
              </a:buClr>
              <a:buChar char="•"/>
              <a:tabLst>
                <a:tab pos="873760" algn="l"/>
              </a:tabLst>
            </a:pPr>
            <a:r>
              <a:rPr dirty="0" sz="1000" spc="110" i="1">
                <a:latin typeface="Times New Roman"/>
                <a:cs typeface="Times New Roman"/>
              </a:rPr>
              <a:t>α </a:t>
            </a:r>
            <a:r>
              <a:rPr dirty="0" sz="1000" spc="105">
                <a:latin typeface="Garamond"/>
                <a:cs typeface="Garamond"/>
              </a:rPr>
              <a:t>=</a:t>
            </a:r>
            <a:r>
              <a:rPr dirty="0" sz="1000" spc="-60">
                <a:latin typeface="Garamond"/>
                <a:cs typeface="Garamond"/>
              </a:rPr>
              <a:t> </a:t>
            </a:r>
            <a:r>
              <a:rPr dirty="0" sz="1000">
                <a:latin typeface="Arial"/>
                <a:cs typeface="Arial"/>
              </a:rPr>
              <a:t>0</a:t>
            </a:r>
            <a:r>
              <a:rPr dirty="0" sz="1000" i="1">
                <a:latin typeface="Times New Roman"/>
                <a:cs typeface="Times New Roman"/>
              </a:rPr>
              <a:t>.</a:t>
            </a:r>
            <a:r>
              <a:rPr dirty="0" sz="1000">
                <a:latin typeface="Arial"/>
                <a:cs typeface="Arial"/>
              </a:rPr>
              <a:t>05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82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6294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Hypothesis</a:t>
            </a:r>
            <a:r>
              <a:rPr dirty="0" spc="-5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097533"/>
            <a:ext cx="4220845" cy="9296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41630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Times New Roman"/>
              <a:buChar char="•"/>
              <a:tabLst>
                <a:tab pos="342265" algn="l"/>
              </a:tabLst>
            </a:pPr>
            <a:r>
              <a:rPr dirty="0" sz="1200" spc="-5">
                <a:latin typeface="Arial"/>
                <a:cs typeface="Arial"/>
              </a:rPr>
              <a:t>Example: ADHD</a:t>
            </a:r>
            <a:r>
              <a:rPr dirty="0" sz="1200" spc="-229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medication</a:t>
            </a:r>
            <a:endParaRPr sz="1200">
              <a:latin typeface="Arial"/>
              <a:cs typeface="Arial"/>
            </a:endParaRPr>
          </a:p>
          <a:p>
            <a:pPr lvl="1" marL="645160" indent="-1460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Times New Roman"/>
              <a:buChar char="•"/>
              <a:tabLst>
                <a:tab pos="645795" algn="l"/>
              </a:tabLst>
            </a:pPr>
            <a:r>
              <a:rPr dirty="0" sz="1100" spc="-5">
                <a:latin typeface="Arial"/>
                <a:cs typeface="Arial"/>
              </a:rPr>
              <a:t>Step </a:t>
            </a:r>
            <a:r>
              <a:rPr dirty="0" sz="1100" spc="-10">
                <a:latin typeface="Arial"/>
                <a:cs typeface="Arial"/>
              </a:rPr>
              <a:t>3 – Calculate p-value in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Stata: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1019"/>
              </a:spcBef>
            </a:pPr>
            <a:r>
              <a:rPr dirty="0" sz="1200" spc="-105">
                <a:latin typeface="Courier New"/>
                <a:cs typeface="Courier New"/>
              </a:rPr>
              <a:t>insheet using</a:t>
            </a:r>
            <a:r>
              <a:rPr dirty="0" sz="1200" spc="-17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https://nathanfavero.com/class/adhd.csv  ttest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diff=0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82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6294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Hypothesis</a:t>
            </a:r>
            <a:r>
              <a:rPr dirty="0" spc="-5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98104"/>
            <a:ext cx="939165" cy="38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Courier New"/>
                <a:cs typeface="Courier New"/>
              </a:rPr>
              <a:t>. ttest</a:t>
            </a:r>
            <a:r>
              <a:rPr dirty="0" sz="800" spc="-85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diff=0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800" spc="-60">
                <a:latin typeface="Courier New"/>
                <a:cs typeface="Courier New"/>
              </a:rPr>
              <a:t>One-sample t</a:t>
            </a:r>
            <a:r>
              <a:rPr dirty="0" sz="800" spc="-11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test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341693"/>
            <a:ext cx="4192904" cy="0"/>
          </a:xfrm>
          <a:custGeom>
            <a:avLst/>
            <a:gdLst/>
            <a:ahLst/>
            <a:cxnLst/>
            <a:rect l="l" t="t" r="r" b="b"/>
            <a:pathLst>
              <a:path w="4192904" h="0">
                <a:moveTo>
                  <a:pt x="0" y="0"/>
                </a:moveTo>
                <a:lnTo>
                  <a:pt x="4192341" y="0"/>
                </a:lnTo>
              </a:path>
            </a:pathLst>
          </a:custGeom>
          <a:ln w="779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378901"/>
            <a:ext cx="9931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8515" algn="l"/>
              </a:tabLst>
            </a:pPr>
            <a:r>
              <a:rPr dirty="0" sz="800" spc="-60">
                <a:latin typeface="Courier New"/>
                <a:cs typeface="Courier New"/>
              </a:rPr>
              <a:t>Variable</a:t>
            </a:r>
            <a:r>
              <a:rPr dirty="0" sz="800" spc="-6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|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60">
                <a:latin typeface="Courier New"/>
                <a:cs typeface="Courier New"/>
              </a:rPr>
              <a:t>Obs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4751" y="1378901"/>
            <a:ext cx="28206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1959" algn="l"/>
                <a:tab pos="1087120" algn="l"/>
                <a:tab pos="1732280" algn="l"/>
              </a:tabLst>
            </a:pPr>
            <a:r>
              <a:rPr dirty="0" sz="800" spc="-60">
                <a:latin typeface="Courier New"/>
                <a:cs typeface="Courier New"/>
              </a:rPr>
              <a:t>Mean	Std.</a:t>
            </a:r>
            <a:r>
              <a:rPr dirty="0" sz="800" spc="-5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Err.	Std.</a:t>
            </a:r>
            <a:r>
              <a:rPr dirty="0" sz="800" spc="-5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Dev.	[95% Conf.</a:t>
            </a:r>
            <a:r>
              <a:rPr dirty="0" sz="800" spc="-95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Interval]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499094"/>
            <a:ext cx="421830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27329" marR="5080" indent="-215265">
              <a:lnSpc>
                <a:spcPts val="950"/>
              </a:lnSpc>
              <a:spcBef>
                <a:spcPts val="135"/>
              </a:spcBef>
              <a:tabLst>
                <a:tab pos="872490" algn="l"/>
                <a:tab pos="1194435" algn="l"/>
                <a:tab pos="1839595" algn="l"/>
                <a:tab pos="2484755" algn="l"/>
                <a:tab pos="3129915" algn="l"/>
                <a:tab pos="3774440" algn="l"/>
              </a:tabLst>
            </a:pPr>
            <a:r>
              <a:rPr dirty="0" sz="800" spc="-60">
                <a:latin typeface="Courier New"/>
                <a:cs typeface="Courier New"/>
              </a:rPr>
              <a:t>---------+--------------------------------------------------------------------  </a:t>
            </a:r>
            <a:r>
              <a:rPr dirty="0" sz="800" spc="-60">
                <a:latin typeface="Courier New"/>
                <a:cs typeface="Courier New"/>
              </a:rPr>
              <a:t>diff</a:t>
            </a:r>
            <a:r>
              <a:rPr dirty="0" sz="800" spc="-6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|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60">
                <a:latin typeface="Courier New"/>
                <a:cs typeface="Courier New"/>
              </a:rPr>
              <a:t>24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60">
                <a:latin typeface="Courier New"/>
                <a:cs typeface="Courier New"/>
              </a:rPr>
              <a:t>4.958333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60">
                <a:latin typeface="Courier New"/>
                <a:cs typeface="Courier New"/>
              </a:rPr>
              <a:t>1.538726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60">
                <a:latin typeface="Courier New"/>
                <a:cs typeface="Courier New"/>
              </a:rPr>
              <a:t>7.538188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60">
                <a:latin typeface="Courier New"/>
                <a:cs typeface="Courier New"/>
              </a:rPr>
              <a:t>1.775236</a:t>
            </a:r>
            <a:r>
              <a:rPr dirty="0" sz="800">
                <a:latin typeface="Courier New"/>
                <a:cs typeface="Courier New"/>
              </a:rPr>
              <a:t>	</a:t>
            </a:r>
            <a:r>
              <a:rPr dirty="0" sz="800" spc="-60">
                <a:latin typeface="Courier New"/>
                <a:cs typeface="Courier New"/>
              </a:rPr>
              <a:t>8.141431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822489"/>
            <a:ext cx="4192904" cy="0"/>
          </a:xfrm>
          <a:custGeom>
            <a:avLst/>
            <a:gdLst/>
            <a:ahLst/>
            <a:cxnLst/>
            <a:rect l="l" t="t" r="r" b="b"/>
            <a:pathLst>
              <a:path w="4192904" h="0">
                <a:moveTo>
                  <a:pt x="0" y="0"/>
                </a:moveTo>
                <a:lnTo>
                  <a:pt x="4192341" y="0"/>
                </a:lnTo>
              </a:path>
            </a:pathLst>
          </a:custGeom>
          <a:ln w="779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80956" y="1859697"/>
            <a:ext cx="110045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913130">
              <a:lnSpc>
                <a:spcPts val="950"/>
              </a:lnSpc>
              <a:spcBef>
                <a:spcPts val="135"/>
              </a:spcBef>
            </a:pPr>
            <a:r>
              <a:rPr dirty="0" sz="800" spc="-60">
                <a:latin typeface="Courier New"/>
                <a:cs typeface="Courier New"/>
              </a:rPr>
              <a:t>t</a:t>
            </a:r>
            <a:r>
              <a:rPr dirty="0" sz="800" spc="-15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=  degrees of freedom</a:t>
            </a:r>
            <a:r>
              <a:rPr dirty="0" sz="800" spc="-11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=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7158" y="1859697"/>
            <a:ext cx="34798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955"/>
              </a:lnSpc>
              <a:spcBef>
                <a:spcPts val="95"/>
              </a:spcBef>
            </a:pPr>
            <a:r>
              <a:rPr dirty="0" sz="800" spc="-60">
                <a:latin typeface="Courier New"/>
                <a:cs typeface="Courier New"/>
              </a:rPr>
              <a:t>3.2224</a:t>
            </a:r>
            <a:endParaRPr sz="800">
              <a:latin typeface="Courier New"/>
              <a:cs typeface="Courier New"/>
            </a:endParaRPr>
          </a:p>
          <a:p>
            <a:pPr algn="r" marR="5080">
              <a:lnSpc>
                <a:spcPts val="955"/>
              </a:lnSpc>
            </a:pPr>
            <a:r>
              <a:rPr dirty="0" sz="800" spc="-60"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859697"/>
            <a:ext cx="1154430" cy="628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214629">
              <a:lnSpc>
                <a:spcPts val="950"/>
              </a:lnSpc>
              <a:spcBef>
                <a:spcPts val="135"/>
              </a:spcBef>
            </a:pPr>
            <a:r>
              <a:rPr dirty="0" sz="800" spc="-60">
                <a:latin typeface="Courier New"/>
                <a:cs typeface="Courier New"/>
              </a:rPr>
              <a:t>mean =</a:t>
            </a:r>
            <a:r>
              <a:rPr dirty="0" sz="800" spc="-114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mean(diff)  Ho: mean =</a:t>
            </a:r>
            <a:r>
              <a:rPr dirty="0" sz="800" spc="-8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66040" marR="112395" indent="160655">
              <a:lnSpc>
                <a:spcPts val="950"/>
              </a:lnSpc>
            </a:pPr>
            <a:r>
              <a:rPr dirty="0" sz="800" spc="-60">
                <a:latin typeface="Courier New"/>
                <a:cs typeface="Courier New"/>
              </a:rPr>
              <a:t>Ha: mean &lt; 0  Pr(T &lt; t) =</a:t>
            </a:r>
            <a:r>
              <a:rPr dirty="0" sz="800" spc="-12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0.9981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2244" y="2220289"/>
            <a:ext cx="120840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268605">
              <a:lnSpc>
                <a:spcPts val="950"/>
              </a:lnSpc>
              <a:spcBef>
                <a:spcPts val="135"/>
              </a:spcBef>
            </a:pPr>
            <a:r>
              <a:rPr dirty="0" sz="800" spc="-60">
                <a:latin typeface="Courier New"/>
                <a:cs typeface="Courier New"/>
              </a:rPr>
              <a:t>Ha: mean != 0  Pr(|T| &gt; |t|) =</a:t>
            </a:r>
            <a:r>
              <a:rPr dirty="0" sz="800" spc="-105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0.0038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2179" y="2220289"/>
            <a:ext cx="99314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160655">
              <a:lnSpc>
                <a:spcPts val="950"/>
              </a:lnSpc>
              <a:spcBef>
                <a:spcPts val="135"/>
              </a:spcBef>
            </a:pPr>
            <a:r>
              <a:rPr dirty="0" sz="800" spc="-60">
                <a:latin typeface="Courier New"/>
                <a:cs typeface="Courier New"/>
              </a:rPr>
              <a:t>Ha: mean &gt; 0  Pr(T &gt; t) =</a:t>
            </a:r>
            <a:r>
              <a:rPr dirty="0" sz="800" spc="-12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0.0019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282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6294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Hypothesis</a:t>
            </a:r>
            <a:r>
              <a:rPr dirty="0" spc="-55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35" y="722030"/>
            <a:ext cx="3797300" cy="19742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0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66700" algn="l"/>
              </a:tabLst>
            </a:pPr>
            <a:r>
              <a:rPr dirty="0" sz="1200" spc="-5">
                <a:latin typeface="Arial"/>
                <a:cs typeface="Arial"/>
              </a:rPr>
              <a:t>Example: ADHD</a:t>
            </a:r>
            <a:r>
              <a:rPr dirty="0" sz="1200" spc="-229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medication</a:t>
            </a:r>
            <a:endParaRPr sz="1200">
              <a:latin typeface="Arial"/>
              <a:cs typeface="Arial"/>
            </a:endParaRPr>
          </a:p>
          <a:p>
            <a:pPr lvl="1" marL="569595" indent="-146050">
              <a:lnSpc>
                <a:spcPct val="100000"/>
              </a:lnSpc>
              <a:spcBef>
                <a:spcPts val="55"/>
              </a:spcBef>
              <a:buClr>
                <a:srgbClr val="3333B2"/>
              </a:buClr>
              <a:buFont typeface="Times New Roman"/>
              <a:buChar char="•"/>
              <a:tabLst>
                <a:tab pos="570230" algn="l"/>
              </a:tabLst>
            </a:pPr>
            <a:r>
              <a:rPr dirty="0" sz="1100" spc="-5">
                <a:latin typeface="Arial"/>
                <a:cs typeface="Arial"/>
              </a:rPr>
              <a:t>Step</a:t>
            </a:r>
            <a:r>
              <a:rPr dirty="0" sz="1100" spc="-10">
                <a:latin typeface="Arial"/>
                <a:cs typeface="Arial"/>
              </a:rPr>
              <a:t> 3</a:t>
            </a:r>
            <a:endParaRPr sz="1100">
              <a:latin typeface="Arial"/>
              <a:cs typeface="Arial"/>
            </a:endParaRPr>
          </a:p>
          <a:p>
            <a:pPr lvl="2" marL="873125" marR="194310" indent="-13970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Times New Roman"/>
              <a:buChar char="•"/>
              <a:tabLst>
                <a:tab pos="873760" algn="l"/>
              </a:tabLst>
            </a:pPr>
            <a:r>
              <a:rPr dirty="0" sz="1000" spc="-5">
                <a:latin typeface="Arial"/>
                <a:cs typeface="Arial"/>
              </a:rPr>
              <a:t>According to Stata (focusing on the </a:t>
            </a:r>
            <a:r>
              <a:rPr dirty="0" sz="1000" spc="-10">
                <a:latin typeface="Arial"/>
                <a:cs typeface="Arial"/>
              </a:rPr>
              <a:t>lower-middle  portion </a:t>
            </a:r>
            <a:r>
              <a:rPr dirty="0" sz="1000" spc="-5">
                <a:latin typeface="Arial"/>
                <a:cs typeface="Arial"/>
              </a:rPr>
              <a:t>of the </a:t>
            </a:r>
            <a:r>
              <a:rPr dirty="0" sz="1000" spc="-10">
                <a:latin typeface="Arial"/>
                <a:cs typeface="Arial"/>
              </a:rPr>
              <a:t>output), </a:t>
            </a:r>
            <a:r>
              <a:rPr dirty="0" sz="1000" spc="-5" i="1">
                <a:latin typeface="Arial"/>
                <a:cs typeface="Arial"/>
              </a:rPr>
              <a:t>p </a:t>
            </a:r>
            <a:r>
              <a:rPr dirty="0" sz="1000" spc="105">
                <a:latin typeface="Garamond"/>
                <a:cs typeface="Garamond"/>
              </a:rPr>
              <a:t>=</a:t>
            </a:r>
            <a:r>
              <a:rPr dirty="0" sz="1000" spc="40">
                <a:latin typeface="Garamond"/>
                <a:cs typeface="Garamond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r>
              <a:rPr dirty="0" sz="1000" spc="-5" i="1">
                <a:latin typeface="Times New Roman"/>
                <a:cs typeface="Times New Roman"/>
              </a:rPr>
              <a:t>.</a:t>
            </a:r>
            <a:r>
              <a:rPr dirty="0" sz="1000" spc="-5">
                <a:latin typeface="Arial"/>
                <a:cs typeface="Arial"/>
              </a:rPr>
              <a:t>0038</a:t>
            </a:r>
            <a:endParaRPr sz="1000">
              <a:latin typeface="Arial"/>
              <a:cs typeface="Arial"/>
            </a:endParaRPr>
          </a:p>
          <a:p>
            <a:pPr lvl="1" marL="569595" indent="-14605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Times New Roman"/>
              <a:buChar char="•"/>
              <a:tabLst>
                <a:tab pos="570230" algn="l"/>
              </a:tabLst>
            </a:pPr>
            <a:r>
              <a:rPr dirty="0" sz="1100" spc="-5">
                <a:latin typeface="Arial"/>
                <a:cs typeface="Arial"/>
              </a:rPr>
              <a:t>Step</a:t>
            </a:r>
            <a:r>
              <a:rPr dirty="0" sz="1100" spc="-10">
                <a:latin typeface="Arial"/>
                <a:cs typeface="Arial"/>
              </a:rPr>
              <a:t> 4</a:t>
            </a:r>
            <a:endParaRPr sz="1100">
              <a:latin typeface="Arial"/>
              <a:cs typeface="Arial"/>
            </a:endParaRPr>
          </a:p>
          <a:p>
            <a:pPr lvl="2" marL="873125" indent="-13970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Times New Roman"/>
              <a:buChar char="•"/>
              <a:tabLst>
                <a:tab pos="873760" algn="l"/>
              </a:tabLst>
            </a:pPr>
            <a:r>
              <a:rPr dirty="0" sz="1000">
                <a:latin typeface="Arial"/>
                <a:cs typeface="Arial"/>
              </a:rPr>
              <a:t>0</a:t>
            </a:r>
            <a:r>
              <a:rPr dirty="0" sz="1000" i="1">
                <a:latin typeface="Times New Roman"/>
                <a:cs typeface="Times New Roman"/>
              </a:rPr>
              <a:t>.</a:t>
            </a:r>
            <a:r>
              <a:rPr dirty="0" sz="1000">
                <a:latin typeface="Arial"/>
                <a:cs typeface="Arial"/>
              </a:rPr>
              <a:t>004 </a:t>
            </a:r>
            <a:r>
              <a:rPr dirty="0" sz="1000" spc="95" i="1">
                <a:latin typeface="Times New Roman"/>
                <a:cs typeface="Times New Roman"/>
              </a:rPr>
              <a:t>&lt; </a:t>
            </a:r>
            <a:r>
              <a:rPr dirty="0" sz="1000">
                <a:latin typeface="Arial"/>
                <a:cs typeface="Arial"/>
              </a:rPr>
              <a:t>0</a:t>
            </a:r>
            <a:r>
              <a:rPr dirty="0" sz="1000" i="1">
                <a:latin typeface="Times New Roman"/>
                <a:cs typeface="Times New Roman"/>
              </a:rPr>
              <a:t>.</a:t>
            </a:r>
            <a:r>
              <a:rPr dirty="0" sz="1000">
                <a:latin typeface="Arial"/>
                <a:cs typeface="Arial"/>
              </a:rPr>
              <a:t>05, </a:t>
            </a:r>
            <a:r>
              <a:rPr dirty="0" sz="1000" spc="-5">
                <a:latin typeface="Arial"/>
                <a:cs typeface="Arial"/>
              </a:rPr>
              <a:t>thus </a:t>
            </a:r>
            <a:r>
              <a:rPr dirty="0" sz="1000" spc="-5" i="1">
                <a:latin typeface="Arial"/>
                <a:cs typeface="Arial"/>
              </a:rPr>
              <a:t>p </a:t>
            </a:r>
            <a:r>
              <a:rPr dirty="0" sz="1000" spc="95" i="1">
                <a:latin typeface="Times New Roman"/>
                <a:cs typeface="Times New Roman"/>
              </a:rPr>
              <a:t>&lt;</a:t>
            </a:r>
            <a:r>
              <a:rPr dirty="0" sz="1000" spc="-65" i="1">
                <a:latin typeface="Times New Roman"/>
                <a:cs typeface="Times New Roman"/>
              </a:rPr>
              <a:t> </a:t>
            </a:r>
            <a:r>
              <a:rPr dirty="0" sz="1000" spc="110" i="1">
                <a:latin typeface="Times New Roman"/>
                <a:cs typeface="Times New Roman"/>
              </a:rPr>
              <a:t>α</a:t>
            </a:r>
            <a:endParaRPr sz="1000">
              <a:latin typeface="Times New Roman"/>
              <a:cs typeface="Times New Roman"/>
            </a:endParaRPr>
          </a:p>
          <a:p>
            <a:pPr lvl="2" marL="873125" marR="55880" indent="-13970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873760" algn="l"/>
              </a:tabLst>
            </a:pPr>
            <a:r>
              <a:rPr dirty="0" sz="1000" spc="-15">
                <a:latin typeface="Arial"/>
                <a:cs typeface="Arial"/>
              </a:rPr>
              <a:t>We </a:t>
            </a:r>
            <a:r>
              <a:rPr dirty="0" sz="1000" spc="-5">
                <a:latin typeface="Arial"/>
                <a:cs typeface="Arial"/>
              </a:rPr>
              <a:t>reject the </a:t>
            </a:r>
            <a:r>
              <a:rPr dirty="0" sz="1000" spc="-10">
                <a:latin typeface="Arial"/>
                <a:cs typeface="Arial"/>
              </a:rPr>
              <a:t>null hypothesis and </a:t>
            </a:r>
            <a:r>
              <a:rPr dirty="0" sz="1000" spc="-5">
                <a:latin typeface="Arial"/>
                <a:cs typeface="Arial"/>
              </a:rPr>
              <a:t>conclude that the  mean difference </a:t>
            </a:r>
            <a:r>
              <a:rPr dirty="0" sz="1000" spc="-10">
                <a:latin typeface="Arial"/>
                <a:cs typeface="Arial"/>
              </a:rPr>
              <a:t>between performance with and  without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drug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-10" i="1">
                <a:latin typeface="Arial"/>
                <a:cs typeface="Arial"/>
              </a:rPr>
              <a:t>not </a:t>
            </a:r>
            <a:r>
              <a:rPr dirty="0" sz="1000" spc="-5">
                <a:latin typeface="Arial"/>
                <a:cs typeface="Arial"/>
              </a:rPr>
              <a:t>zero (as stated in </a:t>
            </a:r>
            <a:r>
              <a:rPr dirty="0" sz="1000" spc="-10">
                <a:latin typeface="Arial"/>
                <a:cs typeface="Arial"/>
              </a:rPr>
              <a:t>our  alternative hypothesis)</a:t>
            </a:r>
            <a:endParaRPr sz="1000">
              <a:latin typeface="Arial"/>
              <a:cs typeface="Arial"/>
            </a:endParaRPr>
          </a:p>
          <a:p>
            <a:pPr lvl="2" marL="873125" indent="-139700">
              <a:lnSpc>
                <a:spcPts val="1140"/>
              </a:lnSpc>
              <a:buClr>
                <a:srgbClr val="3333B2"/>
              </a:buClr>
              <a:buFont typeface="Times New Roman"/>
              <a:buChar char="•"/>
              <a:tabLst>
                <a:tab pos="873760" algn="l"/>
              </a:tabLst>
            </a:pP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 spc="-10">
                <a:latin typeface="Arial"/>
                <a:cs typeface="Arial"/>
              </a:rPr>
              <a:t>other words, </a:t>
            </a:r>
            <a:r>
              <a:rPr dirty="0" sz="1000" spc="-5">
                <a:latin typeface="Arial"/>
                <a:cs typeface="Arial"/>
              </a:rPr>
              <a:t>we conclude the medication </a:t>
            </a:r>
            <a:r>
              <a:rPr dirty="0" sz="1000" spc="-10">
                <a:latin typeface="Arial"/>
                <a:cs typeface="Arial"/>
              </a:rPr>
              <a:t>has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an</a:t>
            </a:r>
            <a:endParaRPr sz="1000">
              <a:latin typeface="Arial"/>
              <a:cs typeface="Arial"/>
            </a:endParaRPr>
          </a:p>
          <a:p>
            <a:pPr marL="873125">
              <a:lnSpc>
                <a:spcPts val="1200"/>
              </a:lnSpc>
            </a:pPr>
            <a:r>
              <a:rPr dirty="0" sz="1000" spc="-10">
                <a:latin typeface="Arial"/>
                <a:cs typeface="Arial"/>
              </a:rPr>
              <a:t>effect </a:t>
            </a:r>
            <a:r>
              <a:rPr dirty="0" sz="1000" spc="-5">
                <a:latin typeface="Arial"/>
                <a:cs typeface="Arial"/>
              </a:rPr>
              <a:t>on children’s </a:t>
            </a:r>
            <a:r>
              <a:rPr dirty="0" sz="1000" spc="-10">
                <a:latin typeface="Arial"/>
                <a:cs typeface="Arial"/>
              </a:rPr>
              <a:t>delayed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gratification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82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213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Key </a:t>
            </a:r>
            <a:r>
              <a:rPr dirty="0" spc="5"/>
              <a:t>elements of hypothesis</a:t>
            </a:r>
            <a:r>
              <a:rPr dirty="0" spc="-50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335" y="378470"/>
            <a:ext cx="4094479" cy="2834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42265" marR="1828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342900" algn="l"/>
              </a:tabLst>
            </a:pPr>
            <a:r>
              <a:rPr dirty="0" sz="1200" spc="-10">
                <a:latin typeface="Arial"/>
                <a:cs typeface="Arial"/>
              </a:rPr>
              <a:t>Null hypothesis </a:t>
            </a:r>
            <a:r>
              <a:rPr dirty="0" sz="1200" spc="5">
                <a:latin typeface="Arial"/>
                <a:cs typeface="Arial"/>
              </a:rPr>
              <a:t>(</a:t>
            </a:r>
            <a:r>
              <a:rPr dirty="0" sz="1200" spc="5" i="1">
                <a:latin typeface="Arial"/>
                <a:cs typeface="Arial"/>
              </a:rPr>
              <a:t>H</a:t>
            </a:r>
            <a:r>
              <a:rPr dirty="0" baseline="-13888" sz="1200" spc="7">
                <a:latin typeface="Arial"/>
                <a:cs typeface="Arial"/>
              </a:rPr>
              <a:t>0</a:t>
            </a:r>
            <a:r>
              <a:rPr dirty="0" sz="1200" spc="5">
                <a:latin typeface="Arial"/>
                <a:cs typeface="Arial"/>
              </a:rPr>
              <a:t>): </a:t>
            </a:r>
            <a:r>
              <a:rPr dirty="0" sz="1200" spc="-5">
                <a:latin typeface="Arial"/>
                <a:cs typeface="Arial"/>
              </a:rPr>
              <a:t>a statement that some  (population) </a:t>
            </a:r>
            <a:r>
              <a:rPr dirty="0" sz="1200" spc="-10">
                <a:latin typeface="Arial"/>
                <a:cs typeface="Arial"/>
              </a:rPr>
              <a:t>parameter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equal </a:t>
            </a:r>
            <a:r>
              <a:rPr dirty="0" sz="1200" spc="-5">
                <a:latin typeface="Arial"/>
                <a:cs typeface="Arial"/>
              </a:rPr>
              <a:t>to a </a:t>
            </a:r>
            <a:r>
              <a:rPr dirty="0" sz="1200" spc="-10">
                <a:latin typeface="Arial"/>
                <a:cs typeface="Arial"/>
              </a:rPr>
              <a:t>precise </a:t>
            </a:r>
            <a:r>
              <a:rPr dirty="0" sz="1200" spc="-5">
                <a:latin typeface="Arial"/>
                <a:cs typeface="Arial"/>
              </a:rPr>
              <a:t>value  that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 spc="-5">
                <a:latin typeface="Arial"/>
                <a:cs typeface="Arial"/>
              </a:rPr>
              <a:t>as a </a:t>
            </a:r>
            <a:r>
              <a:rPr dirty="0" sz="1200" spc="-10">
                <a:latin typeface="Arial"/>
                <a:cs typeface="Arial"/>
              </a:rPr>
              <a:t>benchmark </a:t>
            </a:r>
            <a:r>
              <a:rPr dirty="0" sz="1200" spc="-5">
                <a:latin typeface="Arial"/>
                <a:cs typeface="Arial"/>
              </a:rPr>
              <a:t>that the </a:t>
            </a:r>
            <a:r>
              <a:rPr dirty="0" sz="1200" spc="-10">
                <a:latin typeface="Arial"/>
                <a:cs typeface="Arial"/>
              </a:rPr>
              <a:t>data will be  </a:t>
            </a:r>
            <a:r>
              <a:rPr dirty="0" sz="1200" spc="-5">
                <a:latin typeface="Arial"/>
                <a:cs typeface="Arial"/>
              </a:rPr>
              <a:t>compared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lvl="1" marL="645795" indent="-146050"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Font typeface="Times New Roman"/>
              <a:buChar char="•"/>
              <a:tabLst>
                <a:tab pos="646430" algn="l"/>
              </a:tabLst>
            </a:pPr>
            <a:r>
              <a:rPr dirty="0" sz="1100" spc="-5">
                <a:latin typeface="Arial"/>
                <a:cs typeface="Arial"/>
              </a:rPr>
              <a:t>Examples:</a:t>
            </a:r>
            <a:endParaRPr sz="1100">
              <a:latin typeface="Arial"/>
              <a:cs typeface="Arial"/>
            </a:endParaRPr>
          </a:p>
          <a:p>
            <a:pPr lvl="2" marL="949325" indent="-13970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Times New Roman"/>
              <a:buChar char="•"/>
              <a:tabLst>
                <a:tab pos="949960" algn="l"/>
              </a:tabLst>
            </a:pPr>
            <a:r>
              <a:rPr dirty="0" sz="1000" spc="-5">
                <a:latin typeface="Arial"/>
                <a:cs typeface="Arial"/>
              </a:rPr>
              <a:t>Population A </a:t>
            </a:r>
            <a:r>
              <a:rPr dirty="0" sz="1000" spc="-10">
                <a:latin typeface="Arial"/>
                <a:cs typeface="Arial"/>
              </a:rPr>
              <a:t>and population </a:t>
            </a:r>
            <a:r>
              <a:rPr dirty="0" sz="1000" spc="-5">
                <a:latin typeface="Arial"/>
                <a:cs typeface="Arial"/>
              </a:rPr>
              <a:t>B </a:t>
            </a:r>
            <a:r>
              <a:rPr dirty="0" sz="1000" spc="-10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the same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mean</a:t>
            </a:r>
            <a:endParaRPr sz="1000">
              <a:latin typeface="Arial"/>
              <a:cs typeface="Arial"/>
            </a:endParaRPr>
          </a:p>
          <a:p>
            <a:pPr lvl="2" marL="949325" marR="161925" indent="-13970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949960" algn="l"/>
              </a:tabLst>
            </a:pPr>
            <a:r>
              <a:rPr dirty="0" sz="1000" spc="-5">
                <a:latin typeface="Arial"/>
                <a:cs typeface="Arial"/>
              </a:rPr>
              <a:t>There is no correlation </a:t>
            </a:r>
            <a:r>
              <a:rPr dirty="0" sz="1000" spc="-10">
                <a:latin typeface="Arial"/>
                <a:cs typeface="Arial"/>
              </a:rPr>
              <a:t>between </a:t>
            </a:r>
            <a:r>
              <a:rPr dirty="0" sz="1000" spc="-5">
                <a:latin typeface="Arial"/>
                <a:cs typeface="Arial"/>
              </a:rPr>
              <a:t>variables X </a:t>
            </a:r>
            <a:r>
              <a:rPr dirty="0" sz="1000" spc="-1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Y (in  the</a:t>
            </a:r>
            <a:r>
              <a:rPr dirty="0" sz="1000" spc="-10">
                <a:latin typeface="Arial"/>
                <a:cs typeface="Arial"/>
              </a:rPr>
              <a:t> population)</a:t>
            </a:r>
            <a:endParaRPr sz="1000">
              <a:latin typeface="Arial"/>
              <a:cs typeface="Arial"/>
            </a:endParaRPr>
          </a:p>
          <a:p>
            <a:pPr lvl="2" marL="949325" indent="-139700">
              <a:lnSpc>
                <a:spcPts val="1150"/>
              </a:lnSpc>
              <a:buClr>
                <a:srgbClr val="3333B2"/>
              </a:buClr>
              <a:buFont typeface="Times New Roman"/>
              <a:buChar char="•"/>
              <a:tabLst>
                <a:tab pos="949960" algn="l"/>
              </a:tabLst>
            </a:pPr>
            <a:r>
              <a:rPr dirty="0" sz="1000" spc="-5">
                <a:latin typeface="Arial"/>
                <a:cs typeface="Arial"/>
              </a:rPr>
              <a:t>My </a:t>
            </a:r>
            <a:r>
              <a:rPr dirty="0" sz="1000" spc="-10">
                <a:latin typeface="Arial"/>
                <a:cs typeface="Arial"/>
              </a:rPr>
              <a:t>district’s </a:t>
            </a:r>
            <a:r>
              <a:rPr dirty="0" sz="1000" spc="-5">
                <a:latin typeface="Arial"/>
                <a:cs typeface="Arial"/>
              </a:rPr>
              <a:t>“true” </a:t>
            </a:r>
            <a:r>
              <a:rPr dirty="0" sz="1000" spc="-10">
                <a:latin typeface="Arial"/>
                <a:cs typeface="Arial"/>
              </a:rPr>
              <a:t>average </a:t>
            </a:r>
            <a:r>
              <a:rPr dirty="0" sz="1000" spc="-30">
                <a:latin typeface="Arial"/>
                <a:cs typeface="Arial"/>
              </a:rPr>
              <a:t>SAT </a:t>
            </a:r>
            <a:r>
              <a:rPr dirty="0" sz="1000" spc="-5">
                <a:latin typeface="Arial"/>
                <a:cs typeface="Arial"/>
              </a:rPr>
              <a:t>score is </a:t>
            </a:r>
            <a:r>
              <a:rPr dirty="0" sz="1000" spc="-10">
                <a:latin typeface="Arial"/>
                <a:cs typeface="Arial"/>
              </a:rPr>
              <a:t>1000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(the</a:t>
            </a:r>
            <a:endParaRPr sz="1000">
              <a:latin typeface="Arial"/>
              <a:cs typeface="Arial"/>
            </a:endParaRPr>
          </a:p>
          <a:p>
            <a:pPr marL="949325">
              <a:lnSpc>
                <a:spcPts val="1200"/>
              </a:lnSpc>
            </a:pPr>
            <a:r>
              <a:rPr dirty="0" sz="1000" spc="-10">
                <a:latin typeface="Arial"/>
                <a:cs typeface="Arial"/>
              </a:rPr>
              <a:t>national </a:t>
            </a:r>
            <a:r>
              <a:rPr dirty="0" sz="1000" spc="-5">
                <a:latin typeface="Arial"/>
                <a:cs typeface="Arial"/>
              </a:rPr>
              <a:t>mean)</a:t>
            </a:r>
            <a:endParaRPr sz="1000">
              <a:latin typeface="Arial"/>
              <a:cs typeface="Arial"/>
            </a:endParaRPr>
          </a:p>
          <a:p>
            <a:pPr lvl="1" marL="645795" marR="231775" indent="-145415">
              <a:lnSpc>
                <a:spcPct val="102699"/>
              </a:lnSpc>
              <a:spcBef>
                <a:spcPts val="220"/>
              </a:spcBef>
              <a:buClr>
                <a:srgbClr val="3333B2"/>
              </a:buClr>
              <a:buFont typeface="Times New Roman"/>
              <a:buChar char="•"/>
              <a:tabLst>
                <a:tab pos="646430" algn="l"/>
              </a:tabLst>
            </a:pPr>
            <a:r>
              <a:rPr dirty="0" sz="1100" spc="-20">
                <a:latin typeface="Arial"/>
                <a:cs typeface="Arial"/>
              </a:rPr>
              <a:t>Usually,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null hypothesis indicates </a:t>
            </a:r>
            <a:r>
              <a:rPr dirty="0" sz="1100" spc="-5">
                <a:latin typeface="Arial"/>
                <a:cs typeface="Arial"/>
              </a:rPr>
              <a:t>that there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no  </a:t>
            </a:r>
            <a:r>
              <a:rPr dirty="0" sz="1100" spc="-10">
                <a:latin typeface="Arial"/>
                <a:cs typeface="Arial"/>
              </a:rPr>
              <a:t>effect </a:t>
            </a:r>
            <a:r>
              <a:rPr dirty="0" sz="1100" spc="-5">
                <a:latin typeface="Arial"/>
                <a:cs typeface="Arial"/>
              </a:rPr>
              <a:t>(or </a:t>
            </a:r>
            <a:r>
              <a:rPr dirty="0" sz="1100" spc="-10">
                <a:latin typeface="Arial"/>
                <a:cs typeface="Arial"/>
              </a:rPr>
              <a:t>difference among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groups)</a:t>
            </a:r>
            <a:endParaRPr sz="1100">
              <a:latin typeface="Arial"/>
              <a:cs typeface="Arial"/>
            </a:endParaRPr>
          </a:p>
          <a:p>
            <a:pPr lvl="1" marL="645795" marR="266700" indent="-145415">
              <a:lnSpc>
                <a:spcPts val="1200"/>
              </a:lnSpc>
              <a:spcBef>
                <a:spcPts val="15"/>
              </a:spcBef>
              <a:buClr>
                <a:srgbClr val="3333B2"/>
              </a:buClr>
              <a:buFont typeface="Times New Roman"/>
              <a:buChar char="•"/>
              <a:tabLst>
                <a:tab pos="646430" algn="l"/>
              </a:tabLst>
            </a:pP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use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null hypothesis as an assumption, </a:t>
            </a:r>
            <a:r>
              <a:rPr dirty="0" sz="1100" spc="-15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then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test the feasibility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assumption based  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lvl="2" marL="949325" marR="307340" indent="-139700">
              <a:lnSpc>
                <a:spcPct val="100000"/>
              </a:lnSpc>
              <a:spcBef>
                <a:spcPts val="145"/>
              </a:spcBef>
              <a:buClr>
                <a:srgbClr val="3333B2"/>
              </a:buClr>
              <a:buFont typeface="Times New Roman"/>
              <a:buChar char="•"/>
              <a:tabLst>
                <a:tab pos="949960" algn="l"/>
              </a:tabLst>
            </a:pPr>
            <a:r>
              <a:rPr dirty="0" sz="1000" spc="-15">
                <a:latin typeface="Arial"/>
                <a:cs typeface="Arial"/>
              </a:rPr>
              <a:t>We </a:t>
            </a:r>
            <a:r>
              <a:rPr dirty="0" sz="1000" spc="-10">
                <a:latin typeface="Arial"/>
                <a:cs typeface="Arial"/>
              </a:rPr>
              <a:t>ask: </a:t>
            </a:r>
            <a:r>
              <a:rPr dirty="0" sz="1000" spc="-5">
                <a:latin typeface="Arial"/>
                <a:cs typeface="Arial"/>
              </a:rPr>
              <a:t>is the </a:t>
            </a:r>
            <a:r>
              <a:rPr dirty="0" sz="1000" spc="-10">
                <a:latin typeface="Arial"/>
                <a:cs typeface="Arial"/>
              </a:rPr>
              <a:t>null hypothesis believable given </a:t>
            </a:r>
            <a:r>
              <a:rPr dirty="0" sz="1000" spc="-5">
                <a:latin typeface="Arial"/>
                <a:cs typeface="Arial"/>
              </a:rPr>
              <a:t>the  values found in </a:t>
            </a:r>
            <a:r>
              <a:rPr dirty="0" sz="1000" spc="-10">
                <a:latin typeface="Arial"/>
                <a:cs typeface="Arial"/>
              </a:rPr>
              <a:t>our </a:t>
            </a:r>
            <a:r>
              <a:rPr dirty="0" sz="1000" spc="-5">
                <a:latin typeface="Arial"/>
                <a:cs typeface="Arial"/>
              </a:rPr>
              <a:t>sample?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82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213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Key </a:t>
            </a:r>
            <a:r>
              <a:rPr dirty="0" spc="5"/>
              <a:t>elements of hypothesis</a:t>
            </a:r>
            <a:r>
              <a:rPr dirty="0" spc="-50"/>
              <a:t> </a:t>
            </a:r>
            <a:r>
              <a:rPr dirty="0" spc="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35" y="377873"/>
            <a:ext cx="3939540" cy="15360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78765" marR="14732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Alternative </a:t>
            </a: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5">
                <a:latin typeface="Arial"/>
                <a:cs typeface="Arial"/>
              </a:rPr>
              <a:t>(</a:t>
            </a:r>
            <a:r>
              <a:rPr dirty="0" sz="1200" spc="5" i="1">
                <a:latin typeface="Arial"/>
                <a:cs typeface="Arial"/>
              </a:rPr>
              <a:t>H</a:t>
            </a:r>
            <a:r>
              <a:rPr dirty="0" baseline="-13888" sz="1200" spc="7" i="1">
                <a:latin typeface="Arial"/>
                <a:cs typeface="Arial"/>
              </a:rPr>
              <a:t>A</a:t>
            </a:r>
            <a:r>
              <a:rPr dirty="0" sz="1200" spc="5">
                <a:latin typeface="Arial"/>
                <a:cs typeface="Arial"/>
              </a:rPr>
              <a:t>):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logical alternative </a:t>
            </a:r>
            <a:r>
              <a:rPr dirty="0" sz="1200" spc="-5">
                <a:latin typeface="Arial"/>
                <a:cs typeface="Arial"/>
              </a:rPr>
              <a:t>to  the </a:t>
            </a:r>
            <a:r>
              <a:rPr dirty="0" sz="1200" spc="-10">
                <a:latin typeface="Arial"/>
                <a:cs typeface="Arial"/>
              </a:rPr>
              <a:t>null hypothesis</a:t>
            </a:r>
            <a:endParaRPr sz="1200">
              <a:latin typeface="Arial"/>
              <a:cs typeface="Arial"/>
            </a:endParaRPr>
          </a:p>
          <a:p>
            <a:pPr lvl="1" marL="582295" indent="-146050">
              <a:lnSpc>
                <a:spcPct val="100000"/>
              </a:lnSpc>
              <a:spcBef>
                <a:spcPts val="30"/>
              </a:spcBef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5">
                <a:latin typeface="Arial"/>
                <a:cs typeface="Arial"/>
              </a:rPr>
              <a:t>Examples:</a:t>
            </a:r>
            <a:endParaRPr sz="1100">
              <a:latin typeface="Arial"/>
              <a:cs typeface="Arial"/>
            </a:endParaRPr>
          </a:p>
          <a:p>
            <a:pPr lvl="2" marL="885825" indent="-13970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Times New Roman"/>
              <a:buChar char="•"/>
              <a:tabLst>
                <a:tab pos="886460" algn="l"/>
              </a:tabLst>
            </a:pPr>
            <a:r>
              <a:rPr dirty="0" sz="1000" spc="-5">
                <a:latin typeface="Arial"/>
                <a:cs typeface="Arial"/>
              </a:rPr>
              <a:t>Population A </a:t>
            </a:r>
            <a:r>
              <a:rPr dirty="0" sz="1000" spc="-10">
                <a:latin typeface="Arial"/>
                <a:cs typeface="Arial"/>
              </a:rPr>
              <a:t>and population </a:t>
            </a:r>
            <a:r>
              <a:rPr dirty="0" sz="1000" spc="-5">
                <a:latin typeface="Arial"/>
                <a:cs typeface="Arial"/>
              </a:rPr>
              <a:t>B </a:t>
            </a:r>
            <a:r>
              <a:rPr dirty="0" sz="1000" spc="-10">
                <a:latin typeface="Arial"/>
                <a:cs typeface="Arial"/>
              </a:rPr>
              <a:t>have </a:t>
            </a:r>
            <a:r>
              <a:rPr dirty="0" sz="1000" spc="-10" i="1">
                <a:latin typeface="Arial"/>
                <a:cs typeface="Arial"/>
              </a:rPr>
              <a:t>different</a:t>
            </a:r>
            <a:r>
              <a:rPr dirty="0" sz="1000" spc="95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means</a:t>
            </a:r>
            <a:endParaRPr sz="1000">
              <a:latin typeface="Arial"/>
              <a:cs typeface="Arial"/>
            </a:endParaRPr>
          </a:p>
          <a:p>
            <a:pPr lvl="2" marL="885825" marR="68580" indent="-13970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886460" algn="l"/>
              </a:tabLst>
            </a:pPr>
            <a:r>
              <a:rPr dirty="0" sz="1000" spc="-5">
                <a:latin typeface="Arial"/>
                <a:cs typeface="Arial"/>
              </a:rPr>
              <a:t>There is a (non-zero) correlation </a:t>
            </a:r>
            <a:r>
              <a:rPr dirty="0" sz="1000" spc="-10">
                <a:latin typeface="Arial"/>
                <a:cs typeface="Arial"/>
              </a:rPr>
              <a:t>between </a:t>
            </a:r>
            <a:r>
              <a:rPr dirty="0" sz="1000" spc="-5">
                <a:latin typeface="Arial"/>
                <a:cs typeface="Arial"/>
              </a:rPr>
              <a:t>variables X  </a:t>
            </a:r>
            <a:r>
              <a:rPr dirty="0" sz="1000" spc="-1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Y (in the </a:t>
            </a:r>
            <a:r>
              <a:rPr dirty="0" sz="1000" spc="-10">
                <a:latin typeface="Arial"/>
                <a:cs typeface="Arial"/>
              </a:rPr>
              <a:t>population)</a:t>
            </a:r>
            <a:endParaRPr sz="1000">
              <a:latin typeface="Arial"/>
              <a:cs typeface="Arial"/>
            </a:endParaRPr>
          </a:p>
          <a:p>
            <a:pPr lvl="2" marL="885825" indent="-139700">
              <a:lnSpc>
                <a:spcPts val="1150"/>
              </a:lnSpc>
              <a:buClr>
                <a:srgbClr val="3333B2"/>
              </a:buClr>
              <a:buFont typeface="Times New Roman"/>
              <a:buChar char="•"/>
              <a:tabLst>
                <a:tab pos="886460" algn="l"/>
              </a:tabLst>
            </a:pPr>
            <a:r>
              <a:rPr dirty="0" sz="1000" spc="-5">
                <a:latin typeface="Arial"/>
                <a:cs typeface="Arial"/>
              </a:rPr>
              <a:t>My </a:t>
            </a:r>
            <a:r>
              <a:rPr dirty="0" sz="1000" spc="-10">
                <a:latin typeface="Arial"/>
                <a:cs typeface="Arial"/>
              </a:rPr>
              <a:t>district’s </a:t>
            </a:r>
            <a:r>
              <a:rPr dirty="0" sz="1000" spc="-5">
                <a:latin typeface="Arial"/>
                <a:cs typeface="Arial"/>
              </a:rPr>
              <a:t>“true” </a:t>
            </a:r>
            <a:r>
              <a:rPr dirty="0" sz="1000" spc="-10">
                <a:latin typeface="Arial"/>
                <a:cs typeface="Arial"/>
              </a:rPr>
              <a:t>average </a:t>
            </a:r>
            <a:r>
              <a:rPr dirty="0" sz="1000" spc="-30">
                <a:latin typeface="Arial"/>
                <a:cs typeface="Arial"/>
              </a:rPr>
              <a:t>SAT </a:t>
            </a:r>
            <a:r>
              <a:rPr dirty="0" sz="1000" spc="-5">
                <a:latin typeface="Arial"/>
                <a:cs typeface="Arial"/>
              </a:rPr>
              <a:t>score is </a:t>
            </a:r>
            <a:r>
              <a:rPr dirty="0" sz="1000" spc="-10">
                <a:latin typeface="Arial"/>
                <a:cs typeface="Arial"/>
              </a:rPr>
              <a:t>greater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than</a:t>
            </a:r>
            <a:endParaRPr sz="1000">
              <a:latin typeface="Arial"/>
              <a:cs typeface="Arial"/>
            </a:endParaRPr>
          </a:p>
          <a:p>
            <a:pPr marL="885825">
              <a:lnSpc>
                <a:spcPts val="1200"/>
              </a:lnSpc>
            </a:pPr>
            <a:r>
              <a:rPr dirty="0" sz="1000" spc="-10">
                <a:latin typeface="Arial"/>
                <a:cs typeface="Arial"/>
              </a:rPr>
              <a:t>1000</a:t>
            </a:r>
            <a:endParaRPr sz="1000">
              <a:latin typeface="Arial"/>
              <a:cs typeface="Arial"/>
            </a:endParaRPr>
          </a:p>
          <a:p>
            <a:pPr lvl="1" marL="582295" indent="-146050">
              <a:lnSpc>
                <a:spcPct val="100000"/>
              </a:lnSpc>
              <a:spcBef>
                <a:spcPts val="254"/>
              </a:spcBef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5">
                <a:latin typeface="Arial"/>
                <a:cs typeface="Arial"/>
              </a:rPr>
              <a:t>While the </a:t>
            </a:r>
            <a:r>
              <a:rPr dirty="0" sz="1100" spc="-10">
                <a:latin typeface="Arial"/>
                <a:cs typeface="Arial"/>
              </a:rPr>
              <a:t>null hypothesis </a:t>
            </a:r>
            <a:r>
              <a:rPr dirty="0" sz="1100" spc="-5">
                <a:latin typeface="Arial"/>
                <a:cs typeface="Arial"/>
              </a:rPr>
              <a:t>specifies </a:t>
            </a:r>
            <a:r>
              <a:rPr dirty="0" sz="1100" spc="-10">
                <a:latin typeface="Arial"/>
                <a:cs typeface="Arial"/>
              </a:rPr>
              <a:t>a precise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20" y="1894279"/>
            <a:ext cx="327469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parameter </a:t>
            </a:r>
            <a:r>
              <a:rPr dirty="0" sz="1100" spc="-5">
                <a:latin typeface="Arial"/>
                <a:cs typeface="Arial"/>
              </a:rPr>
              <a:t>value/condition (e.g., correlation=0), the  </a:t>
            </a:r>
            <a:r>
              <a:rPr dirty="0" sz="1100" spc="-10">
                <a:latin typeface="Arial"/>
                <a:cs typeface="Arial"/>
              </a:rPr>
              <a:t>alternative hypothesis will </a:t>
            </a:r>
            <a:r>
              <a:rPr dirty="0" sz="1100" spc="-5">
                <a:latin typeface="Arial"/>
                <a:cs typeface="Arial"/>
              </a:rPr>
              <a:t>specify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range </a:t>
            </a:r>
            <a:r>
              <a:rPr dirty="0" sz="1100" spc="-10">
                <a:latin typeface="Arial"/>
                <a:cs typeface="Arial"/>
              </a:rPr>
              <a:t>of possible  </a:t>
            </a:r>
            <a:r>
              <a:rPr dirty="0" sz="1100" spc="-5">
                <a:latin typeface="Arial"/>
                <a:cs typeface="Arial"/>
              </a:rPr>
              <a:t>values (e.g.,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correlation</a:t>
            </a:r>
            <a:r>
              <a:rPr dirty="0" sz="1100" spc="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4673" y="2238437"/>
            <a:ext cx="1261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Times New Roman"/>
                <a:cs typeface="Times New Roman"/>
              </a:rPr>
              <a:t≯ </a:t>
            </a:r>
            <a:r>
              <a:rPr dirty="0" sz="1100" spc="-10">
                <a:latin typeface="Arial"/>
                <a:cs typeface="Arial"/>
              </a:rPr>
              <a:t>0 or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correlation&gt;0)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434" y="2371292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60" i="1">
                <a:solidFill>
                  <a:srgbClr val="3333B2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620" y="2390265"/>
            <a:ext cx="2089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2 </a:t>
            </a:r>
            <a:r>
              <a:rPr dirty="0" sz="1100" spc="-5">
                <a:latin typeface="Arial"/>
                <a:cs typeface="Arial"/>
              </a:rPr>
              <a:t>types </a:t>
            </a:r>
            <a:r>
              <a:rPr dirty="0" sz="1100" spc="-10">
                <a:latin typeface="Arial"/>
                <a:cs typeface="Arial"/>
              </a:rPr>
              <a:t>of alternative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hypotheses: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711" y="2579425"/>
            <a:ext cx="3112770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 indent="-139700">
              <a:lnSpc>
                <a:spcPts val="1200"/>
              </a:lnSpc>
              <a:spcBef>
                <a:spcPts val="95"/>
              </a:spcBef>
              <a:buClr>
                <a:srgbClr val="3333B2"/>
              </a:buClr>
              <a:buFont typeface="Times New Roman"/>
              <a:buChar char="•"/>
              <a:tabLst>
                <a:tab pos="177800" algn="l"/>
              </a:tabLst>
            </a:pPr>
            <a:r>
              <a:rPr dirty="0" sz="1000" spc="-10">
                <a:latin typeface="Arial"/>
                <a:cs typeface="Arial"/>
              </a:rPr>
              <a:t>Directional/1-tailed </a:t>
            </a:r>
            <a:r>
              <a:rPr dirty="0" sz="1000" spc="-5">
                <a:latin typeface="Arial"/>
                <a:cs typeface="Arial"/>
              </a:rPr>
              <a:t>(e.g., </a:t>
            </a:r>
            <a:r>
              <a:rPr dirty="0" sz="1000" spc="-10">
                <a:latin typeface="Arial"/>
                <a:cs typeface="Arial"/>
              </a:rPr>
              <a:t>population </a:t>
            </a:r>
            <a:r>
              <a:rPr dirty="0" sz="1000" spc="-5">
                <a:latin typeface="Arial"/>
                <a:cs typeface="Arial"/>
              </a:rPr>
              <a:t>correlation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is</a:t>
            </a:r>
            <a:endParaRPr sz="1000">
              <a:latin typeface="Arial"/>
              <a:cs typeface="Arial"/>
            </a:endParaRPr>
          </a:p>
          <a:p>
            <a:pPr marL="177165">
              <a:lnSpc>
                <a:spcPts val="1195"/>
              </a:lnSpc>
            </a:pPr>
            <a:r>
              <a:rPr dirty="0" sz="1000" spc="-10" i="1">
                <a:latin typeface="Arial"/>
                <a:cs typeface="Arial"/>
              </a:rPr>
              <a:t>greater </a:t>
            </a:r>
            <a:r>
              <a:rPr dirty="0" sz="1000" spc="-5">
                <a:latin typeface="Arial"/>
                <a:cs typeface="Arial"/>
              </a:rPr>
              <a:t>than</a:t>
            </a:r>
            <a:r>
              <a:rPr dirty="0" sz="1000" spc="-1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zero)</a:t>
            </a:r>
            <a:endParaRPr sz="1000">
              <a:latin typeface="Arial"/>
              <a:cs typeface="Arial"/>
            </a:endParaRPr>
          </a:p>
          <a:p>
            <a:pPr marL="177165" indent="-139700">
              <a:lnSpc>
                <a:spcPts val="1195"/>
              </a:lnSpc>
              <a:buClr>
                <a:srgbClr val="3333B2"/>
              </a:buClr>
              <a:buFont typeface="Times New Roman"/>
              <a:buChar char="•"/>
              <a:tabLst>
                <a:tab pos="177800" algn="l"/>
              </a:tabLst>
            </a:pPr>
            <a:r>
              <a:rPr dirty="0" sz="1000" spc="-10">
                <a:latin typeface="Arial"/>
                <a:cs typeface="Arial"/>
              </a:rPr>
              <a:t>Non-direction/2-tailed </a:t>
            </a:r>
            <a:r>
              <a:rPr dirty="0" sz="1000" spc="-5">
                <a:latin typeface="Arial"/>
                <a:cs typeface="Arial"/>
              </a:rPr>
              <a:t>(e.g., </a:t>
            </a:r>
            <a:r>
              <a:rPr dirty="0" sz="1000" spc="-10">
                <a:latin typeface="Arial"/>
                <a:cs typeface="Arial"/>
              </a:rPr>
              <a:t>population </a:t>
            </a:r>
            <a:r>
              <a:rPr dirty="0" sz="1000" spc="-5">
                <a:latin typeface="Arial"/>
                <a:cs typeface="Arial"/>
              </a:rPr>
              <a:t>correlation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is</a:t>
            </a:r>
            <a:endParaRPr sz="1000">
              <a:latin typeface="Arial"/>
              <a:cs typeface="Arial"/>
            </a:endParaRPr>
          </a:p>
          <a:p>
            <a:pPr marL="177165">
              <a:lnSpc>
                <a:spcPts val="1200"/>
              </a:lnSpc>
            </a:pPr>
            <a:r>
              <a:rPr dirty="0" sz="1000" spc="-10" i="1">
                <a:latin typeface="Arial"/>
                <a:cs typeface="Arial"/>
              </a:rPr>
              <a:t>different </a:t>
            </a:r>
            <a:r>
              <a:rPr dirty="0" sz="1000" spc="-5">
                <a:latin typeface="Arial"/>
                <a:cs typeface="Arial"/>
              </a:rPr>
              <a:t>from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zero)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30341"/>
            <a:ext cx="102806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7: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Hypothesis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Intro Stats with Nathan Favero</dc:creator>
  <dc:title>Lecture 7: Hypothesis Testing</dc:title>
  <dcterms:created xsi:type="dcterms:W3CDTF">2024-08-05T22:06:34Z</dcterms:created>
  <dcterms:modified xsi:type="dcterms:W3CDTF">2024-08-05T22:06:34Z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2024-08-03T00:00:00Z</vt:filetime>
  </property>
</Properties>
</file>