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6944"/>
            <a:ext cx="1710689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059" y="593481"/>
            <a:ext cx="4011980" cy="2295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57960" y="3330341"/>
            <a:ext cx="1050925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03256" y="3330341"/>
            <a:ext cx="266064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/4.0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a-press.com/data/r14/fuel3" TargetMode="External"/><Relationship Id="rId3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cpsr.umich.edu/icpsrweb/ICPSR/studies/36824" TargetMode="External"/><Relationship Id="rId3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a-press.com/data/r14/fuel3" TargetMode="External"/><Relationship Id="rId3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94" y="645261"/>
            <a:ext cx="3888104" cy="407670"/>
          </a:xfrm>
          <a:prstGeom prst="rect"/>
          <a:solidFill>
            <a:srgbClr val="004FA2"/>
          </a:solidFill>
        </p:spPr>
        <p:txBody>
          <a:bodyPr wrap="square" lIns="0" tIns="444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pc="5">
                <a:solidFill>
                  <a:srgbClr val="FFFFFF"/>
                </a:solidFill>
              </a:rPr>
              <a:t>Lecture 8: Comparing</a:t>
            </a:r>
            <a:r>
              <a:rPr dirty="0" spc="140">
                <a:solidFill>
                  <a:srgbClr val="FFFFFF"/>
                </a:solidFill>
              </a:rPr>
              <a:t> </a:t>
            </a:r>
            <a:r>
              <a:rPr dirty="0" spc="10">
                <a:solidFill>
                  <a:srgbClr val="FFFFFF"/>
                </a:solidFill>
              </a:rPr>
              <a:t>Means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052" y="1256332"/>
            <a:ext cx="3359785" cy="1447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2545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latin typeface="Arial"/>
                <a:cs typeface="Arial"/>
              </a:rPr>
              <a:t>Intro </a:t>
            </a:r>
            <a:r>
              <a:rPr dirty="0" sz="1400" spc="15">
                <a:latin typeface="Arial"/>
                <a:cs typeface="Arial"/>
              </a:rPr>
              <a:t>Stats </a:t>
            </a:r>
            <a:r>
              <a:rPr dirty="0" sz="1400" spc="10">
                <a:latin typeface="Arial"/>
                <a:cs typeface="Arial"/>
              </a:rPr>
              <a:t>with Nathan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Favero</a:t>
            </a:r>
            <a:endParaRPr sz="1400">
              <a:latin typeface="Arial"/>
              <a:cs typeface="Arial"/>
            </a:endParaRPr>
          </a:p>
          <a:p>
            <a:pPr algn="ctr" marL="496570" marR="488950">
              <a:lnSpc>
                <a:spcPts val="271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American </a:t>
            </a:r>
            <a:r>
              <a:rPr dirty="0" sz="1100" spc="-10">
                <a:latin typeface="Arial"/>
                <a:cs typeface="Arial"/>
              </a:rPr>
              <a:t>University </a:t>
            </a:r>
            <a:r>
              <a:rPr dirty="0" sz="1100" spc="-15">
                <a:latin typeface="Arial"/>
                <a:cs typeface="Arial"/>
              </a:rPr>
              <a:t>(Washington, DC)  </a:t>
            </a:r>
            <a:r>
              <a:rPr dirty="0" sz="1100" spc="-5">
                <a:latin typeface="Arial"/>
                <a:cs typeface="Arial"/>
              </a:rPr>
              <a:t>August </a:t>
            </a:r>
            <a:r>
              <a:rPr dirty="0" sz="1100" spc="-10">
                <a:latin typeface="Arial"/>
                <a:cs typeface="Arial"/>
              </a:rPr>
              <a:t>2,</a:t>
            </a:r>
            <a:r>
              <a:rPr dirty="0" sz="1100" spc="-15">
                <a:latin typeface="Arial"/>
                <a:cs typeface="Arial"/>
              </a:rPr>
              <a:t> 2024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algn="ctr" marL="12700" marR="508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Except </a:t>
            </a:r>
            <a:r>
              <a:rPr dirty="0" sz="1100" spc="-10">
                <a:latin typeface="Arial"/>
                <a:cs typeface="Arial"/>
              </a:rPr>
              <a:t>where indicated, </a:t>
            </a:r>
            <a:r>
              <a:rPr dirty="0" sz="1100" spc="-5">
                <a:latin typeface="Arial"/>
                <a:cs typeface="Arial"/>
              </a:rPr>
              <a:t>this material </a:t>
            </a:r>
            <a:r>
              <a:rPr dirty="0" sz="1100" spc="-10">
                <a:latin typeface="Arial"/>
                <a:cs typeface="Arial"/>
              </a:rPr>
              <a:t>is licensed under  </a:t>
            </a:r>
            <a:r>
              <a:rPr dirty="0" sz="1100" spc="-10">
                <a:latin typeface="Arial"/>
                <a:cs typeface="Arial"/>
                <a:hlinkClick r:id="rId2"/>
              </a:rPr>
              <a:t>CC-BY 4.0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40963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Confidence </a:t>
            </a:r>
            <a:r>
              <a:rPr dirty="0"/>
              <a:t>intervals </a:t>
            </a:r>
            <a:r>
              <a:rPr dirty="0" spc="10"/>
              <a:t>vs </a:t>
            </a:r>
            <a:r>
              <a:rPr dirty="0" spc="5"/>
              <a:t>hypothesis</a:t>
            </a:r>
            <a:r>
              <a:rPr dirty="0" spc="-10"/>
              <a:t> </a:t>
            </a:r>
            <a:r>
              <a:rPr dirty="0" spc="5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35" y="420532"/>
            <a:ext cx="3867150" cy="2744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065" marR="65595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Cambria"/>
              <a:buChar char="•"/>
              <a:tabLst>
                <a:tab pos="266700" algn="l"/>
              </a:tabLst>
            </a:pPr>
            <a:r>
              <a:rPr dirty="0" sz="1200" spc="-10">
                <a:latin typeface="Arial"/>
                <a:cs typeface="Arial"/>
              </a:rPr>
              <a:t>Hypothesis </a:t>
            </a:r>
            <a:r>
              <a:rPr dirty="0" sz="1200" spc="-5">
                <a:latin typeface="Arial"/>
                <a:cs typeface="Arial"/>
              </a:rPr>
              <a:t>testing is </a:t>
            </a:r>
            <a:r>
              <a:rPr dirty="0" sz="1200" spc="-10">
                <a:latin typeface="Arial"/>
                <a:cs typeface="Arial"/>
              </a:rPr>
              <a:t>probably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dominant  interpretive </a:t>
            </a:r>
            <a:r>
              <a:rPr dirty="0" sz="1200" spc="-5">
                <a:latin typeface="Arial"/>
                <a:cs typeface="Arial"/>
              </a:rPr>
              <a:t>tool in </a:t>
            </a:r>
            <a:r>
              <a:rPr dirty="0" sz="1200" spc="-10">
                <a:latin typeface="Arial"/>
                <a:cs typeface="Arial"/>
              </a:rPr>
              <a:t>applied </a:t>
            </a:r>
            <a:r>
              <a:rPr dirty="0" sz="1200" spc="-5">
                <a:latin typeface="Arial"/>
                <a:cs typeface="Arial"/>
              </a:rPr>
              <a:t>social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science</a:t>
            </a:r>
            <a:endParaRPr sz="1200">
              <a:latin typeface="Arial"/>
              <a:cs typeface="Arial"/>
            </a:endParaRPr>
          </a:p>
          <a:p>
            <a:pPr marL="266065" marR="40322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Cambria"/>
              <a:buChar char="•"/>
              <a:tabLst>
                <a:tab pos="266700" algn="l"/>
              </a:tabLst>
            </a:pPr>
            <a:r>
              <a:rPr dirty="0" sz="1200" spc="-10">
                <a:latin typeface="Arial"/>
                <a:cs typeface="Arial"/>
              </a:rPr>
              <a:t>Nonetheless, </a:t>
            </a:r>
            <a:r>
              <a:rPr dirty="0" sz="1200" spc="-5">
                <a:latin typeface="Arial"/>
                <a:cs typeface="Arial"/>
              </a:rPr>
              <a:t>confidence </a:t>
            </a:r>
            <a:r>
              <a:rPr dirty="0" sz="1200" spc="-10">
                <a:latin typeface="Arial"/>
                <a:cs typeface="Arial"/>
              </a:rPr>
              <a:t>intervals are generally  </a:t>
            </a:r>
            <a:r>
              <a:rPr dirty="0" sz="1200" spc="-5">
                <a:latin typeface="Arial"/>
                <a:cs typeface="Arial"/>
              </a:rPr>
              <a:t>much more</a:t>
            </a:r>
            <a:r>
              <a:rPr dirty="0" sz="1200" spc="-10">
                <a:latin typeface="Arial"/>
                <a:cs typeface="Arial"/>
              </a:rPr>
              <a:t> informative</a:t>
            </a:r>
            <a:endParaRPr sz="1200">
              <a:latin typeface="Arial"/>
              <a:cs typeface="Arial"/>
            </a:endParaRPr>
          </a:p>
          <a:p>
            <a:pPr marL="266065" marR="9017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Cambria"/>
              <a:buChar char="•"/>
              <a:tabLst>
                <a:tab pos="266700" algn="l"/>
              </a:tabLst>
            </a:pPr>
            <a:r>
              <a:rPr dirty="0" sz="1200" spc="-10">
                <a:latin typeface="Arial"/>
                <a:cs typeface="Arial"/>
              </a:rPr>
              <a:t>Hypothesis </a:t>
            </a:r>
            <a:r>
              <a:rPr dirty="0" sz="1200" spc="-5">
                <a:latin typeface="Arial"/>
                <a:cs typeface="Arial"/>
              </a:rPr>
              <a:t>tests </a:t>
            </a:r>
            <a:r>
              <a:rPr dirty="0" sz="1200" spc="-10">
                <a:latin typeface="Arial"/>
                <a:cs typeface="Arial"/>
              </a:rPr>
              <a:t>only allow </a:t>
            </a:r>
            <a:r>
              <a:rPr dirty="0" sz="1200" spc="-5">
                <a:latin typeface="Arial"/>
                <a:cs typeface="Arial"/>
              </a:rPr>
              <a:t>you to confirm (or fail to  confirm) that </a:t>
            </a:r>
            <a:r>
              <a:rPr dirty="0" sz="1200" spc="-10">
                <a:latin typeface="Arial"/>
                <a:cs typeface="Arial"/>
              </a:rPr>
              <a:t>there’s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non-zero effect; but </a:t>
            </a:r>
            <a:r>
              <a:rPr dirty="0" sz="1200" spc="-5">
                <a:latin typeface="Arial"/>
                <a:cs typeface="Arial"/>
              </a:rPr>
              <a:t>this </a:t>
            </a:r>
            <a:r>
              <a:rPr dirty="0" sz="1200" spc="-10">
                <a:latin typeface="Arial"/>
                <a:cs typeface="Arial"/>
              </a:rPr>
              <a:t>effect  </a:t>
            </a:r>
            <a:r>
              <a:rPr dirty="0" sz="1200" spc="-5">
                <a:latin typeface="Arial"/>
                <a:cs typeface="Arial"/>
              </a:rPr>
              <a:t>could be so tiny that </a:t>
            </a:r>
            <a:r>
              <a:rPr dirty="0" sz="1200" spc="-10">
                <a:latin typeface="Arial"/>
                <a:cs typeface="Arial"/>
              </a:rPr>
              <a:t>we don’t</a:t>
            </a:r>
            <a:r>
              <a:rPr dirty="0" sz="1200" spc="-5">
                <a:latin typeface="Arial"/>
                <a:cs typeface="Arial"/>
              </a:rPr>
              <a:t> care</a:t>
            </a:r>
            <a:endParaRPr sz="1200">
              <a:latin typeface="Arial"/>
              <a:cs typeface="Arial"/>
            </a:endParaRPr>
          </a:p>
          <a:p>
            <a:pPr marL="266065" marR="98425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Cambria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 spc="-10">
                <a:latin typeface="Arial"/>
                <a:cs typeface="Arial"/>
              </a:rPr>
              <a:t>hypothesis </a:t>
            </a:r>
            <a:r>
              <a:rPr dirty="0" sz="1200" spc="-5">
                <a:latin typeface="Arial"/>
                <a:cs typeface="Arial"/>
              </a:rPr>
              <a:t>testing, failing to reject the </a:t>
            </a:r>
            <a:r>
              <a:rPr dirty="0" sz="1200" spc="-10">
                <a:latin typeface="Arial"/>
                <a:cs typeface="Arial"/>
              </a:rPr>
              <a:t>null </a:t>
            </a:r>
            <a:r>
              <a:rPr dirty="0" sz="1200" spc="-5">
                <a:latin typeface="Arial"/>
                <a:cs typeface="Arial"/>
              </a:rPr>
              <a:t>tells </a:t>
            </a:r>
            <a:r>
              <a:rPr dirty="0" sz="1200" spc="-10">
                <a:latin typeface="Arial"/>
                <a:cs typeface="Arial"/>
              </a:rPr>
              <a:t>us  </a:t>
            </a:r>
            <a:r>
              <a:rPr dirty="0" sz="1200" spc="-5">
                <a:latin typeface="Arial"/>
                <a:cs typeface="Arial"/>
              </a:rPr>
              <a:t>virtually </a:t>
            </a:r>
            <a:r>
              <a:rPr dirty="0" sz="1200" spc="-10">
                <a:latin typeface="Arial"/>
                <a:cs typeface="Arial"/>
              </a:rPr>
              <a:t>nothing; with </a:t>
            </a:r>
            <a:r>
              <a:rPr dirty="0" sz="1200" spc="-5">
                <a:latin typeface="Arial"/>
                <a:cs typeface="Arial"/>
              </a:rPr>
              <a:t>a confidence </a:t>
            </a:r>
            <a:r>
              <a:rPr dirty="0" sz="1200" spc="-10">
                <a:latin typeface="Arial"/>
                <a:cs typeface="Arial"/>
              </a:rPr>
              <a:t>interval, </a:t>
            </a:r>
            <a:r>
              <a:rPr dirty="0" sz="1200" spc="-15">
                <a:latin typeface="Arial"/>
                <a:cs typeface="Arial"/>
              </a:rPr>
              <a:t>it’s  </a:t>
            </a:r>
            <a:r>
              <a:rPr dirty="0" sz="1200" spc="-10">
                <a:latin typeface="Arial"/>
                <a:cs typeface="Arial"/>
              </a:rPr>
              <a:t>possible </a:t>
            </a:r>
            <a:r>
              <a:rPr dirty="0" sz="1200" spc="-5">
                <a:latin typeface="Arial"/>
                <a:cs typeface="Arial"/>
              </a:rPr>
              <a:t>to conclude that there </a:t>
            </a:r>
            <a:r>
              <a:rPr dirty="0" sz="1200" spc="-10">
                <a:latin typeface="Arial"/>
                <a:cs typeface="Arial"/>
              </a:rPr>
              <a:t>is–at </a:t>
            </a:r>
            <a:r>
              <a:rPr dirty="0" sz="1200" spc="-5">
                <a:latin typeface="Arial"/>
                <a:cs typeface="Arial"/>
              </a:rPr>
              <a:t>most–a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tiny</a:t>
            </a:r>
            <a:endParaRPr sz="1200">
              <a:latin typeface="Arial"/>
              <a:cs typeface="Arial"/>
            </a:endParaRPr>
          </a:p>
          <a:p>
            <a:pPr marL="266065" marR="43180">
              <a:lnSpc>
                <a:spcPct val="100000"/>
              </a:lnSpc>
              <a:spcBef>
                <a:spcPts val="10"/>
              </a:spcBef>
            </a:pPr>
            <a:r>
              <a:rPr dirty="0" sz="1200" spc="-10">
                <a:latin typeface="Arial"/>
                <a:cs typeface="Arial"/>
              </a:rPr>
              <a:t>effect </a:t>
            </a:r>
            <a:r>
              <a:rPr dirty="0" sz="1200" spc="-5">
                <a:latin typeface="Arial"/>
                <a:cs typeface="Arial"/>
              </a:rPr>
              <a:t>(if the confidence </a:t>
            </a:r>
            <a:r>
              <a:rPr dirty="0" sz="1200" spc="-10">
                <a:latin typeface="Arial"/>
                <a:cs typeface="Arial"/>
              </a:rPr>
              <a:t>interval </a:t>
            </a:r>
            <a:r>
              <a:rPr dirty="0" sz="1200" spc="-5">
                <a:latin typeface="Arial"/>
                <a:cs typeface="Arial"/>
              </a:rPr>
              <a:t>contains </a:t>
            </a:r>
            <a:r>
              <a:rPr dirty="0" sz="1200" spc="-10">
                <a:latin typeface="Arial"/>
                <a:cs typeface="Arial"/>
              </a:rPr>
              <a:t>only </a:t>
            </a:r>
            <a:r>
              <a:rPr dirty="0" sz="1200" spc="-5">
                <a:latin typeface="Arial"/>
                <a:cs typeface="Arial"/>
              </a:rPr>
              <a:t>a small  range of values close to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zero)</a:t>
            </a:r>
            <a:endParaRPr sz="1200">
              <a:latin typeface="Arial"/>
              <a:cs typeface="Arial"/>
            </a:endParaRPr>
          </a:p>
          <a:p>
            <a:pPr marL="266065" marR="4889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Cambria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These </a:t>
            </a:r>
            <a:r>
              <a:rPr dirty="0" sz="1200" spc="-10">
                <a:latin typeface="Arial"/>
                <a:cs typeface="Arial"/>
              </a:rPr>
              <a:t>issues will </a:t>
            </a:r>
            <a:r>
              <a:rPr dirty="0" sz="1200" spc="-5">
                <a:latin typeface="Arial"/>
                <a:cs typeface="Arial"/>
              </a:rPr>
              <a:t>come up </a:t>
            </a:r>
            <a:r>
              <a:rPr dirty="0" sz="1200" spc="-10">
                <a:latin typeface="Arial"/>
                <a:cs typeface="Arial"/>
              </a:rPr>
              <a:t>prominently </a:t>
            </a:r>
            <a:r>
              <a:rPr dirty="0" sz="1200" spc="-5">
                <a:latin typeface="Arial"/>
                <a:cs typeface="Arial"/>
              </a:rPr>
              <a:t>in the context  of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regression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00596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Confidence</a:t>
            </a:r>
            <a:r>
              <a:rPr dirty="0" spc="-40"/>
              <a:t> </a:t>
            </a:r>
            <a:r>
              <a:rPr dirty="0"/>
              <a:t>intervals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35" y="415605"/>
            <a:ext cx="3840479" cy="2637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3365" marR="685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Cambria"/>
              <a:buChar char="•"/>
              <a:tabLst>
                <a:tab pos="254000" algn="l"/>
              </a:tabLst>
            </a:pPr>
            <a:r>
              <a:rPr dirty="0" sz="1200" spc="-15">
                <a:latin typeface="Arial"/>
                <a:cs typeface="Arial"/>
              </a:rPr>
              <a:t>We’ve </a:t>
            </a:r>
            <a:r>
              <a:rPr dirty="0" sz="1200" spc="-5">
                <a:latin typeface="Arial"/>
                <a:cs typeface="Arial"/>
              </a:rPr>
              <a:t>mainly focused on </a:t>
            </a:r>
            <a:r>
              <a:rPr dirty="0" sz="1200" spc="-10">
                <a:latin typeface="Arial"/>
                <a:cs typeface="Arial"/>
              </a:rPr>
              <a:t>95% </a:t>
            </a:r>
            <a:r>
              <a:rPr dirty="0" sz="1200" spc="-5">
                <a:latin typeface="Arial"/>
                <a:cs typeface="Arial"/>
              </a:rPr>
              <a:t>confidence </a:t>
            </a:r>
            <a:r>
              <a:rPr dirty="0" sz="1200" spc="-10">
                <a:latin typeface="Arial"/>
                <a:cs typeface="Arial"/>
              </a:rPr>
              <a:t>intervals,  but </a:t>
            </a:r>
            <a:r>
              <a:rPr dirty="0" sz="1200" spc="-5">
                <a:latin typeface="Arial"/>
                <a:cs typeface="Arial"/>
              </a:rPr>
              <a:t>Stata can compute confidence </a:t>
            </a:r>
            <a:r>
              <a:rPr dirty="0" sz="1200" spc="-10">
                <a:latin typeface="Arial"/>
                <a:cs typeface="Arial"/>
              </a:rPr>
              <a:t>intervals </a:t>
            </a:r>
            <a:r>
              <a:rPr dirty="0" sz="1200" spc="-5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other  alpha levels </a:t>
            </a:r>
            <a:r>
              <a:rPr dirty="0" sz="1200" spc="-5">
                <a:latin typeface="Arial"/>
                <a:cs typeface="Arial"/>
              </a:rPr>
              <a:t>(e.g., a </a:t>
            </a:r>
            <a:r>
              <a:rPr dirty="0" sz="1200" spc="-10">
                <a:latin typeface="Arial"/>
                <a:cs typeface="Arial"/>
              </a:rPr>
              <a:t>90% </a:t>
            </a:r>
            <a:r>
              <a:rPr dirty="0" sz="1200" spc="-5">
                <a:latin typeface="Arial"/>
                <a:cs typeface="Arial"/>
              </a:rPr>
              <a:t>confidence </a:t>
            </a:r>
            <a:r>
              <a:rPr dirty="0" sz="1200" spc="-10">
                <a:latin typeface="Arial"/>
                <a:cs typeface="Arial"/>
              </a:rPr>
              <a:t>interval </a:t>
            </a:r>
            <a:r>
              <a:rPr dirty="0" sz="1200" spc="-5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an  alpha level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.10)</a:t>
            </a:r>
            <a:endParaRPr sz="1200">
              <a:latin typeface="Arial"/>
              <a:cs typeface="Arial"/>
            </a:endParaRPr>
          </a:p>
          <a:p>
            <a:pPr marL="253365" marR="245745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Cambria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Stata finds a critical value </a:t>
            </a:r>
            <a:r>
              <a:rPr dirty="0" sz="1200" spc="15">
                <a:latin typeface="Arial"/>
                <a:cs typeface="Arial"/>
              </a:rPr>
              <a:t>(</a:t>
            </a:r>
            <a:r>
              <a:rPr dirty="0" sz="1200" spc="15" i="1">
                <a:latin typeface="Arial"/>
                <a:cs typeface="Arial"/>
              </a:rPr>
              <a:t>t</a:t>
            </a:r>
            <a:r>
              <a:rPr dirty="0" baseline="31250" sz="1200" spc="22">
                <a:latin typeface="Cambria"/>
                <a:cs typeface="Cambria"/>
              </a:rPr>
              <a:t>∗</a:t>
            </a:r>
            <a:r>
              <a:rPr dirty="0" sz="1200" spc="15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such that the  </a:t>
            </a:r>
            <a:r>
              <a:rPr dirty="0" sz="1200" spc="-10">
                <a:latin typeface="Arial"/>
                <a:cs typeface="Arial"/>
              </a:rPr>
              <a:t>probability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drawing </a:t>
            </a:r>
            <a:r>
              <a:rPr dirty="0" sz="1200" spc="-5">
                <a:latin typeface="Arial"/>
                <a:cs typeface="Arial"/>
              </a:rPr>
              <a:t>a value from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(assumed) 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that is further from the mean than the  critical value is </a:t>
            </a:r>
            <a:r>
              <a:rPr dirty="0" sz="1200" spc="-10">
                <a:latin typeface="Arial"/>
                <a:cs typeface="Arial"/>
              </a:rPr>
              <a:t>equal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our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alpha-level</a:t>
            </a:r>
            <a:endParaRPr sz="1200">
              <a:latin typeface="Arial"/>
              <a:cs typeface="Arial"/>
            </a:endParaRPr>
          </a:p>
          <a:p>
            <a:pPr marL="253365" marR="161290" indent="-152400">
              <a:lnSpc>
                <a:spcPct val="100000"/>
              </a:lnSpc>
              <a:spcBef>
                <a:spcPts val="320"/>
              </a:spcBef>
              <a:buClr>
                <a:srgbClr val="EC1A3A"/>
              </a:buClr>
              <a:buFont typeface="Cambria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Stata then creates the confidence </a:t>
            </a:r>
            <a:r>
              <a:rPr dirty="0" sz="1200" spc="-10">
                <a:latin typeface="Arial"/>
                <a:cs typeface="Arial"/>
              </a:rPr>
              <a:t>interval by  </a:t>
            </a:r>
            <a:r>
              <a:rPr dirty="0" sz="1200" spc="-5">
                <a:latin typeface="Arial"/>
                <a:cs typeface="Arial"/>
              </a:rPr>
              <a:t>multiplying this critical value by the </a:t>
            </a:r>
            <a:r>
              <a:rPr dirty="0" sz="1200" spc="-10">
                <a:latin typeface="Arial"/>
                <a:cs typeface="Arial"/>
              </a:rPr>
              <a:t>estimated  </a:t>
            </a:r>
            <a:r>
              <a:rPr dirty="0" sz="1200" spc="-5">
                <a:latin typeface="Arial"/>
                <a:cs typeface="Arial"/>
              </a:rPr>
              <a:t>standard </a:t>
            </a:r>
            <a:r>
              <a:rPr dirty="0" sz="1200" spc="-10">
                <a:latin typeface="Arial"/>
                <a:cs typeface="Arial"/>
              </a:rPr>
              <a:t>error and adding/subtracting </a:t>
            </a:r>
            <a:r>
              <a:rPr dirty="0" sz="1200" spc="-5">
                <a:latin typeface="Arial"/>
                <a:cs typeface="Arial"/>
              </a:rPr>
              <a:t>this from </a:t>
            </a:r>
            <a:r>
              <a:rPr dirty="0" sz="1200" spc="-10">
                <a:latin typeface="Arial"/>
                <a:cs typeface="Arial"/>
              </a:rPr>
              <a:t>our  point estimate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marL="1429385">
              <a:lnSpc>
                <a:spcPct val="100000"/>
              </a:lnSpc>
            </a:pPr>
            <a:r>
              <a:rPr dirty="0" sz="1200" spc="-20" i="1">
                <a:latin typeface="Arial"/>
                <a:cs typeface="Arial"/>
              </a:rPr>
              <a:t>C</a:t>
            </a:r>
            <a:r>
              <a:rPr dirty="0" sz="1200" spc="-20" b="0" i="1">
                <a:latin typeface="Bookman Old Style"/>
                <a:cs typeface="Bookman Old Style"/>
              </a:rPr>
              <a:t>.</a:t>
            </a:r>
            <a:r>
              <a:rPr dirty="0" sz="1200" spc="-20" i="1">
                <a:latin typeface="Arial"/>
                <a:cs typeface="Arial"/>
              </a:rPr>
              <a:t>I</a:t>
            </a:r>
            <a:r>
              <a:rPr dirty="0" sz="1200" spc="-20" b="0" i="1">
                <a:latin typeface="Bookman Old Style"/>
                <a:cs typeface="Bookman Old Style"/>
              </a:rPr>
              <a:t>.</a:t>
            </a:r>
            <a:r>
              <a:rPr dirty="0" sz="1200" spc="-35" b="0" i="1">
                <a:latin typeface="Bookman Old Style"/>
                <a:cs typeface="Bookman Old Style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r>
              <a:rPr dirty="0" baseline="4629" sz="1800" spc="-44">
                <a:latin typeface="Garamond"/>
                <a:cs typeface="Garamond"/>
              </a:rPr>
              <a:t> </a:t>
            </a:r>
            <a:r>
              <a:rPr dirty="0" sz="1200" spc="260">
                <a:latin typeface="Cambria"/>
                <a:cs typeface="Cambria"/>
              </a:rPr>
              <a:t>±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45">
                <a:latin typeface="Garamond"/>
                <a:cs typeface="Garamond"/>
              </a:rPr>
              <a:t>(</a:t>
            </a:r>
            <a:r>
              <a:rPr dirty="0" sz="1200" spc="45" i="1">
                <a:latin typeface="Arial"/>
                <a:cs typeface="Arial"/>
              </a:rPr>
              <a:t>t</a:t>
            </a:r>
            <a:r>
              <a:rPr dirty="0" baseline="34722" sz="1200" spc="67">
                <a:latin typeface="Cambria"/>
                <a:cs typeface="Cambria"/>
              </a:rPr>
              <a:t>∗</a:t>
            </a:r>
            <a:r>
              <a:rPr dirty="0" baseline="34722" sz="1200" spc="202">
                <a:latin typeface="Cambria"/>
                <a:cs typeface="Cambria"/>
              </a:rPr>
              <a:t> </a:t>
            </a:r>
            <a:r>
              <a:rPr dirty="0" sz="1200" spc="260">
                <a:latin typeface="Cambria"/>
                <a:cs typeface="Cambria"/>
              </a:rPr>
              <a:t>×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70" i="1">
                <a:latin typeface="Arial"/>
                <a:cs typeface="Arial"/>
              </a:rPr>
              <a:t>s</a:t>
            </a:r>
            <a:r>
              <a:rPr dirty="0" baseline="-6944" sz="1200" spc="-104" b="0">
                <a:latin typeface="Bookman Old Style"/>
                <a:cs typeface="Bookman Old Style"/>
              </a:rPr>
              <a:t>¯</a:t>
            </a:r>
            <a:r>
              <a:rPr dirty="0" baseline="-13888" sz="1200" spc="-104" i="1">
                <a:latin typeface="Arial"/>
                <a:cs typeface="Arial"/>
              </a:rPr>
              <a:t>x</a:t>
            </a:r>
            <a:r>
              <a:rPr dirty="0" sz="1200" spc="-7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00596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Confidence</a:t>
            </a:r>
            <a:r>
              <a:rPr dirty="0" spc="-40"/>
              <a:t> </a:t>
            </a:r>
            <a:r>
              <a:rPr dirty="0"/>
              <a:t>intervals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964121"/>
            <a:ext cx="3865245" cy="13195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898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Cambria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Example: Fuel efficiency </a:t>
            </a:r>
            <a:r>
              <a:rPr dirty="0" sz="1200" spc="-10">
                <a:latin typeface="Arial"/>
                <a:cs typeface="Arial"/>
              </a:rPr>
              <a:t>without</a:t>
            </a:r>
            <a:r>
              <a:rPr dirty="0" sz="1200" spc="-229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additive</a:t>
            </a:r>
            <a:endParaRPr sz="1200">
              <a:latin typeface="Arial"/>
              <a:cs typeface="Arial"/>
            </a:endParaRPr>
          </a:p>
          <a:p>
            <a:pPr lvl="1" marL="493395" marR="411480" indent="-145415">
              <a:lnSpc>
                <a:spcPct val="102699"/>
              </a:lnSpc>
              <a:spcBef>
                <a:spcPts val="180"/>
              </a:spcBef>
              <a:buClr>
                <a:srgbClr val="3333B2"/>
              </a:buClr>
              <a:buFont typeface="Cambria"/>
              <a:buChar char="•"/>
              <a:tabLst>
                <a:tab pos="494030" algn="l"/>
              </a:tabLst>
            </a:pP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get </a:t>
            </a:r>
            <a:r>
              <a:rPr dirty="0" sz="1100" spc="-5">
                <a:latin typeface="Arial"/>
                <a:cs typeface="Arial"/>
              </a:rPr>
              <a:t>confidence </a:t>
            </a:r>
            <a:r>
              <a:rPr dirty="0" sz="1100" spc="-10">
                <a:latin typeface="Arial"/>
                <a:cs typeface="Arial"/>
              </a:rPr>
              <a:t>intervals </a:t>
            </a:r>
            <a:r>
              <a:rPr dirty="0" sz="1100" spc="-5">
                <a:latin typeface="Arial"/>
                <a:cs typeface="Arial"/>
              </a:rPr>
              <a:t>for two </a:t>
            </a:r>
            <a:r>
              <a:rPr dirty="0" sz="1100" spc="-10">
                <a:latin typeface="Arial"/>
                <a:cs typeface="Arial"/>
              </a:rPr>
              <a:t>different  alpha levels </a:t>
            </a:r>
            <a:r>
              <a:rPr dirty="0" sz="1100" spc="-5">
                <a:latin typeface="Arial"/>
                <a:cs typeface="Arial"/>
              </a:rPr>
              <a:t>(.05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5">
                <a:latin typeface="Arial"/>
                <a:cs typeface="Arial"/>
              </a:rPr>
              <a:t> .10):</a:t>
            </a:r>
            <a:endParaRPr sz="1100">
              <a:latin typeface="Arial"/>
              <a:cs typeface="Arial"/>
            </a:endParaRPr>
          </a:p>
          <a:p>
            <a:pPr marL="493395" marR="17780">
              <a:lnSpc>
                <a:spcPct val="102699"/>
              </a:lnSpc>
              <a:spcBef>
                <a:spcPts val="195"/>
              </a:spcBef>
            </a:pPr>
            <a:r>
              <a:rPr dirty="0" sz="1100" spc="-90">
                <a:latin typeface="Courier New"/>
                <a:cs typeface="Courier New"/>
              </a:rPr>
              <a:t>use </a:t>
            </a:r>
            <a:r>
              <a:rPr dirty="0" sz="1100" spc="-90">
                <a:latin typeface="Courier New"/>
                <a:cs typeface="Courier New"/>
                <a:hlinkClick r:id="rId2"/>
              </a:rPr>
              <a:t>https://www.stata-press.com/data/r14/fuel3 </a:t>
            </a:r>
            <a:r>
              <a:rPr dirty="0" sz="1100" spc="-90">
                <a:latin typeface="Courier New"/>
                <a:cs typeface="Courier New"/>
              </a:rPr>
              <a:t> keep if</a:t>
            </a:r>
            <a:r>
              <a:rPr dirty="0" sz="1100" spc="-95">
                <a:latin typeface="Courier New"/>
                <a:cs typeface="Courier New"/>
              </a:rPr>
              <a:t> </a:t>
            </a:r>
            <a:r>
              <a:rPr dirty="0" sz="1100" spc="-90">
                <a:latin typeface="Courier New"/>
                <a:cs typeface="Courier New"/>
              </a:rPr>
              <a:t>treated==0</a:t>
            </a:r>
            <a:endParaRPr sz="1100">
              <a:latin typeface="Courier New"/>
              <a:cs typeface="Courier New"/>
            </a:endParaRPr>
          </a:p>
          <a:p>
            <a:pPr marL="493395" marR="1981200">
              <a:lnSpc>
                <a:spcPct val="102600"/>
              </a:lnSpc>
            </a:pPr>
            <a:r>
              <a:rPr dirty="0" sz="1100" spc="-90">
                <a:latin typeface="Courier New"/>
                <a:cs typeface="Courier New"/>
              </a:rPr>
              <a:t>mean mpg,</a:t>
            </a:r>
            <a:r>
              <a:rPr dirty="0" sz="1100" spc="-145">
                <a:latin typeface="Courier New"/>
                <a:cs typeface="Courier New"/>
              </a:rPr>
              <a:t> </a:t>
            </a:r>
            <a:r>
              <a:rPr dirty="0" sz="1100" spc="-90">
                <a:latin typeface="Courier New"/>
                <a:cs typeface="Courier New"/>
              </a:rPr>
              <a:t>level(95)  mean mpg,</a:t>
            </a:r>
            <a:r>
              <a:rPr dirty="0" sz="1100" spc="-145">
                <a:latin typeface="Courier New"/>
                <a:cs typeface="Courier New"/>
              </a:rPr>
              <a:t> </a:t>
            </a:r>
            <a:r>
              <a:rPr dirty="0" sz="1100" spc="-90">
                <a:latin typeface="Courier New"/>
                <a:cs typeface="Courier New"/>
              </a:rPr>
              <a:t>level(90)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71068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One-way</a:t>
            </a:r>
            <a:r>
              <a:rPr dirty="0" spc="-55"/>
              <a:t> </a:t>
            </a:r>
            <a:r>
              <a:rPr dirty="0" spc="-15"/>
              <a:t>ANOVA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35" y="458480"/>
            <a:ext cx="3880485" cy="2652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53365" marR="13589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Cambria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2-sample </a:t>
            </a:r>
            <a:r>
              <a:rPr dirty="0" sz="1200" spc="-5">
                <a:latin typeface="Arial"/>
                <a:cs typeface="Arial"/>
              </a:rPr>
              <a:t>t-test </a:t>
            </a:r>
            <a:r>
              <a:rPr dirty="0" sz="1200" spc="-10">
                <a:latin typeface="Arial"/>
                <a:cs typeface="Arial"/>
              </a:rPr>
              <a:t>allows </a:t>
            </a:r>
            <a:r>
              <a:rPr dirty="0" sz="1200" spc="-5">
                <a:latin typeface="Arial"/>
                <a:cs typeface="Arial"/>
              </a:rPr>
              <a:t>us to test for a </a:t>
            </a:r>
            <a:r>
              <a:rPr dirty="0" sz="1200" spc="-10">
                <a:latin typeface="Arial"/>
                <a:cs typeface="Arial"/>
              </a:rPr>
              <a:t>difference in  </a:t>
            </a:r>
            <a:r>
              <a:rPr dirty="0" sz="1200" spc="-5">
                <a:latin typeface="Arial"/>
                <a:cs typeface="Arial"/>
              </a:rPr>
              <a:t>(population) means </a:t>
            </a:r>
            <a:r>
              <a:rPr dirty="0" sz="1200" spc="-10">
                <a:latin typeface="Arial"/>
                <a:cs typeface="Arial"/>
              </a:rPr>
              <a:t>when 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divide our </a:t>
            </a:r>
            <a:r>
              <a:rPr dirty="0" sz="1200" spc="-5">
                <a:latin typeface="Arial"/>
                <a:cs typeface="Arial"/>
              </a:rPr>
              <a:t>sample  </a:t>
            </a:r>
            <a:r>
              <a:rPr dirty="0" sz="1200" spc="-10">
                <a:latin typeface="Arial"/>
                <a:cs typeface="Arial"/>
              </a:rPr>
              <a:t>into </a:t>
            </a:r>
            <a:r>
              <a:rPr dirty="0" sz="1200" spc="-5">
                <a:latin typeface="Arial"/>
                <a:cs typeface="Arial"/>
              </a:rPr>
              <a:t>2 categories</a:t>
            </a:r>
            <a:endParaRPr sz="1200">
              <a:latin typeface="Arial"/>
              <a:cs typeface="Arial"/>
            </a:endParaRPr>
          </a:p>
          <a:p>
            <a:pPr algn="just" marL="253365" marR="19748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Cambria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With </a:t>
            </a:r>
            <a:r>
              <a:rPr dirty="0" sz="1200" spc="-20">
                <a:latin typeface="Arial"/>
                <a:cs typeface="Arial"/>
              </a:rPr>
              <a:t>ANOVA,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do a </a:t>
            </a:r>
            <a:r>
              <a:rPr dirty="0" sz="1200" spc="-10">
                <a:latin typeface="Arial"/>
                <a:cs typeface="Arial"/>
              </a:rPr>
              <a:t>difference </a:t>
            </a:r>
            <a:r>
              <a:rPr dirty="0" sz="1200" spc="-5">
                <a:latin typeface="Arial"/>
                <a:cs typeface="Arial"/>
              </a:rPr>
              <a:t>in means test 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more than 2 categories</a:t>
            </a:r>
            <a:endParaRPr sz="1200">
              <a:latin typeface="Arial"/>
              <a:cs typeface="Arial"/>
            </a:endParaRPr>
          </a:p>
          <a:p>
            <a:pPr marL="253365" indent="-152400">
              <a:lnSpc>
                <a:spcPct val="100000"/>
              </a:lnSpc>
              <a:spcBef>
                <a:spcPts val="220"/>
              </a:spcBef>
              <a:buClr>
                <a:srgbClr val="EC1A3A"/>
              </a:buClr>
              <a:buFont typeface="Cambria"/>
              <a:buChar char="•"/>
              <a:tabLst>
                <a:tab pos="254000" algn="l"/>
              </a:tabLst>
            </a:pPr>
            <a:r>
              <a:rPr dirty="0" sz="1200" spc="-15">
                <a:latin typeface="Arial"/>
                <a:cs typeface="Arial"/>
              </a:rPr>
              <a:t>Two-sample </a:t>
            </a:r>
            <a:r>
              <a:rPr dirty="0" sz="1200" spc="-5">
                <a:latin typeface="Arial"/>
                <a:cs typeface="Arial"/>
              </a:rPr>
              <a:t>t-test </a:t>
            </a:r>
            <a:r>
              <a:rPr dirty="0" sz="1200" spc="-10">
                <a:latin typeface="Arial"/>
                <a:cs typeface="Arial"/>
              </a:rPr>
              <a:t>null hypothesis: </a:t>
            </a:r>
            <a:r>
              <a:rPr dirty="0" sz="1200" spc="5" b="0" i="1">
                <a:latin typeface="Bookman Old Style"/>
                <a:cs typeface="Bookman Old Style"/>
              </a:rPr>
              <a:t>µ</a:t>
            </a:r>
            <a:r>
              <a:rPr dirty="0" baseline="-13888" sz="1200" spc="7">
                <a:latin typeface="Arial"/>
                <a:cs typeface="Arial"/>
              </a:rPr>
              <a:t>1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85">
                <a:latin typeface="Garamond"/>
                <a:cs typeface="Garamond"/>
              </a:rPr>
              <a:t> </a:t>
            </a:r>
            <a:r>
              <a:rPr dirty="0" sz="1200" spc="5" b="0" i="1">
                <a:latin typeface="Bookman Old Style"/>
                <a:cs typeface="Bookman Old Style"/>
              </a:rPr>
              <a:t>µ</a:t>
            </a:r>
            <a:r>
              <a:rPr dirty="0" baseline="-13888" sz="1200" spc="7">
                <a:latin typeface="Arial"/>
                <a:cs typeface="Arial"/>
              </a:rPr>
              <a:t>2</a:t>
            </a:r>
            <a:endParaRPr baseline="-13888" sz="1200">
              <a:latin typeface="Arial"/>
              <a:cs typeface="Arial"/>
            </a:endParaRPr>
          </a:p>
          <a:p>
            <a:pPr lvl="1" marL="556895" indent="-146050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Font typeface="Cambria"/>
              <a:buChar char="•"/>
              <a:tabLst>
                <a:tab pos="557530" algn="l"/>
                <a:tab pos="1631950" algn="l"/>
              </a:tabLst>
            </a:pPr>
            <a:r>
              <a:rPr dirty="0" sz="1100" spc="-5">
                <a:latin typeface="Arial"/>
                <a:cs typeface="Arial"/>
              </a:rPr>
              <a:t>Alternative: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>
                <a:latin typeface="Arial"/>
                <a:cs typeface="Arial"/>
              </a:rPr>
              <a:t>1</a:t>
            </a:r>
            <a:r>
              <a:rPr dirty="0" baseline="-13888" sz="1200" spc="195">
                <a:latin typeface="Arial"/>
                <a:cs typeface="Arial"/>
              </a:rPr>
              <a:t> </a:t>
            </a:r>
            <a:r>
              <a:rPr dirty="0" sz="1100" spc="-370">
                <a:latin typeface="Garamond"/>
                <a:cs typeface="Garamond"/>
              </a:rPr>
              <a:t>=</a:t>
            </a:r>
            <a:r>
              <a:rPr dirty="0" sz="1100" spc="-370">
                <a:latin typeface="Cambria"/>
                <a:cs typeface="Cambria"/>
              </a:rPr>
              <a:t≯	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>
                <a:latin typeface="Arial"/>
                <a:cs typeface="Arial"/>
              </a:rPr>
              <a:t>2</a:t>
            </a:r>
            <a:endParaRPr baseline="-13888" sz="1200">
              <a:latin typeface="Arial"/>
              <a:cs typeface="Arial"/>
            </a:endParaRPr>
          </a:p>
          <a:p>
            <a:pPr marL="253365" indent="-152400">
              <a:lnSpc>
                <a:spcPts val="1395"/>
              </a:lnSpc>
              <a:spcBef>
                <a:spcPts val="234"/>
              </a:spcBef>
              <a:buClr>
                <a:srgbClr val="EC1A3A"/>
              </a:buClr>
              <a:buFont typeface="Cambria"/>
              <a:buChar char="•"/>
              <a:tabLst>
                <a:tab pos="254000" algn="l"/>
              </a:tabLst>
            </a:pPr>
            <a:r>
              <a:rPr dirty="0" sz="1200" spc="-25">
                <a:latin typeface="Arial"/>
                <a:cs typeface="Arial"/>
              </a:rPr>
              <a:t>ANOVA </a:t>
            </a:r>
            <a:r>
              <a:rPr dirty="0" sz="1200" spc="-10">
                <a:latin typeface="Arial"/>
                <a:cs typeface="Arial"/>
              </a:rPr>
              <a:t>null hypothesis: </a:t>
            </a:r>
            <a:r>
              <a:rPr dirty="0" sz="1200" spc="5" b="0" i="1">
                <a:latin typeface="Bookman Old Style"/>
                <a:cs typeface="Bookman Old Style"/>
              </a:rPr>
              <a:t>µ</a:t>
            </a:r>
            <a:r>
              <a:rPr dirty="0" baseline="-13888" sz="1200" spc="7">
                <a:latin typeface="Arial"/>
                <a:cs typeface="Arial"/>
              </a:rPr>
              <a:t>1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5" b="0" i="1">
                <a:latin typeface="Bookman Old Style"/>
                <a:cs typeface="Bookman Old Style"/>
              </a:rPr>
              <a:t>µ</a:t>
            </a:r>
            <a:r>
              <a:rPr dirty="0" baseline="-13888" sz="1200" spc="7">
                <a:latin typeface="Arial"/>
                <a:cs typeface="Arial"/>
              </a:rPr>
              <a:t>2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-40" b="0" i="1">
                <a:latin typeface="Bookman Old Style"/>
                <a:cs typeface="Bookman Old Style"/>
              </a:rPr>
              <a:t>...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5" b="0" i="1">
                <a:latin typeface="Bookman Old Style"/>
                <a:cs typeface="Bookman Old Style"/>
              </a:rPr>
              <a:t>µ</a:t>
            </a:r>
            <a:r>
              <a:rPr dirty="0" baseline="-13888" sz="1200" spc="7" i="1">
                <a:latin typeface="Arial"/>
                <a:cs typeface="Arial"/>
              </a:rPr>
              <a:t>k</a:t>
            </a:r>
            <a:r>
              <a:rPr dirty="0" baseline="-13888" sz="1200" spc="-104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(where </a:t>
            </a:r>
            <a:r>
              <a:rPr dirty="0" sz="1200" spc="-5" i="1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  <a:p>
            <a:pPr marL="253365">
              <a:lnSpc>
                <a:spcPts val="1395"/>
              </a:lnSpc>
            </a:pPr>
            <a:r>
              <a:rPr dirty="0" sz="1200" spc="-5">
                <a:latin typeface="Arial"/>
                <a:cs typeface="Arial"/>
              </a:rPr>
              <a:t>is the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 spc="-5">
                <a:latin typeface="Arial"/>
                <a:cs typeface="Arial"/>
              </a:rPr>
              <a:t>of categories)</a:t>
            </a:r>
            <a:endParaRPr sz="1200">
              <a:latin typeface="Arial"/>
              <a:cs typeface="Arial"/>
            </a:endParaRPr>
          </a:p>
          <a:p>
            <a:pPr lvl="1" marL="556895" marR="113664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Cambria"/>
              <a:buChar char="•"/>
              <a:tabLst>
                <a:tab pos="557530" algn="l"/>
              </a:tabLst>
            </a:pPr>
            <a:r>
              <a:rPr dirty="0" sz="1100" spc="-5">
                <a:latin typeface="Arial"/>
                <a:cs typeface="Arial"/>
              </a:rPr>
              <a:t>Alternative: </a:t>
            </a:r>
            <a:r>
              <a:rPr dirty="0" sz="1100" spc="-10">
                <a:latin typeface="Arial"/>
                <a:cs typeface="Arial"/>
              </a:rPr>
              <a:t>at least one </a:t>
            </a:r>
            <a:r>
              <a:rPr dirty="0" sz="1100" spc="-5">
                <a:latin typeface="Arial"/>
                <a:cs typeface="Arial"/>
              </a:rPr>
              <a:t>category </a:t>
            </a:r>
            <a:r>
              <a:rPr dirty="0" sz="1100" spc="-10">
                <a:latin typeface="Arial"/>
                <a:cs typeface="Arial"/>
              </a:rPr>
              <a:t>has a mean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is  different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at least one 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others </a:t>
            </a:r>
            <a:r>
              <a:rPr dirty="0" sz="1100" spc="5">
                <a:latin typeface="Arial"/>
                <a:cs typeface="Arial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µ</a:t>
            </a:r>
            <a:r>
              <a:rPr dirty="0" baseline="-13888" sz="1200" spc="7" i="1">
                <a:latin typeface="Arial"/>
                <a:cs typeface="Arial"/>
              </a:rPr>
              <a:t>i </a:t>
            </a:r>
            <a:r>
              <a:rPr dirty="0" sz="1100" spc="55">
                <a:latin typeface="Cambria"/>
                <a:cs typeface="Cambria"/>
              </a:rPr>
              <a:t≯</a:t>
            </a:r>
            <a:r>
              <a:rPr dirty="0" sz="1100" spc="55">
                <a:latin typeface="Garamond"/>
                <a:cs typeface="Garamond"/>
              </a:rPr>
              <a:t>=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 i="1">
                <a:latin typeface="Arial"/>
                <a:cs typeface="Arial"/>
              </a:rPr>
              <a:t>j </a:t>
            </a:r>
            <a:r>
              <a:rPr dirty="0" sz="1100" spc="-5">
                <a:latin typeface="Arial"/>
                <a:cs typeface="Arial"/>
              </a:rPr>
              <a:t>for  </a:t>
            </a:r>
            <a:r>
              <a:rPr dirty="0" sz="1100" spc="-10">
                <a:latin typeface="Arial"/>
                <a:cs typeface="Arial"/>
              </a:rPr>
              <a:t>some </a:t>
            </a:r>
            <a:r>
              <a:rPr dirty="0" sz="1100" spc="-5" i="1">
                <a:latin typeface="Arial"/>
                <a:cs typeface="Arial"/>
              </a:rPr>
              <a:t>i </a:t>
            </a:r>
            <a:r>
              <a:rPr dirty="0" sz="1100" spc="-10">
                <a:latin typeface="Arial"/>
                <a:cs typeface="Arial"/>
              </a:rPr>
              <a:t>and some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j</a:t>
            </a:r>
            <a:r>
              <a:rPr dirty="0" sz="1100" spc="-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lvl="1" marL="5568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Cambria"/>
              <a:buChar char="•"/>
              <a:tabLst>
                <a:tab pos="557530" algn="l"/>
              </a:tabLst>
            </a:pPr>
            <a:r>
              <a:rPr dirty="0" sz="1100" spc="-5">
                <a:latin typeface="Arial"/>
                <a:cs typeface="Arial"/>
              </a:rPr>
              <a:t>If there </a:t>
            </a:r>
            <a:r>
              <a:rPr dirty="0" sz="1100" spc="-10">
                <a:latin typeface="Arial"/>
                <a:cs typeface="Arial"/>
              </a:rPr>
              <a:t>are 4 </a:t>
            </a:r>
            <a:r>
              <a:rPr dirty="0" sz="1100" spc="-5">
                <a:latin typeface="Arial"/>
                <a:cs typeface="Arial"/>
              </a:rPr>
              <a:t>categories </a:t>
            </a:r>
            <a:r>
              <a:rPr dirty="0" sz="1100" spc="-10">
                <a:latin typeface="Arial"/>
                <a:cs typeface="Arial"/>
              </a:rPr>
              <a:t>(</a:t>
            </a:r>
            <a:r>
              <a:rPr dirty="0" sz="1100" spc="-10" i="1">
                <a:latin typeface="Arial"/>
                <a:cs typeface="Arial"/>
              </a:rPr>
              <a:t>k </a:t>
            </a:r>
            <a:r>
              <a:rPr dirty="0" sz="1100" spc="110">
                <a:latin typeface="Garamond"/>
                <a:cs typeface="Garamond"/>
              </a:rPr>
              <a:t>= </a:t>
            </a:r>
            <a:r>
              <a:rPr dirty="0" sz="1100" spc="-10">
                <a:latin typeface="Arial"/>
                <a:cs typeface="Arial"/>
              </a:rPr>
              <a:t>4) and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>
                <a:latin typeface="Arial"/>
                <a:cs typeface="Arial"/>
              </a:rPr>
              <a:t>1 </a:t>
            </a:r>
            <a:r>
              <a:rPr dirty="0" sz="1100" spc="110">
                <a:latin typeface="Garamond"/>
                <a:cs typeface="Garamond"/>
              </a:rPr>
              <a:t>=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>
                <a:latin typeface="Arial"/>
                <a:cs typeface="Arial"/>
              </a:rPr>
              <a:t>2 </a:t>
            </a:r>
            <a:r>
              <a:rPr dirty="0" sz="1100" spc="110">
                <a:latin typeface="Garamond"/>
                <a:cs typeface="Garamond"/>
              </a:rPr>
              <a:t>=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>
                <a:latin typeface="Arial"/>
                <a:cs typeface="Arial"/>
              </a:rPr>
              <a:t>3</a:t>
            </a:r>
            <a:r>
              <a:rPr dirty="0" baseline="-13888" sz="1200" spc="1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but</a:t>
            </a:r>
            <a:endParaRPr sz="1100">
              <a:latin typeface="Arial"/>
              <a:cs typeface="Arial"/>
            </a:endParaRPr>
          </a:p>
          <a:p>
            <a:pPr marL="556895">
              <a:lnSpc>
                <a:spcPct val="100000"/>
              </a:lnSpc>
              <a:spcBef>
                <a:spcPts val="35"/>
              </a:spcBef>
            </a:pP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>
                <a:latin typeface="Arial"/>
                <a:cs typeface="Arial"/>
              </a:rPr>
              <a:t>3 </a:t>
            </a:r>
            <a:r>
              <a:rPr dirty="0" sz="1100" spc="55">
                <a:latin typeface="Cambria"/>
                <a:cs typeface="Cambria"/>
              </a:rPr>
              <a:t≯</a:t>
            </a:r>
            <a:r>
              <a:rPr dirty="0" sz="1100" spc="55">
                <a:latin typeface="Garamond"/>
                <a:cs typeface="Garamond"/>
              </a:rPr>
              <a:t>= </a:t>
            </a:r>
            <a:r>
              <a:rPr dirty="0" sz="1100" spc="20" i="1">
                <a:latin typeface="Times New Roman"/>
                <a:cs typeface="Times New Roman"/>
              </a:rPr>
              <a:t>µ</a:t>
            </a:r>
            <a:r>
              <a:rPr dirty="0" baseline="-13888" sz="1200" spc="30">
                <a:latin typeface="Arial"/>
                <a:cs typeface="Arial"/>
              </a:rPr>
              <a:t>4</a:t>
            </a:r>
            <a:r>
              <a:rPr dirty="0" sz="1100" spc="20">
                <a:latin typeface="Arial"/>
                <a:cs typeface="Arial"/>
              </a:rPr>
              <a:t>, </a:t>
            </a:r>
            <a:r>
              <a:rPr dirty="0" sz="1100" spc="-5">
                <a:latin typeface="Arial"/>
                <a:cs typeface="Arial"/>
              </a:rPr>
              <a:t>then </a:t>
            </a:r>
            <a:r>
              <a:rPr dirty="0" sz="1100" spc="-10">
                <a:latin typeface="Arial"/>
                <a:cs typeface="Arial"/>
              </a:rPr>
              <a:t>null is </a:t>
            </a:r>
            <a:r>
              <a:rPr dirty="0" sz="1100" spc="-5">
                <a:latin typeface="Arial"/>
                <a:cs typeface="Arial"/>
              </a:rPr>
              <a:t>false </a:t>
            </a:r>
            <a:r>
              <a:rPr dirty="0" sz="1100" spc="-10">
                <a:latin typeface="Arial"/>
                <a:cs typeface="Arial"/>
              </a:rPr>
              <a:t>and alternative is</a:t>
            </a:r>
            <a:r>
              <a:rPr dirty="0" sz="1100" spc="-1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true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One-way</a:t>
            </a:r>
            <a:r>
              <a:rPr dirty="0" spc="-55"/>
              <a:t> </a:t>
            </a:r>
            <a:r>
              <a:rPr dirty="0" spc="-15"/>
              <a:t>ANOVA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05016"/>
            <a:ext cx="3978910" cy="161734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dirty="0" sz="1200" spc="-5">
                <a:latin typeface="Arial"/>
                <a:cs typeface="Arial"/>
              </a:rPr>
              <a:t>Example: Attitudes </a:t>
            </a:r>
            <a:r>
              <a:rPr dirty="0" sz="1200" spc="-10">
                <a:latin typeface="Arial"/>
                <a:cs typeface="Arial"/>
              </a:rPr>
              <a:t>about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whites</a:t>
            </a:r>
            <a:endParaRPr sz="1200">
              <a:latin typeface="Arial"/>
              <a:cs typeface="Arial"/>
            </a:endParaRPr>
          </a:p>
          <a:p>
            <a:pPr marL="354330" indent="-152400">
              <a:lnSpc>
                <a:spcPct val="100000"/>
              </a:lnSpc>
              <a:spcBef>
                <a:spcPts val="235"/>
              </a:spcBef>
              <a:buClr>
                <a:srgbClr val="EC1A3A"/>
              </a:buClr>
              <a:buFont typeface="Cambria"/>
              <a:buChar char="•"/>
              <a:tabLst>
                <a:tab pos="354965" algn="l"/>
              </a:tabLst>
            </a:pPr>
            <a:r>
              <a:rPr dirty="0" sz="1200" spc="-10">
                <a:latin typeface="Arial"/>
                <a:cs typeface="Arial"/>
              </a:rPr>
              <a:t>Do attitudes about whites differ </a:t>
            </a:r>
            <a:r>
              <a:rPr dirty="0" sz="1200" spc="-5">
                <a:latin typeface="Arial"/>
                <a:cs typeface="Arial"/>
              </a:rPr>
              <a:t>by racial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identity?</a:t>
            </a:r>
            <a:endParaRPr sz="1200">
              <a:latin typeface="Arial"/>
              <a:cs typeface="Arial"/>
            </a:endParaRPr>
          </a:p>
          <a:p>
            <a:pPr marL="354330" indent="-152400">
              <a:lnSpc>
                <a:spcPct val="100000"/>
              </a:lnSpc>
              <a:spcBef>
                <a:spcPts val="130"/>
              </a:spcBef>
              <a:buClr>
                <a:srgbClr val="EC1A3A"/>
              </a:buClr>
              <a:buFont typeface="Cambria"/>
              <a:buChar char="•"/>
              <a:tabLst>
                <a:tab pos="354965" algn="l"/>
              </a:tabLst>
            </a:pPr>
            <a:r>
              <a:rPr dirty="0" sz="1200" spc="-10">
                <a:latin typeface="Arial"/>
                <a:cs typeface="Arial"/>
              </a:rPr>
              <a:t>Data:  </a:t>
            </a:r>
            <a:r>
              <a:rPr dirty="0" sz="1200" spc="-5">
                <a:latin typeface="Arial"/>
                <a:cs typeface="Arial"/>
              </a:rPr>
              <a:t>survey results from </a:t>
            </a:r>
            <a:r>
              <a:rPr dirty="0" sz="1200" spc="-1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2016</a:t>
            </a:r>
            <a:r>
              <a:rPr dirty="0" sz="1200" spc="-22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ANES</a:t>
            </a:r>
            <a:endParaRPr sz="1200">
              <a:latin typeface="Arial"/>
              <a:cs typeface="Arial"/>
            </a:endParaRPr>
          </a:p>
          <a:p>
            <a:pPr lvl="1" marL="657860" indent="-14605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Font typeface="Cambria"/>
              <a:buChar char="•"/>
              <a:tabLst>
                <a:tab pos="658495" algn="l"/>
              </a:tabLst>
            </a:pPr>
            <a:r>
              <a:rPr dirty="0" sz="1100" spc="-5">
                <a:latin typeface="Arial"/>
                <a:cs typeface="Arial"/>
              </a:rPr>
              <a:t>V162314: feelings </a:t>
            </a:r>
            <a:r>
              <a:rPr dirty="0" sz="1100" spc="-10">
                <a:latin typeface="Arial"/>
                <a:cs typeface="Arial"/>
              </a:rPr>
              <a:t>about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whites</a:t>
            </a:r>
            <a:endParaRPr sz="1100">
              <a:latin typeface="Arial"/>
              <a:cs typeface="Arial"/>
            </a:endParaRPr>
          </a:p>
          <a:p>
            <a:pPr lvl="1" marL="657860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Cambria"/>
              <a:buChar char="•"/>
              <a:tabLst>
                <a:tab pos="658495" algn="l"/>
              </a:tabLst>
            </a:pPr>
            <a:r>
              <a:rPr dirty="0" sz="1100" spc="-5">
                <a:latin typeface="Arial"/>
                <a:cs typeface="Arial"/>
              </a:rPr>
              <a:t>V161310X: race </a:t>
            </a:r>
            <a:r>
              <a:rPr dirty="0" sz="1100" spc="-10">
                <a:latin typeface="Arial"/>
                <a:cs typeface="Arial"/>
              </a:rPr>
              <a:t>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respondent</a:t>
            </a:r>
            <a:endParaRPr sz="1100">
              <a:latin typeface="Arial"/>
              <a:cs typeface="Arial"/>
            </a:endParaRPr>
          </a:p>
          <a:p>
            <a:pPr marL="354330" indent="-152400">
              <a:lnSpc>
                <a:spcPct val="100000"/>
              </a:lnSpc>
              <a:spcBef>
                <a:spcPts val="420"/>
              </a:spcBef>
              <a:buClr>
                <a:srgbClr val="EC1A3A"/>
              </a:buClr>
              <a:buFont typeface="Cambria"/>
              <a:buChar char="•"/>
              <a:tabLst>
                <a:tab pos="354965" algn="l"/>
              </a:tabLst>
            </a:pPr>
            <a:r>
              <a:rPr dirty="0" baseline="9259" sz="1800" spc="-15">
                <a:latin typeface="Arial"/>
                <a:cs typeface="Arial"/>
              </a:rPr>
              <a:t>Null: </a:t>
            </a:r>
            <a:r>
              <a:rPr dirty="0" baseline="9259" sz="1800" spc="-7" b="0" i="1">
                <a:latin typeface="Bookman Old Style"/>
                <a:cs typeface="Bookman Old Style"/>
              </a:rPr>
              <a:t>µ</a:t>
            </a:r>
            <a:r>
              <a:rPr dirty="0" sz="800" spc="-5" i="1">
                <a:latin typeface="Arial"/>
                <a:cs typeface="Arial"/>
              </a:rPr>
              <a:t>white </a:t>
            </a:r>
            <a:r>
              <a:rPr dirty="0" baseline="9259" sz="1800" spc="165">
                <a:latin typeface="Garamond"/>
                <a:cs typeface="Garamond"/>
              </a:rPr>
              <a:t>= </a:t>
            </a:r>
            <a:r>
              <a:rPr dirty="0" baseline="9259" sz="1800" spc="-7" b="0" i="1">
                <a:latin typeface="Bookman Old Style"/>
                <a:cs typeface="Bookman Old Style"/>
              </a:rPr>
              <a:t>µ</a:t>
            </a:r>
            <a:r>
              <a:rPr dirty="0" sz="800" spc="-5" i="1">
                <a:latin typeface="Arial"/>
                <a:cs typeface="Arial"/>
              </a:rPr>
              <a:t>black </a:t>
            </a:r>
            <a:r>
              <a:rPr dirty="0" baseline="9259" sz="1800" spc="165">
                <a:latin typeface="Garamond"/>
                <a:cs typeface="Garamond"/>
              </a:rPr>
              <a:t>= </a:t>
            </a:r>
            <a:r>
              <a:rPr dirty="0" baseline="9259" sz="1800" spc="-7" b="0" i="1">
                <a:latin typeface="Bookman Old Style"/>
                <a:cs typeface="Bookman Old Style"/>
              </a:rPr>
              <a:t>µ</a:t>
            </a:r>
            <a:r>
              <a:rPr dirty="0" sz="800" spc="-5" i="1">
                <a:latin typeface="Arial"/>
                <a:cs typeface="Arial"/>
              </a:rPr>
              <a:t>asian </a:t>
            </a:r>
            <a:r>
              <a:rPr dirty="0" baseline="9259" sz="1800" spc="165">
                <a:latin typeface="Garamond"/>
                <a:cs typeface="Garamond"/>
              </a:rPr>
              <a:t>= </a:t>
            </a:r>
            <a:r>
              <a:rPr dirty="0" baseline="9259" sz="1800" spc="-7" b="0" i="1">
                <a:latin typeface="Bookman Old Style"/>
                <a:cs typeface="Bookman Old Style"/>
              </a:rPr>
              <a:t>µ</a:t>
            </a:r>
            <a:r>
              <a:rPr dirty="0" sz="800" spc="-5" i="1">
                <a:latin typeface="Arial"/>
                <a:cs typeface="Arial"/>
              </a:rPr>
              <a:t>native </a:t>
            </a:r>
            <a:r>
              <a:rPr dirty="0" baseline="9259" sz="1800" spc="165">
                <a:latin typeface="Garamond"/>
                <a:cs typeface="Garamond"/>
              </a:rPr>
              <a:t>= </a:t>
            </a:r>
            <a:r>
              <a:rPr dirty="0" baseline="9259" sz="1800" spc="-7" b="0" i="1">
                <a:latin typeface="Bookman Old Style"/>
                <a:cs typeface="Bookman Old Style"/>
              </a:rPr>
              <a:t>µ</a:t>
            </a:r>
            <a:r>
              <a:rPr dirty="0" sz="800" spc="-5" i="1">
                <a:latin typeface="Arial"/>
                <a:cs typeface="Arial"/>
              </a:rPr>
              <a:t>hispanic </a:t>
            </a:r>
            <a:r>
              <a:rPr dirty="0" baseline="9259" sz="1800" spc="165">
                <a:latin typeface="Garamond"/>
                <a:cs typeface="Garamond"/>
              </a:rPr>
              <a:t>=</a:t>
            </a:r>
            <a:r>
              <a:rPr dirty="0" baseline="9259" sz="1800" spc="352">
                <a:latin typeface="Garamond"/>
                <a:cs typeface="Garamond"/>
              </a:rPr>
              <a:t> </a:t>
            </a:r>
            <a:r>
              <a:rPr dirty="0" baseline="9259" sz="1800" spc="-7" b="0" i="1">
                <a:latin typeface="Bookman Old Style"/>
                <a:cs typeface="Bookman Old Style"/>
              </a:rPr>
              <a:t>µ</a:t>
            </a:r>
            <a:r>
              <a:rPr dirty="0" sz="800" spc="-5" i="1">
                <a:latin typeface="Arial"/>
                <a:cs typeface="Arial"/>
              </a:rPr>
              <a:t>other</a:t>
            </a:r>
            <a:endParaRPr sz="800">
              <a:latin typeface="Arial"/>
              <a:cs typeface="Arial"/>
            </a:endParaRPr>
          </a:p>
          <a:p>
            <a:pPr marL="354330" marR="43180" indent="-152400">
              <a:lnSpc>
                <a:spcPct val="100000"/>
              </a:lnSpc>
              <a:spcBef>
                <a:spcPts val="40"/>
              </a:spcBef>
              <a:buClr>
                <a:srgbClr val="EC1A3A"/>
              </a:buClr>
              <a:buFont typeface="Cambria"/>
              <a:buChar char="•"/>
              <a:tabLst>
                <a:tab pos="354965" algn="l"/>
              </a:tabLst>
            </a:pPr>
            <a:r>
              <a:rPr dirty="0" sz="1200" spc="-5">
                <a:latin typeface="Arial"/>
                <a:cs typeface="Arial"/>
              </a:rPr>
              <a:t>Alternative: At </a:t>
            </a:r>
            <a:r>
              <a:rPr dirty="0" sz="1200" spc="-10">
                <a:latin typeface="Arial"/>
                <a:cs typeface="Arial"/>
              </a:rPr>
              <a:t>least one </a:t>
            </a:r>
            <a:r>
              <a:rPr dirty="0" sz="1200" spc="-5">
                <a:latin typeface="Arial"/>
                <a:cs typeface="Arial"/>
              </a:rPr>
              <a:t>racial </a:t>
            </a:r>
            <a:r>
              <a:rPr dirty="0" sz="1200" spc="-10">
                <a:latin typeface="Arial"/>
                <a:cs typeface="Arial"/>
              </a:rPr>
              <a:t>group has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different  </a:t>
            </a:r>
            <a:r>
              <a:rPr dirty="0" sz="1200" spc="-5">
                <a:latin typeface="Arial"/>
                <a:cs typeface="Arial"/>
              </a:rPr>
              <a:t>mean </a:t>
            </a:r>
            <a:r>
              <a:rPr dirty="0" sz="1200" spc="-10">
                <a:latin typeface="Arial"/>
                <a:cs typeface="Arial"/>
              </a:rPr>
              <a:t>attitude </a:t>
            </a:r>
            <a:r>
              <a:rPr dirty="0" sz="1200" spc="-5">
                <a:latin typeface="Arial"/>
                <a:cs typeface="Arial"/>
              </a:rPr>
              <a:t>than </a:t>
            </a:r>
            <a:r>
              <a:rPr dirty="0" sz="1200" spc="-10">
                <a:latin typeface="Arial"/>
                <a:cs typeface="Arial"/>
              </a:rPr>
              <a:t>one </a:t>
            </a:r>
            <a:r>
              <a:rPr dirty="0" sz="1200" spc="-5">
                <a:latin typeface="Arial"/>
                <a:cs typeface="Arial"/>
              </a:rPr>
              <a:t>of the </a:t>
            </a:r>
            <a:r>
              <a:rPr dirty="0" sz="1200" spc="-10">
                <a:latin typeface="Arial"/>
                <a:cs typeface="Arial"/>
              </a:rPr>
              <a:t>others 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b="0" i="1">
                <a:latin typeface="Bookman Old Style"/>
                <a:cs typeface="Bookman Old Style"/>
              </a:rPr>
              <a:t>µ</a:t>
            </a:r>
            <a:r>
              <a:rPr dirty="0" baseline="-13888" sz="1200" spc="-7" i="1">
                <a:latin typeface="Arial"/>
                <a:cs typeface="Arial"/>
              </a:rPr>
              <a:t>white </a:t>
            </a:r>
            <a:r>
              <a:rPr dirty="0" sz="1200" spc="55">
                <a:latin typeface="Cambria"/>
                <a:cs typeface="Cambria"/>
              </a:rPr>
              <a:t≯</a:t>
            </a:r>
            <a:r>
              <a:rPr dirty="0" sz="1200" spc="55">
                <a:latin typeface="Garamond"/>
                <a:cs typeface="Garamond"/>
              </a:rPr>
              <a:t>= </a:t>
            </a:r>
            <a:r>
              <a:rPr dirty="0" sz="1200" spc="-5" b="0" i="1">
                <a:latin typeface="Bookman Old Style"/>
                <a:cs typeface="Bookman Old Style"/>
              </a:rPr>
              <a:t>µ</a:t>
            </a:r>
            <a:r>
              <a:rPr dirty="0" baseline="-13888" sz="1200" spc="-7" i="1">
                <a:latin typeface="Arial"/>
                <a:cs typeface="Arial"/>
              </a:rPr>
              <a:t>black</a:t>
            </a:r>
            <a:r>
              <a:rPr dirty="0" baseline="-13888" sz="1200" spc="187" i="1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563" y="1920389"/>
            <a:ext cx="1491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9259" sz="1800" spc="-7" b="0" i="1">
                <a:latin typeface="Bookman Old Style"/>
                <a:cs typeface="Bookman Old Style"/>
              </a:rPr>
              <a:t>µ</a:t>
            </a:r>
            <a:r>
              <a:rPr dirty="0" sz="800" spc="-5" i="1">
                <a:latin typeface="Arial"/>
                <a:cs typeface="Arial"/>
              </a:rPr>
              <a:t>white </a:t>
            </a:r>
            <a:r>
              <a:rPr dirty="0" baseline="9259" sz="1800" spc="82">
                <a:latin typeface="Cambria"/>
                <a:cs typeface="Cambria"/>
              </a:rPr>
              <a:t≯</a:t>
            </a:r>
            <a:r>
              <a:rPr dirty="0" baseline="9259" sz="1800" spc="82">
                <a:latin typeface="Garamond"/>
                <a:cs typeface="Garamond"/>
              </a:rPr>
              <a:t>= </a:t>
            </a:r>
            <a:r>
              <a:rPr dirty="0" baseline="9259" sz="1800" spc="-7" b="0" i="1">
                <a:latin typeface="Bookman Old Style"/>
                <a:cs typeface="Bookman Old Style"/>
              </a:rPr>
              <a:t>µ</a:t>
            </a:r>
            <a:r>
              <a:rPr dirty="0" sz="800" spc="-5" i="1">
                <a:latin typeface="Arial"/>
                <a:cs typeface="Arial"/>
              </a:rPr>
              <a:t>asian </a:t>
            </a:r>
            <a:r>
              <a:rPr dirty="0" baseline="9259" sz="1800" spc="-7">
                <a:latin typeface="Arial"/>
                <a:cs typeface="Arial"/>
              </a:rPr>
              <a:t>or</a:t>
            </a:r>
            <a:r>
              <a:rPr dirty="0" baseline="9259" sz="1800" spc="-277">
                <a:latin typeface="Arial"/>
                <a:cs typeface="Arial"/>
              </a:rPr>
              <a:t> </a:t>
            </a:r>
            <a:r>
              <a:rPr dirty="0" baseline="9259" sz="1800" spc="-7" b="0" i="1">
                <a:latin typeface="Bookman Old Style"/>
                <a:cs typeface="Bookman Old Style"/>
              </a:rPr>
              <a:t>µ</a:t>
            </a:r>
            <a:r>
              <a:rPr dirty="0" sz="800" spc="-5" i="1">
                <a:latin typeface="Arial"/>
                <a:cs typeface="Arial"/>
              </a:rPr>
              <a:t>black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8972" y="1897606"/>
            <a:ext cx="9182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95580" algn="l"/>
              </a:tabLst>
            </a:pPr>
            <a:r>
              <a:rPr dirty="0" sz="1200" spc="-400">
                <a:latin typeface="Garamond"/>
                <a:cs typeface="Garamond"/>
              </a:rPr>
              <a:t>=</a:t>
            </a:r>
            <a:r>
              <a:rPr dirty="0" sz="1200" spc="-400">
                <a:latin typeface="Cambria"/>
                <a:cs typeface="Cambria"/>
              </a:rPr>
              <a:t≯	</a:t>
            </a:r>
            <a:r>
              <a:rPr dirty="0" sz="1200" spc="-5" b="0" i="1">
                <a:latin typeface="Bookman Old Style"/>
                <a:cs typeface="Bookman Old Style"/>
              </a:rPr>
              <a:t>µ</a:t>
            </a:r>
            <a:r>
              <a:rPr dirty="0" baseline="-13888" sz="1200" spc="-7" i="1">
                <a:latin typeface="Arial"/>
                <a:cs typeface="Arial"/>
              </a:rPr>
              <a:t>asian</a:t>
            </a:r>
            <a:r>
              <a:rPr dirty="0" baseline="-13888" sz="1200" spc="172" i="1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or...)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494" y="2083119"/>
            <a:ext cx="4245610" cy="11620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67030" indent="-152400">
              <a:lnSpc>
                <a:spcPct val="100000"/>
              </a:lnSpc>
              <a:spcBef>
                <a:spcPts val="290"/>
              </a:spcBef>
              <a:buClr>
                <a:srgbClr val="EC1A3A"/>
              </a:buClr>
              <a:buFont typeface="Cambria"/>
              <a:buChar char="•"/>
              <a:tabLst>
                <a:tab pos="367665" algn="l"/>
              </a:tabLst>
            </a:pPr>
            <a:r>
              <a:rPr dirty="0" sz="1200" spc="-20">
                <a:latin typeface="Arial"/>
                <a:cs typeface="Arial"/>
              </a:rPr>
              <a:t>Type </a:t>
            </a:r>
            <a:r>
              <a:rPr dirty="0" sz="1200" spc="-10">
                <a:latin typeface="Arial"/>
                <a:cs typeface="Arial"/>
              </a:rPr>
              <a:t>into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Stata:</a:t>
            </a:r>
            <a:endParaRPr sz="1200">
              <a:latin typeface="Arial"/>
              <a:cs typeface="Arial"/>
            </a:endParaRPr>
          </a:p>
          <a:p>
            <a:pPr marL="63500">
              <a:lnSpc>
                <a:spcPts val="1185"/>
              </a:lnSpc>
              <a:spcBef>
                <a:spcPts val="165"/>
              </a:spcBef>
            </a:pPr>
            <a:r>
              <a:rPr dirty="0" sz="1000" spc="-80">
                <a:latin typeface="Courier New"/>
                <a:cs typeface="Courier New"/>
              </a:rPr>
              <a:t>oneway V162314 V161310X if V162314 &gt;=0 &amp; V161310X&gt;=0,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tabulate</a:t>
            </a:r>
            <a:endParaRPr sz="1000">
              <a:latin typeface="Courier New"/>
              <a:cs typeface="Courier New"/>
            </a:endParaRPr>
          </a:p>
          <a:p>
            <a:pPr marL="367030" marR="539750" indent="-152400">
              <a:lnSpc>
                <a:spcPts val="1440"/>
              </a:lnSpc>
              <a:spcBef>
                <a:spcPts val="30"/>
              </a:spcBef>
              <a:buClr>
                <a:srgbClr val="EC1A3A"/>
              </a:buClr>
              <a:buFont typeface="Cambria"/>
              <a:buChar char="•"/>
              <a:tabLst>
                <a:tab pos="367665" algn="l"/>
              </a:tabLst>
            </a:pPr>
            <a:r>
              <a:rPr dirty="0" sz="1200" spc="-5" i="1">
                <a:latin typeface="Arial"/>
                <a:cs typeface="Arial"/>
              </a:rPr>
              <a:t>p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000, </a:t>
            </a:r>
            <a:r>
              <a:rPr dirty="0" sz="1200" spc="-5">
                <a:latin typeface="Arial"/>
                <a:cs typeface="Arial"/>
              </a:rPr>
              <a:t>so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reject the </a:t>
            </a:r>
            <a:r>
              <a:rPr dirty="0" sz="1200" spc="-10">
                <a:latin typeface="Arial"/>
                <a:cs typeface="Arial"/>
              </a:rPr>
              <a:t>null and </a:t>
            </a:r>
            <a:r>
              <a:rPr dirty="0" sz="1200" spc="-5">
                <a:latin typeface="Arial"/>
                <a:cs typeface="Arial"/>
              </a:rPr>
              <a:t>conclude that  there </a:t>
            </a:r>
            <a:r>
              <a:rPr dirty="0" sz="1200" spc="-10">
                <a:latin typeface="Arial"/>
                <a:cs typeface="Arial"/>
              </a:rPr>
              <a:t>are differences among </a:t>
            </a:r>
            <a:r>
              <a:rPr dirty="0" sz="1200" spc="-5">
                <a:latin typeface="Arial"/>
                <a:cs typeface="Arial"/>
              </a:rPr>
              <a:t>racial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groups</a:t>
            </a:r>
            <a:endParaRPr sz="1200">
              <a:latin typeface="Arial"/>
              <a:cs typeface="Arial"/>
            </a:endParaRPr>
          </a:p>
          <a:p>
            <a:pPr marL="367030" marR="655320" indent="-152400">
              <a:lnSpc>
                <a:spcPct val="100000"/>
              </a:lnSpc>
              <a:spcBef>
                <a:spcPts val="175"/>
              </a:spcBef>
              <a:buClr>
                <a:srgbClr val="EC1A3A"/>
              </a:buClr>
              <a:buFont typeface="Cambria"/>
              <a:buChar char="•"/>
              <a:tabLst>
                <a:tab pos="367665" algn="l"/>
              </a:tabLst>
            </a:pPr>
            <a:r>
              <a:rPr dirty="0" sz="1200" spc="-5">
                <a:latin typeface="Arial"/>
                <a:cs typeface="Arial"/>
              </a:rPr>
              <a:t>The results of the F-test </a:t>
            </a:r>
            <a:r>
              <a:rPr dirty="0" sz="1200" spc="-10">
                <a:latin typeface="Arial"/>
                <a:cs typeface="Arial"/>
              </a:rPr>
              <a:t>don’t allow </a:t>
            </a:r>
            <a:r>
              <a:rPr dirty="0" sz="1200" spc="-5">
                <a:latin typeface="Arial"/>
                <a:cs typeface="Arial"/>
              </a:rPr>
              <a:t>us conclude  </a:t>
            </a:r>
            <a:r>
              <a:rPr dirty="0" sz="1200" spc="-10">
                <a:latin typeface="Arial"/>
                <a:cs typeface="Arial"/>
              </a:rPr>
              <a:t>anything about which </a:t>
            </a:r>
            <a:r>
              <a:rPr dirty="0" sz="1200" spc="-5">
                <a:latin typeface="Arial"/>
                <a:cs typeface="Arial"/>
              </a:rPr>
              <a:t>racial </a:t>
            </a:r>
            <a:r>
              <a:rPr dirty="0" sz="1200" spc="-10">
                <a:latin typeface="Arial"/>
                <a:cs typeface="Arial"/>
              </a:rPr>
              <a:t>groups are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different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71068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One-way</a:t>
            </a:r>
            <a:r>
              <a:rPr dirty="0" spc="-55"/>
              <a:t> </a:t>
            </a:r>
            <a:r>
              <a:rPr dirty="0" spc="-15"/>
              <a:t>ANOVA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35" y="744446"/>
            <a:ext cx="3863340" cy="1934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15265" marR="558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Cambria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Intuition of </a:t>
            </a:r>
            <a:r>
              <a:rPr dirty="0" sz="1200" spc="-20">
                <a:latin typeface="Arial"/>
                <a:cs typeface="Arial"/>
              </a:rPr>
              <a:t>ANOVA: </a:t>
            </a:r>
            <a:r>
              <a:rPr dirty="0" sz="1200" spc="-10">
                <a:latin typeface="Arial"/>
                <a:cs typeface="Arial"/>
              </a:rPr>
              <a:t>examine </a:t>
            </a:r>
            <a:r>
              <a:rPr dirty="0" sz="1200" spc="-5">
                <a:latin typeface="Arial"/>
                <a:cs typeface="Arial"/>
              </a:rPr>
              <a:t>variance to see </a:t>
            </a:r>
            <a:r>
              <a:rPr dirty="0" sz="1200" spc="-10">
                <a:latin typeface="Arial"/>
                <a:cs typeface="Arial"/>
              </a:rPr>
              <a:t>whether 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differences across </a:t>
            </a:r>
            <a:r>
              <a:rPr dirty="0" sz="1200" spc="-5">
                <a:latin typeface="Arial"/>
                <a:cs typeface="Arial"/>
              </a:rPr>
              <a:t>categories </a:t>
            </a:r>
            <a:r>
              <a:rPr dirty="0" sz="1200" spc="-10">
                <a:latin typeface="Arial"/>
                <a:cs typeface="Arial"/>
              </a:rPr>
              <a:t>are bigger </a:t>
            </a:r>
            <a:r>
              <a:rPr dirty="0" sz="1200" spc="-5">
                <a:latin typeface="Arial"/>
                <a:cs typeface="Arial"/>
              </a:rPr>
              <a:t>than </a:t>
            </a:r>
            <a:r>
              <a:rPr dirty="0" sz="1200" spc="-10">
                <a:latin typeface="Arial"/>
                <a:cs typeface="Arial"/>
              </a:rPr>
              <a:t>one  would expect </a:t>
            </a:r>
            <a:r>
              <a:rPr dirty="0" sz="1200" spc="-5">
                <a:latin typeface="Arial"/>
                <a:cs typeface="Arial"/>
              </a:rPr>
              <a:t>from random </a:t>
            </a:r>
            <a:r>
              <a:rPr dirty="0" sz="1200" spc="-10">
                <a:latin typeface="Arial"/>
                <a:cs typeface="Arial"/>
              </a:rPr>
              <a:t>noise </a:t>
            </a:r>
            <a:r>
              <a:rPr dirty="0" sz="1200" spc="-5">
                <a:latin typeface="Arial"/>
                <a:cs typeface="Arial"/>
              </a:rPr>
              <a:t>(sampling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error)</a:t>
            </a:r>
            <a:endParaRPr sz="1200">
              <a:latin typeface="Arial"/>
              <a:cs typeface="Arial"/>
            </a:endParaRPr>
          </a:p>
          <a:p>
            <a:pPr algn="just" marL="215265" marR="38163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Cambria"/>
              <a:buChar char="•"/>
              <a:tabLst>
                <a:tab pos="2159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think of </a:t>
            </a:r>
            <a:r>
              <a:rPr dirty="0" sz="1200" spc="-10">
                <a:latin typeface="Arial"/>
                <a:cs typeface="Arial"/>
              </a:rPr>
              <a:t>each </a:t>
            </a:r>
            <a:r>
              <a:rPr dirty="0" sz="1200" spc="-5">
                <a:latin typeface="Arial"/>
                <a:cs typeface="Arial"/>
              </a:rPr>
              <a:t>category as </a:t>
            </a:r>
            <a:r>
              <a:rPr dirty="0" sz="1200" spc="-10">
                <a:latin typeface="Arial"/>
                <a:cs typeface="Arial"/>
              </a:rPr>
              <a:t>having </a:t>
            </a:r>
            <a:r>
              <a:rPr dirty="0" sz="1200" spc="-5">
                <a:latin typeface="Arial"/>
                <a:cs typeface="Arial"/>
              </a:rPr>
              <a:t>its </a:t>
            </a:r>
            <a:r>
              <a:rPr dirty="0" sz="1200" spc="-10">
                <a:latin typeface="Arial"/>
                <a:cs typeface="Arial"/>
              </a:rPr>
              <a:t>own  </a:t>
            </a:r>
            <a:r>
              <a:rPr dirty="0" sz="1200" spc="-5">
                <a:latin typeface="Arial"/>
                <a:cs typeface="Arial"/>
              </a:rPr>
              <a:t>subpopulation (e.g., a subpopulation of </a:t>
            </a:r>
            <a:r>
              <a:rPr dirty="0" sz="1200" spc="-10">
                <a:latin typeface="Arial"/>
                <a:cs typeface="Arial"/>
              </a:rPr>
              <a:t>whites, </a:t>
            </a:r>
            <a:r>
              <a:rPr dirty="0" sz="1200" spc="-5">
                <a:latin typeface="Arial"/>
                <a:cs typeface="Arial"/>
              </a:rPr>
              <a:t>a  subpopulation of </a:t>
            </a:r>
            <a:r>
              <a:rPr dirty="0" sz="1200" spc="-10">
                <a:latin typeface="Arial"/>
                <a:cs typeface="Arial"/>
              </a:rPr>
              <a:t>blacks, etc.)</a:t>
            </a:r>
            <a:endParaRPr sz="1200">
              <a:latin typeface="Arial"/>
              <a:cs typeface="Arial"/>
            </a:endParaRPr>
          </a:p>
          <a:p>
            <a:pPr marL="215265" marR="5588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Cambria"/>
              <a:buChar char="•"/>
              <a:tabLst>
                <a:tab pos="2159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10">
                <a:latin typeface="Arial"/>
                <a:cs typeface="Arial"/>
              </a:rPr>
              <a:t>want </a:t>
            </a:r>
            <a:r>
              <a:rPr dirty="0" sz="1200" spc="-5">
                <a:latin typeface="Arial"/>
                <a:cs typeface="Arial"/>
              </a:rPr>
              <a:t>to know </a:t>
            </a:r>
            <a:r>
              <a:rPr dirty="0" sz="1200" spc="-10">
                <a:latin typeface="Arial"/>
                <a:cs typeface="Arial"/>
              </a:rPr>
              <a:t>whether </a:t>
            </a:r>
            <a:r>
              <a:rPr dirty="0" sz="1200" spc="-5">
                <a:latin typeface="Arial"/>
                <a:cs typeface="Arial"/>
              </a:rPr>
              <a:t>all the subpopulations 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the same mean (e.g., </a:t>
            </a:r>
            <a:r>
              <a:rPr dirty="0" sz="1200" spc="-10">
                <a:latin typeface="Arial"/>
                <a:cs typeface="Arial"/>
              </a:rPr>
              <a:t>whether average attitudes  about whites are </a:t>
            </a:r>
            <a:r>
              <a:rPr dirty="0" sz="1200" spc="-5">
                <a:latin typeface="Arial"/>
                <a:cs typeface="Arial"/>
              </a:rPr>
              <a:t>the same for </a:t>
            </a:r>
            <a:r>
              <a:rPr dirty="0" sz="1200" spc="-10">
                <a:latin typeface="Arial"/>
                <a:cs typeface="Arial"/>
              </a:rPr>
              <a:t>people </a:t>
            </a:r>
            <a:r>
              <a:rPr dirty="0" sz="1200" spc="-5">
                <a:latin typeface="Arial"/>
                <a:cs typeface="Arial"/>
              </a:rPr>
              <a:t>of all racial  categories)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71068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One-way</a:t>
            </a:r>
            <a:r>
              <a:rPr dirty="0" spc="-55"/>
              <a:t> </a:t>
            </a:r>
            <a:r>
              <a:rPr dirty="0" spc="-15"/>
              <a:t>ANOVA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612861"/>
            <a:ext cx="3781425" cy="2263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9865" marR="4445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Cambria"/>
              <a:buChar char="•"/>
              <a:tabLst>
                <a:tab pos="1905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estimate </a:t>
            </a:r>
            <a:r>
              <a:rPr dirty="0" sz="1200" spc="-5">
                <a:latin typeface="Arial"/>
                <a:cs typeface="Arial"/>
              </a:rPr>
              <a:t>the mean for </a:t>
            </a:r>
            <a:r>
              <a:rPr dirty="0" sz="1200" spc="-10">
                <a:latin typeface="Arial"/>
                <a:cs typeface="Arial"/>
              </a:rPr>
              <a:t>each </a:t>
            </a:r>
            <a:r>
              <a:rPr dirty="0" sz="1200" spc="-15">
                <a:latin typeface="Arial"/>
                <a:cs typeface="Arial"/>
              </a:rPr>
              <a:t>category, </a:t>
            </a:r>
            <a:r>
              <a:rPr dirty="0" sz="1200" spc="-10">
                <a:latin typeface="Arial"/>
                <a:cs typeface="Arial"/>
              </a:rPr>
              <a:t>but we  </a:t>
            </a:r>
            <a:r>
              <a:rPr dirty="0" sz="1200" spc="-5">
                <a:latin typeface="Arial"/>
                <a:cs typeface="Arial"/>
              </a:rPr>
              <a:t>know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sample-based </a:t>
            </a:r>
            <a:r>
              <a:rPr dirty="0" sz="1200" spc="-10">
                <a:latin typeface="Arial"/>
                <a:cs typeface="Arial"/>
              </a:rPr>
              <a:t>estimates will </a:t>
            </a:r>
            <a:r>
              <a:rPr dirty="0" sz="1200" spc="-5">
                <a:latin typeface="Arial"/>
                <a:cs typeface="Arial"/>
              </a:rPr>
              <a:t>be </a:t>
            </a:r>
            <a:r>
              <a:rPr dirty="0" sz="1200" spc="-10">
                <a:latin typeface="Arial"/>
                <a:cs typeface="Arial"/>
              </a:rPr>
              <a:t>imperfect.  </a:t>
            </a:r>
            <a:r>
              <a:rPr dirty="0" sz="1200" spc="-5">
                <a:latin typeface="Arial"/>
                <a:cs typeface="Arial"/>
              </a:rPr>
              <a:t>Even if all categories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the same </a:t>
            </a:r>
            <a:r>
              <a:rPr dirty="0" sz="1200" spc="-10">
                <a:latin typeface="Arial"/>
                <a:cs typeface="Arial"/>
              </a:rPr>
              <a:t>population  </a:t>
            </a:r>
            <a:r>
              <a:rPr dirty="0" sz="1200" spc="-5">
                <a:latin typeface="Arial"/>
                <a:cs typeface="Arial"/>
              </a:rPr>
              <a:t>mean,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subsample means (e.g., sample mean  </a:t>
            </a:r>
            <a:r>
              <a:rPr dirty="0" sz="1200" spc="-10">
                <a:latin typeface="Arial"/>
                <a:cs typeface="Arial"/>
              </a:rPr>
              <a:t>attitude </a:t>
            </a:r>
            <a:r>
              <a:rPr dirty="0" sz="1200" spc="-5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each </a:t>
            </a:r>
            <a:r>
              <a:rPr dirty="0" sz="1200" spc="-5">
                <a:latin typeface="Arial"/>
                <a:cs typeface="Arial"/>
              </a:rPr>
              <a:t>racial </a:t>
            </a:r>
            <a:r>
              <a:rPr dirty="0" sz="1200" spc="-10">
                <a:latin typeface="Arial"/>
                <a:cs typeface="Arial"/>
              </a:rPr>
              <a:t>group) will probably not be  perfectly equal because </a:t>
            </a:r>
            <a:r>
              <a:rPr dirty="0" sz="1200" spc="-5">
                <a:latin typeface="Arial"/>
                <a:cs typeface="Arial"/>
              </a:rPr>
              <a:t>of sampling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error.</a:t>
            </a:r>
            <a:endParaRPr sz="1200">
              <a:latin typeface="Arial"/>
              <a:cs typeface="Arial"/>
            </a:endParaRPr>
          </a:p>
          <a:p>
            <a:pPr marL="189865" marR="30480" indent="-152400">
              <a:lnSpc>
                <a:spcPct val="100000"/>
              </a:lnSpc>
              <a:spcBef>
                <a:spcPts val="325"/>
              </a:spcBef>
              <a:buClr>
                <a:srgbClr val="EC1A3A"/>
              </a:buClr>
              <a:buFont typeface="Cambria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Thus, </a:t>
            </a:r>
            <a:r>
              <a:rPr dirty="0" sz="1200" spc="-10">
                <a:latin typeface="Arial"/>
                <a:cs typeface="Arial"/>
              </a:rPr>
              <a:t>we need </a:t>
            </a:r>
            <a:r>
              <a:rPr dirty="0" sz="1200" spc="-5">
                <a:latin typeface="Arial"/>
                <a:cs typeface="Arial"/>
              </a:rPr>
              <a:t>to create a </a:t>
            </a:r>
            <a:r>
              <a:rPr dirty="0" sz="1200" spc="-10">
                <a:latin typeface="Arial"/>
                <a:cs typeface="Arial"/>
              </a:rPr>
              <a:t>baseline </a:t>
            </a:r>
            <a:r>
              <a:rPr dirty="0" sz="1200" spc="-5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much </a:t>
            </a:r>
            <a:r>
              <a:rPr dirty="0" sz="1200" spc="-10">
                <a:latin typeface="Arial"/>
                <a:cs typeface="Arial"/>
              </a:rPr>
              <a:t>we  expect </a:t>
            </a:r>
            <a:r>
              <a:rPr dirty="0" sz="1200" spc="-5">
                <a:latin typeface="Arial"/>
                <a:cs typeface="Arial"/>
              </a:rPr>
              <a:t>the subsample means to </a:t>
            </a:r>
            <a:r>
              <a:rPr dirty="0" sz="1200" spc="-10">
                <a:latin typeface="Arial"/>
                <a:cs typeface="Arial"/>
              </a:rPr>
              <a:t>differ because of  </a:t>
            </a:r>
            <a:r>
              <a:rPr dirty="0" sz="1200" spc="-5">
                <a:latin typeface="Arial"/>
                <a:cs typeface="Arial"/>
              </a:rPr>
              <a:t>sampling </a:t>
            </a:r>
            <a:r>
              <a:rPr dirty="0" sz="1200" spc="-10">
                <a:latin typeface="Arial"/>
                <a:cs typeface="Arial"/>
              </a:rPr>
              <a:t>error </a:t>
            </a:r>
            <a:r>
              <a:rPr dirty="0" sz="1200" spc="-5">
                <a:latin typeface="Arial"/>
                <a:cs typeface="Arial"/>
              </a:rPr>
              <a:t>(even if all categories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the same 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mean)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then see </a:t>
            </a:r>
            <a:r>
              <a:rPr dirty="0" sz="1200" spc="-10">
                <a:latin typeface="Arial"/>
                <a:cs typeface="Arial"/>
              </a:rPr>
              <a:t>whether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189865" marR="260985">
              <a:lnSpc>
                <a:spcPct val="100000"/>
              </a:lnSpc>
              <a:spcBef>
                <a:spcPts val="20"/>
              </a:spcBef>
            </a:pPr>
            <a:r>
              <a:rPr dirty="0" sz="1200" spc="-10">
                <a:latin typeface="Arial"/>
                <a:cs typeface="Arial"/>
              </a:rPr>
              <a:t>differences are bigger </a:t>
            </a:r>
            <a:r>
              <a:rPr dirty="0" sz="1200" spc="-5">
                <a:latin typeface="Arial"/>
                <a:cs typeface="Arial"/>
              </a:rPr>
              <a:t>than </a:t>
            </a:r>
            <a:r>
              <a:rPr dirty="0" sz="1200" spc="-10">
                <a:latin typeface="Arial"/>
                <a:cs typeface="Arial"/>
              </a:rPr>
              <a:t>what we’d expect </a:t>
            </a: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 spc="-10">
                <a:latin typeface="Arial"/>
                <a:cs typeface="Arial"/>
              </a:rPr>
              <a:t>all  </a:t>
            </a:r>
            <a:r>
              <a:rPr dirty="0" sz="1200" spc="-5">
                <a:latin typeface="Arial"/>
                <a:cs typeface="Arial"/>
              </a:rPr>
              <a:t>categories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the same </a:t>
            </a:r>
            <a:r>
              <a:rPr dirty="0" sz="1200" spc="-10">
                <a:latin typeface="Arial"/>
                <a:cs typeface="Arial"/>
              </a:rPr>
              <a:t>population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71068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One-way</a:t>
            </a:r>
            <a:r>
              <a:rPr dirty="0" spc="-55"/>
              <a:t> </a:t>
            </a:r>
            <a:r>
              <a:rPr dirty="0" spc="-15"/>
              <a:t>ANOVA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35" y="705825"/>
            <a:ext cx="3939540" cy="20148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53365" marR="9398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Cambria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As </a:t>
            </a:r>
            <a:r>
              <a:rPr dirty="0" sz="1200" spc="-10">
                <a:latin typeface="Arial"/>
                <a:cs typeface="Arial"/>
              </a:rPr>
              <a:t>with any hypothesis </a:t>
            </a:r>
            <a:r>
              <a:rPr dirty="0" sz="1200" spc="-5">
                <a:latin typeface="Arial"/>
                <a:cs typeface="Arial"/>
              </a:rPr>
              <a:t>test, if the </a:t>
            </a:r>
            <a:r>
              <a:rPr dirty="0" sz="1200" spc="-10">
                <a:latin typeface="Arial"/>
                <a:cs typeface="Arial"/>
              </a:rPr>
              <a:t>p-value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less </a:t>
            </a:r>
            <a:r>
              <a:rPr dirty="0" sz="1200" spc="-5">
                <a:latin typeface="Arial"/>
                <a:cs typeface="Arial"/>
              </a:rPr>
              <a:t>then  </a:t>
            </a:r>
            <a:r>
              <a:rPr dirty="0" sz="1200" spc="-10">
                <a:latin typeface="Arial"/>
                <a:cs typeface="Arial"/>
              </a:rPr>
              <a:t>alpha, we </a:t>
            </a:r>
            <a:r>
              <a:rPr dirty="0" sz="1200" spc="-5">
                <a:latin typeface="Arial"/>
                <a:cs typeface="Arial"/>
              </a:rPr>
              <a:t>conclude that the </a:t>
            </a:r>
            <a:r>
              <a:rPr dirty="0" sz="1200" spc="-10">
                <a:latin typeface="Arial"/>
                <a:cs typeface="Arial"/>
              </a:rPr>
              <a:t>null hypothesis is  implausible </a:t>
            </a:r>
            <a:r>
              <a:rPr dirty="0" sz="1200" spc="-5">
                <a:latin typeface="Arial"/>
                <a:cs typeface="Arial"/>
              </a:rPr>
              <a:t>(we reject it), </a:t>
            </a:r>
            <a:r>
              <a:rPr dirty="0" sz="1200" spc="-10">
                <a:latin typeface="Arial"/>
                <a:cs typeface="Arial"/>
              </a:rPr>
              <a:t>and we accept </a:t>
            </a:r>
            <a:r>
              <a:rPr dirty="0" sz="1200" spc="-5">
                <a:latin typeface="Arial"/>
                <a:cs typeface="Arial"/>
              </a:rPr>
              <a:t>the  </a:t>
            </a:r>
            <a:r>
              <a:rPr dirty="0" sz="1200" spc="-10">
                <a:latin typeface="Arial"/>
                <a:cs typeface="Arial"/>
              </a:rPr>
              <a:t>alternative hypothesis</a:t>
            </a:r>
            <a:endParaRPr sz="1200">
              <a:latin typeface="Arial"/>
              <a:cs typeface="Arial"/>
            </a:endParaRPr>
          </a:p>
          <a:p>
            <a:pPr lvl="1" marL="556895" indent="-146050">
              <a:lnSpc>
                <a:spcPct val="100000"/>
              </a:lnSpc>
              <a:spcBef>
                <a:spcPts val="200"/>
              </a:spcBef>
              <a:buClr>
                <a:srgbClr val="3333B2"/>
              </a:buClr>
              <a:buFont typeface="Cambria"/>
              <a:buChar char="•"/>
              <a:tabLst>
                <a:tab pos="557530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 i="1">
                <a:latin typeface="Arial"/>
                <a:cs typeface="Arial"/>
              </a:rPr>
              <a:t>p </a:t>
            </a:r>
            <a:r>
              <a:rPr dirty="0" sz="1100" spc="-10">
                <a:latin typeface="Arial"/>
                <a:cs typeface="Arial"/>
              </a:rPr>
              <a:t>&gt; </a:t>
            </a:r>
            <a:r>
              <a:rPr dirty="0" sz="1100" spc="55" i="1">
                <a:latin typeface="Times New Roman"/>
                <a:cs typeface="Times New Roman"/>
              </a:rPr>
              <a:t>α</a:t>
            </a:r>
            <a:r>
              <a:rPr dirty="0" sz="1100" spc="55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fail to reject the </a:t>
            </a:r>
            <a:r>
              <a:rPr dirty="0" sz="1100" spc="-10">
                <a:latin typeface="Arial"/>
                <a:cs typeface="Arial"/>
              </a:rPr>
              <a:t>null and </a:t>
            </a:r>
            <a:r>
              <a:rPr dirty="0" sz="1100" spc="-5">
                <a:latin typeface="Arial"/>
                <a:cs typeface="Arial"/>
              </a:rPr>
              <a:t>conclude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nothing</a:t>
            </a:r>
            <a:endParaRPr sz="1100">
              <a:latin typeface="Arial"/>
              <a:cs typeface="Arial"/>
            </a:endParaRPr>
          </a:p>
          <a:p>
            <a:pPr marL="253365" indent="-152400">
              <a:lnSpc>
                <a:spcPct val="100000"/>
              </a:lnSpc>
              <a:spcBef>
                <a:spcPts val="229"/>
              </a:spcBef>
              <a:buClr>
                <a:srgbClr val="EC1A3A"/>
              </a:buClr>
              <a:buFont typeface="Cambria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Assumptions (very similar to two-sample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t-test):</a:t>
            </a:r>
            <a:endParaRPr sz="1200">
              <a:latin typeface="Arial"/>
              <a:cs typeface="Arial"/>
            </a:endParaRPr>
          </a:p>
          <a:p>
            <a:pPr lvl="1" marL="556895" indent="-146050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Font typeface="Cambria"/>
              <a:buChar char="•"/>
              <a:tabLst>
                <a:tab pos="557530" algn="l"/>
              </a:tabLst>
            </a:pPr>
            <a:r>
              <a:rPr dirty="0" sz="1100" spc="-5">
                <a:latin typeface="Arial"/>
                <a:cs typeface="Arial"/>
              </a:rPr>
              <a:t>Independence </a:t>
            </a:r>
            <a:r>
              <a:rPr dirty="0" sz="1100" spc="-10">
                <a:latin typeface="Arial"/>
                <a:cs typeface="Arial"/>
              </a:rPr>
              <a:t>of observations</a:t>
            </a:r>
            <a:endParaRPr sz="1100">
              <a:latin typeface="Arial"/>
              <a:cs typeface="Arial"/>
            </a:endParaRPr>
          </a:p>
          <a:p>
            <a:pPr lvl="1" marL="556895" marR="102235" indent="-145415">
              <a:lnSpc>
                <a:spcPct val="102600"/>
              </a:lnSpc>
              <a:buClr>
                <a:srgbClr val="3333B2"/>
              </a:buClr>
              <a:buFont typeface="Cambria"/>
              <a:buChar char="•"/>
              <a:tabLst>
                <a:tab pos="557530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variable </a:t>
            </a:r>
            <a:r>
              <a:rPr dirty="0" sz="1100" spc="-10">
                <a:latin typeface="Arial"/>
                <a:cs typeface="Arial"/>
              </a:rPr>
              <a:t>of interest is normally distributed in each  population</a:t>
            </a:r>
            <a:endParaRPr sz="1100">
              <a:latin typeface="Arial"/>
              <a:cs typeface="Arial"/>
            </a:endParaRPr>
          </a:p>
          <a:p>
            <a:pPr lvl="1" marL="556895" marR="116839" indent="-145415">
              <a:lnSpc>
                <a:spcPct val="102600"/>
              </a:lnSpc>
              <a:buClr>
                <a:srgbClr val="3333B2"/>
              </a:buClr>
              <a:buFont typeface="Cambria"/>
              <a:buChar char="•"/>
              <a:tabLst>
                <a:tab pos="557530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variances </a:t>
            </a:r>
            <a:r>
              <a:rPr dirty="0" sz="1100" spc="-10">
                <a:latin typeface="Arial"/>
                <a:cs typeface="Arial"/>
              </a:rPr>
              <a:t>of all populations </a:t>
            </a:r>
            <a:r>
              <a:rPr dirty="0" sz="1100" spc="-5">
                <a:latin typeface="Arial"/>
                <a:cs typeface="Arial"/>
              </a:rPr>
              <a:t>(for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 spc="-5">
                <a:latin typeface="Arial"/>
                <a:cs typeface="Arial"/>
              </a:rPr>
              <a:t>category)  </a:t>
            </a:r>
            <a:r>
              <a:rPr dirty="0" sz="1100" spc="-10">
                <a:latin typeface="Arial"/>
                <a:cs typeface="Arial"/>
              </a:rPr>
              <a:t>are equal </a:t>
            </a:r>
            <a:r>
              <a:rPr dirty="0" sz="1100" spc="-5">
                <a:latin typeface="Arial"/>
                <a:cs typeface="Arial"/>
              </a:rPr>
              <a:t>(Stata </a:t>
            </a:r>
            <a:r>
              <a:rPr dirty="0" sz="1100" spc="-10">
                <a:latin typeface="Arial"/>
                <a:cs typeface="Arial"/>
              </a:rPr>
              <a:t>automatically </a:t>
            </a:r>
            <a:r>
              <a:rPr dirty="0" sz="1100" spc="-5">
                <a:latin typeface="Arial"/>
                <a:cs typeface="Arial"/>
              </a:rPr>
              <a:t>conducts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test </a:t>
            </a:r>
            <a:r>
              <a:rPr dirty="0" sz="1100" spc="-10">
                <a:latin typeface="Arial"/>
                <a:cs typeface="Arial"/>
              </a:rPr>
              <a:t>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6466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One-way </a:t>
            </a:r>
            <a:r>
              <a:rPr dirty="0" spc="-15"/>
              <a:t>ANOVA </a:t>
            </a:r>
            <a:r>
              <a:rPr dirty="0" spc="10"/>
              <a:t>vs</a:t>
            </a:r>
            <a:r>
              <a:rPr dirty="0" spc="-30"/>
              <a:t> </a:t>
            </a:r>
            <a:r>
              <a:rPr dirty="0" spc="5"/>
              <a:t>t-tests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979777"/>
            <a:ext cx="3785235" cy="1346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9865" marR="18923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Cambria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 spc="-10">
                <a:latin typeface="Arial"/>
                <a:cs typeface="Arial"/>
              </a:rPr>
              <a:t>we only have </a:t>
            </a:r>
            <a:r>
              <a:rPr dirty="0" sz="1200" spc="-5">
                <a:latin typeface="Arial"/>
                <a:cs typeface="Arial"/>
              </a:rPr>
              <a:t>2 categories, </a:t>
            </a:r>
            <a:r>
              <a:rPr dirty="0" sz="1200" spc="-10">
                <a:latin typeface="Arial"/>
                <a:cs typeface="Arial"/>
              </a:rPr>
              <a:t>one-way </a:t>
            </a:r>
            <a:r>
              <a:rPr dirty="0" sz="1200" spc="-25">
                <a:latin typeface="Arial"/>
                <a:cs typeface="Arial"/>
              </a:rPr>
              <a:t>ANOVA </a:t>
            </a:r>
            <a:r>
              <a:rPr dirty="0" sz="1200" spc="-10">
                <a:latin typeface="Arial"/>
                <a:cs typeface="Arial"/>
              </a:rPr>
              <a:t>and  </a:t>
            </a:r>
            <a:r>
              <a:rPr dirty="0" sz="1200" spc="-5">
                <a:latin typeface="Arial"/>
                <a:cs typeface="Arial"/>
              </a:rPr>
              <a:t>two-sample t-tests </a:t>
            </a:r>
            <a:r>
              <a:rPr dirty="0" sz="1200" spc="-10">
                <a:latin typeface="Arial"/>
                <a:cs typeface="Arial"/>
              </a:rPr>
              <a:t>give equivalent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results</a:t>
            </a:r>
            <a:endParaRPr sz="1200">
              <a:latin typeface="Arial"/>
              <a:cs typeface="Arial"/>
            </a:endParaRPr>
          </a:p>
          <a:p>
            <a:pPr marL="189865" marR="1778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Cambria"/>
              <a:buChar char="•"/>
              <a:tabLst>
                <a:tab pos="190500" algn="l"/>
              </a:tabLst>
            </a:pPr>
            <a:r>
              <a:rPr dirty="0" sz="1200" spc="-25">
                <a:latin typeface="Arial"/>
                <a:cs typeface="Arial"/>
              </a:rPr>
              <a:t>ANOVA </a:t>
            </a:r>
            <a:r>
              <a:rPr dirty="0" sz="1200" spc="-10">
                <a:latin typeface="Arial"/>
                <a:cs typeface="Arial"/>
              </a:rPr>
              <a:t>allows </a:t>
            </a:r>
            <a:r>
              <a:rPr dirty="0" sz="1200" spc="-5">
                <a:latin typeface="Arial"/>
                <a:cs typeface="Arial"/>
              </a:rPr>
              <a:t>us to move </a:t>
            </a:r>
            <a:r>
              <a:rPr dirty="0" sz="1200" spc="-10">
                <a:latin typeface="Arial"/>
                <a:cs typeface="Arial"/>
              </a:rPr>
              <a:t>beyond looking </a:t>
            </a:r>
            <a:r>
              <a:rPr dirty="0" sz="1200" spc="-5">
                <a:latin typeface="Arial"/>
                <a:cs typeface="Arial"/>
              </a:rPr>
              <a:t>at 2  categories at a time, </a:t>
            </a:r>
            <a:r>
              <a:rPr dirty="0" sz="1200" spc="-10">
                <a:latin typeface="Arial"/>
                <a:cs typeface="Arial"/>
              </a:rPr>
              <a:t>but with </a:t>
            </a:r>
            <a:r>
              <a:rPr dirty="0" sz="1200" spc="-5">
                <a:latin typeface="Arial"/>
                <a:cs typeface="Arial"/>
              </a:rPr>
              <a:t>more than 2 categories,  the </a:t>
            </a:r>
            <a:r>
              <a:rPr dirty="0" sz="1200" spc="-10">
                <a:latin typeface="Arial"/>
                <a:cs typeface="Arial"/>
              </a:rPr>
              <a:t>hypothesis </a:t>
            </a:r>
            <a:r>
              <a:rPr dirty="0" sz="1200" spc="-5">
                <a:latin typeface="Arial"/>
                <a:cs typeface="Arial"/>
              </a:rPr>
              <a:t>test </a:t>
            </a:r>
            <a:r>
              <a:rPr dirty="0" sz="1200" spc="-10">
                <a:latin typeface="Arial"/>
                <a:cs typeface="Arial"/>
              </a:rPr>
              <a:t>does not allow </a:t>
            </a:r>
            <a:r>
              <a:rPr dirty="0" sz="1200" spc="-5">
                <a:latin typeface="Arial"/>
                <a:cs typeface="Arial"/>
              </a:rPr>
              <a:t>us to conclude  </a:t>
            </a:r>
            <a:r>
              <a:rPr dirty="0" sz="1200" spc="-10" i="1">
                <a:latin typeface="Arial"/>
                <a:cs typeface="Arial"/>
              </a:rPr>
              <a:t>which </a:t>
            </a:r>
            <a:r>
              <a:rPr dirty="0" sz="1200" spc="-5">
                <a:latin typeface="Arial"/>
                <a:cs typeface="Arial"/>
              </a:rPr>
              <a:t>categories </a:t>
            </a:r>
            <a:r>
              <a:rPr dirty="0" sz="1200" spc="-10">
                <a:latin typeface="Arial"/>
                <a:cs typeface="Arial"/>
              </a:rPr>
              <a:t>are different </a:t>
            </a:r>
            <a:r>
              <a:rPr dirty="0" sz="1200" spc="-5">
                <a:latin typeface="Arial"/>
                <a:cs typeface="Arial"/>
              </a:rPr>
              <a:t>from </a:t>
            </a:r>
            <a:r>
              <a:rPr dirty="0" sz="1200" spc="-10">
                <a:latin typeface="Arial"/>
                <a:cs typeface="Arial"/>
              </a:rPr>
              <a:t>each other </a:t>
            </a:r>
            <a:r>
              <a:rPr dirty="0" sz="1200" spc="-5">
                <a:latin typeface="Arial"/>
                <a:cs typeface="Arial"/>
              </a:rPr>
              <a:t>(we  </a:t>
            </a:r>
            <a:r>
              <a:rPr dirty="0" sz="1200" spc="-10">
                <a:latin typeface="Arial"/>
                <a:cs typeface="Arial"/>
              </a:rPr>
              <a:t>just </a:t>
            </a:r>
            <a:r>
              <a:rPr dirty="0" sz="1200" spc="-5">
                <a:latin typeface="Arial"/>
                <a:cs typeface="Arial"/>
              </a:rPr>
              <a:t>conclude that </a:t>
            </a:r>
            <a:r>
              <a:rPr dirty="0" sz="1200" spc="-10">
                <a:latin typeface="Arial"/>
                <a:cs typeface="Arial"/>
              </a:rPr>
              <a:t>not </a:t>
            </a:r>
            <a:r>
              <a:rPr dirty="0" sz="1200" spc="-5">
                <a:latin typeface="Arial"/>
                <a:cs typeface="Arial"/>
              </a:rPr>
              <a:t>all categories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same)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6466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One-way </a:t>
            </a:r>
            <a:r>
              <a:rPr dirty="0" spc="-15"/>
              <a:t>ANOVA </a:t>
            </a:r>
            <a:r>
              <a:rPr dirty="0" spc="10"/>
              <a:t>vs</a:t>
            </a:r>
            <a:r>
              <a:rPr dirty="0" spc="-30"/>
              <a:t> </a:t>
            </a:r>
            <a:r>
              <a:rPr dirty="0" spc="5"/>
              <a:t>t-tests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499336"/>
            <a:ext cx="3864610" cy="25311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40665" marR="104775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Cambria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Instead of or in </a:t>
            </a:r>
            <a:r>
              <a:rPr dirty="0" sz="1200" spc="-10">
                <a:latin typeface="Arial"/>
                <a:cs typeface="Arial"/>
              </a:rPr>
              <a:t>addition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20">
                <a:latin typeface="Arial"/>
                <a:cs typeface="Arial"/>
              </a:rPr>
              <a:t>ANOVA,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may </a:t>
            </a:r>
            <a:r>
              <a:rPr dirty="0" sz="1200" spc="-10">
                <a:latin typeface="Arial"/>
                <a:cs typeface="Arial"/>
              </a:rPr>
              <a:t>wish </a:t>
            </a:r>
            <a:r>
              <a:rPr dirty="0" sz="1200" spc="-5">
                <a:latin typeface="Arial"/>
                <a:cs typeface="Arial"/>
              </a:rPr>
              <a:t>to  conduct a series of two-sample t-tests to see if there  is </a:t>
            </a:r>
            <a:r>
              <a:rPr dirty="0" sz="1200" spc="-10">
                <a:latin typeface="Arial"/>
                <a:cs typeface="Arial"/>
              </a:rPr>
              <a:t>evidence </a:t>
            </a:r>
            <a:r>
              <a:rPr dirty="0" sz="1200" spc="-5">
                <a:latin typeface="Arial"/>
                <a:cs typeface="Arial"/>
              </a:rPr>
              <a:t>that specific </a:t>
            </a:r>
            <a:r>
              <a:rPr dirty="0" sz="1200" spc="-10">
                <a:latin typeface="Arial"/>
                <a:cs typeface="Arial"/>
              </a:rPr>
              <a:t>pairs </a:t>
            </a:r>
            <a:r>
              <a:rPr dirty="0" sz="1200" spc="-5">
                <a:latin typeface="Arial"/>
                <a:cs typeface="Arial"/>
              </a:rPr>
              <a:t>of categories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differ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ts val="1335"/>
              </a:lnSpc>
            </a:pPr>
            <a:r>
              <a:rPr dirty="0" sz="1200" spc="-5">
                <a:latin typeface="Arial"/>
                <a:cs typeface="Arial"/>
              </a:rPr>
              <a:t>from </a:t>
            </a:r>
            <a:r>
              <a:rPr dirty="0" sz="1200" spc="-10">
                <a:latin typeface="Arial"/>
                <a:cs typeface="Arial"/>
              </a:rPr>
              <a:t>one another</a:t>
            </a:r>
            <a:endParaRPr sz="1200">
              <a:latin typeface="Arial"/>
              <a:cs typeface="Arial"/>
            </a:endParaRPr>
          </a:p>
          <a:p>
            <a:pPr lvl="1" marL="544195" marR="68580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Cambria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Example: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see if </a:t>
            </a:r>
            <a:r>
              <a:rPr dirty="0" sz="1100" spc="-10">
                <a:latin typeface="Arial"/>
                <a:cs typeface="Arial"/>
              </a:rPr>
              <a:t>blacks differ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Latinos, if  whites differ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blacks, </a:t>
            </a: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whites differ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Latinos,  etc.</a:t>
            </a:r>
            <a:endParaRPr sz="1100">
              <a:latin typeface="Arial"/>
              <a:cs typeface="Arial"/>
            </a:endParaRPr>
          </a:p>
          <a:p>
            <a:pPr marL="240665" marR="147320" indent="-152400">
              <a:lnSpc>
                <a:spcPts val="1350"/>
              </a:lnSpc>
              <a:spcBef>
                <a:spcPts val="355"/>
              </a:spcBef>
              <a:buClr>
                <a:srgbClr val="EC1A3A"/>
              </a:buClr>
              <a:buFont typeface="Cambria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In some cases,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may </a:t>
            </a:r>
            <a:r>
              <a:rPr dirty="0" sz="1200" spc="-10">
                <a:latin typeface="Arial"/>
                <a:cs typeface="Arial"/>
              </a:rPr>
              <a:t>wish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adjust </a:t>
            </a:r>
            <a:r>
              <a:rPr dirty="0" sz="1200" spc="-5">
                <a:latin typeface="Arial"/>
                <a:cs typeface="Arial"/>
              </a:rPr>
              <a:t>the threshold  for rejecting the </a:t>
            </a:r>
            <a:r>
              <a:rPr dirty="0" sz="1200" spc="-10">
                <a:latin typeface="Arial"/>
                <a:cs typeface="Arial"/>
              </a:rPr>
              <a:t>null hypothesis when </a:t>
            </a:r>
            <a:r>
              <a:rPr dirty="0" sz="1200" spc="-5">
                <a:latin typeface="Arial"/>
                <a:cs typeface="Arial"/>
              </a:rPr>
              <a:t>conducting a  series of </a:t>
            </a:r>
            <a:r>
              <a:rPr dirty="0" sz="1200" spc="-10">
                <a:latin typeface="Arial"/>
                <a:cs typeface="Arial"/>
              </a:rPr>
              <a:t>hypothesis </a:t>
            </a:r>
            <a:r>
              <a:rPr dirty="0" sz="1200" spc="-5">
                <a:latin typeface="Arial"/>
                <a:cs typeface="Arial"/>
              </a:rPr>
              <a:t>tests</a:t>
            </a:r>
            <a:endParaRPr sz="1200">
              <a:latin typeface="Arial"/>
              <a:cs typeface="Arial"/>
            </a:endParaRPr>
          </a:p>
          <a:p>
            <a:pPr lvl="1" marL="544195" marR="293370" indent="-145415">
              <a:lnSpc>
                <a:spcPct val="102600"/>
              </a:lnSpc>
              <a:spcBef>
                <a:spcPts val="155"/>
              </a:spcBef>
              <a:buClr>
                <a:srgbClr val="3333B2"/>
              </a:buClr>
              <a:buFont typeface="Cambria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conduct three tests </a:t>
            </a:r>
            <a:r>
              <a:rPr dirty="0" sz="1100" spc="-10">
                <a:latin typeface="Arial"/>
                <a:cs typeface="Arial"/>
              </a:rPr>
              <a:t>and each one has a </a:t>
            </a:r>
            <a:r>
              <a:rPr dirty="0" sz="1100" spc="-15">
                <a:latin typeface="Arial"/>
                <a:cs typeface="Arial"/>
              </a:rPr>
              <a:t>5%  </a:t>
            </a:r>
            <a:r>
              <a:rPr dirty="0" sz="1100" spc="-5">
                <a:latin typeface="Arial"/>
                <a:cs typeface="Arial"/>
              </a:rPr>
              <a:t>chance </a:t>
            </a:r>
            <a:r>
              <a:rPr dirty="0" sz="1100" spc="-10">
                <a:latin typeface="Arial"/>
                <a:cs typeface="Arial"/>
              </a:rPr>
              <a:t>of producing a </a:t>
            </a:r>
            <a:r>
              <a:rPr dirty="0" sz="1100" spc="-5">
                <a:latin typeface="Arial"/>
                <a:cs typeface="Arial"/>
              </a:rPr>
              <a:t>false </a:t>
            </a:r>
            <a:r>
              <a:rPr dirty="0" sz="1100" spc="-10">
                <a:latin typeface="Arial"/>
                <a:cs typeface="Arial"/>
              </a:rPr>
              <a:t>positive </a:t>
            </a:r>
            <a:r>
              <a:rPr dirty="0" sz="1100" spc="-5">
                <a:latin typeface="Arial"/>
                <a:cs typeface="Arial"/>
              </a:rPr>
              <a:t>(if </a:t>
            </a:r>
            <a:r>
              <a:rPr dirty="0" sz="1100" spc="-10">
                <a:latin typeface="Arial"/>
                <a:cs typeface="Arial"/>
              </a:rPr>
              <a:t>each null  hypothesis is </a:t>
            </a:r>
            <a:r>
              <a:rPr dirty="0" sz="1100" spc="-5">
                <a:latin typeface="Arial"/>
                <a:cs typeface="Arial"/>
              </a:rPr>
              <a:t>true), the </a:t>
            </a:r>
            <a:r>
              <a:rPr dirty="0" sz="1100" spc="-10">
                <a:latin typeface="Arial"/>
                <a:cs typeface="Arial"/>
              </a:rPr>
              <a:t>probability of producing </a:t>
            </a:r>
            <a:r>
              <a:rPr dirty="0" sz="1100" spc="-10" i="1">
                <a:latin typeface="Arial"/>
                <a:cs typeface="Arial"/>
              </a:rPr>
              <a:t>at  </a:t>
            </a:r>
            <a:r>
              <a:rPr dirty="0" sz="1100" spc="-10" i="1">
                <a:latin typeface="Arial"/>
                <a:cs typeface="Arial"/>
              </a:rPr>
              <a:t>least one </a:t>
            </a:r>
            <a:r>
              <a:rPr dirty="0" sz="1100" spc="-5">
                <a:latin typeface="Arial"/>
                <a:cs typeface="Arial"/>
              </a:rPr>
              <a:t>false </a:t>
            </a:r>
            <a:r>
              <a:rPr dirty="0" sz="1100" spc="-10">
                <a:latin typeface="Arial"/>
                <a:cs typeface="Arial"/>
              </a:rPr>
              <a:t>positive will be greater </a:t>
            </a:r>
            <a:r>
              <a:rPr dirty="0" sz="1100" spc="-5">
                <a:latin typeface="Arial"/>
                <a:cs typeface="Arial"/>
              </a:rPr>
              <a:t>than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5%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67017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Review: Hypothesis</a:t>
            </a:r>
            <a:r>
              <a:rPr dirty="0" spc="114"/>
              <a:t> </a:t>
            </a:r>
            <a:r>
              <a:rPr dirty="0" spc="5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56511"/>
            <a:ext cx="3561079" cy="1915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Q: Identify </a:t>
            </a:r>
            <a:r>
              <a:rPr dirty="0" sz="1200" spc="-10">
                <a:latin typeface="Arial"/>
                <a:cs typeface="Arial"/>
              </a:rPr>
              <a:t>which </a:t>
            </a:r>
            <a:r>
              <a:rPr dirty="0" sz="1200" spc="-5">
                <a:latin typeface="Arial"/>
                <a:cs typeface="Arial"/>
              </a:rPr>
              <a:t>is a </a:t>
            </a:r>
            <a:r>
              <a:rPr dirty="0" sz="1200" spc="-10">
                <a:latin typeface="Arial"/>
                <a:cs typeface="Arial"/>
              </a:rPr>
              <a:t>null hypothesis and which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an  alternative hypothesis: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200" spc="-5">
                <a:latin typeface="Arial"/>
                <a:cs typeface="Arial"/>
              </a:rPr>
              <a:t>1. </a:t>
            </a:r>
            <a:r>
              <a:rPr dirty="0" sz="1200" spc="5" i="1">
                <a:latin typeface="Arial"/>
                <a:cs typeface="Arial"/>
              </a:rPr>
              <a:t>Corr</a:t>
            </a:r>
            <a:r>
              <a:rPr dirty="0" sz="1200" spc="5">
                <a:latin typeface="Garamond"/>
                <a:cs typeface="Garamond"/>
              </a:rPr>
              <a:t>(</a:t>
            </a:r>
            <a:r>
              <a:rPr dirty="0" sz="1200" spc="5" i="1">
                <a:latin typeface="Arial"/>
                <a:cs typeface="Arial"/>
              </a:rPr>
              <a:t>x</a:t>
            </a:r>
            <a:r>
              <a:rPr dirty="0" sz="1200" spc="5" b="0" i="1">
                <a:latin typeface="Bookman Old Style"/>
                <a:cs typeface="Bookman Old Style"/>
              </a:rPr>
              <a:t>, </a:t>
            </a:r>
            <a:r>
              <a:rPr dirty="0" sz="1200" spc="45" i="1">
                <a:latin typeface="Arial"/>
                <a:cs typeface="Arial"/>
              </a:rPr>
              <a:t>y</a:t>
            </a:r>
            <a:r>
              <a:rPr dirty="0" sz="1200" spc="45">
                <a:latin typeface="Garamond"/>
                <a:cs typeface="Garamond"/>
              </a:rPr>
              <a:t>) </a:t>
            </a:r>
            <a:r>
              <a:rPr dirty="0" sz="1200" spc="55">
                <a:latin typeface="Cambria"/>
                <a:cs typeface="Cambria"/>
              </a:rPr>
              <a:t≯</a:t>
            </a:r>
            <a:r>
              <a:rPr dirty="0" sz="1200" spc="55">
                <a:latin typeface="Garamond"/>
                <a:cs typeface="Garamond"/>
              </a:rPr>
              <a:t>=</a:t>
            </a:r>
            <a:r>
              <a:rPr dirty="0" sz="1200" spc="-125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200" spc="-5">
                <a:latin typeface="Arial"/>
                <a:cs typeface="Arial"/>
              </a:rPr>
              <a:t>2. </a:t>
            </a:r>
            <a:r>
              <a:rPr dirty="0" sz="1200" spc="5" i="1">
                <a:latin typeface="Arial"/>
                <a:cs typeface="Arial"/>
              </a:rPr>
              <a:t>Corr</a:t>
            </a:r>
            <a:r>
              <a:rPr dirty="0" sz="1200" spc="5">
                <a:latin typeface="Garamond"/>
                <a:cs typeface="Garamond"/>
              </a:rPr>
              <a:t>(</a:t>
            </a:r>
            <a:r>
              <a:rPr dirty="0" sz="1200" spc="5" i="1">
                <a:latin typeface="Arial"/>
                <a:cs typeface="Arial"/>
              </a:rPr>
              <a:t>x</a:t>
            </a:r>
            <a:r>
              <a:rPr dirty="0" sz="1200" spc="5" b="0" i="1">
                <a:latin typeface="Bookman Old Style"/>
                <a:cs typeface="Bookman Old Style"/>
              </a:rPr>
              <a:t>, </a:t>
            </a:r>
            <a:r>
              <a:rPr dirty="0" sz="1200" spc="45" i="1">
                <a:latin typeface="Arial"/>
                <a:cs typeface="Arial"/>
              </a:rPr>
              <a:t>y</a:t>
            </a:r>
            <a:r>
              <a:rPr dirty="0" sz="1200" spc="45">
                <a:latin typeface="Garamond"/>
                <a:cs typeface="Garamond"/>
              </a:rPr>
              <a:t>)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-125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A:</a:t>
            </a:r>
            <a:endParaRPr sz="12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195580" algn="l"/>
              </a:tabLst>
            </a:pPr>
            <a:r>
              <a:rPr dirty="0" sz="1200" spc="-5">
                <a:latin typeface="Arial"/>
                <a:cs typeface="Arial"/>
              </a:rPr>
              <a:t>Alternative</a:t>
            </a:r>
            <a:endParaRPr sz="12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95580" algn="l"/>
              </a:tabLst>
            </a:pPr>
            <a:r>
              <a:rPr dirty="0" sz="1200" spc="-10">
                <a:latin typeface="Arial"/>
                <a:cs typeface="Arial"/>
              </a:rPr>
              <a:t>Null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4363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5044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Multiple-comparison</a:t>
            </a:r>
            <a:r>
              <a:rPr dirty="0" spc="-65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3151" rIns="0" bIns="0" rtlCol="0" vert="horz">
            <a:spAutoFit/>
          </a:bodyPr>
          <a:lstStyle/>
          <a:p>
            <a:pPr marL="364490" marR="17145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Cambria"/>
              <a:buChar char="•"/>
              <a:tabLst>
                <a:tab pos="365125" algn="l"/>
              </a:tabLst>
            </a:pPr>
            <a:r>
              <a:rPr dirty="0" sz="1200" spc="-5"/>
              <a:t>If </a:t>
            </a:r>
            <a:r>
              <a:rPr dirty="0" sz="1200" spc="-10"/>
              <a:t>we </a:t>
            </a:r>
            <a:r>
              <a:rPr dirty="0" sz="1200" spc="-5"/>
              <a:t>make an </a:t>
            </a:r>
            <a:r>
              <a:rPr dirty="0" sz="1200" spc="-10"/>
              <a:t>adjustment </a:t>
            </a:r>
            <a:r>
              <a:rPr dirty="0" sz="1200" spc="-5"/>
              <a:t>to the </a:t>
            </a:r>
            <a:r>
              <a:rPr dirty="0" sz="1200" spc="-10"/>
              <a:t>p-values </a:t>
            </a:r>
            <a:r>
              <a:rPr dirty="0" sz="1200" spc="-5"/>
              <a:t>(or critical  values/alpha </a:t>
            </a:r>
            <a:r>
              <a:rPr dirty="0" sz="1200" spc="-10"/>
              <a:t>levels) when </a:t>
            </a:r>
            <a:r>
              <a:rPr dirty="0" sz="1200" spc="-5"/>
              <a:t>conducting several  </a:t>
            </a:r>
            <a:r>
              <a:rPr dirty="0" sz="1200" spc="-10"/>
              <a:t>hypothesis </a:t>
            </a:r>
            <a:r>
              <a:rPr dirty="0" sz="1200" spc="-5"/>
              <a:t>tests, </a:t>
            </a:r>
            <a:r>
              <a:rPr dirty="0" sz="1200" spc="-10"/>
              <a:t>we </a:t>
            </a:r>
            <a:r>
              <a:rPr dirty="0" sz="1200" spc="-5"/>
              <a:t>can make the </a:t>
            </a:r>
            <a:r>
              <a:rPr dirty="0" sz="1200" spc="-10"/>
              <a:t>probability of  getting </a:t>
            </a:r>
            <a:r>
              <a:rPr dirty="0" sz="1200" spc="-5"/>
              <a:t>at </a:t>
            </a:r>
            <a:r>
              <a:rPr dirty="0" sz="1200" spc="-10"/>
              <a:t>least one </a:t>
            </a:r>
            <a:r>
              <a:rPr dirty="0" sz="1200" spc="-5"/>
              <a:t>false </a:t>
            </a:r>
            <a:r>
              <a:rPr dirty="0" sz="1200" spc="-10"/>
              <a:t>positive </a:t>
            </a:r>
            <a:r>
              <a:rPr dirty="0" sz="1200" spc="-5"/>
              <a:t>(approximately)  </a:t>
            </a:r>
            <a:r>
              <a:rPr dirty="0" sz="1200" spc="-10"/>
              <a:t>equal </a:t>
            </a:r>
            <a:r>
              <a:rPr dirty="0" sz="1200" spc="-5"/>
              <a:t>to the </a:t>
            </a:r>
            <a:r>
              <a:rPr dirty="0" sz="1200" spc="-10"/>
              <a:t>alpha</a:t>
            </a:r>
            <a:r>
              <a:rPr dirty="0" sz="1200" spc="-5"/>
              <a:t> </a:t>
            </a:r>
            <a:r>
              <a:rPr dirty="0" sz="1200" spc="-10"/>
              <a:t>level</a:t>
            </a:r>
            <a:endParaRPr sz="1200"/>
          </a:p>
          <a:p>
            <a:pPr marL="364490" marR="517525" indent="-152400">
              <a:lnSpc>
                <a:spcPts val="1350"/>
              </a:lnSpc>
              <a:spcBef>
                <a:spcPts val="350"/>
              </a:spcBef>
              <a:buClr>
                <a:srgbClr val="EC1A3A"/>
              </a:buClr>
              <a:buFont typeface="Cambria"/>
              <a:buChar char="•"/>
              <a:tabLst>
                <a:tab pos="365125" algn="l"/>
              </a:tabLst>
            </a:pPr>
            <a:r>
              <a:rPr dirty="0" sz="1200" spc="-5"/>
              <a:t>Several </a:t>
            </a:r>
            <a:r>
              <a:rPr dirty="0" sz="1200" spc="-10"/>
              <a:t>adjustment procedures </a:t>
            </a:r>
            <a:r>
              <a:rPr dirty="0" sz="1200" spc="-5"/>
              <a:t>(which make a  variety of </a:t>
            </a:r>
            <a:r>
              <a:rPr dirty="0" sz="1200" spc="-10"/>
              <a:t>assumptions) have been</a:t>
            </a:r>
            <a:r>
              <a:rPr dirty="0" sz="1200" spc="15"/>
              <a:t> </a:t>
            </a:r>
            <a:r>
              <a:rPr dirty="0" sz="1200" spc="-10"/>
              <a:t>developed</a:t>
            </a:r>
            <a:endParaRPr sz="1200"/>
          </a:p>
          <a:p>
            <a:pPr lvl="1" marL="668020" marR="55880" indent="-145415">
              <a:lnSpc>
                <a:spcPct val="102600"/>
              </a:lnSpc>
              <a:spcBef>
                <a:spcPts val="155"/>
              </a:spcBef>
              <a:buClr>
                <a:srgbClr val="3333B2"/>
              </a:buClr>
              <a:buFont typeface="Cambria"/>
              <a:buChar char="•"/>
              <a:tabLst>
                <a:tab pos="668655" algn="l"/>
              </a:tabLst>
            </a:pPr>
            <a:r>
              <a:rPr dirty="0" sz="1100" spc="-10">
                <a:latin typeface="Arial"/>
                <a:cs typeface="Arial"/>
              </a:rPr>
              <a:t>One of </a:t>
            </a:r>
            <a:r>
              <a:rPr dirty="0" sz="1100" spc="-5">
                <a:latin typeface="Arial"/>
                <a:cs typeface="Arial"/>
              </a:rPr>
              <a:t>the simplest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most </a:t>
            </a:r>
            <a:r>
              <a:rPr dirty="0" sz="1100" spc="-10">
                <a:latin typeface="Arial"/>
                <a:cs typeface="Arial"/>
              </a:rPr>
              <a:t>common adjustments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is  </a:t>
            </a:r>
            <a:r>
              <a:rPr dirty="0" sz="1100" spc="-5">
                <a:latin typeface="Arial"/>
                <a:cs typeface="Arial"/>
              </a:rPr>
              <a:t>the Bonferroni</a:t>
            </a:r>
            <a:r>
              <a:rPr dirty="0" sz="1100" spc="-10">
                <a:latin typeface="Arial"/>
                <a:cs typeface="Arial"/>
              </a:rPr>
              <a:t> adjustments</a:t>
            </a:r>
            <a:endParaRPr sz="1100">
              <a:latin typeface="Arial"/>
              <a:cs typeface="Arial"/>
            </a:endParaRPr>
          </a:p>
          <a:p>
            <a:pPr lvl="1" marL="668020" marR="417830" indent="-145415">
              <a:lnSpc>
                <a:spcPct val="102699"/>
              </a:lnSpc>
              <a:buClr>
                <a:srgbClr val="3333B2"/>
              </a:buClr>
              <a:buFont typeface="Cambria"/>
              <a:buChar char="•"/>
              <a:tabLst>
                <a:tab pos="668655" algn="l"/>
              </a:tabLst>
            </a:pPr>
            <a:r>
              <a:rPr dirty="0" sz="1100" spc="-5">
                <a:latin typeface="Arial"/>
                <a:cs typeface="Arial"/>
              </a:rPr>
              <a:t>Our textbook (pg. </a:t>
            </a:r>
            <a:r>
              <a:rPr dirty="0" sz="1100" spc="-10">
                <a:latin typeface="Arial"/>
                <a:cs typeface="Arial"/>
              </a:rPr>
              <a:t>104) explains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Tukey </a:t>
            </a:r>
            <a:r>
              <a:rPr dirty="0" sz="1100" spc="-15">
                <a:latin typeface="Arial"/>
                <a:cs typeface="Arial"/>
              </a:rPr>
              <a:t>HSD  </a:t>
            </a:r>
            <a:r>
              <a:rPr dirty="0" sz="1100" spc="-10">
                <a:latin typeface="Arial"/>
                <a:cs typeface="Arial"/>
              </a:rPr>
              <a:t>adjustment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5044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Multiple-comparison</a:t>
            </a:r>
            <a:r>
              <a:rPr dirty="0" spc="-65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364490" marR="216535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Cambria"/>
              <a:buChar char="•"/>
              <a:tabLst>
                <a:tab pos="365125" algn="l"/>
              </a:tabLst>
            </a:pPr>
            <a:r>
              <a:rPr dirty="0" sz="1200" spc="-10"/>
              <a:t>Using </a:t>
            </a:r>
            <a:r>
              <a:rPr dirty="0" sz="1200" spc="-5"/>
              <a:t>the </a:t>
            </a:r>
            <a:r>
              <a:rPr dirty="0" sz="1200" spc="-105">
                <a:latin typeface="Courier New"/>
                <a:cs typeface="Courier New"/>
              </a:rPr>
              <a:t>oneway</a:t>
            </a:r>
            <a:r>
              <a:rPr dirty="0" sz="1200" spc="-375">
                <a:latin typeface="Courier New"/>
                <a:cs typeface="Courier New"/>
              </a:rPr>
              <a:t> </a:t>
            </a:r>
            <a:r>
              <a:rPr dirty="0" sz="1200" spc="-5"/>
              <a:t>command in Stata, </a:t>
            </a:r>
            <a:r>
              <a:rPr dirty="0" sz="1200" spc="-10"/>
              <a:t>we </a:t>
            </a:r>
            <a:r>
              <a:rPr dirty="0" sz="1200" spc="-5"/>
              <a:t>can select  an </a:t>
            </a:r>
            <a:r>
              <a:rPr dirty="0" sz="1200" spc="-10"/>
              <a:t>option </a:t>
            </a:r>
            <a:r>
              <a:rPr dirty="0" sz="1200" spc="-5"/>
              <a:t>that </a:t>
            </a:r>
            <a:r>
              <a:rPr dirty="0" sz="1200" spc="-10"/>
              <a:t>will automatically </a:t>
            </a:r>
            <a:r>
              <a:rPr dirty="0" sz="1200" spc="-5"/>
              <a:t>compute </a:t>
            </a:r>
            <a:r>
              <a:rPr dirty="0" sz="1200" spc="-10"/>
              <a:t>adjusted  p-values </a:t>
            </a:r>
            <a:r>
              <a:rPr dirty="0" sz="1200" spc="-5"/>
              <a:t>for multiple-comparison tests (e.g.,  </a:t>
            </a:r>
            <a:r>
              <a:rPr dirty="0" sz="1200" spc="-100">
                <a:latin typeface="Courier New"/>
                <a:cs typeface="Courier New"/>
              </a:rPr>
              <a:t>bonferroni</a:t>
            </a:r>
            <a:r>
              <a:rPr dirty="0" sz="1200" spc="-100"/>
              <a:t>)</a:t>
            </a:r>
            <a:endParaRPr sz="1200">
              <a:latin typeface="Courier New"/>
              <a:cs typeface="Courier New"/>
            </a:endParaRPr>
          </a:p>
          <a:p>
            <a:pPr lvl="1" marL="668020" marR="55880" indent="-145415">
              <a:lnSpc>
                <a:spcPct val="102600"/>
              </a:lnSpc>
              <a:spcBef>
                <a:spcPts val="165"/>
              </a:spcBef>
              <a:buClr>
                <a:srgbClr val="3333B2"/>
              </a:buClr>
              <a:buFont typeface="Cambria"/>
              <a:buChar char="•"/>
              <a:tabLst>
                <a:tab pos="668655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we want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use </a:t>
            </a:r>
            <a:r>
              <a:rPr dirty="0" sz="1100" spc="-5">
                <a:latin typeface="Arial"/>
                <a:cs typeface="Arial"/>
              </a:rPr>
              <a:t>multiple-comparison </a:t>
            </a:r>
            <a:r>
              <a:rPr dirty="0" sz="1100" spc="-10">
                <a:latin typeface="Arial"/>
                <a:cs typeface="Arial"/>
              </a:rPr>
              <a:t>adjustment, </a:t>
            </a:r>
            <a:r>
              <a:rPr dirty="0" sz="1100" spc="-15">
                <a:latin typeface="Arial"/>
                <a:cs typeface="Arial"/>
              </a:rPr>
              <a:t>we  </a:t>
            </a:r>
            <a:r>
              <a:rPr dirty="0" sz="1100" spc="-5">
                <a:latin typeface="Arial"/>
                <a:cs typeface="Arial"/>
              </a:rPr>
              <a:t>reject </a:t>
            </a:r>
            <a:r>
              <a:rPr dirty="0" sz="1100" spc="-10">
                <a:latin typeface="Arial"/>
                <a:cs typeface="Arial"/>
              </a:rPr>
              <a:t>any null hypothesis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which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adjusted</a:t>
            </a:r>
            <a:endParaRPr sz="1100">
              <a:latin typeface="Arial"/>
              <a:cs typeface="Arial"/>
            </a:endParaRPr>
          </a:p>
          <a:p>
            <a:pPr marL="668020" marR="186690">
              <a:lnSpc>
                <a:spcPct val="102699"/>
              </a:lnSpc>
            </a:pPr>
            <a:r>
              <a:rPr dirty="0" sz="1100" spc="-10"/>
              <a:t>p-values is below our alpha level </a:t>
            </a:r>
            <a:r>
              <a:rPr dirty="0" sz="1100" spc="-5"/>
              <a:t>(otherwise, </a:t>
            </a:r>
            <a:r>
              <a:rPr dirty="0" sz="1100" spc="-10"/>
              <a:t>we </a:t>
            </a:r>
            <a:r>
              <a:rPr dirty="0" sz="1100" spc="-5"/>
              <a:t>fail  to</a:t>
            </a:r>
            <a:r>
              <a:rPr dirty="0" sz="1100" spc="-10"/>
              <a:t> </a:t>
            </a:r>
            <a:r>
              <a:rPr dirty="0" sz="1100" spc="-5"/>
              <a:t>reject)</a:t>
            </a:r>
            <a:endParaRPr sz="1100"/>
          </a:p>
          <a:p>
            <a:pPr lvl="1" marL="668020" marR="201930" indent="-145415">
              <a:lnSpc>
                <a:spcPct val="102600"/>
              </a:lnSpc>
              <a:buClr>
                <a:srgbClr val="3333B2"/>
              </a:buClr>
              <a:buFont typeface="Cambria"/>
              <a:buChar char="•"/>
              <a:tabLst>
                <a:tab pos="668655" algn="l"/>
              </a:tabLst>
            </a:pP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any </a:t>
            </a:r>
            <a:r>
              <a:rPr dirty="0" sz="1100" spc="-5">
                <a:latin typeface="Arial"/>
                <a:cs typeface="Arial"/>
              </a:rPr>
              <a:t>comparison, the </a:t>
            </a:r>
            <a:r>
              <a:rPr dirty="0" sz="1100" spc="-10">
                <a:latin typeface="Arial"/>
                <a:cs typeface="Arial"/>
              </a:rPr>
              <a:t>adjusted p-value indicates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probability </a:t>
            </a:r>
            <a:r>
              <a:rPr dirty="0" sz="1100" spc="-5">
                <a:latin typeface="Arial"/>
                <a:cs typeface="Arial"/>
              </a:rPr>
              <a:t>(assuming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true </a:t>
            </a:r>
            <a:r>
              <a:rPr dirty="0" sz="1100" spc="-10">
                <a:latin typeface="Arial"/>
                <a:cs typeface="Arial"/>
              </a:rPr>
              <a:t>null) of any of</a:t>
            </a:r>
            <a:r>
              <a:rPr dirty="0" sz="1100" spc="-5">
                <a:latin typeface="Arial"/>
                <a:cs typeface="Arial"/>
              </a:rPr>
              <a:t> the</a:t>
            </a:r>
            <a:endParaRPr sz="1100">
              <a:latin typeface="Arial"/>
              <a:cs typeface="Arial"/>
            </a:endParaRPr>
          </a:p>
          <a:p>
            <a:pPr marL="668020" marR="119380">
              <a:lnSpc>
                <a:spcPct val="102600"/>
              </a:lnSpc>
            </a:pPr>
            <a:r>
              <a:rPr dirty="0" sz="1100" spc="-10"/>
              <a:t>differences </a:t>
            </a:r>
            <a:r>
              <a:rPr dirty="0" sz="1100" spc="-5"/>
              <a:t>(from the multiple comparisons) </a:t>
            </a:r>
            <a:r>
              <a:rPr dirty="0" sz="1100" spc="-10"/>
              <a:t>being as  </a:t>
            </a:r>
            <a:r>
              <a:rPr dirty="0" sz="1100" spc="-5"/>
              <a:t>(or more) </a:t>
            </a:r>
            <a:r>
              <a:rPr dirty="0" sz="1100" spc="-10"/>
              <a:t>extreme </a:t>
            </a:r>
            <a:r>
              <a:rPr dirty="0" sz="1100" spc="-5"/>
              <a:t>(relative to sample size </a:t>
            </a:r>
            <a:r>
              <a:rPr dirty="0" sz="1100" spc="-15"/>
              <a:t>and  </a:t>
            </a:r>
            <a:r>
              <a:rPr dirty="0" sz="1100" spc="-5"/>
              <a:t>variance) </a:t>
            </a:r>
            <a:r>
              <a:rPr dirty="0" sz="1100" spc="-10"/>
              <a:t>as </a:t>
            </a:r>
            <a:r>
              <a:rPr dirty="0" sz="1100" spc="-5"/>
              <a:t>the </a:t>
            </a:r>
            <a:r>
              <a:rPr dirty="0" sz="1100" spc="-10"/>
              <a:t>one observed </a:t>
            </a:r>
            <a:r>
              <a:rPr dirty="0" sz="1100" spc="-5"/>
              <a:t>for this</a:t>
            </a:r>
            <a:r>
              <a:rPr dirty="0" sz="1100" spc="-30"/>
              <a:t> </a:t>
            </a:r>
            <a:r>
              <a:rPr dirty="0" sz="1100" spc="-5"/>
              <a:t>comparison</a:t>
            </a:r>
            <a:endParaRPr sz="1100"/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5044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Multiple-comparison</a:t>
            </a:r>
            <a:r>
              <a:rPr dirty="0" spc="-65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835" y="477266"/>
            <a:ext cx="3951604" cy="23672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787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Cambria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Should you </a:t>
            </a:r>
            <a:r>
              <a:rPr dirty="0" sz="1200" spc="-1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a multiple-comparison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adjustment?</a:t>
            </a:r>
            <a:endParaRPr sz="1200">
              <a:latin typeface="Arial"/>
              <a:cs typeface="Arial"/>
            </a:endParaRPr>
          </a:p>
          <a:p>
            <a:pPr lvl="1" marL="582295" indent="-146050">
              <a:lnSpc>
                <a:spcPts val="1260"/>
              </a:lnSpc>
              <a:spcBef>
                <a:spcPts val="215"/>
              </a:spcBef>
              <a:buClr>
                <a:srgbClr val="3333B2"/>
              </a:buClr>
              <a:buFont typeface="Cambria"/>
              <a:buChar char="•"/>
              <a:tabLst>
                <a:tab pos="582930" algn="l"/>
              </a:tabLst>
            </a:pP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10">
                <a:latin typeface="Arial"/>
                <a:cs typeface="Arial"/>
              </a:rPr>
              <a:t>depends on what </a:t>
            </a:r>
            <a:r>
              <a:rPr dirty="0" sz="1100" spc="-5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know</a:t>
            </a:r>
            <a:endParaRPr sz="1100">
              <a:latin typeface="Arial"/>
              <a:cs typeface="Arial"/>
            </a:endParaRPr>
          </a:p>
          <a:p>
            <a:pPr algn="just" lvl="1" marL="582295" marR="311785" indent="-145415">
              <a:lnSpc>
                <a:spcPts val="1200"/>
              </a:lnSpc>
              <a:spcBef>
                <a:spcPts val="75"/>
              </a:spcBef>
              <a:buClr>
                <a:srgbClr val="3333B2"/>
              </a:buClr>
              <a:buFont typeface="Cambria"/>
              <a:buChar char="•"/>
              <a:tabLst>
                <a:tab pos="582930" algn="l"/>
              </a:tabLst>
            </a:pPr>
            <a:r>
              <a:rPr dirty="0" sz="1100" spc="-10">
                <a:latin typeface="Arial"/>
                <a:cs typeface="Arial"/>
              </a:rPr>
              <a:t>The adjusted and unadjusted p-values/hypothesis  </a:t>
            </a:r>
            <a:r>
              <a:rPr dirty="0" sz="1100" spc="-5">
                <a:latin typeface="Arial"/>
                <a:cs typeface="Arial"/>
              </a:rPr>
              <a:t>tests tell you </a:t>
            </a:r>
            <a:r>
              <a:rPr dirty="0" sz="1100" spc="-10">
                <a:latin typeface="Arial"/>
                <a:cs typeface="Arial"/>
              </a:rPr>
              <a:t>different </a:t>
            </a:r>
            <a:r>
              <a:rPr dirty="0" sz="1100" spc="-5">
                <a:latin typeface="Arial"/>
                <a:cs typeface="Arial"/>
              </a:rPr>
              <a:t>things </a:t>
            </a:r>
            <a:r>
              <a:rPr dirty="0" sz="1100" spc="-10">
                <a:latin typeface="Arial"/>
                <a:cs typeface="Arial"/>
              </a:rPr>
              <a:t>about how unlikely a  particular </a:t>
            </a:r>
            <a:r>
              <a:rPr dirty="0" sz="1100" spc="-5">
                <a:latin typeface="Arial"/>
                <a:cs typeface="Arial"/>
              </a:rPr>
              <a:t>result </a:t>
            </a:r>
            <a:r>
              <a:rPr dirty="0" sz="1100" spc="-10">
                <a:latin typeface="Arial"/>
                <a:cs typeface="Arial"/>
              </a:rPr>
              <a:t>is:</a:t>
            </a:r>
            <a:endParaRPr sz="1100">
              <a:latin typeface="Arial"/>
              <a:cs typeface="Arial"/>
            </a:endParaRPr>
          </a:p>
          <a:p>
            <a:pPr algn="just" lvl="2" marL="885825" marR="81280" indent="-139700">
              <a:lnSpc>
                <a:spcPct val="100000"/>
              </a:lnSpc>
              <a:spcBef>
                <a:spcPts val="145"/>
              </a:spcBef>
              <a:buClr>
                <a:srgbClr val="3333B2"/>
              </a:buClr>
              <a:buFont typeface="Cambria"/>
              <a:buChar char="•"/>
              <a:tabLst>
                <a:tab pos="886460" algn="l"/>
              </a:tabLst>
            </a:pP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unadjusted p-value </a:t>
            </a:r>
            <a:r>
              <a:rPr dirty="0" sz="1000" spc="-5">
                <a:latin typeface="Arial"/>
                <a:cs typeface="Arial"/>
              </a:rPr>
              <a:t>tells you </a:t>
            </a:r>
            <a:r>
              <a:rPr dirty="0" sz="1000" spc="-10">
                <a:latin typeface="Arial"/>
                <a:cs typeface="Arial"/>
              </a:rPr>
              <a:t>how likely </a:t>
            </a:r>
            <a:r>
              <a:rPr dirty="0" sz="1000" spc="-5">
                <a:latin typeface="Arial"/>
                <a:cs typeface="Arial"/>
              </a:rPr>
              <a:t>it is to </a:t>
            </a:r>
            <a:r>
              <a:rPr dirty="0" sz="1000" spc="-10">
                <a:latin typeface="Arial"/>
                <a:cs typeface="Arial"/>
              </a:rPr>
              <a:t>get  </a:t>
            </a:r>
            <a:r>
              <a:rPr dirty="0" sz="1000" spc="-5">
                <a:latin typeface="Arial"/>
                <a:cs typeface="Arial"/>
              </a:rPr>
              <a:t>a result this </a:t>
            </a:r>
            <a:r>
              <a:rPr dirty="0" sz="1000" spc="-10">
                <a:latin typeface="Arial"/>
                <a:cs typeface="Arial"/>
              </a:rPr>
              <a:t>extreme </a:t>
            </a:r>
            <a:r>
              <a:rPr dirty="0" sz="1000" spc="-5">
                <a:latin typeface="Arial"/>
                <a:cs typeface="Arial"/>
              </a:rPr>
              <a:t>for this </a:t>
            </a:r>
            <a:r>
              <a:rPr dirty="0" sz="1000" spc="-10">
                <a:latin typeface="Arial"/>
                <a:cs typeface="Arial"/>
              </a:rPr>
              <a:t>particular </a:t>
            </a:r>
            <a:r>
              <a:rPr dirty="0" sz="1000" spc="-5">
                <a:latin typeface="Arial"/>
                <a:cs typeface="Arial"/>
              </a:rPr>
              <a:t>comparison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if</a:t>
            </a:r>
            <a:endParaRPr sz="1000">
              <a:latin typeface="Arial"/>
              <a:cs typeface="Arial"/>
            </a:endParaRPr>
          </a:p>
          <a:p>
            <a:pPr marL="885825">
              <a:lnSpc>
                <a:spcPts val="1190"/>
              </a:lnSpc>
            </a:pP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null </a:t>
            </a:r>
            <a:r>
              <a:rPr dirty="0" sz="1000" spc="-5">
                <a:latin typeface="Arial"/>
                <a:cs typeface="Arial"/>
              </a:rPr>
              <a:t>is true</a:t>
            </a:r>
            <a:endParaRPr sz="1000">
              <a:latin typeface="Arial"/>
              <a:cs typeface="Arial"/>
            </a:endParaRPr>
          </a:p>
          <a:p>
            <a:pPr lvl="2" marL="885825" marR="125095" indent="-139700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Font typeface="Cambria"/>
              <a:buChar char="•"/>
              <a:tabLst>
                <a:tab pos="886460" algn="l"/>
              </a:tabLst>
            </a:pP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adjusted </a:t>
            </a:r>
            <a:r>
              <a:rPr dirty="0" sz="1000" spc="-5">
                <a:latin typeface="Arial"/>
                <a:cs typeface="Arial"/>
              </a:rPr>
              <a:t>(e.g., Bonferroni) </a:t>
            </a:r>
            <a:r>
              <a:rPr dirty="0" sz="1000" spc="-10">
                <a:latin typeface="Arial"/>
                <a:cs typeface="Arial"/>
              </a:rPr>
              <a:t>p-value </a:t>
            </a:r>
            <a:r>
              <a:rPr dirty="0" sz="1000" spc="-5">
                <a:latin typeface="Arial"/>
                <a:cs typeface="Arial"/>
              </a:rPr>
              <a:t>tells you </a:t>
            </a:r>
            <a:r>
              <a:rPr dirty="0" sz="1000" spc="-10">
                <a:latin typeface="Arial"/>
                <a:cs typeface="Arial"/>
              </a:rPr>
              <a:t>how  likely </a:t>
            </a:r>
            <a:r>
              <a:rPr dirty="0" sz="1000" spc="-5">
                <a:latin typeface="Arial"/>
                <a:cs typeface="Arial"/>
              </a:rPr>
              <a:t>it is to </a:t>
            </a:r>
            <a:r>
              <a:rPr dirty="0" sz="1000" spc="-10">
                <a:latin typeface="Arial"/>
                <a:cs typeface="Arial"/>
              </a:rPr>
              <a:t>get </a:t>
            </a:r>
            <a:r>
              <a:rPr dirty="0" sz="1000" spc="-5">
                <a:latin typeface="Arial"/>
                <a:cs typeface="Arial"/>
              </a:rPr>
              <a:t>at </a:t>
            </a:r>
            <a:r>
              <a:rPr dirty="0" sz="1000" spc="-10">
                <a:latin typeface="Arial"/>
                <a:cs typeface="Arial"/>
              </a:rPr>
              <a:t>least one </a:t>
            </a:r>
            <a:r>
              <a:rPr dirty="0" sz="1000" spc="-5">
                <a:latin typeface="Arial"/>
                <a:cs typeface="Arial"/>
              </a:rPr>
              <a:t>result this </a:t>
            </a:r>
            <a:r>
              <a:rPr dirty="0" sz="1000" spc="-10">
                <a:latin typeface="Arial"/>
                <a:cs typeface="Arial"/>
              </a:rPr>
              <a:t>extreme </a:t>
            </a:r>
            <a:r>
              <a:rPr dirty="0" sz="1000" spc="-5">
                <a:latin typeface="Arial"/>
                <a:cs typeface="Arial"/>
              </a:rPr>
              <a:t>(out  of all the comparisons) if the </a:t>
            </a:r>
            <a:r>
              <a:rPr dirty="0" sz="1000" spc="-10">
                <a:latin typeface="Arial"/>
                <a:cs typeface="Arial"/>
              </a:rPr>
              <a:t>null </a:t>
            </a:r>
            <a:r>
              <a:rPr dirty="0" sz="1000" spc="-5">
                <a:latin typeface="Arial"/>
                <a:cs typeface="Arial"/>
              </a:rPr>
              <a:t>is true</a:t>
            </a:r>
            <a:endParaRPr sz="1000">
              <a:latin typeface="Arial"/>
              <a:cs typeface="Arial"/>
            </a:endParaRPr>
          </a:p>
          <a:p>
            <a:pPr lvl="1" marL="582295" indent="-146050">
              <a:lnSpc>
                <a:spcPct val="100000"/>
              </a:lnSpc>
              <a:spcBef>
                <a:spcPts val="204"/>
              </a:spcBef>
              <a:buClr>
                <a:srgbClr val="3333B2"/>
              </a:buClr>
              <a:buFont typeface="Cambria"/>
              <a:buChar char="•"/>
              <a:tabLst>
                <a:tab pos="582930" algn="l"/>
              </a:tabLst>
            </a:pPr>
            <a:r>
              <a:rPr dirty="0" sz="1100" spc="-10">
                <a:latin typeface="Arial"/>
                <a:cs typeface="Arial"/>
              </a:rPr>
              <a:t>Different practices with </a:t>
            </a:r>
            <a:r>
              <a:rPr dirty="0" sz="1100" spc="-5">
                <a:latin typeface="Arial"/>
                <a:cs typeface="Arial"/>
              </a:rPr>
              <a:t>regards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582295" marR="520065">
              <a:lnSpc>
                <a:spcPct val="102699"/>
              </a:lnSpc>
            </a:pPr>
            <a:r>
              <a:rPr dirty="0" sz="1100" spc="-5">
                <a:latin typeface="Arial"/>
                <a:cs typeface="Arial"/>
              </a:rPr>
              <a:t>multiple-comparison </a:t>
            </a:r>
            <a:r>
              <a:rPr dirty="0" sz="1100" spc="-10">
                <a:latin typeface="Arial"/>
                <a:cs typeface="Arial"/>
              </a:rPr>
              <a:t>adjustments are </a:t>
            </a:r>
            <a:r>
              <a:rPr dirty="0" sz="1100" spc="-5">
                <a:latin typeface="Arial"/>
                <a:cs typeface="Arial"/>
              </a:rPr>
              <a:t>typical </a:t>
            </a:r>
            <a:r>
              <a:rPr dirty="0" sz="1100" spc="-10">
                <a:latin typeface="Arial"/>
                <a:cs typeface="Arial"/>
              </a:rPr>
              <a:t>in  different disciplines and with different </a:t>
            </a:r>
            <a:r>
              <a:rPr dirty="0" sz="1100" spc="-5">
                <a:latin typeface="Arial"/>
                <a:cs typeface="Arial"/>
              </a:rPr>
              <a:t>types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4620" y="2837628"/>
            <a:ext cx="5721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10"/>
              </a:lnSpc>
            </a:pPr>
            <a:r>
              <a:rPr dirty="0" sz="1100" spc="-10">
                <a:latin typeface="Arial"/>
                <a:cs typeface="Arial"/>
              </a:rPr>
              <a:t>analyses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8355"/>
            <a:ext cx="3763645" cy="58229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pc="5"/>
              <a:t>Review questions: </a:t>
            </a:r>
            <a:r>
              <a:rPr dirty="0" spc="10"/>
              <a:t>key </a:t>
            </a:r>
            <a:r>
              <a:rPr dirty="0" spc="5"/>
              <a:t>points </a:t>
            </a:r>
            <a:r>
              <a:rPr dirty="0" spc="10"/>
              <a:t>from </a:t>
            </a:r>
            <a:r>
              <a:rPr dirty="0" spc="5"/>
              <a:t>this  </a:t>
            </a:r>
            <a:r>
              <a:rPr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736661"/>
            <a:ext cx="3907790" cy="2156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37655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Cambria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What is the </a:t>
            </a:r>
            <a:r>
              <a:rPr dirty="0" sz="1200" spc="-10">
                <a:latin typeface="Arial"/>
                <a:cs typeface="Arial"/>
              </a:rPr>
              <a:t>null hypothesis </a:t>
            </a:r>
            <a:r>
              <a:rPr dirty="0" sz="1200" spc="-5">
                <a:latin typeface="Arial"/>
                <a:cs typeface="Arial"/>
              </a:rPr>
              <a:t>for a </a:t>
            </a:r>
            <a:r>
              <a:rPr dirty="0" sz="1200" spc="-10">
                <a:latin typeface="Arial"/>
                <a:cs typeface="Arial"/>
              </a:rPr>
              <a:t>2-sample </a:t>
            </a:r>
            <a:r>
              <a:rPr dirty="0" sz="1200" spc="-5">
                <a:latin typeface="Arial"/>
                <a:cs typeface="Arial"/>
              </a:rPr>
              <a:t>t-test?  What </a:t>
            </a:r>
            <a:r>
              <a:rPr dirty="0" sz="1200" spc="-10">
                <a:latin typeface="Arial"/>
                <a:cs typeface="Arial"/>
              </a:rPr>
              <a:t>about </a:t>
            </a:r>
            <a:r>
              <a:rPr dirty="0" sz="1200" spc="-5">
                <a:latin typeface="Arial"/>
                <a:cs typeface="Arial"/>
              </a:rPr>
              <a:t>for an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ANOVA?</a:t>
            </a:r>
            <a:endParaRPr sz="1200">
              <a:latin typeface="Arial"/>
              <a:cs typeface="Arial"/>
            </a:endParaRPr>
          </a:p>
          <a:p>
            <a:pPr marL="240665" marR="8128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Cambria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If I conduct a </a:t>
            </a:r>
            <a:r>
              <a:rPr dirty="0" sz="1200" spc="-10">
                <a:latin typeface="Arial"/>
                <a:cs typeface="Arial"/>
              </a:rPr>
              <a:t>2-sample </a:t>
            </a:r>
            <a:r>
              <a:rPr dirty="0" sz="1200" spc="-5">
                <a:latin typeface="Arial"/>
                <a:cs typeface="Arial"/>
              </a:rPr>
              <a:t>t-test </a:t>
            </a:r>
            <a:r>
              <a:rPr dirty="0" sz="1200" spc="-10">
                <a:latin typeface="Arial"/>
                <a:cs typeface="Arial"/>
              </a:rPr>
              <a:t>and get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p-value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is  less </a:t>
            </a:r>
            <a:r>
              <a:rPr dirty="0" sz="1200" spc="-5">
                <a:latin typeface="Arial"/>
                <a:cs typeface="Arial"/>
              </a:rPr>
              <a:t>than my </a:t>
            </a:r>
            <a:r>
              <a:rPr dirty="0" sz="1200" spc="-10">
                <a:latin typeface="Arial"/>
                <a:cs typeface="Arial"/>
              </a:rPr>
              <a:t>alpha-level </a:t>
            </a:r>
            <a:r>
              <a:rPr dirty="0" sz="1200" spc="-5">
                <a:latin typeface="Arial"/>
                <a:cs typeface="Arial"/>
              </a:rPr>
              <a:t>(eg., .05), </a:t>
            </a:r>
            <a:r>
              <a:rPr dirty="0" sz="1200" spc="-1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do I  conclude? What if p is </a:t>
            </a:r>
            <a:r>
              <a:rPr dirty="0" sz="1200" spc="-10">
                <a:latin typeface="Arial"/>
                <a:cs typeface="Arial"/>
              </a:rPr>
              <a:t>greater </a:t>
            </a:r>
            <a:r>
              <a:rPr dirty="0" sz="1200" spc="-5">
                <a:latin typeface="Arial"/>
                <a:cs typeface="Arial"/>
              </a:rPr>
              <a:t>than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alpha?</a:t>
            </a:r>
            <a:endParaRPr sz="1200">
              <a:latin typeface="Arial"/>
              <a:cs typeface="Arial"/>
            </a:endParaRPr>
          </a:p>
          <a:p>
            <a:pPr marL="240665" marR="16510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Cambria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If I conduct an </a:t>
            </a:r>
            <a:r>
              <a:rPr dirty="0" sz="1200" spc="-20" i="1">
                <a:latin typeface="Arial"/>
                <a:cs typeface="Arial"/>
              </a:rPr>
              <a:t>ANOVA </a:t>
            </a:r>
            <a:r>
              <a:rPr dirty="0" sz="1200" spc="-10">
                <a:latin typeface="Arial"/>
                <a:cs typeface="Arial"/>
              </a:rPr>
              <a:t>and get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p-value </a:t>
            </a:r>
            <a:r>
              <a:rPr dirty="0" sz="1200" spc="-5">
                <a:latin typeface="Arial"/>
                <a:cs typeface="Arial"/>
              </a:rPr>
              <a:t>that is </a:t>
            </a:r>
            <a:r>
              <a:rPr dirty="0" sz="1200" spc="-10">
                <a:latin typeface="Arial"/>
                <a:cs typeface="Arial"/>
              </a:rPr>
              <a:t>less  </a:t>
            </a:r>
            <a:r>
              <a:rPr dirty="0" sz="1200" spc="-5">
                <a:latin typeface="Arial"/>
                <a:cs typeface="Arial"/>
              </a:rPr>
              <a:t>than my </a:t>
            </a:r>
            <a:r>
              <a:rPr dirty="0" sz="1200" spc="-10">
                <a:latin typeface="Arial"/>
                <a:cs typeface="Arial"/>
              </a:rPr>
              <a:t>alpha-level </a:t>
            </a:r>
            <a:r>
              <a:rPr dirty="0" sz="1200" spc="-5">
                <a:latin typeface="Arial"/>
                <a:cs typeface="Arial"/>
              </a:rPr>
              <a:t>(eg., .05), </a:t>
            </a:r>
            <a:r>
              <a:rPr dirty="0" sz="1200" spc="-1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do I conclude?  What if p is </a:t>
            </a:r>
            <a:r>
              <a:rPr dirty="0" sz="1200" spc="-10">
                <a:latin typeface="Arial"/>
                <a:cs typeface="Arial"/>
              </a:rPr>
              <a:t>greater </a:t>
            </a:r>
            <a:r>
              <a:rPr dirty="0" sz="1200" spc="-5">
                <a:latin typeface="Arial"/>
                <a:cs typeface="Arial"/>
              </a:rPr>
              <a:t>than </a:t>
            </a:r>
            <a:r>
              <a:rPr dirty="0" sz="1200" spc="-10">
                <a:latin typeface="Arial"/>
                <a:cs typeface="Arial"/>
              </a:rPr>
              <a:t>alpha?</a:t>
            </a:r>
            <a:endParaRPr sz="1200">
              <a:latin typeface="Arial"/>
              <a:cs typeface="Arial"/>
            </a:endParaRPr>
          </a:p>
          <a:p>
            <a:pPr marL="240665" marR="9842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Cambria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Why is it </a:t>
            </a:r>
            <a:r>
              <a:rPr dirty="0" sz="1200" spc="-10">
                <a:latin typeface="Arial"/>
                <a:cs typeface="Arial"/>
              </a:rPr>
              <a:t>potentially problematic </a:t>
            </a:r>
            <a:r>
              <a:rPr dirty="0" sz="1200" spc="-5">
                <a:latin typeface="Arial"/>
                <a:cs typeface="Arial"/>
              </a:rPr>
              <a:t>for me to run several  </a:t>
            </a:r>
            <a:r>
              <a:rPr dirty="0" sz="1200" spc="-10">
                <a:latin typeface="Arial"/>
                <a:cs typeface="Arial"/>
              </a:rPr>
              <a:t>hypothesis </a:t>
            </a:r>
            <a:r>
              <a:rPr dirty="0" sz="1200" spc="-5">
                <a:latin typeface="Arial"/>
                <a:cs typeface="Arial"/>
              </a:rPr>
              <a:t>tests simultaneously? </a:t>
            </a: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can</a:t>
            </a:r>
            <a:r>
              <a:rPr dirty="0" sz="1200" spc="-204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multiple-comparison </a:t>
            </a:r>
            <a:r>
              <a:rPr dirty="0" sz="1200" spc="-10">
                <a:latin typeface="Arial"/>
                <a:cs typeface="Arial"/>
              </a:rPr>
              <a:t>adjustment help </a:t>
            </a:r>
            <a:r>
              <a:rPr dirty="0" sz="1200" spc="-5">
                <a:latin typeface="Arial"/>
                <a:cs typeface="Arial"/>
              </a:rPr>
              <a:t>me </a:t>
            </a:r>
            <a:r>
              <a:rPr dirty="0" sz="1200" spc="-10">
                <a:latin typeface="Arial"/>
                <a:cs typeface="Arial"/>
              </a:rPr>
              <a:t>deal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with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0963" y="2883005"/>
            <a:ext cx="93662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0"/>
              </a:lnSpc>
            </a:pPr>
            <a:r>
              <a:rPr dirty="0" sz="1200" spc="-5">
                <a:latin typeface="Arial"/>
                <a:cs typeface="Arial"/>
              </a:rPr>
              <a:t>this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problem?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67017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Review: Hypothesis</a:t>
            </a:r>
            <a:r>
              <a:rPr dirty="0" spc="114"/>
              <a:t> </a:t>
            </a:r>
            <a:r>
              <a:rPr dirty="0" spc="5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35290"/>
            <a:ext cx="3913504" cy="293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Q: If I </a:t>
            </a:r>
            <a:r>
              <a:rPr dirty="0" sz="1200" spc="-10">
                <a:latin typeface="Arial"/>
                <a:cs typeface="Arial"/>
              </a:rPr>
              <a:t>decide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increase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alpha level </a:t>
            </a:r>
            <a:r>
              <a:rPr dirty="0" sz="1200" spc="-5">
                <a:latin typeface="Arial"/>
                <a:cs typeface="Arial"/>
              </a:rPr>
              <a:t>from .01 to .10 for  all my research, </a:t>
            </a:r>
            <a:r>
              <a:rPr dirty="0" sz="1200" spc="-10">
                <a:latin typeface="Arial"/>
                <a:cs typeface="Arial"/>
              </a:rPr>
              <a:t>which </a:t>
            </a:r>
            <a:r>
              <a:rPr dirty="0" sz="1200" spc="-5">
                <a:latin typeface="Arial"/>
                <a:cs typeface="Arial"/>
              </a:rPr>
              <a:t>of the following is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true?</a:t>
            </a:r>
            <a:endParaRPr sz="1200">
              <a:latin typeface="Arial"/>
              <a:cs typeface="Arial"/>
            </a:endParaRPr>
          </a:p>
          <a:p>
            <a:pPr marL="12700" marR="335280" indent="294640">
              <a:lnSpc>
                <a:spcPct val="100000"/>
              </a:lnSpc>
              <a:spcBef>
                <a:spcPts val="434"/>
              </a:spcBef>
              <a:buAutoNum type="arabicParenBoth"/>
              <a:tabLst>
                <a:tab pos="535940" algn="l"/>
              </a:tabLst>
            </a:pPr>
            <a:r>
              <a:rPr dirty="0" sz="1200" spc="-5">
                <a:latin typeface="Arial"/>
                <a:cs typeface="Arial"/>
              </a:rPr>
              <a:t>It is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harder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 reject a </a:t>
            </a:r>
            <a:r>
              <a:rPr dirty="0" sz="1200" spc="-10">
                <a:latin typeface="Arial"/>
                <a:cs typeface="Arial"/>
              </a:rPr>
              <a:t>null hypothesis. Risk of  </a:t>
            </a:r>
            <a:r>
              <a:rPr dirty="0" sz="1200" spc="-5">
                <a:latin typeface="Arial"/>
                <a:cs typeface="Arial"/>
              </a:rPr>
              <a:t>false </a:t>
            </a:r>
            <a:r>
              <a:rPr dirty="0" sz="1200" spc="-10">
                <a:latin typeface="Arial"/>
                <a:cs typeface="Arial"/>
              </a:rPr>
              <a:t>positive </a:t>
            </a:r>
            <a:r>
              <a:rPr dirty="0" sz="1200" spc="-5">
                <a:latin typeface="Arial"/>
                <a:cs typeface="Arial"/>
              </a:rPr>
              <a:t>(type I </a:t>
            </a:r>
            <a:r>
              <a:rPr dirty="0" sz="1200" spc="-10">
                <a:latin typeface="Arial"/>
                <a:cs typeface="Arial"/>
              </a:rPr>
              <a:t>error) </a:t>
            </a:r>
            <a:r>
              <a:rPr dirty="0" sz="1200" spc="10">
                <a:latin typeface="Cambria"/>
                <a:cs typeface="Cambria"/>
              </a:rPr>
              <a:t>⇑</a:t>
            </a:r>
            <a:r>
              <a:rPr dirty="0" sz="1200" spc="10">
                <a:latin typeface="Arial"/>
                <a:cs typeface="Arial"/>
              </a:rPr>
              <a:t>; </a:t>
            </a:r>
            <a:r>
              <a:rPr dirty="0" sz="1200" spc="-5">
                <a:latin typeface="Arial"/>
                <a:cs typeface="Arial"/>
              </a:rPr>
              <a:t>risk of type II </a:t>
            </a:r>
            <a:r>
              <a:rPr dirty="0" sz="1200" spc="-10">
                <a:latin typeface="Arial"/>
                <a:cs typeface="Arial"/>
              </a:rPr>
              <a:t>error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10">
                <a:latin typeface="Cambria"/>
                <a:cs typeface="Cambria"/>
              </a:rPr>
              <a:t>⇓</a:t>
            </a:r>
            <a:r>
              <a:rPr dirty="0" sz="1200" spc="1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 marR="335280" indent="294640">
              <a:lnSpc>
                <a:spcPct val="100000"/>
              </a:lnSpc>
              <a:spcBef>
                <a:spcPts val="10"/>
              </a:spcBef>
              <a:buAutoNum type="arabicParenBoth"/>
              <a:tabLst>
                <a:tab pos="535940" algn="l"/>
              </a:tabLst>
            </a:pPr>
            <a:r>
              <a:rPr dirty="0" sz="1200" spc="-5">
                <a:latin typeface="Arial"/>
                <a:cs typeface="Arial"/>
              </a:rPr>
              <a:t>It is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harder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 reject a </a:t>
            </a:r>
            <a:r>
              <a:rPr dirty="0" sz="1200" spc="-10">
                <a:latin typeface="Arial"/>
                <a:cs typeface="Arial"/>
              </a:rPr>
              <a:t>null hypothesis. Risk of  </a:t>
            </a:r>
            <a:r>
              <a:rPr dirty="0" sz="1200" spc="-5">
                <a:latin typeface="Arial"/>
                <a:cs typeface="Arial"/>
              </a:rPr>
              <a:t>false </a:t>
            </a:r>
            <a:r>
              <a:rPr dirty="0" sz="1200" spc="-10">
                <a:latin typeface="Arial"/>
                <a:cs typeface="Arial"/>
              </a:rPr>
              <a:t>positive </a:t>
            </a:r>
            <a:r>
              <a:rPr dirty="0" sz="1200" spc="-5">
                <a:latin typeface="Arial"/>
                <a:cs typeface="Arial"/>
              </a:rPr>
              <a:t>(type I </a:t>
            </a:r>
            <a:r>
              <a:rPr dirty="0" sz="1200" spc="-10">
                <a:latin typeface="Arial"/>
                <a:cs typeface="Arial"/>
              </a:rPr>
              <a:t>error) </a:t>
            </a:r>
            <a:r>
              <a:rPr dirty="0" sz="1200" spc="10">
                <a:latin typeface="Cambria"/>
                <a:cs typeface="Cambria"/>
              </a:rPr>
              <a:t>⇓</a:t>
            </a:r>
            <a:r>
              <a:rPr dirty="0" sz="1200" spc="10">
                <a:latin typeface="Arial"/>
                <a:cs typeface="Arial"/>
              </a:rPr>
              <a:t>; </a:t>
            </a:r>
            <a:r>
              <a:rPr dirty="0" sz="1200" spc="-5">
                <a:latin typeface="Arial"/>
                <a:cs typeface="Arial"/>
              </a:rPr>
              <a:t>risk of type II </a:t>
            </a:r>
            <a:r>
              <a:rPr dirty="0" sz="1200" spc="-10">
                <a:latin typeface="Arial"/>
                <a:cs typeface="Arial"/>
              </a:rPr>
              <a:t>error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10">
                <a:latin typeface="Cambria"/>
                <a:cs typeface="Cambria"/>
              </a:rPr>
              <a:t>⇓</a:t>
            </a:r>
            <a:r>
              <a:rPr dirty="0" sz="1200" spc="1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 marR="5080" indent="294005">
              <a:lnSpc>
                <a:spcPct val="100000"/>
              </a:lnSpc>
              <a:spcBef>
                <a:spcPts val="10"/>
              </a:spcBef>
              <a:buAutoNum type="arabicParenBoth"/>
              <a:tabLst>
                <a:tab pos="534670" algn="l"/>
              </a:tabLst>
            </a:pPr>
            <a:r>
              <a:rPr dirty="0" sz="1200" spc="-5">
                <a:latin typeface="Arial"/>
                <a:cs typeface="Arial"/>
              </a:rPr>
              <a:t>It is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easier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 reject a </a:t>
            </a:r>
            <a:r>
              <a:rPr dirty="0" sz="1200" spc="-10">
                <a:latin typeface="Arial"/>
                <a:cs typeface="Arial"/>
              </a:rPr>
              <a:t>null hypothesis. Risk </a:t>
            </a:r>
            <a:r>
              <a:rPr dirty="0" sz="1200" spc="-5">
                <a:latin typeface="Arial"/>
                <a:cs typeface="Arial"/>
              </a:rPr>
              <a:t>of false  </a:t>
            </a:r>
            <a:r>
              <a:rPr dirty="0" sz="1200" spc="-10">
                <a:latin typeface="Arial"/>
                <a:cs typeface="Arial"/>
              </a:rPr>
              <a:t>positive </a:t>
            </a:r>
            <a:r>
              <a:rPr dirty="0" sz="1200" spc="-5">
                <a:latin typeface="Arial"/>
                <a:cs typeface="Arial"/>
              </a:rPr>
              <a:t>(type I </a:t>
            </a:r>
            <a:r>
              <a:rPr dirty="0" sz="1200" spc="-10">
                <a:latin typeface="Arial"/>
                <a:cs typeface="Arial"/>
              </a:rPr>
              <a:t>error) </a:t>
            </a:r>
            <a:r>
              <a:rPr dirty="0" sz="1200" spc="10">
                <a:latin typeface="Cambria"/>
                <a:cs typeface="Cambria"/>
              </a:rPr>
              <a:t>⇑</a:t>
            </a:r>
            <a:r>
              <a:rPr dirty="0" sz="1200" spc="10">
                <a:latin typeface="Arial"/>
                <a:cs typeface="Arial"/>
              </a:rPr>
              <a:t>; </a:t>
            </a:r>
            <a:r>
              <a:rPr dirty="0" sz="1200" spc="-5">
                <a:latin typeface="Arial"/>
                <a:cs typeface="Arial"/>
              </a:rPr>
              <a:t>risk of type II </a:t>
            </a:r>
            <a:r>
              <a:rPr dirty="0" sz="1200" spc="-10">
                <a:latin typeface="Arial"/>
                <a:cs typeface="Arial"/>
              </a:rPr>
              <a:t>error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10">
                <a:latin typeface="Cambria"/>
                <a:cs typeface="Cambria"/>
              </a:rPr>
              <a:t>⇓</a:t>
            </a:r>
            <a:r>
              <a:rPr dirty="0" sz="1200" spc="1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 marR="5080" indent="294005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534670" algn="l"/>
              </a:tabLst>
            </a:pPr>
            <a:r>
              <a:rPr dirty="0" sz="1200" spc="-5">
                <a:latin typeface="Arial"/>
                <a:cs typeface="Arial"/>
              </a:rPr>
              <a:t>It is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easier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 reject a </a:t>
            </a:r>
            <a:r>
              <a:rPr dirty="0" sz="1200" spc="-10">
                <a:latin typeface="Arial"/>
                <a:cs typeface="Arial"/>
              </a:rPr>
              <a:t>null hypothesis. Risk </a:t>
            </a:r>
            <a:r>
              <a:rPr dirty="0" sz="1200" spc="-5">
                <a:latin typeface="Arial"/>
                <a:cs typeface="Arial"/>
              </a:rPr>
              <a:t>of false  </a:t>
            </a:r>
            <a:r>
              <a:rPr dirty="0" sz="1200" spc="-10">
                <a:latin typeface="Arial"/>
                <a:cs typeface="Arial"/>
              </a:rPr>
              <a:t>positive </a:t>
            </a:r>
            <a:r>
              <a:rPr dirty="0" sz="1200" spc="-5">
                <a:latin typeface="Arial"/>
                <a:cs typeface="Arial"/>
              </a:rPr>
              <a:t>(type I </a:t>
            </a:r>
            <a:r>
              <a:rPr dirty="0" sz="1200" spc="-10">
                <a:latin typeface="Arial"/>
                <a:cs typeface="Arial"/>
              </a:rPr>
              <a:t>error) </a:t>
            </a:r>
            <a:r>
              <a:rPr dirty="0" sz="1200" spc="10">
                <a:latin typeface="Cambria"/>
                <a:cs typeface="Cambria"/>
              </a:rPr>
              <a:t>⇓</a:t>
            </a:r>
            <a:r>
              <a:rPr dirty="0" sz="1200" spc="10">
                <a:latin typeface="Arial"/>
                <a:cs typeface="Arial"/>
              </a:rPr>
              <a:t>; </a:t>
            </a:r>
            <a:r>
              <a:rPr dirty="0" sz="1200" spc="-5">
                <a:latin typeface="Arial"/>
                <a:cs typeface="Arial"/>
              </a:rPr>
              <a:t>risk of type II </a:t>
            </a:r>
            <a:r>
              <a:rPr dirty="0" sz="1200" spc="-10">
                <a:latin typeface="Arial"/>
                <a:cs typeface="Arial"/>
              </a:rPr>
              <a:t>error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10">
                <a:latin typeface="Cambria"/>
                <a:cs typeface="Cambria"/>
              </a:rPr>
              <a:t>⇑</a:t>
            </a:r>
            <a:r>
              <a:rPr dirty="0" sz="1200" spc="1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 marR="279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Arial"/>
                <a:cs typeface="Arial"/>
              </a:rPr>
              <a:t>A: (3) The </a:t>
            </a:r>
            <a:r>
              <a:rPr dirty="0" sz="1200" spc="-10">
                <a:latin typeface="Arial"/>
                <a:cs typeface="Arial"/>
              </a:rPr>
              <a:t>alpha level indicates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probability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getting </a:t>
            </a:r>
            <a:r>
              <a:rPr dirty="0" sz="1200" spc="-5">
                <a:latin typeface="Arial"/>
                <a:cs typeface="Arial"/>
              </a:rPr>
              <a:t>a  type I </a:t>
            </a:r>
            <a:r>
              <a:rPr dirty="0" sz="1200" spc="-10">
                <a:latin typeface="Arial"/>
                <a:cs typeface="Arial"/>
              </a:rPr>
              <a:t>error </a:t>
            </a:r>
            <a:r>
              <a:rPr dirty="0" sz="1200" spc="-5">
                <a:latin typeface="Arial"/>
                <a:cs typeface="Arial"/>
              </a:rPr>
              <a:t>(if </a:t>
            </a:r>
            <a:r>
              <a:rPr dirty="0" sz="1200" spc="-10">
                <a:latin typeface="Arial"/>
                <a:cs typeface="Arial"/>
              </a:rPr>
              <a:t>null </a:t>
            </a:r>
            <a:r>
              <a:rPr dirty="0" sz="1200" spc="-5">
                <a:latin typeface="Arial"/>
                <a:cs typeface="Arial"/>
              </a:rPr>
              <a:t>is true), so </a:t>
            </a:r>
            <a:r>
              <a:rPr dirty="0" sz="1200" spc="-10">
                <a:latin typeface="Arial"/>
                <a:cs typeface="Arial"/>
              </a:rPr>
              <a:t>increasing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alpha level  increases </a:t>
            </a:r>
            <a:r>
              <a:rPr dirty="0" sz="1200" spc="-5">
                <a:latin typeface="Arial"/>
                <a:cs typeface="Arial"/>
              </a:rPr>
              <a:t>risk of a false </a:t>
            </a:r>
            <a:r>
              <a:rPr dirty="0" sz="1200" spc="-10">
                <a:latin typeface="Arial"/>
                <a:cs typeface="Arial"/>
              </a:rPr>
              <a:t>positive.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higher alpha level  </a:t>
            </a:r>
            <a:r>
              <a:rPr dirty="0" sz="1200" spc="-5">
                <a:latin typeface="Arial"/>
                <a:cs typeface="Arial"/>
              </a:rPr>
              <a:t>makes it </a:t>
            </a:r>
            <a:r>
              <a:rPr dirty="0" sz="1200" spc="-10">
                <a:latin typeface="Arial"/>
                <a:cs typeface="Arial"/>
              </a:rPr>
              <a:t>easier </a:t>
            </a:r>
            <a:r>
              <a:rPr dirty="0" sz="1200" spc="-5">
                <a:latin typeface="Arial"/>
                <a:cs typeface="Arial"/>
              </a:rPr>
              <a:t>to reject the </a:t>
            </a:r>
            <a:r>
              <a:rPr dirty="0" sz="1200" spc="-10">
                <a:latin typeface="Arial"/>
                <a:cs typeface="Arial"/>
              </a:rPr>
              <a:t>null </a:t>
            </a:r>
            <a:r>
              <a:rPr dirty="0" sz="1200" spc="-5">
                <a:latin typeface="Arial"/>
                <a:cs typeface="Arial"/>
              </a:rPr>
              <a:t>(easier for the </a:t>
            </a:r>
            <a:r>
              <a:rPr dirty="0" sz="1200" spc="-10">
                <a:latin typeface="Arial"/>
                <a:cs typeface="Arial"/>
              </a:rPr>
              <a:t>p-value </a:t>
            </a:r>
            <a:r>
              <a:rPr dirty="0" sz="1200" spc="-5">
                <a:latin typeface="Arial"/>
                <a:cs typeface="Arial"/>
              </a:rPr>
              <a:t>to  be smaller than </a:t>
            </a:r>
            <a:r>
              <a:rPr dirty="0" sz="1200" spc="-10">
                <a:latin typeface="Arial"/>
                <a:cs typeface="Arial"/>
              </a:rPr>
              <a:t>alpha), </a:t>
            </a:r>
            <a:r>
              <a:rPr dirty="0" sz="1200" spc="-5">
                <a:latin typeface="Arial"/>
                <a:cs typeface="Arial"/>
              </a:rPr>
              <a:t>so risk of type II </a:t>
            </a:r>
            <a:r>
              <a:rPr dirty="0" sz="1200" spc="-10">
                <a:latin typeface="Arial"/>
                <a:cs typeface="Arial"/>
              </a:rPr>
              <a:t>error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decreases.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4363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805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2-sample</a:t>
            </a:r>
            <a:r>
              <a:rPr dirty="0" spc="-50"/>
              <a:t> </a:t>
            </a:r>
            <a:r>
              <a:rPr dirty="0" spc="5"/>
              <a:t>t-tests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135" y="355803"/>
            <a:ext cx="3990340" cy="28428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914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Cambria"/>
              <a:buChar char="•"/>
              <a:tabLst>
                <a:tab pos="292100" algn="l"/>
              </a:tabLst>
            </a:pPr>
            <a:r>
              <a:rPr dirty="0" sz="1200" spc="-5">
                <a:latin typeface="Arial"/>
                <a:cs typeface="Arial"/>
              </a:rPr>
              <a:t>Example: </a:t>
            </a:r>
            <a:r>
              <a:rPr dirty="0" sz="1200" spc="-10">
                <a:latin typeface="Arial"/>
                <a:cs typeface="Arial"/>
              </a:rPr>
              <a:t>Effect </a:t>
            </a:r>
            <a:r>
              <a:rPr dirty="0" sz="1200" spc="-5">
                <a:latin typeface="Arial"/>
                <a:cs typeface="Arial"/>
              </a:rPr>
              <a:t>of a fuel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additive</a:t>
            </a:r>
            <a:endParaRPr sz="1200">
              <a:latin typeface="Arial"/>
              <a:cs typeface="Arial"/>
            </a:endParaRPr>
          </a:p>
          <a:p>
            <a:pPr lvl="1" marL="594995" marR="207010" indent="-145415">
              <a:lnSpc>
                <a:spcPct val="102699"/>
              </a:lnSpc>
              <a:spcBef>
                <a:spcPts val="180"/>
              </a:spcBef>
              <a:buClr>
                <a:srgbClr val="3333B2"/>
              </a:buClr>
              <a:buFont typeface="Cambria"/>
              <a:buChar char="•"/>
              <a:tabLst>
                <a:tab pos="595630" algn="l"/>
              </a:tabLst>
            </a:pP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have a </a:t>
            </a:r>
            <a:r>
              <a:rPr dirty="0" sz="1100" spc="-5">
                <a:latin typeface="Arial"/>
                <a:cs typeface="Arial"/>
              </a:rPr>
              <a:t>sample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vehicles, </a:t>
            </a:r>
            <a:r>
              <a:rPr dirty="0" sz="1100" spc="-10">
                <a:latin typeface="Arial"/>
                <a:cs typeface="Arial"/>
              </a:rPr>
              <a:t>some of which have  </a:t>
            </a:r>
            <a:r>
              <a:rPr dirty="0" sz="1100" spc="-5">
                <a:latin typeface="Arial"/>
                <a:cs typeface="Arial"/>
              </a:rPr>
              <a:t>received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fuel </a:t>
            </a:r>
            <a:r>
              <a:rPr dirty="0" sz="1100" spc="-10">
                <a:latin typeface="Arial"/>
                <a:cs typeface="Arial"/>
              </a:rPr>
              <a:t>additive and some of which have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not</a:t>
            </a:r>
            <a:endParaRPr sz="1100">
              <a:latin typeface="Arial"/>
              <a:cs typeface="Arial"/>
            </a:endParaRPr>
          </a:p>
          <a:p>
            <a:pPr lvl="1" marL="594995" marR="106680" indent="-145415">
              <a:lnSpc>
                <a:spcPct val="102600"/>
              </a:lnSpc>
              <a:buClr>
                <a:srgbClr val="3333B2"/>
              </a:buClr>
              <a:buFont typeface="Cambria"/>
              <a:buChar char="•"/>
              <a:tabLst>
                <a:tab pos="595630" algn="l"/>
              </a:tabLst>
            </a:pPr>
            <a:r>
              <a:rPr dirty="0" sz="1100" spc="-5">
                <a:latin typeface="Arial"/>
                <a:cs typeface="Arial"/>
              </a:rPr>
              <a:t>Our </a:t>
            </a:r>
            <a:r>
              <a:rPr dirty="0" sz="1100" spc="-10">
                <a:latin typeface="Arial"/>
                <a:cs typeface="Arial"/>
              </a:rPr>
              <a:t>dependent </a:t>
            </a:r>
            <a:r>
              <a:rPr dirty="0" sz="1100" spc="-5">
                <a:latin typeface="Arial"/>
                <a:cs typeface="Arial"/>
              </a:rPr>
              <a:t>variable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fuel </a:t>
            </a:r>
            <a:r>
              <a:rPr dirty="0" sz="1100" spc="-15">
                <a:latin typeface="Arial"/>
                <a:cs typeface="Arial"/>
              </a:rPr>
              <a:t>efficiency, </a:t>
            </a:r>
            <a:r>
              <a:rPr dirty="0" sz="1100" spc="-10">
                <a:latin typeface="Arial"/>
                <a:cs typeface="Arial"/>
              </a:rPr>
              <a:t>measured in  </a:t>
            </a:r>
            <a:r>
              <a:rPr dirty="0" sz="1100" spc="-5">
                <a:latin typeface="Arial"/>
                <a:cs typeface="Arial"/>
              </a:rPr>
              <a:t>miles </a:t>
            </a:r>
            <a:r>
              <a:rPr dirty="0" sz="1100" spc="-10">
                <a:latin typeface="Arial"/>
                <a:cs typeface="Arial"/>
              </a:rPr>
              <a:t>per gallon</a:t>
            </a:r>
            <a:r>
              <a:rPr dirty="0" sz="1100" spc="-5">
                <a:latin typeface="Arial"/>
                <a:cs typeface="Arial"/>
              </a:rPr>
              <a:t> (mpg)</a:t>
            </a:r>
            <a:endParaRPr sz="1100">
              <a:latin typeface="Arial"/>
              <a:cs typeface="Arial"/>
            </a:endParaRPr>
          </a:p>
          <a:p>
            <a:pPr algn="just" lvl="1" marL="594995" marR="124460" indent="-145415">
              <a:lnSpc>
                <a:spcPct val="102600"/>
              </a:lnSpc>
              <a:buClr>
                <a:srgbClr val="3333B2"/>
              </a:buClr>
              <a:buFont typeface="Cambria"/>
              <a:buChar char="•"/>
              <a:tabLst>
                <a:tab pos="595630" algn="l"/>
              </a:tabLst>
            </a:pP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consider </a:t>
            </a:r>
            <a:r>
              <a:rPr dirty="0" sz="1100" spc="-10">
                <a:latin typeface="Arial"/>
                <a:cs typeface="Arial"/>
              </a:rPr>
              <a:t>whether </a:t>
            </a:r>
            <a:r>
              <a:rPr dirty="0" sz="1100" spc="-5">
                <a:latin typeface="Arial"/>
                <a:cs typeface="Arial"/>
              </a:rPr>
              <a:t>the fuel </a:t>
            </a:r>
            <a:r>
              <a:rPr dirty="0" sz="1100" spc="-10">
                <a:latin typeface="Arial"/>
                <a:cs typeface="Arial"/>
              </a:rPr>
              <a:t>additive has </a:t>
            </a:r>
            <a:r>
              <a:rPr dirty="0" sz="1100" spc="-15">
                <a:latin typeface="Arial"/>
                <a:cs typeface="Arial"/>
              </a:rPr>
              <a:t>an  </a:t>
            </a:r>
            <a:r>
              <a:rPr dirty="0" sz="1100" spc="-10">
                <a:latin typeface="Arial"/>
                <a:cs typeface="Arial"/>
              </a:rPr>
              <a:t>effect on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mean gas </a:t>
            </a:r>
            <a:r>
              <a:rPr dirty="0" sz="1100" spc="-5">
                <a:latin typeface="Arial"/>
                <a:cs typeface="Arial"/>
              </a:rPr>
              <a:t>mileage (in </a:t>
            </a:r>
            <a:r>
              <a:rPr dirty="0" sz="1100" spc="-10">
                <a:latin typeface="Arial"/>
                <a:cs typeface="Arial"/>
              </a:rPr>
              <a:t>other words, does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population of </a:t>
            </a:r>
            <a:r>
              <a:rPr dirty="0" sz="1100" spc="-5">
                <a:latin typeface="Arial"/>
                <a:cs typeface="Arial"/>
              </a:rPr>
              <a:t>treated cars </a:t>
            </a:r>
            <a:r>
              <a:rPr dirty="0" sz="1100" spc="-10">
                <a:latin typeface="Arial"/>
                <a:cs typeface="Arial"/>
              </a:rPr>
              <a:t>have a different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mean</a:t>
            </a:r>
            <a:endParaRPr sz="1100">
              <a:latin typeface="Arial"/>
              <a:cs typeface="Arial"/>
            </a:endParaRPr>
          </a:p>
          <a:p>
            <a:pPr algn="just" marL="594995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than the </a:t>
            </a:r>
            <a:r>
              <a:rPr dirty="0" sz="1100" spc="-10">
                <a:latin typeface="Arial"/>
                <a:cs typeface="Arial"/>
              </a:rPr>
              <a:t>population of untreated</a:t>
            </a:r>
            <a:r>
              <a:rPr dirty="0" sz="1100" spc="-5">
                <a:latin typeface="Arial"/>
                <a:cs typeface="Arial"/>
              </a:rPr>
              <a:t> cars?)</a:t>
            </a:r>
            <a:endParaRPr sz="1100">
              <a:latin typeface="Arial"/>
              <a:cs typeface="Arial"/>
            </a:endParaRPr>
          </a:p>
          <a:p>
            <a:pPr lvl="1" marL="594995" marR="414655" indent="-145415">
              <a:lnSpc>
                <a:spcPct val="102600"/>
              </a:lnSpc>
              <a:buClr>
                <a:srgbClr val="3333B2"/>
              </a:buClr>
              <a:buFont typeface="Cambria"/>
              <a:buChar char="•"/>
              <a:tabLst>
                <a:tab pos="595630" algn="l"/>
              </a:tabLst>
            </a:pPr>
            <a:r>
              <a:rPr dirty="0" sz="1100" spc="-10">
                <a:latin typeface="Arial"/>
                <a:cs typeface="Arial"/>
              </a:rPr>
              <a:t>The mean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untreated </a:t>
            </a:r>
            <a:r>
              <a:rPr dirty="0" sz="1100" spc="-5">
                <a:latin typeface="Arial"/>
                <a:cs typeface="Arial"/>
              </a:rPr>
              <a:t>cars </a:t>
            </a:r>
            <a:r>
              <a:rPr dirty="0" sz="1100" spc="-10">
                <a:latin typeface="Arial"/>
                <a:cs typeface="Arial"/>
              </a:rPr>
              <a:t>is 21 mpg while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mean </a:t>
            </a:r>
            <a:r>
              <a:rPr dirty="0" sz="1100" spc="-5">
                <a:latin typeface="Arial"/>
                <a:cs typeface="Arial"/>
              </a:rPr>
              <a:t>for treated cars </a:t>
            </a:r>
            <a:r>
              <a:rPr dirty="0" sz="1100" spc="-10">
                <a:latin typeface="Arial"/>
                <a:cs typeface="Arial"/>
              </a:rPr>
              <a:t>is 22.75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mpg</a:t>
            </a:r>
            <a:endParaRPr sz="1100">
              <a:latin typeface="Arial"/>
              <a:cs typeface="Arial"/>
            </a:endParaRPr>
          </a:p>
          <a:p>
            <a:pPr lvl="1" marL="594995" marR="191770" indent="-145415">
              <a:lnSpc>
                <a:spcPct val="102600"/>
              </a:lnSpc>
              <a:buClr>
                <a:srgbClr val="3333B2"/>
              </a:buClr>
              <a:buFont typeface="Cambria"/>
              <a:buChar char="•"/>
              <a:tabLst>
                <a:tab pos="595630" algn="l"/>
              </a:tabLst>
            </a:pP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know whether </a:t>
            </a: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 spc="-10">
                <a:latin typeface="Arial"/>
                <a:cs typeface="Arial"/>
              </a:rPr>
              <a:t>difference is  </a:t>
            </a:r>
            <a:r>
              <a:rPr dirty="0" sz="1100" spc="-5">
                <a:latin typeface="Arial"/>
                <a:cs typeface="Arial"/>
              </a:rPr>
              <a:t>statistically significant (in </a:t>
            </a:r>
            <a:r>
              <a:rPr dirty="0" sz="1100" spc="-10">
                <a:latin typeface="Arial"/>
                <a:cs typeface="Arial"/>
              </a:rPr>
              <a:t>other words, how plausible  is </a:t>
            </a:r>
            <a:r>
              <a:rPr dirty="0" sz="1100" spc="-5">
                <a:latin typeface="Arial"/>
                <a:cs typeface="Arial"/>
              </a:rPr>
              <a:t>it that this </a:t>
            </a:r>
            <a:r>
              <a:rPr dirty="0" sz="1100" spc="-10">
                <a:latin typeface="Arial"/>
                <a:cs typeface="Arial"/>
              </a:rPr>
              <a:t>difference is </a:t>
            </a:r>
            <a:r>
              <a:rPr dirty="0" sz="1100" spc="-5">
                <a:latin typeface="Arial"/>
                <a:cs typeface="Arial"/>
              </a:rPr>
              <a:t>merely </a:t>
            </a:r>
            <a:r>
              <a:rPr dirty="0" sz="1100" spc="-10">
                <a:latin typeface="Arial"/>
                <a:cs typeface="Arial"/>
              </a:rPr>
              <a:t>due </a:t>
            </a:r>
            <a:r>
              <a:rPr dirty="0" sz="1100" spc="-5">
                <a:latin typeface="Arial"/>
                <a:cs typeface="Arial"/>
              </a:rPr>
              <a:t>to sampling  </a:t>
            </a:r>
            <a:r>
              <a:rPr dirty="0" sz="1100" spc="-10">
                <a:latin typeface="Arial"/>
                <a:cs typeface="Arial"/>
              </a:rPr>
              <a:t>error–the imprecision in our estimates </a:t>
            </a:r>
            <a:r>
              <a:rPr dirty="0" sz="1100" spc="-5">
                <a:latin typeface="Arial"/>
                <a:cs typeface="Arial"/>
              </a:rPr>
              <a:t>caused </a:t>
            </a:r>
            <a:r>
              <a:rPr dirty="0" sz="1100" spc="-10">
                <a:latin typeface="Arial"/>
                <a:cs typeface="Arial"/>
              </a:rPr>
              <a:t>by  </a:t>
            </a:r>
            <a:r>
              <a:rPr dirty="0" sz="1100" spc="-5">
                <a:latin typeface="Arial"/>
                <a:cs typeface="Arial"/>
              </a:rPr>
              <a:t>relying </a:t>
            </a:r>
            <a:r>
              <a:rPr dirty="0" sz="1100" spc="-10">
                <a:latin typeface="Arial"/>
                <a:cs typeface="Arial"/>
              </a:rPr>
              <a:t>on a </a:t>
            </a:r>
            <a:r>
              <a:rPr dirty="0" sz="1100" spc="-5">
                <a:latin typeface="Arial"/>
                <a:cs typeface="Arial"/>
              </a:rPr>
              <a:t>finite sample?)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4363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805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2-sample</a:t>
            </a:r>
            <a:r>
              <a:rPr dirty="0" spc="-50"/>
              <a:t> </a:t>
            </a:r>
            <a:r>
              <a:rPr dirty="0" spc="5"/>
              <a:t>t-tests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435" y="360575"/>
            <a:ext cx="4023360" cy="2889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1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Cambria"/>
              <a:buChar char="•"/>
              <a:tabLst>
                <a:tab pos="304800" algn="l"/>
              </a:tabLst>
            </a:pP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multiple </a:t>
            </a:r>
            <a:r>
              <a:rPr dirty="0" sz="1200" spc="-10">
                <a:latin typeface="Arial"/>
                <a:cs typeface="Arial"/>
              </a:rPr>
              <a:t>ways we </a:t>
            </a:r>
            <a:r>
              <a:rPr dirty="0" sz="1200" spc="-5">
                <a:latin typeface="Arial"/>
                <a:cs typeface="Arial"/>
              </a:rPr>
              <a:t>can conduct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hypothesis</a:t>
            </a:r>
            <a:endParaRPr sz="1200">
              <a:latin typeface="Arial"/>
              <a:cs typeface="Arial"/>
            </a:endParaRPr>
          </a:p>
          <a:p>
            <a:pPr marL="3041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tests; for </a:t>
            </a:r>
            <a:r>
              <a:rPr dirty="0" sz="1200" spc="-25">
                <a:latin typeface="Arial"/>
                <a:cs typeface="Arial"/>
              </a:rPr>
              <a:t>now, </a:t>
            </a:r>
            <a:r>
              <a:rPr dirty="0" sz="1200" spc="-10">
                <a:latin typeface="Arial"/>
                <a:cs typeface="Arial"/>
              </a:rPr>
              <a:t>we’ll </a:t>
            </a:r>
            <a:r>
              <a:rPr dirty="0" sz="1200" spc="-5">
                <a:latin typeface="Arial"/>
                <a:cs typeface="Arial"/>
              </a:rPr>
              <a:t>do </a:t>
            </a:r>
            <a:r>
              <a:rPr dirty="0" sz="1200" spc="-10">
                <a:latin typeface="Arial"/>
                <a:cs typeface="Arial"/>
              </a:rPr>
              <a:t>what’s </a:t>
            </a:r>
            <a:r>
              <a:rPr dirty="0" sz="1200" spc="-5">
                <a:latin typeface="Arial"/>
                <a:cs typeface="Arial"/>
              </a:rPr>
              <a:t>called a </a:t>
            </a:r>
            <a:r>
              <a:rPr dirty="0" sz="1200" spc="-10">
                <a:latin typeface="Arial"/>
                <a:cs typeface="Arial"/>
              </a:rPr>
              <a:t>2-sample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t-test</a:t>
            </a:r>
            <a:endParaRPr sz="1200">
              <a:latin typeface="Arial"/>
              <a:cs typeface="Arial"/>
            </a:endParaRPr>
          </a:p>
          <a:p>
            <a:pPr marL="304165" marR="209550" indent="-152400">
              <a:lnSpc>
                <a:spcPct val="100000"/>
              </a:lnSpc>
              <a:spcBef>
                <a:spcPts val="180"/>
              </a:spcBef>
              <a:buClr>
                <a:srgbClr val="EC1A3A"/>
              </a:buClr>
              <a:buFont typeface="Cambria"/>
              <a:buChar char="•"/>
              <a:tabLst>
                <a:tab pos="3048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could conduct an </a:t>
            </a:r>
            <a:r>
              <a:rPr dirty="0" sz="1200" spc="-10">
                <a:latin typeface="Arial"/>
                <a:cs typeface="Arial"/>
              </a:rPr>
              <a:t>equivalent </a:t>
            </a:r>
            <a:r>
              <a:rPr dirty="0" sz="1200" spc="-5">
                <a:latin typeface="Arial"/>
                <a:cs typeface="Arial"/>
              </a:rPr>
              <a:t>test </a:t>
            </a:r>
            <a:r>
              <a:rPr dirty="0" sz="1200" spc="-10">
                <a:latin typeface="Arial"/>
                <a:cs typeface="Arial"/>
              </a:rPr>
              <a:t>using  </a:t>
            </a:r>
            <a:r>
              <a:rPr dirty="0" sz="1200" spc="-5">
                <a:latin typeface="Arial"/>
                <a:cs typeface="Arial"/>
              </a:rPr>
              <a:t>regression; </a:t>
            </a:r>
            <a:r>
              <a:rPr dirty="0" sz="1200" spc="-10">
                <a:latin typeface="Arial"/>
                <a:cs typeface="Arial"/>
              </a:rPr>
              <a:t>we’ll learn </a:t>
            </a:r>
            <a:r>
              <a:rPr dirty="0" sz="1200" spc="-5">
                <a:latin typeface="Arial"/>
                <a:cs typeface="Arial"/>
              </a:rPr>
              <a:t>this </a:t>
            </a:r>
            <a:r>
              <a:rPr dirty="0" sz="1200" spc="-10">
                <a:latin typeface="Arial"/>
                <a:cs typeface="Arial"/>
              </a:rPr>
              <a:t>alternative approach later  </a:t>
            </a:r>
            <a:r>
              <a:rPr dirty="0" sz="1200" spc="-5">
                <a:latin typeface="Arial"/>
                <a:cs typeface="Arial"/>
              </a:rPr>
              <a:t>(see </a:t>
            </a:r>
            <a:r>
              <a:rPr dirty="0" sz="1200" spc="-10">
                <a:latin typeface="Arial"/>
                <a:cs typeface="Arial"/>
              </a:rPr>
              <a:t>Ch. </a:t>
            </a:r>
            <a:r>
              <a:rPr dirty="0" sz="1200" spc="-5">
                <a:latin typeface="Arial"/>
                <a:cs typeface="Arial"/>
              </a:rPr>
              <a:t>12 of the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textbook)</a:t>
            </a:r>
            <a:endParaRPr sz="1200">
              <a:latin typeface="Arial"/>
              <a:cs typeface="Arial"/>
            </a:endParaRPr>
          </a:p>
          <a:p>
            <a:pPr marL="304165" marR="386080" indent="-152400">
              <a:lnSpc>
                <a:spcPct val="100000"/>
              </a:lnSpc>
              <a:spcBef>
                <a:spcPts val="195"/>
              </a:spcBef>
              <a:buClr>
                <a:srgbClr val="EC1A3A"/>
              </a:buClr>
              <a:buFont typeface="Cambria"/>
              <a:buChar char="•"/>
              <a:tabLst>
                <a:tab pos="304800" algn="l"/>
              </a:tabLst>
            </a:pPr>
            <a:r>
              <a:rPr dirty="0" sz="1200" spc="-15">
                <a:latin typeface="Arial"/>
                <a:cs typeface="Arial"/>
              </a:rPr>
              <a:t>Conceptually,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think of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two </a:t>
            </a:r>
            <a:r>
              <a:rPr dirty="0" sz="1200" spc="-10">
                <a:latin typeface="Arial"/>
                <a:cs typeface="Arial"/>
              </a:rPr>
              <a:t>groups as  </a:t>
            </a:r>
            <a:r>
              <a:rPr dirty="0" sz="1200" spc="-5">
                <a:latin typeface="Arial"/>
                <a:cs typeface="Arial"/>
              </a:rPr>
              <a:t>separate </a:t>
            </a:r>
            <a:r>
              <a:rPr dirty="0" sz="1200" spc="-10">
                <a:latin typeface="Arial"/>
                <a:cs typeface="Arial"/>
              </a:rPr>
              <a:t>populations </a:t>
            </a:r>
            <a:r>
              <a:rPr dirty="0" sz="1200" spc="-5">
                <a:latin typeface="Arial"/>
                <a:cs typeface="Arial"/>
              </a:rPr>
              <a:t>(one </a:t>
            </a:r>
            <a:r>
              <a:rPr dirty="0" sz="1200" spc="-10">
                <a:latin typeface="Arial"/>
                <a:cs typeface="Arial"/>
              </a:rPr>
              <a:t>where </a:t>
            </a:r>
            <a:r>
              <a:rPr dirty="0" sz="1200" spc="-5">
                <a:latin typeface="Arial"/>
                <a:cs typeface="Arial"/>
              </a:rPr>
              <a:t>cars receive the  fuel </a:t>
            </a:r>
            <a:r>
              <a:rPr dirty="0" sz="1200" spc="-10">
                <a:latin typeface="Arial"/>
                <a:cs typeface="Arial"/>
              </a:rPr>
              <a:t>additive, one where </a:t>
            </a:r>
            <a:r>
              <a:rPr dirty="0" sz="1200" spc="-5">
                <a:latin typeface="Arial"/>
                <a:cs typeface="Arial"/>
              </a:rPr>
              <a:t>they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don’t)</a:t>
            </a:r>
            <a:endParaRPr sz="1200">
              <a:latin typeface="Arial"/>
              <a:cs typeface="Arial"/>
            </a:endParaRPr>
          </a:p>
          <a:p>
            <a:pPr marL="304165" marR="161290" indent="-152400">
              <a:lnSpc>
                <a:spcPct val="100000"/>
              </a:lnSpc>
              <a:spcBef>
                <a:spcPts val="195"/>
              </a:spcBef>
              <a:buClr>
                <a:srgbClr val="EC1A3A"/>
              </a:buClr>
              <a:buFont typeface="Cambria"/>
              <a:buChar char="•"/>
              <a:tabLst>
                <a:tab pos="3048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10">
                <a:latin typeface="Arial"/>
                <a:cs typeface="Arial"/>
              </a:rPr>
              <a:t>will also </a:t>
            </a:r>
            <a:r>
              <a:rPr dirty="0" sz="1200" spc="-5">
                <a:latin typeface="Arial"/>
                <a:cs typeface="Arial"/>
              </a:rPr>
              <a:t>think of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sample as </a:t>
            </a:r>
            <a:r>
              <a:rPr dirty="0" sz="1200" spc="-10">
                <a:latin typeface="Arial"/>
                <a:cs typeface="Arial"/>
              </a:rPr>
              <a:t>being divided into  </a:t>
            </a:r>
            <a:r>
              <a:rPr dirty="0" sz="1200" spc="-5">
                <a:latin typeface="Arial"/>
                <a:cs typeface="Arial"/>
              </a:rPr>
              <a:t>two separate samples–one for </a:t>
            </a:r>
            <a:r>
              <a:rPr dirty="0" sz="1200" spc="-10">
                <a:latin typeface="Arial"/>
                <a:cs typeface="Arial"/>
              </a:rPr>
              <a:t>each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population</a:t>
            </a:r>
            <a:endParaRPr sz="1200">
              <a:latin typeface="Arial"/>
              <a:cs typeface="Arial"/>
            </a:endParaRPr>
          </a:p>
          <a:p>
            <a:pPr marL="304165" marR="388620" indent="-152400">
              <a:lnSpc>
                <a:spcPct val="100000"/>
              </a:lnSpc>
              <a:spcBef>
                <a:spcPts val="185"/>
              </a:spcBef>
              <a:buClr>
                <a:srgbClr val="EC1A3A"/>
              </a:buClr>
              <a:buFont typeface="Cambria"/>
              <a:buChar char="•"/>
              <a:tabLst>
                <a:tab pos="304800" algn="l"/>
              </a:tabLst>
            </a:pPr>
            <a:r>
              <a:rPr dirty="0" sz="1200" spc="-5">
                <a:latin typeface="Arial"/>
                <a:cs typeface="Arial"/>
              </a:rPr>
              <a:t>In a </a:t>
            </a:r>
            <a:r>
              <a:rPr dirty="0" sz="1200" spc="-10">
                <a:latin typeface="Arial"/>
                <a:cs typeface="Arial"/>
              </a:rPr>
              <a:t>2-sample </a:t>
            </a:r>
            <a:r>
              <a:rPr dirty="0" sz="1200" spc="-5">
                <a:latin typeface="Arial"/>
                <a:cs typeface="Arial"/>
              </a:rPr>
              <a:t>t-test,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compute the </a:t>
            </a:r>
            <a:r>
              <a:rPr dirty="0" sz="1200" spc="-10">
                <a:latin typeface="Arial"/>
                <a:cs typeface="Arial"/>
              </a:rPr>
              <a:t>difference in  </a:t>
            </a:r>
            <a:r>
              <a:rPr dirty="0" sz="1200" spc="-5">
                <a:latin typeface="Arial"/>
                <a:cs typeface="Arial"/>
              </a:rPr>
              <a:t>means </a:t>
            </a:r>
            <a:r>
              <a:rPr dirty="0" sz="1200" spc="-10">
                <a:latin typeface="Arial"/>
                <a:cs typeface="Arial"/>
              </a:rPr>
              <a:t>between our </a:t>
            </a:r>
            <a:r>
              <a:rPr dirty="0" sz="1200" spc="-5">
                <a:latin typeface="Arial"/>
                <a:cs typeface="Arial"/>
              </a:rPr>
              <a:t>two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samples</a:t>
            </a:r>
            <a:endParaRPr sz="1200">
              <a:latin typeface="Arial"/>
              <a:cs typeface="Arial"/>
            </a:endParaRPr>
          </a:p>
          <a:p>
            <a:pPr marL="304165" marR="126364" indent="-152400">
              <a:lnSpc>
                <a:spcPct val="100000"/>
              </a:lnSpc>
              <a:spcBef>
                <a:spcPts val="190"/>
              </a:spcBef>
              <a:buClr>
                <a:srgbClr val="EC1A3A"/>
              </a:buClr>
              <a:buFont typeface="Cambria"/>
              <a:buChar char="•"/>
              <a:tabLst>
                <a:tab pos="304800" algn="l"/>
              </a:tabLst>
            </a:pPr>
            <a:r>
              <a:rPr dirty="0" sz="1200" spc="-5">
                <a:latin typeface="Arial"/>
                <a:cs typeface="Arial"/>
              </a:rPr>
              <a:t>For this test, </a:t>
            </a:r>
            <a:r>
              <a:rPr dirty="0" sz="1200" spc="-10">
                <a:latin typeface="Arial"/>
                <a:cs typeface="Arial"/>
              </a:rPr>
              <a:t>our degrees </a:t>
            </a:r>
            <a:r>
              <a:rPr dirty="0" sz="1200" spc="-5">
                <a:latin typeface="Arial"/>
                <a:cs typeface="Arial"/>
              </a:rPr>
              <a:t>of freedom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computed  as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200" spc="110">
                <a:latin typeface="Garamond"/>
                <a:cs typeface="Garamond"/>
              </a:rPr>
              <a:t>+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200" spc="260">
                <a:latin typeface="Cambria"/>
                <a:cs typeface="Cambria"/>
              </a:rPr>
              <a:t>− </a:t>
            </a:r>
            <a:r>
              <a:rPr dirty="0" sz="1200" spc="-5">
                <a:latin typeface="Arial"/>
                <a:cs typeface="Arial"/>
              </a:rPr>
              <a:t>2, </a:t>
            </a:r>
            <a:r>
              <a:rPr dirty="0" sz="1200" spc="-10">
                <a:latin typeface="Arial"/>
                <a:cs typeface="Arial"/>
              </a:rPr>
              <a:t>where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200" spc="-5">
                <a:latin typeface="Arial"/>
                <a:cs typeface="Arial"/>
              </a:rPr>
              <a:t>is the size of the first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sample 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200" spc="-5">
                <a:latin typeface="Arial"/>
                <a:cs typeface="Arial"/>
              </a:rPr>
              <a:t>is the size of the second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4363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805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2-sample</a:t>
            </a:r>
            <a:r>
              <a:rPr dirty="0" spc="-50"/>
              <a:t> </a:t>
            </a:r>
            <a:r>
              <a:rPr dirty="0" spc="5"/>
              <a:t>t-tests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35" y="330235"/>
            <a:ext cx="4055745" cy="2988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6865" indent="-152400">
              <a:lnSpc>
                <a:spcPts val="1370"/>
              </a:lnSpc>
              <a:spcBef>
                <a:spcPts val="95"/>
              </a:spcBef>
              <a:buClr>
                <a:srgbClr val="EC1A3A"/>
              </a:buClr>
              <a:buFont typeface="Cambria"/>
              <a:buChar char="•"/>
              <a:tabLst>
                <a:tab pos="317500" algn="l"/>
              </a:tabLst>
            </a:pPr>
            <a:r>
              <a:rPr dirty="0" sz="1200" spc="-5">
                <a:latin typeface="Arial"/>
                <a:cs typeface="Arial"/>
              </a:rPr>
              <a:t>Example: </a:t>
            </a:r>
            <a:r>
              <a:rPr dirty="0" sz="1200" spc="-10">
                <a:latin typeface="Arial"/>
                <a:cs typeface="Arial"/>
              </a:rPr>
              <a:t>Effect </a:t>
            </a:r>
            <a:r>
              <a:rPr dirty="0" sz="1200" spc="-5">
                <a:latin typeface="Arial"/>
                <a:cs typeface="Arial"/>
              </a:rPr>
              <a:t>of a fuel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additive</a:t>
            </a:r>
            <a:endParaRPr sz="1200">
              <a:latin typeface="Arial"/>
              <a:cs typeface="Arial"/>
            </a:endParaRPr>
          </a:p>
          <a:p>
            <a:pPr lvl="1" marL="620395" indent="-146050">
              <a:lnSpc>
                <a:spcPts val="1235"/>
              </a:lnSpc>
              <a:buClr>
                <a:srgbClr val="3333B2"/>
              </a:buClr>
              <a:buFont typeface="Cambria"/>
              <a:buChar char="•"/>
              <a:tabLst>
                <a:tab pos="621030" algn="l"/>
              </a:tabLst>
            </a:pPr>
            <a:r>
              <a:rPr dirty="0" sz="110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100" spc="60">
                <a:latin typeface="Garamond"/>
                <a:cs typeface="Garamond"/>
              </a:rPr>
              <a:t>: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>
                <a:latin typeface="Arial"/>
                <a:cs typeface="Arial"/>
              </a:rPr>
              <a:t>1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15">
                <a:latin typeface="Garamond"/>
                <a:cs typeface="Garamond"/>
              </a:rPr>
              <a:t>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>
                <a:latin typeface="Arial"/>
                <a:cs typeface="Arial"/>
              </a:rPr>
              <a:t>2</a:t>
            </a:r>
            <a:endParaRPr baseline="-13888" sz="1200">
              <a:latin typeface="Arial"/>
              <a:cs typeface="Arial"/>
            </a:endParaRPr>
          </a:p>
          <a:p>
            <a:pPr lvl="2" marL="923925" indent="-139700">
              <a:lnSpc>
                <a:spcPts val="1185"/>
              </a:lnSpc>
              <a:buClr>
                <a:srgbClr val="3333B2"/>
              </a:buClr>
              <a:buFont typeface="Cambria"/>
              <a:buChar char="•"/>
              <a:tabLst>
                <a:tab pos="924560" algn="l"/>
              </a:tabLst>
            </a:pPr>
            <a:r>
              <a:rPr dirty="0" sz="1000" spc="-5">
                <a:latin typeface="Arial"/>
                <a:cs typeface="Arial"/>
              </a:rPr>
              <a:t>In </a:t>
            </a:r>
            <a:r>
              <a:rPr dirty="0" sz="1000" spc="-10">
                <a:latin typeface="Arial"/>
                <a:cs typeface="Arial"/>
              </a:rPr>
              <a:t>plain </a:t>
            </a:r>
            <a:r>
              <a:rPr dirty="0" sz="1000" spc="-5">
                <a:latin typeface="Arial"/>
                <a:cs typeface="Arial"/>
              </a:rPr>
              <a:t>English, the mean fuel efficiency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is</a:t>
            </a:r>
            <a:endParaRPr sz="1000">
              <a:latin typeface="Arial"/>
              <a:cs typeface="Arial"/>
            </a:endParaRPr>
          </a:p>
          <a:p>
            <a:pPr marL="923925" marR="171450">
              <a:lnSpc>
                <a:spcPts val="1200"/>
              </a:lnSpc>
              <a:spcBef>
                <a:spcPts val="35"/>
              </a:spcBef>
            </a:pPr>
            <a:r>
              <a:rPr dirty="0" sz="1000" spc="-10">
                <a:latin typeface="Arial"/>
                <a:cs typeface="Arial"/>
              </a:rPr>
              <a:t>unaffected </a:t>
            </a:r>
            <a:r>
              <a:rPr dirty="0" sz="1000" spc="-5">
                <a:latin typeface="Arial"/>
                <a:cs typeface="Arial"/>
              </a:rPr>
              <a:t>by the </a:t>
            </a:r>
            <a:r>
              <a:rPr dirty="0" sz="1000" spc="-10">
                <a:latin typeface="Arial"/>
                <a:cs typeface="Arial"/>
              </a:rPr>
              <a:t>additive </a:t>
            </a:r>
            <a:r>
              <a:rPr dirty="0" sz="1000" spc="-5">
                <a:latin typeface="Arial"/>
                <a:cs typeface="Arial"/>
              </a:rPr>
              <a:t>(mean </a:t>
            </a:r>
            <a:r>
              <a:rPr dirty="0" sz="1000" spc="-10">
                <a:latin typeface="Arial"/>
                <a:cs typeface="Arial"/>
              </a:rPr>
              <a:t>without </a:t>
            </a: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additive  </a:t>
            </a:r>
            <a:r>
              <a:rPr dirty="0" sz="1000" spc="-5">
                <a:latin typeface="Arial"/>
                <a:cs typeface="Arial"/>
              </a:rPr>
              <a:t>is the same as mean </a:t>
            </a:r>
            <a:r>
              <a:rPr dirty="0" sz="1000" spc="-10">
                <a:latin typeface="Arial"/>
                <a:cs typeface="Arial"/>
              </a:rPr>
              <a:t>with </a:t>
            </a: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additive)</a:t>
            </a:r>
            <a:endParaRPr sz="1000">
              <a:latin typeface="Arial"/>
              <a:cs typeface="Arial"/>
            </a:endParaRPr>
          </a:p>
          <a:p>
            <a:pPr lvl="1" marL="620395" indent="-146050">
              <a:lnSpc>
                <a:spcPts val="1160"/>
              </a:lnSpc>
              <a:buClr>
                <a:srgbClr val="3333B2"/>
              </a:buClr>
              <a:buFont typeface="Cambria"/>
              <a:buChar char="•"/>
              <a:tabLst>
                <a:tab pos="621030" algn="l"/>
              </a:tabLst>
            </a:pPr>
            <a:r>
              <a:rPr dirty="0" sz="1100" spc="-5" i="1">
                <a:latin typeface="Arial"/>
                <a:cs typeface="Arial"/>
              </a:rPr>
              <a:t>H</a:t>
            </a:r>
            <a:r>
              <a:rPr dirty="0" baseline="-13888" sz="1200" spc="-7" i="1">
                <a:latin typeface="Arial"/>
                <a:cs typeface="Arial"/>
              </a:rPr>
              <a:t>A </a:t>
            </a:r>
            <a:r>
              <a:rPr dirty="0" sz="1100" spc="60">
                <a:latin typeface="Garamond"/>
                <a:cs typeface="Garamond"/>
              </a:rPr>
              <a:t>: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>
                <a:latin typeface="Arial"/>
                <a:cs typeface="Arial"/>
              </a:rPr>
              <a:t>1 </a:t>
            </a:r>
            <a:r>
              <a:rPr dirty="0" sz="1100" spc="55">
                <a:latin typeface="Cambria"/>
                <a:cs typeface="Cambria"/>
              </a:rPr>
              <a:t≯</a:t>
            </a:r>
            <a:r>
              <a:rPr dirty="0" sz="1100" spc="55">
                <a:latin typeface="Garamond"/>
                <a:cs typeface="Garamond"/>
              </a:rPr>
              <a:t>=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>
                <a:latin typeface="Arial"/>
                <a:cs typeface="Arial"/>
              </a:rPr>
              <a:t>2</a:t>
            </a:r>
            <a:r>
              <a:rPr dirty="0" baseline="-13888" sz="1200" spc="127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(two-sided)</a:t>
            </a:r>
            <a:endParaRPr sz="1100">
              <a:latin typeface="Arial"/>
              <a:cs typeface="Arial"/>
            </a:endParaRPr>
          </a:p>
          <a:p>
            <a:pPr lvl="2" marL="923925" marR="670560" indent="-139700">
              <a:lnSpc>
                <a:spcPts val="1200"/>
              </a:lnSpc>
              <a:spcBef>
                <a:spcPts val="30"/>
              </a:spcBef>
              <a:buClr>
                <a:srgbClr val="3333B2"/>
              </a:buClr>
              <a:buFont typeface="Cambria"/>
              <a:buChar char="•"/>
              <a:tabLst>
                <a:tab pos="924560" algn="l"/>
              </a:tabLst>
            </a:pPr>
            <a:r>
              <a:rPr dirty="0" sz="1000" spc="-5">
                <a:latin typeface="Arial"/>
                <a:cs typeface="Arial"/>
              </a:rPr>
              <a:t>The fuel </a:t>
            </a:r>
            <a:r>
              <a:rPr dirty="0" sz="1000" spc="-10">
                <a:latin typeface="Arial"/>
                <a:cs typeface="Arial"/>
              </a:rPr>
              <a:t>additive </a:t>
            </a:r>
            <a:r>
              <a:rPr dirty="0" sz="1000" spc="-5">
                <a:latin typeface="Arial"/>
                <a:cs typeface="Arial"/>
              </a:rPr>
              <a:t>makes a difference for fuel  efficiency (could be a </a:t>
            </a:r>
            <a:r>
              <a:rPr dirty="0" sz="1000" spc="-10">
                <a:latin typeface="Arial"/>
                <a:cs typeface="Arial"/>
              </a:rPr>
              <a:t>negative effect)</a:t>
            </a:r>
            <a:endParaRPr sz="1000">
              <a:latin typeface="Arial"/>
              <a:cs typeface="Arial"/>
            </a:endParaRPr>
          </a:p>
          <a:p>
            <a:pPr lvl="1" marL="620395" indent="-146050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Cambria"/>
              <a:buChar char="•"/>
              <a:tabLst>
                <a:tab pos="621030" algn="l"/>
              </a:tabLst>
            </a:pPr>
            <a:r>
              <a:rPr dirty="0" sz="1100" spc="114" i="1">
                <a:latin typeface="Times New Roman"/>
                <a:cs typeface="Times New Roman"/>
              </a:rPr>
              <a:t>α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-65">
                <a:latin typeface="Garamond"/>
                <a:cs typeface="Garamond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Arial"/>
                <a:cs typeface="Arial"/>
              </a:rPr>
              <a:t>05</a:t>
            </a:r>
            <a:endParaRPr sz="1100">
              <a:latin typeface="Arial"/>
              <a:cs typeface="Arial"/>
            </a:endParaRPr>
          </a:p>
          <a:p>
            <a:pPr lvl="1" marL="6203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Cambria"/>
              <a:buChar char="•"/>
              <a:tabLst>
                <a:tab pos="621030" algn="l"/>
              </a:tabLst>
            </a:pPr>
            <a:r>
              <a:rPr dirty="0" sz="1100" spc="-20">
                <a:latin typeface="Arial"/>
                <a:cs typeface="Arial"/>
              </a:rPr>
              <a:t>Type </a:t>
            </a:r>
            <a:r>
              <a:rPr dirty="0" sz="1100" spc="-10">
                <a:latin typeface="Arial"/>
                <a:cs typeface="Arial"/>
              </a:rPr>
              <a:t>into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Stata:</a:t>
            </a:r>
            <a:endParaRPr sz="1100">
              <a:latin typeface="Arial"/>
              <a:cs typeface="Arial"/>
            </a:endParaRPr>
          </a:p>
          <a:p>
            <a:pPr marL="620395" marR="81280">
              <a:lnSpc>
                <a:spcPct val="102600"/>
              </a:lnSpc>
            </a:pPr>
            <a:r>
              <a:rPr dirty="0" sz="1100" spc="-90">
                <a:latin typeface="Courier New"/>
                <a:cs typeface="Courier New"/>
              </a:rPr>
              <a:t>use </a:t>
            </a:r>
            <a:r>
              <a:rPr dirty="0" sz="1100" spc="-90">
                <a:latin typeface="Courier New"/>
                <a:cs typeface="Courier New"/>
                <a:hlinkClick r:id="rId2"/>
              </a:rPr>
              <a:t>https://www.stata-press.com/data/r14/fuel3 </a:t>
            </a:r>
            <a:r>
              <a:rPr dirty="0" sz="1100" spc="-90">
                <a:latin typeface="Courier New"/>
                <a:cs typeface="Courier New"/>
              </a:rPr>
              <a:t> ttest mpg,</a:t>
            </a:r>
            <a:r>
              <a:rPr dirty="0" sz="1100" spc="-95">
                <a:latin typeface="Courier New"/>
                <a:cs typeface="Courier New"/>
              </a:rPr>
              <a:t> </a:t>
            </a:r>
            <a:r>
              <a:rPr dirty="0" sz="1100" spc="-90">
                <a:latin typeface="Courier New"/>
                <a:cs typeface="Courier New"/>
              </a:rPr>
              <a:t>by(treated)</a:t>
            </a:r>
            <a:endParaRPr sz="1100">
              <a:latin typeface="Courier New"/>
              <a:cs typeface="Courier New"/>
            </a:endParaRPr>
          </a:p>
          <a:p>
            <a:pPr lvl="1" marL="6203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Cambria"/>
              <a:buChar char="•"/>
              <a:tabLst>
                <a:tab pos="621030" algn="l"/>
              </a:tabLst>
            </a:pPr>
            <a:r>
              <a:rPr dirty="0" sz="1100" spc="-5" i="1">
                <a:latin typeface="Arial"/>
                <a:cs typeface="Arial"/>
              </a:rPr>
              <a:t>t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50">
                <a:latin typeface="Cambria"/>
                <a:cs typeface="Cambria"/>
              </a:rPr>
              <a:t>−</a:t>
            </a:r>
            <a:r>
              <a:rPr dirty="0" sz="1100" spc="50">
                <a:latin typeface="Arial"/>
                <a:cs typeface="Arial"/>
              </a:rPr>
              <a:t>1</a:t>
            </a:r>
            <a:r>
              <a:rPr dirty="0" sz="1100" spc="50" i="1">
                <a:latin typeface="Times New Roman"/>
                <a:cs typeface="Times New Roman"/>
              </a:rPr>
              <a:t>.</a:t>
            </a:r>
            <a:r>
              <a:rPr dirty="0" sz="1100" spc="50">
                <a:latin typeface="Arial"/>
                <a:cs typeface="Arial"/>
              </a:rPr>
              <a:t>43</a:t>
            </a:r>
            <a:r>
              <a:rPr dirty="0" sz="1100" spc="50">
                <a:latin typeface="Garamond"/>
                <a:cs typeface="Garamond"/>
              </a:rPr>
              <a:t>;</a:t>
            </a:r>
            <a:r>
              <a:rPr dirty="0" sz="1100" spc="-95">
                <a:latin typeface="Garamond"/>
                <a:cs typeface="Garamond"/>
              </a:rPr>
              <a:t> </a:t>
            </a: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20">
                <a:latin typeface="Garamond"/>
                <a:cs typeface="Garamond"/>
              </a:rPr>
              <a:t> </a:t>
            </a:r>
            <a:r>
              <a:rPr dirty="0" sz="1100">
                <a:latin typeface="Arial"/>
                <a:cs typeface="Arial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lvl="1" marL="620395" marR="249554" indent="-145415">
              <a:lnSpc>
                <a:spcPct val="102600"/>
              </a:lnSpc>
              <a:buClr>
                <a:srgbClr val="3333B2"/>
              </a:buClr>
              <a:buFont typeface="Cambria"/>
              <a:buChar char="•"/>
              <a:tabLst>
                <a:tab pos="621030" algn="l"/>
              </a:tabLst>
            </a:pPr>
            <a:r>
              <a:rPr dirty="0" sz="1100" spc="-5">
                <a:latin typeface="Arial"/>
                <a:cs typeface="Arial"/>
              </a:rPr>
              <a:t>Since </a:t>
            </a:r>
            <a:r>
              <a:rPr dirty="0" sz="1100" spc="-10" i="1">
                <a:latin typeface="Arial"/>
                <a:cs typeface="Arial"/>
              </a:rPr>
              <a:t>p </a:t>
            </a:r>
            <a:r>
              <a:rPr dirty="0" sz="1100" spc="105" i="1">
                <a:latin typeface="Times New Roman"/>
                <a:cs typeface="Times New Roman"/>
              </a:rPr>
              <a:t>&gt; </a:t>
            </a:r>
            <a:r>
              <a:rPr dirty="0" sz="1100" spc="60" i="1">
                <a:latin typeface="Times New Roman"/>
                <a:cs typeface="Times New Roman"/>
              </a:rPr>
              <a:t>α</a:t>
            </a:r>
            <a:r>
              <a:rPr dirty="0" sz="1100" spc="60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fail to reject the </a:t>
            </a:r>
            <a:r>
              <a:rPr dirty="0" sz="1100" spc="-10">
                <a:latin typeface="Arial"/>
                <a:cs typeface="Arial"/>
              </a:rPr>
              <a:t>null; </a:t>
            </a:r>
            <a:r>
              <a:rPr dirty="0" sz="1100" spc="-5">
                <a:latin typeface="Arial"/>
                <a:cs typeface="Arial"/>
              </a:rPr>
              <a:t>the results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are  inconclusive</a:t>
            </a:r>
            <a:endParaRPr sz="1100">
              <a:latin typeface="Arial"/>
              <a:cs typeface="Arial"/>
            </a:endParaRPr>
          </a:p>
          <a:p>
            <a:pPr lvl="1" marL="620395" marR="227965" indent="-145415">
              <a:lnSpc>
                <a:spcPct val="102600"/>
              </a:lnSpc>
              <a:buClr>
                <a:srgbClr val="3333B2"/>
              </a:buClr>
              <a:buFont typeface="Cambria"/>
              <a:buChar char="•"/>
              <a:tabLst>
                <a:tab pos="621030" algn="l"/>
              </a:tabLst>
            </a:pPr>
            <a:r>
              <a:rPr dirty="0" sz="1100" spc="-5">
                <a:latin typeface="Arial"/>
                <a:cs typeface="Arial"/>
              </a:rPr>
              <a:t>(If </a:t>
            </a:r>
            <a:r>
              <a:rPr dirty="0" sz="1100" spc="-10" i="1">
                <a:latin typeface="Arial"/>
                <a:cs typeface="Arial"/>
              </a:rPr>
              <a:t>p </a:t>
            </a:r>
            <a:r>
              <a:rPr dirty="0" sz="1100" spc="-10">
                <a:latin typeface="Arial"/>
                <a:cs typeface="Arial"/>
              </a:rPr>
              <a:t>were less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55" i="1">
                <a:latin typeface="Times New Roman"/>
                <a:cs typeface="Times New Roman"/>
              </a:rPr>
              <a:t>α</a:t>
            </a:r>
            <a:r>
              <a:rPr dirty="0" sz="1100" spc="55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we would </a:t>
            </a:r>
            <a:r>
              <a:rPr dirty="0" sz="1100" spc="-5">
                <a:latin typeface="Arial"/>
                <a:cs typeface="Arial"/>
              </a:rPr>
              <a:t>conclude that the  </a:t>
            </a:r>
            <a:r>
              <a:rPr dirty="0" sz="1100" spc="-10">
                <a:latin typeface="Arial"/>
                <a:cs typeface="Arial"/>
              </a:rPr>
              <a:t>additive made a difference </a:t>
            </a:r>
            <a:r>
              <a:rPr dirty="0" sz="1100" spc="-5">
                <a:latin typeface="Arial"/>
                <a:cs typeface="Arial"/>
              </a:rPr>
              <a:t>for fuel </a:t>
            </a:r>
            <a:r>
              <a:rPr dirty="0" sz="1100" spc="-10">
                <a:latin typeface="Arial"/>
                <a:cs typeface="Arial"/>
              </a:rPr>
              <a:t>efficiency; </a:t>
            </a:r>
            <a:r>
              <a:rPr dirty="0" sz="1100" spc="-5">
                <a:latin typeface="Arial"/>
                <a:cs typeface="Arial"/>
              </a:rPr>
              <a:t>there’d  </a:t>
            </a:r>
            <a:r>
              <a:rPr dirty="0" sz="1100" spc="-10">
                <a:latin typeface="Arial"/>
                <a:cs typeface="Arial"/>
              </a:rPr>
              <a:t>be a </a:t>
            </a:r>
            <a:r>
              <a:rPr dirty="0" sz="1100" spc="-5">
                <a:latin typeface="Arial"/>
                <a:cs typeface="Arial"/>
              </a:rPr>
              <a:t>statistically significant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difference)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805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2-sample</a:t>
            </a:r>
            <a:r>
              <a:rPr dirty="0" spc="-50"/>
              <a:t> </a:t>
            </a:r>
            <a:r>
              <a:rPr dirty="0" spc="5"/>
              <a:t>t-tests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1101762"/>
            <a:ext cx="3812540" cy="9753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898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Cambria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Example: </a:t>
            </a:r>
            <a:r>
              <a:rPr dirty="0" sz="1200" spc="-10">
                <a:latin typeface="Arial"/>
                <a:cs typeface="Arial"/>
              </a:rPr>
              <a:t>Effect </a:t>
            </a:r>
            <a:r>
              <a:rPr dirty="0" sz="1200" spc="-5">
                <a:latin typeface="Arial"/>
                <a:cs typeface="Arial"/>
              </a:rPr>
              <a:t>of a fuel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additive</a:t>
            </a:r>
            <a:endParaRPr sz="1200">
              <a:latin typeface="Arial"/>
              <a:cs typeface="Arial"/>
            </a:endParaRPr>
          </a:p>
          <a:p>
            <a:pPr algn="just" lvl="1" marL="493395" marR="30480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Cambria"/>
              <a:buChar char="•"/>
              <a:tabLst>
                <a:tab pos="494030" algn="l"/>
              </a:tabLst>
            </a:pPr>
            <a:r>
              <a:rPr dirty="0" sz="1100" spc="-5">
                <a:latin typeface="Arial"/>
                <a:cs typeface="Arial"/>
              </a:rPr>
              <a:t>It can </a:t>
            </a:r>
            <a:r>
              <a:rPr dirty="0" sz="1100" spc="-10">
                <a:latin typeface="Arial"/>
                <a:cs typeface="Arial"/>
              </a:rPr>
              <a:t>also be nice </a:t>
            </a:r>
            <a:r>
              <a:rPr dirty="0" sz="1100" spc="-5">
                <a:latin typeface="Arial"/>
                <a:cs typeface="Arial"/>
              </a:rPr>
              <a:t>to create </a:t>
            </a:r>
            <a:r>
              <a:rPr dirty="0" sz="1100" spc="-10">
                <a:latin typeface="Arial"/>
                <a:cs typeface="Arial"/>
              </a:rPr>
              <a:t>a graph </a:t>
            </a:r>
            <a:r>
              <a:rPr dirty="0" sz="1100" spc="-5">
                <a:latin typeface="Arial"/>
                <a:cs typeface="Arial"/>
              </a:rPr>
              <a:t>comparing to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two  means,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confidence </a:t>
            </a:r>
            <a:r>
              <a:rPr dirty="0" sz="1100" spc="-10">
                <a:latin typeface="Arial"/>
                <a:cs typeface="Arial"/>
              </a:rPr>
              <a:t>intervals </a:t>
            </a:r>
            <a:r>
              <a:rPr dirty="0" sz="1100" spc="-5">
                <a:latin typeface="Arial"/>
                <a:cs typeface="Arial"/>
              </a:rPr>
              <a:t>(may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install  package </a:t>
            </a:r>
            <a:r>
              <a:rPr dirty="0" sz="1100" spc="-5">
                <a:latin typeface="Arial"/>
                <a:cs typeface="Arial"/>
              </a:rPr>
              <a:t>first: </a:t>
            </a:r>
            <a:r>
              <a:rPr dirty="0" sz="1100" spc="-90">
                <a:latin typeface="Courier New"/>
                <a:cs typeface="Courier New"/>
              </a:rPr>
              <a:t>ssc install</a:t>
            </a:r>
            <a:r>
              <a:rPr dirty="0" sz="1100" spc="-295">
                <a:latin typeface="Courier New"/>
                <a:cs typeface="Courier New"/>
              </a:rPr>
              <a:t> </a:t>
            </a:r>
            <a:r>
              <a:rPr dirty="0" sz="1100" spc="-70">
                <a:latin typeface="Courier New"/>
                <a:cs typeface="Courier New"/>
              </a:rPr>
              <a:t>ciplot</a:t>
            </a:r>
            <a:r>
              <a:rPr dirty="0" sz="1100" spc="-70">
                <a:latin typeface="Arial"/>
                <a:cs typeface="Arial"/>
              </a:rPr>
              <a:t>):</a:t>
            </a:r>
            <a:endParaRPr sz="1100">
              <a:latin typeface="Arial"/>
              <a:cs typeface="Arial"/>
            </a:endParaRPr>
          </a:p>
          <a:p>
            <a:pPr marL="493395">
              <a:lnSpc>
                <a:spcPct val="100000"/>
              </a:lnSpc>
              <a:spcBef>
                <a:spcPts val="235"/>
              </a:spcBef>
            </a:pPr>
            <a:r>
              <a:rPr dirty="0" sz="1100" spc="-90">
                <a:latin typeface="Courier New"/>
                <a:cs typeface="Courier New"/>
              </a:rPr>
              <a:t>ciplot mpg,</a:t>
            </a:r>
            <a:r>
              <a:rPr dirty="0" sz="1100" spc="-95">
                <a:latin typeface="Courier New"/>
                <a:cs typeface="Courier New"/>
              </a:rPr>
              <a:t> </a:t>
            </a:r>
            <a:r>
              <a:rPr dirty="0" sz="1100" spc="-90">
                <a:latin typeface="Courier New"/>
                <a:cs typeface="Courier New"/>
              </a:rPr>
              <a:t>by(treated)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805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2-sample</a:t>
            </a:r>
            <a:r>
              <a:rPr dirty="0" spc="-50"/>
              <a:t> </a:t>
            </a:r>
            <a:r>
              <a:rPr dirty="0" spc="5"/>
              <a:t>t-tests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631100"/>
            <a:ext cx="3876040" cy="21545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06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Cambria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Assumptions for a </a:t>
            </a:r>
            <a:r>
              <a:rPr dirty="0" sz="1200" spc="-10">
                <a:latin typeface="Arial"/>
                <a:cs typeface="Arial"/>
              </a:rPr>
              <a:t>2-sample </a:t>
            </a:r>
            <a:r>
              <a:rPr dirty="0" sz="1200" spc="-5">
                <a:latin typeface="Arial"/>
                <a:cs typeface="Arial"/>
              </a:rPr>
              <a:t>t-test:</a:t>
            </a:r>
            <a:endParaRPr sz="1200">
              <a:latin typeface="Arial"/>
              <a:cs typeface="Arial"/>
            </a:endParaRPr>
          </a:p>
          <a:p>
            <a:pPr lvl="1" marL="544195" marR="473709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Cambria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Independence </a:t>
            </a:r>
            <a:r>
              <a:rPr dirty="0" sz="1100" spc="-10">
                <a:latin typeface="Arial"/>
                <a:cs typeface="Arial"/>
              </a:rPr>
              <a:t>of observations </a:t>
            </a:r>
            <a:r>
              <a:rPr dirty="0" sz="1100" spc="-5">
                <a:latin typeface="Arial"/>
                <a:cs typeface="Arial"/>
              </a:rPr>
              <a:t>(simple </a:t>
            </a:r>
            <a:r>
              <a:rPr dirty="0" sz="1100" spc="-10">
                <a:latin typeface="Arial"/>
                <a:cs typeface="Arial"/>
              </a:rPr>
              <a:t>random  </a:t>
            </a:r>
            <a:r>
              <a:rPr dirty="0" sz="1100" spc="-5">
                <a:latin typeface="Arial"/>
                <a:cs typeface="Arial"/>
              </a:rPr>
              <a:t>sample/treatment satisfies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this)</a:t>
            </a:r>
            <a:endParaRPr sz="1100">
              <a:latin typeface="Arial"/>
              <a:cs typeface="Arial"/>
            </a:endParaRPr>
          </a:p>
          <a:p>
            <a:pPr lvl="1" marL="544195" marR="43180" indent="-145415">
              <a:lnSpc>
                <a:spcPct val="102600"/>
              </a:lnSpc>
              <a:buClr>
                <a:srgbClr val="3333B2"/>
              </a:buClr>
              <a:buFont typeface="Cambria"/>
              <a:buChar char="•"/>
              <a:tabLst>
                <a:tab pos="544830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variable </a:t>
            </a:r>
            <a:r>
              <a:rPr dirty="0" sz="1100" spc="-10">
                <a:latin typeface="Arial"/>
                <a:cs typeface="Arial"/>
              </a:rPr>
              <a:t>of interest is normally distributed in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population </a:t>
            </a:r>
            <a:r>
              <a:rPr dirty="0" sz="1100" spc="-5">
                <a:latin typeface="Arial"/>
                <a:cs typeface="Arial"/>
              </a:rPr>
              <a:t>(test </a:t>
            </a:r>
            <a:r>
              <a:rPr dirty="0" sz="1100" spc="-10">
                <a:latin typeface="Arial"/>
                <a:cs typeface="Arial"/>
              </a:rPr>
              <a:t>performs </a:t>
            </a:r>
            <a:r>
              <a:rPr dirty="0" sz="1100" spc="-5">
                <a:latin typeface="Arial"/>
                <a:cs typeface="Arial"/>
              </a:rPr>
              <a:t>reasonably </a:t>
            </a:r>
            <a:r>
              <a:rPr dirty="0" sz="1100" spc="-10">
                <a:latin typeface="Arial"/>
                <a:cs typeface="Arial"/>
              </a:rPr>
              <a:t>well as long as  </a:t>
            </a:r>
            <a:r>
              <a:rPr dirty="0" sz="1100" spc="-5">
                <a:latin typeface="Arial"/>
                <a:cs typeface="Arial"/>
              </a:rPr>
              <a:t>sampling </a:t>
            </a:r>
            <a:r>
              <a:rPr dirty="0" sz="1100" spc="-10">
                <a:latin typeface="Arial"/>
                <a:cs typeface="Arial"/>
              </a:rPr>
              <a:t>distributions are normally distributed, </a:t>
            </a:r>
            <a:r>
              <a:rPr dirty="0" sz="1100" spc="-5">
                <a:latin typeface="Arial"/>
                <a:cs typeface="Arial"/>
              </a:rPr>
              <a:t>so  </a:t>
            </a:r>
            <a:r>
              <a:rPr dirty="0" sz="1100" spc="-10">
                <a:latin typeface="Arial"/>
                <a:cs typeface="Arial"/>
              </a:rPr>
              <a:t>we’re usually okay as long as both </a:t>
            </a:r>
            <a:r>
              <a:rPr dirty="0" sz="1100" spc="-5">
                <a:latin typeface="Arial"/>
                <a:cs typeface="Arial"/>
              </a:rPr>
              <a:t>samples </a:t>
            </a:r>
            <a:r>
              <a:rPr dirty="0" sz="1100" spc="-10">
                <a:latin typeface="Arial"/>
                <a:cs typeface="Arial"/>
              </a:rPr>
              <a:t>are  </a:t>
            </a:r>
            <a:r>
              <a:rPr dirty="0" sz="1100" spc="-5">
                <a:latin typeface="Arial"/>
                <a:cs typeface="Arial"/>
              </a:rPr>
              <a:t>reasonably </a:t>
            </a:r>
            <a:r>
              <a:rPr dirty="0" sz="1100" spc="-10">
                <a:latin typeface="Arial"/>
                <a:cs typeface="Arial"/>
              </a:rPr>
              <a:t>large because of </a:t>
            </a:r>
            <a:r>
              <a:rPr dirty="0" sz="1100" spc="-5">
                <a:latin typeface="Arial"/>
                <a:cs typeface="Arial"/>
              </a:rPr>
              <a:t>the central </a:t>
            </a:r>
            <a:r>
              <a:rPr dirty="0" sz="1100" spc="-10">
                <a:latin typeface="Arial"/>
                <a:cs typeface="Arial"/>
              </a:rPr>
              <a:t>limit</a:t>
            </a:r>
            <a:r>
              <a:rPr dirty="0" sz="1100" spc="-2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theorem)</a:t>
            </a:r>
            <a:endParaRPr sz="1100">
              <a:latin typeface="Arial"/>
              <a:cs typeface="Arial"/>
            </a:endParaRPr>
          </a:p>
          <a:p>
            <a:pPr algn="just" lvl="1" marL="544195" marR="104775" indent="-145415">
              <a:lnSpc>
                <a:spcPct val="102600"/>
              </a:lnSpc>
              <a:buClr>
                <a:srgbClr val="3333B2"/>
              </a:buClr>
              <a:buFont typeface="Cambria"/>
              <a:buChar char="•"/>
              <a:tabLst>
                <a:tab pos="544830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variances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two </a:t>
            </a:r>
            <a:r>
              <a:rPr dirty="0" sz="1100" spc="-10">
                <a:latin typeface="Arial"/>
                <a:cs typeface="Arial"/>
              </a:rPr>
              <a:t>populations are equal </a:t>
            </a:r>
            <a:r>
              <a:rPr dirty="0" sz="1100" spc="-5">
                <a:latin typeface="Arial"/>
                <a:cs typeface="Arial"/>
              </a:rPr>
              <a:t>(this  </a:t>
            </a:r>
            <a:r>
              <a:rPr dirty="0" sz="1100" spc="-10">
                <a:latin typeface="Arial"/>
                <a:cs typeface="Arial"/>
              </a:rPr>
              <a:t>assumption is </a:t>
            </a:r>
            <a:r>
              <a:rPr dirty="0" sz="1100" spc="-5">
                <a:latin typeface="Arial"/>
                <a:cs typeface="Arial"/>
              </a:rPr>
              <a:t>rather strict, </a:t>
            </a:r>
            <a:r>
              <a:rPr dirty="0" sz="1100" spc="-10">
                <a:latin typeface="Arial"/>
                <a:cs typeface="Arial"/>
              </a:rPr>
              <a:t>but </a:t>
            </a:r>
            <a:r>
              <a:rPr dirty="0" sz="1100" spc="-15">
                <a:latin typeface="Arial"/>
                <a:cs typeface="Arial"/>
              </a:rPr>
              <a:t>fortunately, </a:t>
            </a:r>
            <a:r>
              <a:rPr dirty="0" sz="1100" spc="-10">
                <a:latin typeface="Arial"/>
                <a:cs typeface="Arial"/>
              </a:rPr>
              <a:t>there’s </a:t>
            </a:r>
            <a:r>
              <a:rPr dirty="0" sz="1100" spc="-15">
                <a:latin typeface="Arial"/>
                <a:cs typeface="Arial"/>
              </a:rPr>
              <a:t>an  </a:t>
            </a:r>
            <a:r>
              <a:rPr dirty="0" sz="1100" spc="-10">
                <a:latin typeface="Arial"/>
                <a:cs typeface="Arial"/>
              </a:rPr>
              <a:t>easy </a:t>
            </a:r>
            <a:r>
              <a:rPr dirty="0" sz="1100" spc="-5">
                <a:latin typeface="Arial"/>
                <a:cs typeface="Arial"/>
              </a:rPr>
              <a:t>correction for </a:t>
            </a:r>
            <a:r>
              <a:rPr dirty="0" sz="1100" spc="-10">
                <a:latin typeface="Arial"/>
                <a:cs typeface="Arial"/>
              </a:rPr>
              <a:t>it; just use </a:t>
            </a:r>
            <a:r>
              <a:rPr dirty="0" sz="1100" spc="-5">
                <a:latin typeface="Arial"/>
                <a:cs typeface="Arial"/>
              </a:rPr>
              <a:t>the “unequal” </a:t>
            </a:r>
            <a:r>
              <a:rPr dirty="0" sz="1100" spc="-10">
                <a:latin typeface="Arial"/>
                <a:cs typeface="Arial"/>
              </a:rPr>
              <a:t>option in  </a:t>
            </a:r>
            <a:r>
              <a:rPr dirty="0" sz="1100" spc="-5">
                <a:latin typeface="Arial"/>
                <a:cs typeface="Arial"/>
              </a:rPr>
              <a:t>Stata)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40963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Confidence </a:t>
            </a:r>
            <a:r>
              <a:rPr dirty="0"/>
              <a:t>intervals </a:t>
            </a:r>
            <a:r>
              <a:rPr dirty="0" spc="10"/>
              <a:t>vs </a:t>
            </a:r>
            <a:r>
              <a:rPr dirty="0" spc="5"/>
              <a:t>hypothesis</a:t>
            </a:r>
            <a:r>
              <a:rPr dirty="0" spc="-10"/>
              <a:t> </a:t>
            </a:r>
            <a:r>
              <a:rPr dirty="0" spc="5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035" y="349641"/>
            <a:ext cx="4020185" cy="2910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marR="48450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Cambria"/>
              <a:buChar char="•"/>
              <a:tabLst>
                <a:tab pos="330200" algn="l"/>
              </a:tabLst>
            </a:pPr>
            <a:r>
              <a:rPr dirty="0" sz="1200" spc="-10">
                <a:latin typeface="Arial"/>
                <a:cs typeface="Arial"/>
              </a:rPr>
              <a:t>Confidence intervals have </a:t>
            </a:r>
            <a:r>
              <a:rPr dirty="0" sz="1200" spc="-5">
                <a:latin typeface="Arial"/>
                <a:cs typeface="Arial"/>
              </a:rPr>
              <a:t>several similarities to  </a:t>
            </a:r>
            <a:r>
              <a:rPr dirty="0" sz="1200" spc="-10">
                <a:latin typeface="Arial"/>
                <a:cs typeface="Arial"/>
              </a:rPr>
              <a:t>hypothesis </a:t>
            </a:r>
            <a:r>
              <a:rPr dirty="0" sz="1200" spc="-5">
                <a:latin typeface="Arial"/>
                <a:cs typeface="Arial"/>
              </a:rPr>
              <a:t>tests</a:t>
            </a:r>
            <a:endParaRPr sz="1200">
              <a:latin typeface="Arial"/>
              <a:cs typeface="Arial"/>
            </a:endParaRPr>
          </a:p>
          <a:p>
            <a:pPr marL="329565" indent="-152400">
              <a:lnSpc>
                <a:spcPct val="100000"/>
              </a:lnSpc>
              <a:spcBef>
                <a:spcPts val="85"/>
              </a:spcBef>
              <a:buClr>
                <a:srgbClr val="EC1A3A"/>
              </a:buClr>
              <a:buFont typeface="Cambria"/>
              <a:buChar char="•"/>
              <a:tabLst>
                <a:tab pos="330200" algn="l"/>
              </a:tabLst>
            </a:pPr>
            <a:r>
              <a:rPr dirty="0" sz="1200" spc="-5">
                <a:latin typeface="Arial"/>
                <a:cs typeface="Arial"/>
              </a:rPr>
              <a:t>Both rely on standard </a:t>
            </a:r>
            <a:r>
              <a:rPr dirty="0" sz="1200" spc="-10">
                <a:latin typeface="Arial"/>
                <a:cs typeface="Arial"/>
              </a:rPr>
              <a:t>error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estimates</a:t>
            </a:r>
            <a:endParaRPr sz="1200">
              <a:latin typeface="Arial"/>
              <a:cs typeface="Arial"/>
            </a:endParaRPr>
          </a:p>
          <a:p>
            <a:pPr marL="329565" indent="-152400">
              <a:lnSpc>
                <a:spcPts val="1435"/>
              </a:lnSpc>
              <a:spcBef>
                <a:spcPts val="80"/>
              </a:spcBef>
              <a:buClr>
                <a:srgbClr val="EC1A3A"/>
              </a:buClr>
              <a:buFont typeface="Cambria"/>
              <a:buChar char="•"/>
              <a:tabLst>
                <a:tab pos="330200" algn="l"/>
              </a:tabLst>
            </a:pPr>
            <a:r>
              <a:rPr dirty="0" sz="1200" spc="-5">
                <a:latin typeface="Arial"/>
                <a:cs typeface="Arial"/>
              </a:rPr>
              <a:t>Both require us to </a:t>
            </a:r>
            <a:r>
              <a:rPr dirty="0" sz="1200" spc="-10">
                <a:latin typeface="Arial"/>
                <a:cs typeface="Arial"/>
              </a:rPr>
              <a:t>pick </a:t>
            </a:r>
            <a:r>
              <a:rPr dirty="0" sz="1200" spc="-5">
                <a:latin typeface="Arial"/>
                <a:cs typeface="Arial"/>
              </a:rPr>
              <a:t>an </a:t>
            </a:r>
            <a:r>
              <a:rPr dirty="0" sz="1200" spc="-10">
                <a:latin typeface="Arial"/>
                <a:cs typeface="Arial"/>
              </a:rPr>
              <a:t>alpha level</a:t>
            </a:r>
            <a:endParaRPr sz="1200">
              <a:latin typeface="Arial"/>
              <a:cs typeface="Arial"/>
            </a:endParaRPr>
          </a:p>
          <a:p>
            <a:pPr marL="329565" indent="-152400">
              <a:lnSpc>
                <a:spcPts val="1435"/>
              </a:lnSpc>
              <a:buClr>
                <a:srgbClr val="EC1A3A"/>
              </a:buClr>
              <a:buFont typeface="Cambria"/>
              <a:buChar char="•"/>
              <a:tabLst>
                <a:tab pos="330200" algn="l"/>
              </a:tabLst>
            </a:pPr>
            <a:r>
              <a:rPr dirty="0" sz="1200" spc="-5">
                <a:latin typeface="Arial"/>
                <a:cs typeface="Arial"/>
              </a:rPr>
              <a:t>The results of the two </a:t>
            </a:r>
            <a:r>
              <a:rPr dirty="0" sz="1200" spc="-10">
                <a:latin typeface="Arial"/>
                <a:cs typeface="Arial"/>
              </a:rPr>
              <a:t>approaches are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interrelated</a:t>
            </a:r>
            <a:endParaRPr sz="1200">
              <a:latin typeface="Arial"/>
              <a:cs typeface="Arial"/>
            </a:endParaRPr>
          </a:p>
          <a:p>
            <a:pPr algn="just" lvl="1" marL="633095" marR="98425" indent="-145415">
              <a:lnSpc>
                <a:spcPct val="102600"/>
              </a:lnSpc>
              <a:spcBef>
                <a:spcPts val="30"/>
              </a:spcBef>
              <a:buClr>
                <a:srgbClr val="3333B2"/>
              </a:buClr>
              <a:buFont typeface="Cambria"/>
              <a:buChar char="•"/>
              <a:tabLst>
                <a:tab pos="633730" algn="l"/>
              </a:tabLst>
            </a:pPr>
            <a:r>
              <a:rPr dirty="0" sz="1100" spc="-5">
                <a:latin typeface="Arial"/>
                <a:cs typeface="Arial"/>
              </a:rPr>
              <a:t>If the </a:t>
            </a:r>
            <a:r>
              <a:rPr dirty="0" sz="1100" spc="-10">
                <a:latin typeface="Arial"/>
                <a:cs typeface="Arial"/>
              </a:rPr>
              <a:t>parameter </a:t>
            </a:r>
            <a:r>
              <a:rPr dirty="0" sz="1100" spc="-5">
                <a:latin typeface="Arial"/>
                <a:cs typeface="Arial"/>
              </a:rPr>
              <a:t>value specified </a:t>
            </a:r>
            <a:r>
              <a:rPr dirty="0" sz="1100" spc="-10">
                <a:latin typeface="Arial"/>
                <a:cs typeface="Arial"/>
              </a:rPr>
              <a:t>in our null hypothesis  </a:t>
            </a:r>
            <a:r>
              <a:rPr dirty="0" sz="1100" spc="-5">
                <a:latin typeface="Arial"/>
                <a:cs typeface="Arial"/>
              </a:rPr>
              <a:t>falls </a:t>
            </a:r>
            <a:r>
              <a:rPr dirty="0" sz="1100" spc="-10" i="1">
                <a:latin typeface="Arial"/>
                <a:cs typeface="Arial"/>
              </a:rPr>
              <a:t>within </a:t>
            </a:r>
            <a:r>
              <a:rPr dirty="0" sz="1100" spc="-5">
                <a:latin typeface="Arial"/>
                <a:cs typeface="Arial"/>
              </a:rPr>
              <a:t>the confidence </a:t>
            </a:r>
            <a:r>
              <a:rPr dirty="0" sz="1100" spc="-10">
                <a:latin typeface="Arial"/>
                <a:cs typeface="Arial"/>
              </a:rPr>
              <a:t>interval, we </a:t>
            </a:r>
            <a:r>
              <a:rPr dirty="0" sz="1100" spc="-5">
                <a:latin typeface="Arial"/>
                <a:cs typeface="Arial"/>
              </a:rPr>
              <a:t>fail to reject</a:t>
            </a:r>
            <a:r>
              <a:rPr dirty="0" sz="1100" spc="-1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null </a:t>
            </a:r>
            <a:r>
              <a:rPr dirty="0" sz="1100" spc="-5">
                <a:latin typeface="Arial"/>
                <a:cs typeface="Arial"/>
              </a:rPr>
              <a:t>(in </a:t>
            </a:r>
            <a:r>
              <a:rPr dirty="0" sz="1100" spc="-10">
                <a:latin typeface="Arial"/>
                <a:cs typeface="Arial"/>
              </a:rPr>
              <a:t>a 2-sided </a:t>
            </a:r>
            <a:r>
              <a:rPr dirty="0" sz="1100" spc="-5">
                <a:latin typeface="Arial"/>
                <a:cs typeface="Arial"/>
              </a:rPr>
              <a:t>test, </a:t>
            </a:r>
            <a:r>
              <a:rPr dirty="0" sz="1100" spc="-10">
                <a:latin typeface="Arial"/>
                <a:cs typeface="Arial"/>
              </a:rPr>
              <a:t>at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least)</a:t>
            </a:r>
            <a:endParaRPr sz="1100">
              <a:latin typeface="Arial"/>
              <a:cs typeface="Arial"/>
            </a:endParaRPr>
          </a:p>
          <a:p>
            <a:pPr algn="just" lvl="1" marL="633095" marR="106045" indent="-145415">
              <a:lnSpc>
                <a:spcPct val="102600"/>
              </a:lnSpc>
              <a:buClr>
                <a:srgbClr val="3333B2"/>
              </a:buClr>
              <a:buFont typeface="Cambria"/>
              <a:buChar char="•"/>
              <a:tabLst>
                <a:tab pos="633730" algn="l"/>
              </a:tabLst>
            </a:pPr>
            <a:r>
              <a:rPr dirty="0" sz="1100" spc="-5">
                <a:latin typeface="Arial"/>
                <a:cs typeface="Arial"/>
              </a:rPr>
              <a:t>If the </a:t>
            </a:r>
            <a:r>
              <a:rPr dirty="0" sz="1100" spc="-10">
                <a:latin typeface="Arial"/>
                <a:cs typeface="Arial"/>
              </a:rPr>
              <a:t>parameter </a:t>
            </a:r>
            <a:r>
              <a:rPr dirty="0" sz="1100" spc="-5">
                <a:latin typeface="Arial"/>
                <a:cs typeface="Arial"/>
              </a:rPr>
              <a:t>value specified </a:t>
            </a:r>
            <a:r>
              <a:rPr dirty="0" sz="1100" spc="-10">
                <a:latin typeface="Arial"/>
                <a:cs typeface="Arial"/>
              </a:rPr>
              <a:t>in our null hypothesis  </a:t>
            </a:r>
            <a:r>
              <a:rPr dirty="0" sz="1100" spc="-5">
                <a:latin typeface="Arial"/>
                <a:cs typeface="Arial"/>
              </a:rPr>
              <a:t>falls </a:t>
            </a:r>
            <a:r>
              <a:rPr dirty="0" sz="1100" spc="-10" i="1">
                <a:latin typeface="Arial"/>
                <a:cs typeface="Arial"/>
              </a:rPr>
              <a:t>outside </a:t>
            </a:r>
            <a:r>
              <a:rPr dirty="0" sz="1100" spc="-5">
                <a:latin typeface="Arial"/>
                <a:cs typeface="Arial"/>
              </a:rPr>
              <a:t>the confidence </a:t>
            </a:r>
            <a:r>
              <a:rPr dirty="0" sz="1100" spc="-10">
                <a:latin typeface="Arial"/>
                <a:cs typeface="Arial"/>
              </a:rPr>
              <a:t>interval, we </a:t>
            </a:r>
            <a:r>
              <a:rPr dirty="0" sz="1100" spc="-5">
                <a:latin typeface="Arial"/>
                <a:cs typeface="Arial"/>
              </a:rPr>
              <a:t>reject the </a:t>
            </a:r>
            <a:r>
              <a:rPr dirty="0" sz="1100" spc="-10">
                <a:latin typeface="Arial"/>
                <a:cs typeface="Arial"/>
              </a:rPr>
              <a:t>null  </a:t>
            </a:r>
            <a:r>
              <a:rPr dirty="0" sz="1100" spc="-5">
                <a:latin typeface="Arial"/>
                <a:cs typeface="Arial"/>
              </a:rPr>
              <a:t>(in </a:t>
            </a:r>
            <a:r>
              <a:rPr dirty="0" sz="1100" spc="-10">
                <a:latin typeface="Arial"/>
                <a:cs typeface="Arial"/>
              </a:rPr>
              <a:t>a 2-sided</a:t>
            </a:r>
            <a:r>
              <a:rPr dirty="0" sz="1100" spc="-5">
                <a:latin typeface="Arial"/>
                <a:cs typeface="Arial"/>
              </a:rPr>
              <a:t> test)</a:t>
            </a:r>
            <a:endParaRPr sz="1100">
              <a:latin typeface="Arial"/>
              <a:cs typeface="Arial"/>
            </a:endParaRPr>
          </a:p>
          <a:p>
            <a:pPr algn="just" lvl="1" marL="633095" marR="452755" indent="-145415">
              <a:lnSpc>
                <a:spcPts val="1200"/>
              </a:lnSpc>
              <a:spcBef>
                <a:spcPts val="15"/>
              </a:spcBef>
              <a:buClr>
                <a:srgbClr val="3333B2"/>
              </a:buClr>
              <a:buFont typeface="Cambria"/>
              <a:buChar char="•"/>
              <a:tabLst>
                <a:tab pos="633730" algn="l"/>
              </a:tabLst>
            </a:pPr>
            <a:r>
              <a:rPr dirty="0" sz="1100" spc="-10">
                <a:latin typeface="Arial"/>
                <a:cs typeface="Arial"/>
              </a:rPr>
              <a:t>Notice </a:t>
            </a:r>
            <a:r>
              <a:rPr dirty="0" sz="1100" spc="-5">
                <a:latin typeface="Arial"/>
                <a:cs typeface="Arial"/>
              </a:rPr>
              <a:t>the Stata </a:t>
            </a:r>
            <a:r>
              <a:rPr dirty="0" sz="1100" spc="-10">
                <a:latin typeface="Arial"/>
                <a:cs typeface="Arial"/>
              </a:rPr>
              <a:t>output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our means </a:t>
            </a:r>
            <a:r>
              <a:rPr dirty="0" sz="1100" spc="-5">
                <a:latin typeface="Arial"/>
                <a:cs typeface="Arial"/>
              </a:rPr>
              <a:t>tests </a:t>
            </a:r>
            <a:r>
              <a:rPr dirty="0" sz="1100" spc="-10">
                <a:latin typeface="Arial"/>
                <a:cs typeface="Arial"/>
              </a:rPr>
              <a:t>also  provided </a:t>
            </a:r>
            <a:r>
              <a:rPr dirty="0" sz="1100" spc="-5">
                <a:latin typeface="Arial"/>
                <a:cs typeface="Arial"/>
              </a:rPr>
              <a:t>confidence </a:t>
            </a:r>
            <a:r>
              <a:rPr dirty="0" sz="1100" spc="-10">
                <a:latin typeface="Arial"/>
                <a:cs typeface="Arial"/>
              </a:rPr>
              <a:t>intervals</a:t>
            </a:r>
            <a:endParaRPr sz="1100">
              <a:latin typeface="Arial"/>
              <a:cs typeface="Arial"/>
            </a:endParaRPr>
          </a:p>
          <a:p>
            <a:pPr lvl="2" marL="936625" marR="151765" indent="-139700">
              <a:lnSpc>
                <a:spcPct val="100000"/>
              </a:lnSpc>
              <a:spcBef>
                <a:spcPts val="5"/>
              </a:spcBef>
              <a:buClr>
                <a:srgbClr val="3333B2"/>
              </a:buClr>
              <a:buFont typeface="Cambria"/>
              <a:buChar char="•"/>
              <a:tabLst>
                <a:tab pos="937260" algn="l"/>
              </a:tabLst>
            </a:pPr>
            <a:r>
              <a:rPr dirty="0" sz="1000" spc="-5">
                <a:latin typeface="Arial"/>
                <a:cs typeface="Arial"/>
              </a:rPr>
              <a:t>In the </a:t>
            </a:r>
            <a:r>
              <a:rPr dirty="0" sz="1000" spc="-10">
                <a:latin typeface="Arial"/>
                <a:cs typeface="Arial"/>
              </a:rPr>
              <a:t>example </a:t>
            </a:r>
            <a:r>
              <a:rPr dirty="0" sz="1000" spc="-5">
                <a:latin typeface="Arial"/>
                <a:cs typeface="Arial"/>
              </a:rPr>
              <a:t>we </a:t>
            </a:r>
            <a:r>
              <a:rPr dirty="0" sz="1000" spc="-10">
                <a:latin typeface="Arial"/>
                <a:cs typeface="Arial"/>
              </a:rPr>
              <a:t>just discussed, </a:t>
            </a:r>
            <a:r>
              <a:rPr dirty="0" sz="1000" spc="-5">
                <a:latin typeface="Arial"/>
                <a:cs typeface="Arial"/>
              </a:rPr>
              <a:t>the confidence  </a:t>
            </a:r>
            <a:r>
              <a:rPr dirty="0" sz="1000" spc="-10">
                <a:latin typeface="Arial"/>
                <a:cs typeface="Arial"/>
              </a:rPr>
              <a:t>interval </a:t>
            </a:r>
            <a:r>
              <a:rPr dirty="0" sz="1000" spc="-5">
                <a:latin typeface="Arial"/>
                <a:cs typeface="Arial"/>
              </a:rPr>
              <a:t>for the difference </a:t>
            </a:r>
            <a:r>
              <a:rPr dirty="0" sz="1000" spc="-10">
                <a:latin typeface="Arial"/>
                <a:cs typeface="Arial"/>
              </a:rPr>
              <a:t>between </a:t>
            </a:r>
            <a:r>
              <a:rPr dirty="0" sz="1000" spc="-5">
                <a:latin typeface="Arial"/>
                <a:cs typeface="Arial"/>
              </a:rPr>
              <a:t>the means (of the  two </a:t>
            </a:r>
            <a:r>
              <a:rPr dirty="0" sz="1000" spc="-10">
                <a:latin typeface="Arial"/>
                <a:cs typeface="Arial"/>
              </a:rPr>
              <a:t>populations) </a:t>
            </a:r>
            <a:r>
              <a:rPr dirty="0" sz="1000" spc="-5">
                <a:latin typeface="Arial"/>
                <a:cs typeface="Arial"/>
              </a:rPr>
              <a:t>is the </a:t>
            </a:r>
            <a:r>
              <a:rPr dirty="0" sz="1000" spc="-10">
                <a:latin typeface="Arial"/>
                <a:cs typeface="Arial"/>
              </a:rPr>
              <a:t>one </a:t>
            </a:r>
            <a:r>
              <a:rPr dirty="0" sz="1000" spc="-5">
                <a:latin typeface="Arial"/>
                <a:cs typeface="Arial"/>
              </a:rPr>
              <a:t>that will </a:t>
            </a:r>
            <a:r>
              <a:rPr dirty="0" sz="1000" spc="-10">
                <a:latin typeface="Arial"/>
                <a:cs typeface="Arial"/>
              </a:rPr>
              <a:t>directly  </a:t>
            </a:r>
            <a:r>
              <a:rPr dirty="0" sz="1000" spc="-5">
                <a:latin typeface="Arial"/>
                <a:cs typeface="Arial"/>
              </a:rPr>
              <a:t>correspond to the </a:t>
            </a:r>
            <a:r>
              <a:rPr dirty="0" sz="1000" spc="-10">
                <a:latin typeface="Arial"/>
                <a:cs typeface="Arial"/>
              </a:rPr>
              <a:t>hypothesis </a:t>
            </a:r>
            <a:r>
              <a:rPr dirty="0" sz="1000" spc="-5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115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8: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Comparing</a:t>
            </a:r>
            <a:r>
              <a:rPr dirty="0" sz="600" spc="-1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Means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Intro Stats with Nathan Favero</dc:creator>
  <dc:title>Lecture 8: Comparing Means</dc:title>
  <dcterms:created xsi:type="dcterms:W3CDTF">2024-08-05T22:04:22Z</dcterms:created>
  <dcterms:modified xsi:type="dcterms:W3CDTF">2024-08-05T22:04:22Z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2024-08-03T00:00:00Z</vt:filetime>
  </property>
</Properties>
</file>