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7" r:id="rId4"/>
    <p:sldId id="260" r:id="rId5"/>
    <p:sldId id="259" r:id="rId6"/>
    <p:sldId id="262" r:id="rId7"/>
    <p:sldId id="263" r:id="rId8"/>
    <p:sldId id="264" r:id="rId9"/>
    <p:sldId id="265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301" r:id="rId21"/>
    <p:sldId id="304" r:id="rId22"/>
    <p:sldId id="281" r:id="rId23"/>
    <p:sldId id="303" r:id="rId24"/>
    <p:sldId id="305" r:id="rId25"/>
    <p:sldId id="306" r:id="rId26"/>
    <p:sldId id="307" r:id="rId27"/>
    <p:sldId id="308" r:id="rId28"/>
    <p:sldId id="309" r:id="rId29"/>
    <p:sldId id="282" r:id="rId30"/>
    <p:sldId id="283" r:id="rId31"/>
    <p:sldId id="284" r:id="rId32"/>
    <p:sldId id="285" r:id="rId33"/>
    <p:sldId id="286" r:id="rId34"/>
    <p:sldId id="310" r:id="rId35"/>
    <p:sldId id="289" r:id="rId36"/>
    <p:sldId id="290" r:id="rId37"/>
    <p:sldId id="291" r:id="rId38"/>
    <p:sldId id="292" r:id="rId39"/>
    <p:sldId id="311" r:id="rId40"/>
    <p:sldId id="312" r:id="rId41"/>
    <p:sldId id="313" r:id="rId42"/>
    <p:sldId id="314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F20A45-051B-4936-8249-D9645DA743B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2016/12/28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DE9DF2B-77AF-4A7A-8CE2-2A0A834FE3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F20A45-051B-4936-8249-D9645DA743B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2016/12/28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DE9DF2B-77AF-4A7A-8CE2-2A0A834FE3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F20A45-051B-4936-8249-D9645DA743B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2016/12/28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DE9DF2B-77AF-4A7A-8CE2-2A0A834FE3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F20A45-051B-4936-8249-D9645DA743B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2016/12/28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DE9DF2B-77AF-4A7A-8CE2-2A0A834FE3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F20A45-051B-4936-8249-D9645DA743B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2016/12/28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DE9DF2B-77AF-4A7A-8CE2-2A0A834FE3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F20A45-051B-4936-8249-D9645DA743B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2016/12/28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DE9DF2B-77AF-4A7A-8CE2-2A0A834FE3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F20A45-051B-4936-8249-D9645DA743B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2016/12/28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DE9DF2B-77AF-4A7A-8CE2-2A0A834FE3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F20A45-051B-4936-8249-D9645DA743B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2016/12/28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DE9DF2B-77AF-4A7A-8CE2-2A0A834FE3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F20A45-051B-4936-8249-D9645DA743B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2016/12/28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DE9DF2B-77AF-4A7A-8CE2-2A0A834FE3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F20A45-051B-4936-8249-D9645DA743B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2016/12/28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DE9DF2B-77AF-4A7A-8CE2-2A0A834FE3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F20A45-051B-4936-8249-D9645DA743B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2016/12/28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DE9DF2B-77AF-4A7A-8CE2-2A0A834FE3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F20A45-051B-4936-8249-D9645DA743B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2016/12/28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DE9DF2B-77AF-4A7A-8CE2-2A0A834FE3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F20A45-051B-4936-8249-D9645DA743B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2016/12/28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DE9DF2B-77AF-4A7A-8CE2-2A0A834FE3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F20A45-051B-4936-8249-D9645DA743B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2016/12/28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DE9DF2B-77AF-4A7A-8CE2-2A0A834FE3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F20A45-051B-4936-8249-D9645DA743B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2016/12/28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DE9DF2B-77AF-4A7A-8CE2-2A0A834FE3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F20A45-051B-4936-8249-D9645DA743B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2016/12/28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DE9DF2B-77AF-4A7A-8CE2-2A0A834FE3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F20A45-051B-4936-8249-D9645DA743B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2016/12/28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DE9DF2B-77AF-4A7A-8CE2-2A0A834FE3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F20A45-051B-4936-8249-D9645DA743B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2016/12/28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DE9DF2B-77AF-4A7A-8CE2-2A0A834FE3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F20A45-051B-4936-8249-D9645DA743B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2016/12/28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DE9DF2B-77AF-4A7A-8CE2-2A0A834FE3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F20A45-051B-4936-8249-D9645DA743B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2016/12/28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DE9DF2B-77AF-4A7A-8CE2-2A0A834FE3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F20A45-051B-4936-8249-D9645DA743B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2016/12/28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DE9DF2B-77AF-4A7A-8CE2-2A0A834FE3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F20A45-051B-4936-8249-D9645DA743B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2016/12/28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DE9DF2B-77AF-4A7A-8CE2-2A0A834FE3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F20A45-051B-4936-8249-D9645DA743B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2016/12/28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DE9DF2B-77AF-4A7A-8CE2-2A0A834FE3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F20A45-051B-4936-8249-D9645DA743B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2016/12/28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DE9DF2B-77AF-4A7A-8CE2-2A0A834FE3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71782" y="1981345"/>
            <a:ext cx="9144000" cy="955819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微信通信机制的研究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65309" y="4657635"/>
            <a:ext cx="3288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组长：程龙         </a:t>
            </a:r>
            <a:r>
              <a:rPr lang="en-US" altLang="zh-CN" dirty="0" smtClean="0"/>
              <a:t>2016140887</a:t>
            </a:r>
          </a:p>
          <a:p>
            <a:r>
              <a:rPr lang="zh-CN" altLang="en-US" dirty="0" smtClean="0"/>
              <a:t>组员：于彤彤     </a:t>
            </a:r>
            <a:r>
              <a:rPr lang="en-US" altLang="zh-CN" dirty="0" smtClean="0"/>
              <a:t>2016140919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刘璐         </a:t>
            </a:r>
            <a:r>
              <a:rPr lang="en-US" altLang="zh-CN" dirty="0" smtClean="0"/>
              <a:t>2016140893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许丹阳      </a:t>
            </a:r>
            <a:r>
              <a:rPr lang="en-US" altLang="zh-CN" dirty="0" smtClean="0"/>
              <a:t>2016140910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0419" y="535420"/>
            <a:ext cx="10515600" cy="1022985"/>
          </a:xfrm>
        </p:spPr>
        <p:txBody>
          <a:bodyPr/>
          <a:lstStyle/>
          <a:p>
            <a:r>
              <a:rPr lang="en-US" altLang="zh-CN" sz="3600" dirty="0" err="1" smtClean="0">
                <a:latin typeface="+mj-ea"/>
                <a:sym typeface="+mn-ea"/>
              </a:rPr>
              <a:t>即时通信通用结构</a:t>
            </a:r>
            <a:r>
              <a:rPr lang="zh-CN" altLang="en-US" sz="3600" dirty="0" smtClean="0">
                <a:latin typeface="+mj-ea"/>
                <a:sym typeface="+mn-ea"/>
              </a:rPr>
              <a:t>协议</a:t>
            </a:r>
            <a:r>
              <a:rPr lang="en-US" altLang="zh-CN" sz="3600" dirty="0" smtClean="0">
                <a:latin typeface="+mj-ea"/>
                <a:sym typeface="+mn-ea"/>
              </a:rPr>
              <a:t>(CPIM</a:t>
            </a:r>
            <a:r>
              <a:rPr lang="en-US" altLang="zh-CN" sz="3600" dirty="0">
                <a:latin typeface="+mj-ea"/>
                <a:sym typeface="+mn-ea"/>
              </a:rPr>
              <a:t>)</a:t>
            </a:r>
            <a:endParaRPr lang="zh-CN" altLang="en-US" sz="36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67635"/>
            <a:ext cx="10515600" cy="350964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CPIM定义了通用协议和消息的格式，即时通信和显示服务都是通过CPIM来达到IM系统中的协作。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+mj-ea"/>
              </a:rPr>
              <a:t>Jabber协议</a:t>
            </a:r>
            <a:endParaRPr lang="en-US" altLang="zh-CN" sz="36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Jabber是一种开放的、基于XML的协议，用于即时通信消息的传输与表示。因特网上成千上万台服务器都使用基于Jabber协议的软件。Jabber系统中的一个关键理念是网关，支持用户使用其它协议访问网络，如AIM和ICQ、MSN Messenger 和Windows Messenger、SMS或E-mail。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+mj-ea"/>
              </a:rPr>
              <a:t>可扩展通讯和表示协议(XMPP)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XMPP基于Jabber协议，用于流式传输实时通信、表示和请求-响应服务等的XML元素，是用于即时通信的一个开放且常用的协议。XMPP常常用于客户机/服务器架构当中，客户机需要利用XMPP协议通过TCP连接来访问服务器，而服务器也是通过TCP连接进行相互连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+mj-ea"/>
              </a:rPr>
              <a:t>即时通信对话初始协议和表示扩展协议(SIMPLE)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SIMPLE协议基于SIP(session initial protocol)，为SIP协议指定了一整套的架构和扩展方面的规范。SIP是一种网际电话协议，可用于支持IM消息表示。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+mj-ea"/>
              </a:rPr>
              <a:t>网际转发聊天协议（IRCP）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IRC 协议是一种基于文本的协议，使用最简单的客户端程序就可作为其连接服务器的接口（socket）程序。IRCP 支持两个客户计算机之间、一对多（全部）客户计算机和服务器对服务器之间的通信。该协议为大多数网际即时通讯和聊天系统提供了技术基础。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+mj-ea"/>
              </a:rPr>
              <a:t>微信中用到的相关协议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8770"/>
            <a:ext cx="10515600" cy="3944620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en-US" altLang="zh-CN" dirty="0"/>
              <a:t>1.SYNC </a:t>
            </a:r>
            <a:r>
              <a:rPr lang="en-US" altLang="zh-CN" dirty="0" err="1"/>
              <a:t>协议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2.TCP</a:t>
            </a:r>
            <a:r>
              <a:rPr lang="zh-CN" altLang="en-US" dirty="0"/>
              <a:t>协议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3.UDP协议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4.HTTP</a:t>
            </a:r>
            <a:r>
              <a:rPr lang="zh-CN" altLang="en-US" dirty="0"/>
              <a:t>协议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5.SSL</a:t>
            </a:r>
            <a:r>
              <a:rPr lang="zh-CN" altLang="en-US" dirty="0"/>
              <a:t>协议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90650"/>
          </a:xfrm>
        </p:spPr>
        <p:txBody>
          <a:bodyPr/>
          <a:lstStyle/>
          <a:p>
            <a:r>
              <a:rPr lang="en-US" altLang="zh-CN" sz="3600" dirty="0">
                <a:latin typeface="+mj-ea"/>
                <a:sym typeface="+mn-ea"/>
              </a:rPr>
              <a:t>SYNC </a:t>
            </a:r>
            <a:r>
              <a:rPr lang="en-US" altLang="zh-CN" sz="3600" dirty="0" err="1">
                <a:latin typeface="+mj-ea"/>
                <a:sym typeface="+mn-ea"/>
              </a:rPr>
              <a:t>协议</a:t>
            </a:r>
            <a:endParaRPr lang="zh-CN" altLang="en-US" sz="36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0195"/>
            <a:ext cx="10515600" cy="4169410"/>
          </a:xfrm>
        </p:spPr>
        <p:txBody>
          <a:bodyPr>
            <a:normAutofit fontScale="90000" lnSpcReduction="20000"/>
          </a:bodyPr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zh-CN" altLang="en-US"/>
              <a:t>在通信协议方面，微信并没有采用业界常见的 XMPP 或 SIP 协议，而是参考 ActiveSync 实现了名为 SYNC 的协议，用一个Key来实现状态同步。同步通信没有数据发送时，传输线处于MARK状态。为了表示数据传输的开始，发送方先发送一个或两个特殊字符，该字符称为同步字符。当发送方和接收方达到同步后，就可以一个字符接一个字符地发送一大块数据，而不再需要用起始位和停止位了，这样可以明显地提高数据的传输速率。这样一种协议在后台实现上比业界通用方案要复杂许多，但是能把客户端的实现大大简化，对用户来讲使用流量更少、且可以保证消息的可靠传输和有序到达。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+mj-ea"/>
                <a:sym typeface="+mn-ea"/>
              </a:rPr>
              <a:t>微信如何获取新数据</a:t>
            </a:r>
            <a:endParaRPr lang="zh-CN" altLang="en-US" sz="36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080250" cy="4351655"/>
          </a:xfrm>
        </p:spPr>
        <p:txBody>
          <a:bodyPr>
            <a:normAutofit fontScale="97500" lnSpcReduction="10000"/>
          </a:bodyPr>
          <a:lstStyle/>
          <a:p>
            <a:pPr marL="0" indent="0">
              <a:buNone/>
            </a:pPr>
            <a:r>
              <a:rPr lang="zh-CN" altLang="en-US"/>
              <a:t>微信获取新数据的过程中，服务器端与客户端的交互过程如下所示：</a:t>
            </a:r>
          </a:p>
          <a:p>
            <a:pPr marL="0" indent="0">
              <a:buNone/>
            </a:pPr>
            <a:r>
              <a:rPr lang="zh-CN" altLang="en-US"/>
              <a:t>1)服务器端通知，客户端获取</a:t>
            </a:r>
          </a:p>
          <a:p>
            <a:pPr marL="0" indent="0">
              <a:buNone/>
            </a:pPr>
            <a:r>
              <a:rPr lang="zh-CN" altLang="en-US"/>
              <a:t>2)客户端携带最新的SyncKey，发起数据请求</a:t>
            </a:r>
          </a:p>
          <a:p>
            <a:pPr marL="0" indent="0">
              <a:buNone/>
            </a:pPr>
            <a:r>
              <a:rPr lang="zh-CN" altLang="en-US"/>
              <a:t>3)服务器端生成最新的SyncKey连同最新数据发送给客户端</a:t>
            </a:r>
          </a:p>
          <a:p>
            <a:pPr marL="0" indent="0">
              <a:buNone/>
            </a:pPr>
            <a:r>
              <a:rPr lang="zh-CN" altLang="en-US"/>
              <a:t>4)基于版本号机制同步协议，可确保数据增量、有序传输</a:t>
            </a:r>
          </a:p>
          <a:p>
            <a:pPr marL="0" indent="0">
              <a:buNone/>
            </a:pPr>
            <a:r>
              <a:rPr lang="zh-CN" altLang="en-US"/>
              <a:t>5)SyncKey，由服务器端序列号生成器生成，一旦有新消息产生，将会产生最新的SyncKey。</a:t>
            </a:r>
          </a:p>
        </p:txBody>
      </p:sp>
      <p:pic>
        <p:nvPicPr>
          <p:cNvPr id="6" name="图片 1" descr="http://images.blogjava.net/blogjava_net/yongboy/Windows-Live-Writer/215cc736c7b0_A31F/Image(9)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27708" y="1825308"/>
            <a:ext cx="3400425" cy="3804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+mj-ea"/>
              </a:rPr>
              <a:t>TCP和UDP协议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TCP是传输控制协议的简称。TCP是一种面向连接（连接导向）的、可靠的、基于字节流的运输层（Transportlayer）通信协议。</a:t>
            </a:r>
          </a:p>
          <a:p>
            <a:r>
              <a:rPr lang="zh-CN" altLang="en-US"/>
              <a:t>UDP是用户数据包协议的简称，是OSI参考模型中一种无连接的传输层协议，提供面向事务的简单不可靠信息传送服务。它是一种无连接的协议，在网络质量令人不十分满意的环境下，数据包丢失会比较严重。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微信采用UDP的方式来保持在线，TCP的方式来上传和下载数据。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TCP</a:t>
            </a:r>
            <a:r>
              <a:rPr lang="zh-CN" altLang="en-US" sz="3600" dirty="0"/>
              <a:t>协议扩展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1980" y="14776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微信在传输数据时，还用到了</a:t>
            </a:r>
            <a:r>
              <a:rPr lang="en-US" altLang="zh-CN" dirty="0"/>
              <a:t>TCP</a:t>
            </a:r>
            <a:r>
              <a:rPr lang="zh-CN" altLang="en-US" dirty="0"/>
              <a:t>的扩展协议：</a:t>
            </a:r>
            <a:r>
              <a:rPr lang="en-US" altLang="zh-CN" dirty="0"/>
              <a:t>TCP</a:t>
            </a:r>
            <a:r>
              <a:rPr lang="zh-CN" altLang="en-US" dirty="0"/>
              <a:t>长连接和</a:t>
            </a:r>
            <a:r>
              <a:rPr lang="en-US" altLang="zh-CN" dirty="0"/>
              <a:t>TCP</a:t>
            </a:r>
            <a:r>
              <a:rPr lang="zh-CN" altLang="en-US" dirty="0"/>
              <a:t>短连接。</a:t>
            </a:r>
          </a:p>
          <a:p>
            <a:pPr marL="0" indent="0">
              <a:buNone/>
            </a:pPr>
            <a:r>
              <a:rPr lang="zh-CN" altLang="en-US" dirty="0"/>
              <a:t>TCP短连接是指通讯双方有数据交互时，建立一个连接，数据发送完成后，则断开此连接，即每次连接只完成一项业务的发送；</a:t>
            </a:r>
          </a:p>
          <a:p>
            <a:pPr marL="0" indent="0">
              <a:buNone/>
            </a:pPr>
            <a:r>
              <a:rPr lang="zh-CN" altLang="en-US" dirty="0"/>
              <a:t>TCP长连接，是指连接建立后保持较长时间而不释放掉。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4294967295"/>
          </p:nvPr>
        </p:nvSpPr>
        <p:spPr>
          <a:xfrm>
            <a:off x="0" y="1043709"/>
            <a:ext cx="10515600" cy="5133254"/>
          </a:xfrm>
        </p:spPr>
        <p:txBody>
          <a:bodyPr>
            <a:normAutofit/>
          </a:bodyPr>
          <a:lstStyle/>
          <a:p>
            <a:pPr lvl="1"/>
            <a:r>
              <a:rPr lang="zh-CN" altLang="en-US" sz="4000" dirty="0" smtClean="0">
                <a:ea typeface="微软雅黑" panose="020B0503020204020204" pitchFamily="34" charset="-122"/>
              </a:rPr>
              <a:t>微信通信架构</a:t>
            </a:r>
            <a:endParaRPr lang="en-US" altLang="zh-CN" sz="4000" dirty="0" smtClean="0">
              <a:ea typeface="微软雅黑" panose="020B0503020204020204" pitchFamily="34" charset="-122"/>
            </a:endParaRPr>
          </a:p>
          <a:p>
            <a:endParaRPr lang="en-US" altLang="zh-CN" sz="4400" dirty="0" smtClean="0">
              <a:ea typeface="微软雅黑" panose="020B0503020204020204" pitchFamily="34" charset="-122"/>
            </a:endParaRPr>
          </a:p>
          <a:p>
            <a:pPr lvl="3"/>
            <a:r>
              <a:rPr lang="en-US" altLang="zh-CN" sz="4400" dirty="0" smtClean="0"/>
              <a:t> </a:t>
            </a:r>
            <a:r>
              <a:rPr lang="zh-CN" altLang="en-US" sz="4400" dirty="0" smtClean="0">
                <a:ea typeface="微软雅黑" panose="020B0503020204020204" pitchFamily="34" charset="-122"/>
              </a:rPr>
              <a:t>微信通信协议</a:t>
            </a:r>
            <a:endParaRPr lang="en-US" altLang="zh-CN" sz="4400" dirty="0" smtClean="0">
              <a:ea typeface="微软雅黑" panose="020B0503020204020204" pitchFamily="34" charset="-122"/>
            </a:endParaRPr>
          </a:p>
          <a:p>
            <a:pPr lvl="4"/>
            <a:endParaRPr lang="en-US" altLang="zh-CN" sz="3600" dirty="0">
              <a:ea typeface="微软雅黑" panose="020B0503020204020204" pitchFamily="34" charset="-122"/>
            </a:endParaRPr>
          </a:p>
          <a:p>
            <a:pPr lvl="5"/>
            <a:r>
              <a:rPr lang="en-US" altLang="zh-CN" sz="4400" dirty="0">
                <a:ea typeface="微软雅黑" panose="020B0503020204020204" pitchFamily="34" charset="-122"/>
              </a:rPr>
              <a:t> </a:t>
            </a:r>
            <a:r>
              <a:rPr lang="zh-CN" altLang="en-US" sz="4400" dirty="0">
                <a:ea typeface="微软雅黑" panose="020B0503020204020204" pitchFamily="34" charset="-122"/>
              </a:rPr>
              <a:t>微信加密通信原理</a:t>
            </a:r>
            <a:endParaRPr lang="en-US" altLang="zh-CN" sz="4400" dirty="0" smtClean="0">
              <a:ea typeface="微软雅黑" panose="020B0503020204020204" pitchFamily="34" charset="-122"/>
            </a:endParaRPr>
          </a:p>
          <a:p>
            <a:pPr lvl="6"/>
            <a:endParaRPr lang="en-US" altLang="zh-CN" sz="4400" dirty="0" smtClean="0">
              <a:ea typeface="微软雅黑" panose="020B0503020204020204" pitchFamily="34" charset="-122"/>
            </a:endParaRPr>
          </a:p>
          <a:p>
            <a:pPr lvl="7"/>
            <a:r>
              <a:rPr lang="zh-CN" altLang="en-US" sz="4400" dirty="0" smtClean="0">
                <a:ea typeface="微软雅黑" panose="020B0503020204020204" pitchFamily="34" charset="-122"/>
              </a:rPr>
              <a:t>微</a:t>
            </a:r>
            <a:r>
              <a:rPr lang="zh-CN" altLang="en-US" sz="4400" dirty="0">
                <a:ea typeface="微软雅黑" panose="020B0503020204020204" pitchFamily="34" charset="-122"/>
              </a:rPr>
              <a:t>信关键</a:t>
            </a:r>
            <a:r>
              <a:rPr lang="zh-CN" altLang="en-US" sz="4400" dirty="0" smtClean="0">
                <a:ea typeface="微软雅黑" panose="020B0503020204020204" pitchFamily="34" charset="-122"/>
              </a:rPr>
              <a:t>技术</a:t>
            </a:r>
            <a:endParaRPr lang="en-US" altLang="zh-CN" sz="440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TCP</a:t>
            </a:r>
            <a:r>
              <a:rPr lang="zh-CN" altLang="en-US" sz="3600"/>
              <a:t>协议扩展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ym typeface="+mn-ea"/>
              </a:rPr>
              <a:t>1）在建立TCP短连接时，微信可以实现如下功能：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提供API、用户登录验证、好友关系（获取，添加）、 获取用户图像、用户注销、行为日志上报。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2）在建立TCP长连接时，微信可以实现如下功能：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提供API、接受/发送文本消息、接受/发送语音、接受/发送图片、接受/发送视频文件等。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HTTP</a:t>
            </a:r>
            <a:r>
              <a:rPr lang="zh-CN" altLang="en-US" sz="3600" dirty="0"/>
              <a:t>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超文本传输协议（HTTP，HyperText Transfer Protocol)是互联网上应用最为广泛的一种网络协议</a:t>
            </a:r>
            <a:r>
              <a:rPr lang="en-US" altLang="zh-CN"/>
              <a:t>,</a:t>
            </a:r>
            <a:r>
              <a:rPr lang="zh-CN" altLang="en-US"/>
              <a:t>是用于从WWW服务器传输超文本到本地浏览器的传输协议。它可以使浏览器更加高效，使网络传输减少。它不仅保证计算机正确快速地传输超文本文档，还确定传输文档中的哪一部分，以及哪部分内容首先显示(如文本先于图形)等。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微信在应用层使用</a:t>
            </a:r>
            <a:r>
              <a:rPr lang="en-US" altLang="zh-CN"/>
              <a:t>HTTP</a:t>
            </a:r>
            <a:r>
              <a:rPr lang="zh-CN" altLang="en-US"/>
              <a:t>传输数据。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SSL</a:t>
            </a:r>
            <a:r>
              <a:rPr lang="zh-CN" altLang="en-US" sz="3600"/>
              <a:t>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SSL(Secure Sockets Layer 安全套接层),及其继任者传输层安全（Transport Layer Security，TLS）是为网络通信提供安全及数据完整性的一种安全协议。TLS与SSL在传输层对网络连接进行加密。</a:t>
            </a:r>
          </a:p>
          <a:p>
            <a:endParaRPr lang="zh-CN" altLang="en-US"/>
          </a:p>
          <a:p>
            <a:r>
              <a:rPr lang="zh-CN" altLang="en-US"/>
              <a:t>初次登陆微信，输入密码的初次认证过程中的数据是通过</a:t>
            </a:r>
            <a:r>
              <a:rPr lang="en-US" altLang="zh-CN"/>
              <a:t>SSL</a:t>
            </a:r>
            <a:r>
              <a:rPr lang="zh-CN" altLang="en-US"/>
              <a:t>协议加密传输的</a:t>
            </a: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600" dirty="0" smtClean="0"/>
              <a:t>微信加密通信原理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微信系统所使用的加密算法是现下绝大部分通信软件中较为常用的</a:t>
            </a:r>
            <a:r>
              <a:rPr lang="en-US" altLang="zh-CN" dirty="0"/>
              <a:t>RSA</a:t>
            </a:r>
            <a:r>
              <a:rPr lang="zh-CN" altLang="zh-CN" dirty="0"/>
              <a:t>密钥的</a:t>
            </a:r>
            <a:r>
              <a:rPr lang="en-US" altLang="zh-CN" dirty="0"/>
              <a:t>AES</a:t>
            </a:r>
            <a:r>
              <a:rPr lang="zh-CN" altLang="zh-CN" dirty="0"/>
              <a:t>随机密钥加密算法，其加密方式在现有通信社交软件中属于最高加密等级，破解其加密算法有极高的难度。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302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3347" y="720446"/>
            <a:ext cx="445192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charset="-122"/>
                <a:ea typeface="等线 Light" charset="-122"/>
                <a:cs typeface="+mn-cs"/>
              </a:rPr>
              <a:t>RSA</a:t>
            </a:r>
            <a:r>
              <a:rPr kumimoji="0" lang="zh-CN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charset="-122"/>
                <a:ea typeface="等线 Light" charset="-122"/>
                <a:cs typeface="+mn-cs"/>
              </a:rPr>
              <a:t>公钥</a:t>
            </a:r>
            <a:r>
              <a:rPr kumimoji="0" lang="zh-CN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charset="-122"/>
                <a:ea typeface="等线 Light" charset="-122"/>
                <a:cs typeface="+mn-cs"/>
              </a:rPr>
              <a:t>加密算法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charset="-122"/>
              <a:ea typeface="等线 Light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95419" y="2438087"/>
            <a:ext cx="526473" cy="2710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加密端产生明文字符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52111" y="2438088"/>
            <a:ext cx="665016" cy="2710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获取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CRE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认证公钥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978073" y="2438089"/>
            <a:ext cx="526473" cy="2710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将字符转化为编码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9134765" y="2438090"/>
            <a:ext cx="526473" cy="2710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将编码字节流明文发送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202709" y="3793523"/>
            <a:ext cx="151938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403272" y="3793523"/>
            <a:ext cx="151938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546108" y="3793521"/>
            <a:ext cx="151938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97087" y="1569992"/>
            <a:ext cx="15983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加密流程</a:t>
            </a:r>
            <a:endParaRPr kumimoji="0" lang="zh-CN" altLang="en-US" sz="2400" b="0" i="0" u="none" strike="noStrike" kern="1200" cap="none" spc="0" normalizeH="0" baseline="0" noProof="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64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3209" y="1554171"/>
            <a:ext cx="16568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解密流程</a:t>
            </a:r>
            <a:endParaRPr kumimoji="0" lang="zh-CN" altLang="en-US" sz="2400" b="0" i="0" u="none" strike="noStrike" kern="1200" cap="none" spc="0" normalizeH="0" baseline="0" noProof="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831640" y="2632362"/>
            <a:ext cx="637309" cy="294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将公钥转化为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PFX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私钥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743566" y="2514598"/>
            <a:ext cx="637311" cy="3181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使用私钥对密文进行解密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655494" y="2438397"/>
            <a:ext cx="655781" cy="3334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将密文还原为明文字节流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585892" y="2318325"/>
            <a:ext cx="609600" cy="3574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将字节明文转化为字符串明文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2527565" y="4105561"/>
            <a:ext cx="11573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439493" y="4105560"/>
            <a:ext cx="11573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369891" y="4105559"/>
            <a:ext cx="11573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12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1274" y="734368"/>
            <a:ext cx="4692071" cy="66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charset="-122"/>
                <a:ea typeface="等线 Light" charset="-122"/>
                <a:cs typeface="+mn-cs"/>
              </a:rPr>
              <a:t>AES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charset="-122"/>
                <a:ea typeface="等线 Light" charset="-122"/>
                <a:cs typeface="+mn-cs"/>
              </a:rPr>
              <a:t>随机密钥加密算法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charset="-122"/>
              <a:ea typeface="等线 Light" charset="-122"/>
              <a:cs typeface="+mn-cs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2521527" y="2175738"/>
            <a:ext cx="7093352" cy="35321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矩形 3"/>
          <p:cNvSpPr/>
          <p:nvPr/>
        </p:nvSpPr>
        <p:spPr>
          <a:xfrm>
            <a:off x="975501" y="1714073"/>
            <a:ext cx="15460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加密流程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17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5211" y="762321"/>
            <a:ext cx="388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charset="-122"/>
                <a:ea typeface="等线 Light" charset="-122"/>
                <a:cs typeface="+mn-cs"/>
              </a:rPr>
              <a:t>微信登陆验证流程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charset="-122"/>
              <a:ea typeface="等线 Light" charset="-122"/>
              <a:cs typeface="+mn-cs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306950" y="2309087"/>
            <a:ext cx="637311" cy="2881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客户端产生一个登陆包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080330" y="2309088"/>
            <a:ext cx="655781" cy="2881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使用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RSA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公钥加密登陆包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876800" y="2332181"/>
            <a:ext cx="628072" cy="2927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将登陆包发送到服务器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645561" y="1985815"/>
            <a:ext cx="628074" cy="3574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服务器使用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RSA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私钥进行解密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414324" y="1764143"/>
            <a:ext cx="678874" cy="4017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服务器对用户账号密码进行校验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0233887" y="2733962"/>
            <a:ext cx="655785" cy="2078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客户端接收信息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" name="直接箭头连接符 9"/>
          <p:cNvCxnSpPr>
            <a:stCxn id="3" idx="3"/>
            <a:endCxn id="4" idx="1"/>
          </p:cNvCxnSpPr>
          <p:nvPr/>
        </p:nvCxnSpPr>
        <p:spPr>
          <a:xfrm>
            <a:off x="1944261" y="3749960"/>
            <a:ext cx="11360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717642" y="3773052"/>
            <a:ext cx="11360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426365" y="3796143"/>
            <a:ext cx="11360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7273635" y="3796144"/>
            <a:ext cx="11360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273635" y="3800759"/>
            <a:ext cx="11360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9120905" y="3800760"/>
            <a:ext cx="11360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88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8619"/>
            <a:ext cx="10515600" cy="1228436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微信关键</a:t>
            </a:r>
            <a:r>
              <a:rPr lang="zh-CN" altLang="en-US" dirty="0" smtClean="0">
                <a:latin typeface="+mj-ea"/>
              </a:rPr>
              <a:t>技术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10515600" cy="4828454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技术原理</a:t>
            </a:r>
            <a:endParaRPr lang="en-US" altLang="zh-CN" sz="3600" dirty="0" smtClean="0"/>
          </a:p>
          <a:p>
            <a:r>
              <a:rPr lang="zh-CN" altLang="en-US" sz="3600" dirty="0"/>
              <a:t>安全技术</a:t>
            </a:r>
            <a:endParaRPr lang="en-US" altLang="zh-CN" sz="3600" dirty="0"/>
          </a:p>
          <a:p>
            <a:r>
              <a:rPr lang="zh-CN" altLang="en-US" sz="3600" dirty="0" smtClean="0"/>
              <a:t>音</a:t>
            </a:r>
            <a:r>
              <a:rPr lang="zh-CN" altLang="en-US" sz="3600" dirty="0"/>
              <a:t>视频编码</a:t>
            </a:r>
            <a:r>
              <a:rPr lang="zh-CN" altLang="en-US" sz="3600" dirty="0" smtClean="0"/>
              <a:t>技术</a:t>
            </a:r>
            <a:endParaRPr lang="en-US" altLang="zh-CN" sz="3600" dirty="0" smtClean="0"/>
          </a:p>
          <a:p>
            <a:r>
              <a:rPr lang="zh-CN" altLang="en-US" sz="3600" dirty="0"/>
              <a:t>腾</a:t>
            </a:r>
            <a:r>
              <a:rPr lang="zh-CN" altLang="en-US" sz="3600" dirty="0" smtClean="0"/>
              <a:t>讯云消息队列</a:t>
            </a:r>
            <a:endParaRPr lang="en-US" altLang="zh-CN" sz="3600" dirty="0" smtClean="0"/>
          </a:p>
          <a:p>
            <a:r>
              <a:rPr lang="zh-CN" altLang="en-US" sz="3600" dirty="0" smtClean="0"/>
              <a:t>语音识别技术</a:t>
            </a:r>
            <a:endParaRPr lang="en-US" altLang="zh-CN" sz="3600" dirty="0" smtClean="0"/>
          </a:p>
          <a:p>
            <a:r>
              <a:rPr lang="zh-CN" altLang="en-US" sz="3600" dirty="0" smtClean="0"/>
              <a:t>图像识别技术</a:t>
            </a:r>
            <a:endParaRPr lang="en-US" altLang="zh-CN" sz="36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600" dirty="0" smtClean="0"/>
              <a:t>技术原理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微信技术是一种基于即时通信技术原理的一</a:t>
            </a:r>
            <a:r>
              <a:rPr lang="zh-CN" altLang="zh-CN" dirty="0" smtClean="0"/>
              <a:t>种</a:t>
            </a:r>
            <a:endParaRPr lang="zh-CN" altLang="en-US" dirty="0" smtClean="0"/>
          </a:p>
          <a:p>
            <a:r>
              <a:rPr lang="zh-CN" altLang="zh-CN" dirty="0" smtClean="0"/>
              <a:t>即时</a:t>
            </a:r>
            <a:r>
              <a:rPr lang="zh-CN" altLang="zh-CN" dirty="0"/>
              <a:t>通信是一种基于</a:t>
            </a:r>
            <a:r>
              <a:rPr lang="zh-CN" altLang="zh-CN" dirty="0" smtClean="0"/>
              <a:t>网络的</a:t>
            </a:r>
            <a:r>
              <a:rPr lang="zh-CN" altLang="zh-CN" dirty="0"/>
              <a:t>通信</a:t>
            </a:r>
            <a:r>
              <a:rPr lang="zh-CN" altLang="zh-CN" dirty="0" smtClean="0"/>
              <a:t>技术</a:t>
            </a:r>
            <a:endParaRPr lang="zh-CN" altLang="en-US" dirty="0" smtClean="0"/>
          </a:p>
          <a:p>
            <a:r>
              <a:rPr lang="zh-CN" altLang="zh-CN" dirty="0" smtClean="0"/>
              <a:t>涉及</a:t>
            </a:r>
            <a:r>
              <a:rPr lang="zh-CN" altLang="zh-CN" dirty="0"/>
              <a:t>到</a:t>
            </a:r>
            <a:r>
              <a:rPr lang="en-US" altLang="zh-CN" dirty="0"/>
              <a:t>IP/TCP/UDP/Sockets</a:t>
            </a:r>
            <a:r>
              <a:rPr lang="zh-CN" altLang="zh-CN" dirty="0"/>
              <a:t>、</a:t>
            </a:r>
            <a:r>
              <a:rPr lang="en-US" altLang="zh-CN" dirty="0"/>
              <a:t>P2P</a:t>
            </a:r>
            <a:r>
              <a:rPr lang="zh-CN" altLang="zh-CN" dirty="0"/>
              <a:t>、</a:t>
            </a:r>
            <a:r>
              <a:rPr lang="en-US" altLang="zh-CN" dirty="0"/>
              <a:t>C/S</a:t>
            </a:r>
            <a:r>
              <a:rPr lang="zh-CN" altLang="zh-CN" dirty="0"/>
              <a:t>、多媒体音视频编解码</a:t>
            </a:r>
            <a:r>
              <a:rPr lang="en-US" altLang="zh-CN" dirty="0"/>
              <a:t>/</a:t>
            </a:r>
            <a:r>
              <a:rPr lang="zh-CN" altLang="zh-CN" dirty="0"/>
              <a:t>传送、</a:t>
            </a:r>
            <a:r>
              <a:rPr lang="en-US" altLang="zh-CN" dirty="0"/>
              <a:t>Web Service</a:t>
            </a:r>
            <a:r>
              <a:rPr lang="zh-CN" altLang="zh-CN" dirty="0"/>
              <a:t>等多种</a:t>
            </a:r>
            <a:r>
              <a:rPr lang="zh-CN" altLang="zh-CN" dirty="0" smtClean="0"/>
              <a:t>技术手段</a:t>
            </a:r>
            <a:endParaRPr lang="zh-CN" altLang="en-US" dirty="0" smtClean="0"/>
          </a:p>
          <a:p>
            <a:r>
              <a:rPr lang="zh-CN" altLang="en-US" dirty="0" smtClean="0"/>
              <a:t>主要</a:t>
            </a:r>
            <a:r>
              <a:rPr lang="zh-CN" altLang="zh-CN" dirty="0" smtClean="0"/>
              <a:t>包括</a:t>
            </a:r>
            <a:r>
              <a:rPr lang="zh-CN" altLang="zh-CN" dirty="0"/>
              <a:t>客户</a:t>
            </a:r>
            <a:r>
              <a:rPr lang="en-US" altLang="zh-CN" dirty="0"/>
              <a:t>/</a:t>
            </a:r>
            <a:r>
              <a:rPr lang="zh-CN" altLang="zh-CN" dirty="0"/>
              <a:t>服务器</a:t>
            </a:r>
            <a:r>
              <a:rPr lang="en-US" altLang="zh-CN" dirty="0"/>
              <a:t>(C/S)</a:t>
            </a:r>
            <a:r>
              <a:rPr lang="zh-CN" altLang="zh-CN" dirty="0"/>
              <a:t>通信模式和对等通信</a:t>
            </a:r>
            <a:r>
              <a:rPr lang="en-US" altLang="zh-CN" dirty="0"/>
              <a:t>(P2P)</a:t>
            </a:r>
            <a:r>
              <a:rPr lang="zh-CN" altLang="zh-CN" dirty="0" smtClean="0"/>
              <a:t>模式</a:t>
            </a:r>
            <a:endParaRPr lang="zh-CN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微信通信架构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>
                <a:ea typeface="微软雅黑" panose="020B0503020204020204" pitchFamily="34" charset="-122"/>
              </a:rPr>
              <a:t>基本模型</a:t>
            </a:r>
            <a:endParaRPr lang="en-US" altLang="zh-CN" sz="3600" dirty="0" smtClean="0">
              <a:ea typeface="微软雅黑" panose="020B0503020204020204" pitchFamily="34" charset="-122"/>
            </a:endParaRPr>
          </a:p>
          <a:p>
            <a:r>
              <a:rPr lang="zh-CN" altLang="en-US" sz="3600" dirty="0">
                <a:ea typeface="微软雅黑" panose="020B0503020204020204" pitchFamily="34" charset="-122"/>
              </a:rPr>
              <a:t>后台结构</a:t>
            </a:r>
            <a:endParaRPr lang="en-US" altLang="zh-CN" sz="3600" dirty="0">
              <a:ea typeface="微软雅黑" panose="020B0503020204020204" pitchFamily="34" charset="-122"/>
            </a:endParaRPr>
          </a:p>
          <a:p>
            <a:r>
              <a:rPr lang="zh-CN" altLang="en-US" sz="3600" dirty="0">
                <a:ea typeface="微软雅黑" panose="020B0503020204020204" pitchFamily="34" charset="-122"/>
              </a:rPr>
              <a:t>群聊结构</a:t>
            </a:r>
            <a:endParaRPr lang="en-US" altLang="zh-CN" sz="3600" dirty="0">
              <a:ea typeface="微软雅黑" panose="020B0503020204020204" pitchFamily="34" charset="-122"/>
            </a:endParaRPr>
          </a:p>
          <a:p>
            <a:r>
              <a:rPr lang="zh-CN" altLang="en-US" sz="3600" dirty="0">
                <a:ea typeface="微软雅黑" panose="020B0503020204020204" pitchFamily="34" charset="-122"/>
              </a:rPr>
              <a:t>存储架构</a:t>
            </a:r>
            <a:endParaRPr lang="en-US" altLang="zh-CN" sz="3600" dirty="0">
              <a:ea typeface="微软雅黑" panose="020B0503020204020204" pitchFamily="34" charset="-122"/>
            </a:endParaRPr>
          </a:p>
          <a:p>
            <a:r>
              <a:rPr lang="zh-CN" altLang="en-US" sz="3600" dirty="0">
                <a:ea typeface="微软雅黑" panose="020B0503020204020204" pitchFamily="34" charset="-122"/>
              </a:rPr>
              <a:t>海外加速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600" dirty="0" smtClean="0"/>
              <a:t>技术原理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微信</a:t>
            </a:r>
            <a:r>
              <a:rPr lang="zh-CN" altLang="zh-CN" dirty="0"/>
              <a:t>结合了</a:t>
            </a:r>
            <a:r>
              <a:rPr lang="en-US" altLang="zh-CN" dirty="0"/>
              <a:t>C/S</a:t>
            </a:r>
            <a:r>
              <a:rPr lang="zh-CN" altLang="zh-CN" dirty="0"/>
              <a:t>模式与</a:t>
            </a:r>
            <a:r>
              <a:rPr lang="en-US" altLang="zh-CN" dirty="0"/>
              <a:t>P2P</a:t>
            </a:r>
            <a:r>
              <a:rPr lang="zh-CN" altLang="zh-CN" dirty="0" smtClean="0"/>
              <a:t>模式</a:t>
            </a:r>
            <a:endParaRPr lang="zh-CN" altLang="en-US" dirty="0" smtClean="0"/>
          </a:p>
          <a:p>
            <a:r>
              <a:rPr lang="zh-CN" altLang="zh-CN" dirty="0" smtClean="0"/>
              <a:t>客户</a:t>
            </a:r>
            <a:r>
              <a:rPr lang="zh-CN" altLang="zh-CN" dirty="0"/>
              <a:t>端与服务器之间采用</a:t>
            </a:r>
            <a:r>
              <a:rPr lang="en-US" altLang="zh-CN" dirty="0"/>
              <a:t>C/S</a:t>
            </a:r>
            <a:r>
              <a:rPr lang="zh-CN" altLang="zh-CN" dirty="0"/>
              <a:t>模式进行</a:t>
            </a:r>
            <a:r>
              <a:rPr lang="zh-CN" altLang="zh-CN" dirty="0" smtClean="0"/>
              <a:t>通信</a:t>
            </a:r>
            <a:endParaRPr lang="zh-CN" altLang="en-US" dirty="0" smtClean="0"/>
          </a:p>
          <a:p>
            <a:r>
              <a:rPr lang="zh-CN" altLang="zh-CN" dirty="0" smtClean="0"/>
              <a:t>客户</a:t>
            </a:r>
            <a:r>
              <a:rPr lang="zh-CN" altLang="zh-CN" dirty="0"/>
              <a:t>端之间可以采用</a:t>
            </a:r>
            <a:r>
              <a:rPr lang="en-US" altLang="zh-CN" dirty="0"/>
              <a:t>P2P</a:t>
            </a:r>
            <a:r>
              <a:rPr lang="zh-CN" altLang="zh-CN" dirty="0"/>
              <a:t>通信模式交互</a:t>
            </a:r>
            <a:r>
              <a:rPr lang="zh-CN" altLang="zh-CN" dirty="0" smtClean="0"/>
              <a:t>信息 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75513" y="4216400"/>
            <a:ext cx="1240972" cy="4702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方正舒体" panose="02010601030101010101" pitchFamily="2" charset="-122"/>
                <a:cs typeface="+mn-cs"/>
              </a:rPr>
              <a:t>IM</a:t>
            </a:r>
            <a:r>
              <a:rPr kumimoji="1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方正舒体" panose="02010601030101010101" pitchFamily="2" charset="-122"/>
                <a:cs typeface="+mn-cs"/>
              </a:rPr>
              <a:t>服务器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27120" y="5464146"/>
            <a:ext cx="1240972" cy="4702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方正舒体" panose="02010601030101010101" pitchFamily="2" charset="-122"/>
                <a:cs typeface="+mn-cs"/>
              </a:rPr>
              <a:t>用户</a:t>
            </a:r>
            <a:r>
              <a:rPr kumimoji="1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方正舒体" panose="02010601030101010101" pitchFamily="2" charset="-122"/>
                <a:cs typeface="+mn-cs"/>
              </a:rPr>
              <a:t>A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72210" y="5464146"/>
            <a:ext cx="1240972" cy="4702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方正舒体" panose="02010601030101010101" pitchFamily="2" charset="-122"/>
                <a:cs typeface="+mn-cs"/>
              </a:rPr>
              <a:t>用户</a:t>
            </a:r>
            <a:r>
              <a:rPr kumimoji="1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方正舒体" panose="02010601030101010101" pitchFamily="2" charset="-122"/>
                <a:cs typeface="+mn-cs"/>
              </a:rPr>
              <a:t>B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方正舒体" panose="02010601030101010101" pitchFamily="2" charset="-122"/>
              <a:cs typeface="+mn-cs"/>
            </a:endParaRPr>
          </a:p>
        </p:txBody>
      </p:sp>
      <p:cxnSp>
        <p:nvCxnSpPr>
          <p:cNvPr id="9" name="直线箭头连接符 8"/>
          <p:cNvCxnSpPr>
            <a:stCxn id="6" idx="0"/>
          </p:cNvCxnSpPr>
          <p:nvPr/>
        </p:nvCxnSpPr>
        <p:spPr>
          <a:xfrm flipV="1">
            <a:off x="4247606" y="4323806"/>
            <a:ext cx="1227907" cy="11403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 flipV="1">
            <a:off x="6716485" y="4323806"/>
            <a:ext cx="1307503" cy="11258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6" idx="3"/>
            <a:endCxn id="7" idx="1"/>
          </p:cNvCxnSpPr>
          <p:nvPr/>
        </p:nvCxnSpPr>
        <p:spPr>
          <a:xfrm>
            <a:off x="4868092" y="5699278"/>
            <a:ext cx="26041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 rot="18993940">
            <a:off x="4074365" y="4621700"/>
            <a:ext cx="129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方正舒体" panose="02010601030101010101" pitchFamily="2" charset="-122"/>
                <a:cs typeface="+mn-cs"/>
              </a:rPr>
              <a:t>Log</a:t>
            </a:r>
            <a:r>
              <a:rPr kumimoji="1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方正舒体" panose="02010601030101010101" pitchFamily="2" charset="-122"/>
                <a:cs typeface="+mn-cs"/>
              </a:rPr>
              <a:t> </a:t>
            </a:r>
            <a:r>
              <a:rPr kumimoji="1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方正舒体" panose="02010601030101010101" pitchFamily="2" charset="-122"/>
                <a:cs typeface="+mn-cs"/>
              </a:rPr>
              <a:t>In/Out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40510" y="488348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方正舒体" panose="02010601030101010101" pitchFamily="2" charset="-122"/>
                <a:cs typeface="+mn-cs"/>
              </a:rPr>
              <a:t>TCP/UDP</a:t>
            </a:r>
            <a:r>
              <a:rPr kumimoji="1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方正舒体" panose="02010601030101010101" pitchFamily="2" charset="-122"/>
                <a:cs typeface="+mn-cs"/>
              </a:rPr>
              <a:t>协议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11344" y="5703355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方正舒体" panose="02010601030101010101" pitchFamily="2" charset="-122"/>
                <a:cs typeface="+mn-cs"/>
              </a:rPr>
              <a:t>UDP</a:t>
            </a:r>
            <a:r>
              <a:rPr kumimoji="1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方正舒体" panose="02010601030101010101" pitchFamily="2" charset="-122"/>
                <a:cs typeface="+mn-cs"/>
              </a:rPr>
              <a:t>协议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方正舒体" panose="02010601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600" dirty="0" smtClean="0"/>
              <a:t>安全技术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安全模型 </a:t>
            </a:r>
            <a:endParaRPr lang="zh-CN" altLang="en-US" dirty="0" smtClean="0"/>
          </a:p>
          <a:p>
            <a:r>
              <a:rPr lang="zh-CN" altLang="zh-CN" dirty="0"/>
              <a:t>防火墙技术 </a:t>
            </a:r>
            <a:r>
              <a:rPr lang="zh-CN" altLang="zh-CN" dirty="0" smtClean="0"/>
              <a:t> 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pPr algn="l"/>
            <a:r>
              <a:rPr kumimoji="1" lang="zh-CN" altLang="en-US" dirty="0" smtClean="0"/>
              <a:t>     </a:t>
            </a:r>
            <a:r>
              <a:rPr kumimoji="1" lang="zh-CN" altLang="en-US" sz="3600" dirty="0" smtClean="0"/>
              <a:t>安全模型</a:t>
            </a:r>
            <a:endParaRPr kumimoji="1"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8" t="21246" r="7033" b="3739"/>
          <a:stretch>
            <a:fillRect/>
          </a:stretch>
        </p:blipFill>
        <p:spPr>
          <a:xfrm>
            <a:off x="6086206" y="4990008"/>
            <a:ext cx="798461" cy="6850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8" t="21246" r="7033" b="3739"/>
          <a:stretch>
            <a:fillRect/>
          </a:stretch>
        </p:blipFill>
        <p:spPr>
          <a:xfrm>
            <a:off x="10258149" y="4990009"/>
            <a:ext cx="798461" cy="6850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994" y="1586410"/>
            <a:ext cx="699589" cy="6995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9" y="2391295"/>
            <a:ext cx="496389" cy="49638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988" y="3767847"/>
            <a:ext cx="496389" cy="49638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3" y="3488578"/>
            <a:ext cx="496389" cy="49638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273" y="1881051"/>
            <a:ext cx="496389" cy="496389"/>
          </a:xfrm>
          <a:prstGeom prst="rect">
            <a:avLst/>
          </a:prstGeom>
        </p:spPr>
      </p:pic>
      <p:sp>
        <p:nvSpPr>
          <p:cNvPr id="14" name="椭圆 13"/>
          <p:cNvSpPr/>
          <p:nvPr/>
        </p:nvSpPr>
        <p:spPr>
          <a:xfrm>
            <a:off x="6503129" y="3463105"/>
            <a:ext cx="1577337" cy="71301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方正舒体" panose="02010601030101010101" pitchFamily="2" charset="-122"/>
                <a:cs typeface="+mn-cs"/>
              </a:rPr>
              <a:t>外部网络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616420" y="3639109"/>
            <a:ext cx="1577337" cy="71301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方正舒体" panose="02010601030101010101" pitchFamily="2" charset="-122"/>
                <a:cs typeface="+mn-cs"/>
              </a:rPr>
              <a:t>内部网络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方正舒体" panose="02010601030101010101" pitchFamily="2" charset="-122"/>
              <a:cs typeface="+mn-cs"/>
            </a:endParaRPr>
          </a:p>
        </p:txBody>
      </p:sp>
      <p:cxnSp>
        <p:nvCxnSpPr>
          <p:cNvPr id="21" name="曲线连接符 20"/>
          <p:cNvCxnSpPr>
            <a:stCxn id="7" idx="1"/>
          </p:cNvCxnSpPr>
          <p:nvPr/>
        </p:nvCxnSpPr>
        <p:spPr>
          <a:xfrm rot="10800000" flipV="1">
            <a:off x="6294368" y="1936204"/>
            <a:ext cx="1159626" cy="3053803"/>
          </a:xfrm>
          <a:prstGeom prst="curvedConnector2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弧 10"/>
          <p:cNvSpPr/>
          <p:nvPr/>
        </p:nvSpPr>
        <p:spPr>
          <a:xfrm>
            <a:off x="5982789" y="2129246"/>
            <a:ext cx="4754880" cy="6087291"/>
          </a:xfrm>
          <a:prstGeom prst="arc">
            <a:avLst>
              <a:gd name="adj1" fmla="val 15858869"/>
              <a:gd name="adj2" fmla="val 0"/>
            </a:avLst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方正舒体" panose="02010601030101010101" pitchFamily="2" charset="-122"/>
              <a:cs typeface="+mn-cs"/>
            </a:endParaRPr>
          </a:p>
        </p:txBody>
      </p:sp>
      <p:cxnSp>
        <p:nvCxnSpPr>
          <p:cNvPr id="18" name="直线箭头连接符 17"/>
          <p:cNvCxnSpPr>
            <a:endCxn id="14" idx="0"/>
          </p:cNvCxnSpPr>
          <p:nvPr/>
        </p:nvCxnSpPr>
        <p:spPr>
          <a:xfrm flipH="1">
            <a:off x="7291798" y="2176237"/>
            <a:ext cx="351968" cy="128686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4" idx="4"/>
          </p:cNvCxnSpPr>
          <p:nvPr/>
        </p:nvCxnSpPr>
        <p:spPr>
          <a:xfrm flipH="1">
            <a:off x="6776799" y="4176123"/>
            <a:ext cx="514999" cy="88494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5927986" y="2777831"/>
            <a:ext cx="705305" cy="2664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>
            <a:off x="5662443" y="4176123"/>
            <a:ext cx="518870" cy="10129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 57"/>
          <p:cNvGrpSpPr/>
          <p:nvPr/>
        </p:nvGrpSpPr>
        <p:grpSpPr>
          <a:xfrm>
            <a:off x="7880772" y="-139833"/>
            <a:ext cx="5713793" cy="5558645"/>
            <a:chOff x="7880772" y="-139833"/>
            <a:chExt cx="5713793" cy="5558645"/>
          </a:xfrm>
        </p:grpSpPr>
        <p:sp>
          <p:nvSpPr>
            <p:cNvPr id="15" name="弧 14"/>
            <p:cNvSpPr/>
            <p:nvPr/>
          </p:nvSpPr>
          <p:spPr>
            <a:xfrm rot="11510629">
              <a:off x="7880772" y="-139833"/>
              <a:ext cx="5713793" cy="5558645"/>
            </a:xfrm>
            <a:prstGeom prst="arc">
              <a:avLst/>
            </a:prstGeom>
            <a:ln w="28575"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方正舒体" panose="02010601030101010101" pitchFamily="2" charset="-122"/>
                <a:cs typeface="+mn-cs"/>
              </a:endParaRPr>
            </a:p>
          </p:txBody>
        </p:sp>
        <p:cxnSp>
          <p:nvCxnSpPr>
            <p:cNvPr id="29" name="直线箭头连接符 28"/>
            <p:cNvCxnSpPr>
              <a:endCxn id="7" idx="3"/>
            </p:cNvCxnSpPr>
            <p:nvPr/>
          </p:nvCxnSpPr>
          <p:spPr>
            <a:xfrm flipH="1" flipV="1">
              <a:off x="8153583" y="1936205"/>
              <a:ext cx="1761126" cy="29899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线箭头连接符 32"/>
          <p:cNvCxnSpPr>
            <a:endCxn id="16" idx="6"/>
          </p:cNvCxnSpPr>
          <p:nvPr/>
        </p:nvCxnSpPr>
        <p:spPr>
          <a:xfrm flipH="1">
            <a:off x="10193757" y="3845087"/>
            <a:ext cx="842427" cy="1505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 flipH="1" flipV="1">
            <a:off x="8066120" y="3935157"/>
            <a:ext cx="565930" cy="3023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endCxn id="16" idx="5"/>
          </p:cNvCxnSpPr>
          <p:nvPr/>
        </p:nvCxnSpPr>
        <p:spPr>
          <a:xfrm flipH="1" flipV="1">
            <a:off x="9962761" y="4247708"/>
            <a:ext cx="504815" cy="86806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371152" y="1231659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方正舒体" panose="02010601030101010101" pitchFamily="2" charset="-122"/>
                <a:cs typeface="+mn-cs"/>
              </a:rPr>
              <a:t>IM</a:t>
            </a:r>
            <a:r>
              <a:rPr kumimoji="1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方正舒体" panose="02010601030101010101" pitchFamily="2" charset="-122"/>
                <a:cs typeface="+mn-cs"/>
              </a:rPr>
              <a:t>服务器</a:t>
            </a: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395847" y="570302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方正舒体" panose="02010601030101010101" pitchFamily="2" charset="-122"/>
                <a:cs typeface="+mn-cs"/>
              </a:rPr>
              <a:t>IM</a:t>
            </a:r>
            <a:r>
              <a:rPr kumimoji="1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方正舒体" panose="02010601030101010101" pitchFamily="2" charset="-122"/>
                <a:cs typeface="+mn-cs"/>
              </a:rPr>
              <a:t>客户端</a:t>
            </a:r>
            <a:r>
              <a:rPr kumimoji="1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方正舒体" panose="02010601030101010101" pitchFamily="2" charset="-122"/>
                <a:cs typeface="+mn-cs"/>
              </a:rPr>
              <a:t>A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319633" y="570302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方正舒体" panose="02010601030101010101" pitchFamily="2" charset="-122"/>
                <a:cs typeface="+mn-cs"/>
              </a:rPr>
              <a:t>IM</a:t>
            </a:r>
            <a:r>
              <a:rPr kumimoji="1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方正舒体" panose="02010601030101010101" pitchFamily="2" charset="-122"/>
                <a:cs typeface="+mn-cs"/>
              </a:rPr>
              <a:t>客户端</a:t>
            </a:r>
            <a:r>
              <a:rPr kumimoji="1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方正舒体" panose="02010601030101010101" pitchFamily="2" charset="-122"/>
                <a:cs typeface="+mn-cs"/>
              </a:rPr>
              <a:t>B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367369" y="2856168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方正舒体" panose="02010601030101010101" pitchFamily="2" charset="-122"/>
                <a:cs typeface="+mn-cs"/>
              </a:rPr>
              <a:t>攻击者</a:t>
            </a:r>
            <a:r>
              <a:rPr kumimoji="1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方正舒体" panose="02010601030101010101" pitchFamily="2" charset="-122"/>
                <a:cs typeface="+mn-cs"/>
              </a:rPr>
              <a:t>1</a:t>
            </a: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020224" y="4184866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方正舒体" panose="02010601030101010101" pitchFamily="2" charset="-122"/>
                <a:cs typeface="+mn-cs"/>
              </a:rPr>
              <a:t>攻击者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方正舒体" panose="02010601030101010101" pitchFamily="2" charset="-122"/>
                <a:cs typeface="+mn-cs"/>
              </a:rPr>
              <a:t>2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750691" y="228944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方正舒体" panose="02010601030101010101" pitchFamily="2" charset="-122"/>
                <a:cs typeface="+mn-cs"/>
              </a:rPr>
              <a:t>攻击者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方正舒体" panose="02010601030101010101" pitchFamily="2" charset="-122"/>
                <a:cs typeface="+mn-cs"/>
              </a:rPr>
              <a:t>3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0752340" y="392035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方正舒体" panose="02010601030101010101" pitchFamily="2" charset="-122"/>
                <a:cs typeface="+mn-cs"/>
              </a:rPr>
              <a:t>攻击者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方正舒体" panose="02010601030101010101" pitchFamily="2" charset="-122"/>
                <a:cs typeface="+mn-cs"/>
              </a:rPr>
              <a:t>4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方正舒体" panose="02010601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/>
              <a:t>防火墙技术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防火墙实质上就是在网络</a:t>
            </a:r>
            <a:r>
              <a:rPr lang="zh-CN" altLang="zh-CN" dirty="0" smtClean="0"/>
              <a:t>的不同</a:t>
            </a:r>
            <a:r>
              <a:rPr lang="zh-CN" altLang="zh-CN" dirty="0"/>
              <a:t>层次上所设置的电子</a:t>
            </a:r>
            <a:r>
              <a:rPr lang="zh-CN" altLang="zh-CN" dirty="0" smtClean="0"/>
              <a:t>屏障</a:t>
            </a:r>
            <a:endParaRPr lang="zh-CN" altLang="en-US" dirty="0" smtClean="0"/>
          </a:p>
          <a:p>
            <a:r>
              <a:rPr lang="zh-CN" altLang="zh-CN" dirty="0" smtClean="0"/>
              <a:t>防火墙</a:t>
            </a:r>
            <a:r>
              <a:rPr lang="zh-CN" altLang="zh-CN" dirty="0"/>
              <a:t>的核心是安全</a:t>
            </a:r>
            <a:r>
              <a:rPr lang="zh-CN" altLang="zh-CN" dirty="0" smtClean="0"/>
              <a:t>策略</a:t>
            </a:r>
            <a:endParaRPr lang="zh-CN" altLang="en-US" dirty="0" smtClean="0"/>
          </a:p>
          <a:p>
            <a:r>
              <a:rPr lang="zh-CN" altLang="zh-CN" dirty="0" smtClean="0"/>
              <a:t>这</a:t>
            </a:r>
            <a:r>
              <a:rPr lang="zh-CN" altLang="zh-CN" dirty="0"/>
              <a:t>是一种对什么内容能够通过防火墙边界的技术</a:t>
            </a:r>
            <a:r>
              <a:rPr lang="zh-CN" altLang="zh-CN" dirty="0" smtClean="0"/>
              <a:t>规范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44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zh-CN" sz="3600" dirty="0"/>
              <a:t>音视频编码技术 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H.323</a:t>
            </a:r>
            <a:r>
              <a:rPr lang="zh-CN" altLang="zh-CN" dirty="0"/>
              <a:t>协议 </a:t>
            </a:r>
            <a:endParaRPr lang="zh-CN" altLang="en-US" dirty="0" smtClean="0"/>
          </a:p>
          <a:p>
            <a:r>
              <a:rPr lang="zh-CN" altLang="zh-CN" dirty="0"/>
              <a:t>音频编码技术 </a:t>
            </a:r>
            <a:endParaRPr lang="zh-CN" altLang="en-US" dirty="0" smtClean="0"/>
          </a:p>
          <a:p>
            <a:r>
              <a:rPr lang="zh-CN" altLang="zh-CN" dirty="0"/>
              <a:t>视频编码技术 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3598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>
                <a:latin typeface="+mj-ea"/>
              </a:rPr>
              <a:t>H.323</a:t>
            </a:r>
            <a:r>
              <a:rPr lang="zh-CN" altLang="zh-CN" sz="3600" dirty="0">
                <a:latin typeface="+mj-ea"/>
              </a:rPr>
              <a:t>协议 </a:t>
            </a:r>
            <a:endParaRPr kumimoji="1" lang="zh-CN" altLang="en-US" sz="36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H.323</a:t>
            </a:r>
            <a:r>
              <a:rPr lang="zh-CN" altLang="zh-CN" dirty="0"/>
              <a:t>是一套在分组网上提供实时音频、视频和</a:t>
            </a:r>
            <a:r>
              <a:rPr lang="zh-CN" altLang="zh-CN" dirty="0" smtClean="0"/>
              <a:t>数据</a:t>
            </a:r>
            <a:r>
              <a:rPr lang="zh-CN" altLang="zh-CN" dirty="0"/>
              <a:t>通信的</a:t>
            </a:r>
            <a:r>
              <a:rPr lang="zh-CN" altLang="zh-CN" dirty="0" smtClean="0"/>
              <a:t>标准</a:t>
            </a:r>
            <a:endParaRPr lang="zh-CN" altLang="en-US" dirty="0" smtClean="0"/>
          </a:p>
          <a:p>
            <a:r>
              <a:rPr lang="en-US" altLang="zh-CN" dirty="0"/>
              <a:t>H.323</a:t>
            </a:r>
            <a:r>
              <a:rPr lang="zh-CN" altLang="zh-CN" dirty="0"/>
              <a:t>制定了无</a:t>
            </a:r>
            <a:r>
              <a:rPr lang="en-US" altLang="zh-CN" dirty="0" err="1"/>
              <a:t>QoS</a:t>
            </a:r>
            <a:r>
              <a:rPr lang="zh-CN" altLang="zh-CN" dirty="0"/>
              <a:t>保证的分组网络上的多媒体</a:t>
            </a:r>
            <a:r>
              <a:rPr lang="zh-CN" altLang="zh-CN" dirty="0" smtClean="0"/>
              <a:t>通信</a:t>
            </a:r>
            <a:r>
              <a:rPr lang="zh-CN" altLang="zh-CN" dirty="0"/>
              <a:t>系统</a:t>
            </a:r>
            <a:r>
              <a:rPr lang="zh-CN" altLang="zh-CN" dirty="0" smtClean="0"/>
              <a:t>标准</a:t>
            </a:r>
            <a:endParaRPr lang="zh-CN" altLang="en-US" dirty="0"/>
          </a:p>
          <a:p>
            <a:r>
              <a:rPr lang="en-US" altLang="zh-CN" dirty="0"/>
              <a:t>H.323</a:t>
            </a:r>
            <a:r>
              <a:rPr lang="zh-CN" altLang="zh-CN" dirty="0"/>
              <a:t>是一个框架性</a:t>
            </a:r>
            <a:r>
              <a:rPr lang="zh-CN" altLang="zh-CN" dirty="0" smtClean="0"/>
              <a:t>建设</a:t>
            </a:r>
            <a:endParaRPr lang="zh-CN" altLang="en-US" dirty="0"/>
          </a:p>
          <a:p>
            <a:r>
              <a:rPr lang="en-US" altLang="zh-CN" dirty="0"/>
              <a:t>H.323</a:t>
            </a:r>
            <a:r>
              <a:rPr lang="zh-CN" altLang="zh-CN" dirty="0"/>
              <a:t>规定了不同的音频、视频或数据终端</a:t>
            </a:r>
            <a:r>
              <a:rPr lang="zh-CN" altLang="zh-CN" dirty="0" smtClean="0"/>
              <a:t>协同工作</a:t>
            </a:r>
            <a:r>
              <a:rPr lang="zh-CN" altLang="zh-CN" dirty="0"/>
              <a:t>所需的操作</a:t>
            </a:r>
            <a:r>
              <a:rPr lang="zh-CN" altLang="zh-CN" dirty="0" smtClean="0"/>
              <a:t>模式 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zh-CN" sz="3600" dirty="0"/>
              <a:t>音频编码技术 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音频编码技术主要分为三类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zh-CN" altLang="zh-CN" dirty="0"/>
              <a:t>第一类是波形编码，力图使重建</a:t>
            </a:r>
            <a:r>
              <a:rPr lang="zh-CN" altLang="zh-CN" dirty="0" smtClean="0"/>
              <a:t>语音波形保持</a:t>
            </a:r>
            <a:r>
              <a:rPr lang="zh-CN" altLang="zh-CN" dirty="0"/>
              <a:t>原始语音的波形</a:t>
            </a:r>
            <a:r>
              <a:rPr lang="zh-CN" altLang="zh-CN" dirty="0" smtClean="0"/>
              <a:t>形状</a:t>
            </a:r>
            <a:endParaRPr lang="zh-CN" altLang="zh-CN" dirty="0"/>
          </a:p>
          <a:p>
            <a:r>
              <a:rPr lang="zh-CN" altLang="zh-CN" dirty="0"/>
              <a:t>第二类是参数编码，通过提取、编码语音的</a:t>
            </a:r>
            <a:r>
              <a:rPr lang="zh-CN" altLang="zh-CN" dirty="0" smtClean="0"/>
              <a:t>特征参数，保持</a:t>
            </a:r>
            <a:r>
              <a:rPr lang="zh-CN" altLang="zh-CN" dirty="0"/>
              <a:t>重建语音的可</a:t>
            </a:r>
            <a:r>
              <a:rPr lang="zh-CN" altLang="zh-CN" dirty="0" smtClean="0"/>
              <a:t>懂度 </a:t>
            </a:r>
            <a:endParaRPr lang="zh-CN" altLang="zh-CN" dirty="0"/>
          </a:p>
          <a:p>
            <a:r>
              <a:rPr lang="zh-CN" altLang="zh-CN" dirty="0"/>
              <a:t>第三类是混合编码，结合了上述两种方法的优点， 能重构高质量的</a:t>
            </a:r>
            <a:r>
              <a:rPr lang="zh-CN" altLang="zh-CN" dirty="0" smtClean="0"/>
              <a:t>语音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zh-CN" sz="3600" dirty="0"/>
              <a:t>视频编码技术 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H.263</a:t>
            </a:r>
            <a:r>
              <a:rPr lang="zh-CN" altLang="zh-CN" dirty="0"/>
              <a:t>基于</a:t>
            </a:r>
            <a:r>
              <a:rPr lang="en-US" altLang="zh-CN" dirty="0"/>
              <a:t>H.323</a:t>
            </a:r>
            <a:r>
              <a:rPr lang="zh-CN" altLang="zh-CN" dirty="0"/>
              <a:t>，为视频会议和视频电话应用</a:t>
            </a:r>
            <a:r>
              <a:rPr lang="zh-CN" altLang="zh-CN" dirty="0" smtClean="0"/>
              <a:t>程序</a:t>
            </a:r>
            <a:r>
              <a:rPr lang="zh-CN" altLang="zh-CN" dirty="0"/>
              <a:t>提供</a:t>
            </a:r>
            <a:r>
              <a:rPr lang="zh-CN" altLang="zh-CN" dirty="0" smtClean="0"/>
              <a:t>压缩</a:t>
            </a:r>
            <a:endParaRPr lang="zh-CN" altLang="en-US" dirty="0" smtClean="0"/>
          </a:p>
          <a:p>
            <a:r>
              <a:rPr lang="en-US" altLang="zh-CN" dirty="0" smtClean="0"/>
              <a:t>H.263</a:t>
            </a:r>
            <a:r>
              <a:rPr lang="zh-CN" altLang="zh-CN" dirty="0"/>
              <a:t>视频编码标准是专为中高质量</a:t>
            </a:r>
            <a:r>
              <a:rPr lang="zh-CN" altLang="zh-CN" dirty="0" smtClean="0"/>
              <a:t>运动图像</a:t>
            </a:r>
            <a:r>
              <a:rPr lang="zh-CN" altLang="zh-CN" dirty="0"/>
              <a:t>压缩所设计的低码率图像压缩</a:t>
            </a:r>
            <a:r>
              <a:rPr lang="zh-CN" altLang="zh-CN" dirty="0" smtClean="0"/>
              <a:t>标准</a:t>
            </a:r>
            <a:endParaRPr lang="zh-CN" altLang="en-US" dirty="0" smtClean="0"/>
          </a:p>
          <a:p>
            <a:r>
              <a:rPr lang="en-US" altLang="zh-CN" dirty="0"/>
              <a:t>H.263</a:t>
            </a:r>
            <a:r>
              <a:rPr lang="zh-CN" altLang="zh-CN" dirty="0"/>
              <a:t>将编码过程分为帧内编码和帧间编码两个</a:t>
            </a:r>
            <a:r>
              <a:rPr lang="zh-CN" altLang="zh-CN" dirty="0" smtClean="0"/>
              <a:t>部分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/>
              <a:t>腾讯云消息队列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开放微信红包收发关键</a:t>
            </a:r>
            <a:r>
              <a:rPr lang="zh-CN" altLang="en-US" dirty="0" smtClean="0"/>
              <a:t>技术</a:t>
            </a:r>
          </a:p>
          <a:p>
            <a:r>
              <a:rPr lang="zh-CN" altLang="en-US" dirty="0" smtClean="0"/>
              <a:t>红包</a:t>
            </a:r>
            <a:r>
              <a:rPr lang="zh-CN" altLang="en-US" dirty="0"/>
              <a:t>系统：个人红包的发、抢、拆和列表</a:t>
            </a:r>
            <a:r>
              <a:rPr lang="zh-CN" altLang="en-US" dirty="0" smtClean="0"/>
              <a:t>查看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财付通</a:t>
            </a:r>
            <a:r>
              <a:rPr lang="zh-CN" altLang="en-US" dirty="0"/>
              <a:t>系统：包括支付订单、异步入账流水的高性能存储，用户余额和账单的实时</a:t>
            </a:r>
            <a:r>
              <a:rPr lang="zh-CN" altLang="en-US" dirty="0" smtClean="0"/>
              <a:t>展示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微信</a:t>
            </a:r>
            <a:r>
              <a:rPr lang="zh-CN" altLang="en-US" dirty="0"/>
              <a:t>接入：确保微信用户公网接入的</a:t>
            </a:r>
            <a:r>
              <a:rPr lang="zh-CN" altLang="en-US" dirty="0" smtClean="0"/>
              <a:t>质量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微信</a:t>
            </a:r>
            <a:r>
              <a:rPr lang="zh-CN" altLang="en-US" dirty="0"/>
              <a:t>支付：在线交易的入口。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28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/>
              <a:t>腾讯云消息队列</a:t>
            </a:r>
            <a:endParaRPr kumimoji="1" lang="zh-CN" altLang="en-US" sz="36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3330" y="1854926"/>
            <a:ext cx="6221066" cy="437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2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49220" y="628073"/>
            <a:ext cx="224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基本模型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60174" y="1398497"/>
            <a:ext cx="5471651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微信的基本模型是什么？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57150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>
                <a:tab pos="2684145" algn="l"/>
              </a:tabLst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接收者不在线怎么办？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57150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>
                <a:tab pos="2684145" algn="l"/>
              </a:tabLst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每次直接推送消息代价很大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57150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>
                <a:tab pos="2684145" algn="l"/>
              </a:tabLst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如果推送通知，需要接收者拉消息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07569" y="4361584"/>
            <a:ext cx="1288023" cy="7051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94393" y="4346195"/>
            <a:ext cx="1311379" cy="7051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516853" y="3955934"/>
            <a:ext cx="3102077" cy="1516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43989" y="4491356"/>
            <a:ext cx="1151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发送者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70146" y="4498734"/>
            <a:ext cx="1135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接收者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66852" y="4025557"/>
            <a:ext cx="1676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微信后台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存储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消息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推送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通知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下发消息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7810497" y="4349885"/>
            <a:ext cx="1145461" cy="70149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3248330" y="4346195"/>
            <a:ext cx="1145461" cy="70518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325760" y="4522134"/>
            <a:ext cx="78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消息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22344" y="4529512"/>
            <a:ext cx="78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消息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600" dirty="0" smtClean="0"/>
              <a:t>语音识别技术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</a:t>
            </a:r>
            <a:r>
              <a:rPr lang="zh-CN" altLang="en-US" dirty="0"/>
              <a:t>语音信号的预处理和特征</a:t>
            </a:r>
            <a:r>
              <a:rPr lang="zh-CN" altLang="en-US" dirty="0" smtClean="0"/>
              <a:t>提取，有两</a:t>
            </a:r>
            <a:r>
              <a:rPr lang="zh-CN" altLang="en-US" dirty="0"/>
              <a:t>种特征参数，</a:t>
            </a:r>
            <a:r>
              <a:rPr lang="en-US" altLang="zh-CN" dirty="0"/>
              <a:t>MFCC</a:t>
            </a:r>
            <a:r>
              <a:rPr lang="zh-CN" altLang="en-US" dirty="0"/>
              <a:t>和</a:t>
            </a:r>
            <a:r>
              <a:rPr lang="en-US" altLang="zh-CN" dirty="0" smtClean="0"/>
              <a:t>LPCC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 smtClean="0"/>
              <a:t>语音</a:t>
            </a:r>
            <a:r>
              <a:rPr lang="zh-CN" altLang="en-US" dirty="0"/>
              <a:t>识别算法：</a:t>
            </a:r>
            <a:r>
              <a:rPr lang="en-US" altLang="zh-CN" dirty="0"/>
              <a:t>DTW</a:t>
            </a:r>
            <a:r>
              <a:rPr lang="zh-CN" altLang="en-US" dirty="0"/>
              <a:t>、</a:t>
            </a:r>
            <a:r>
              <a:rPr lang="en-US" altLang="zh-CN" dirty="0"/>
              <a:t>HMM</a:t>
            </a:r>
            <a:r>
              <a:rPr lang="zh-CN" altLang="en-US" dirty="0"/>
              <a:t>和</a:t>
            </a:r>
            <a:r>
              <a:rPr lang="en-US" altLang="zh-CN" dirty="0" smtClean="0"/>
              <a:t>ANN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1423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图像</a:t>
            </a:r>
            <a:r>
              <a:rPr lang="zh-CN" altLang="en-US" sz="3600" dirty="0"/>
              <a:t>识别技术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ImageNet</a:t>
            </a:r>
            <a:r>
              <a:rPr kumimoji="1" lang="zh-CN" altLang="en-US" dirty="0" smtClean="0"/>
              <a:t>是</a:t>
            </a:r>
            <a:r>
              <a:rPr kumimoji="1" lang="zh-CN" altLang="en-US" dirty="0"/>
              <a:t>最新的</a:t>
            </a:r>
            <a:r>
              <a:rPr kumimoji="1" lang="zh-CN" altLang="en-US" dirty="0" smtClean="0"/>
              <a:t>常用</a:t>
            </a:r>
            <a:r>
              <a:rPr kumimoji="1" lang="zh-CN" altLang="en-US" dirty="0"/>
              <a:t>数据</a:t>
            </a:r>
            <a:r>
              <a:rPr kumimoji="1" lang="zh-CN" altLang="en-US" dirty="0" smtClean="0"/>
              <a:t>集，主要</a:t>
            </a:r>
            <a:r>
              <a:rPr kumimoji="1" lang="zh-CN" altLang="en-US" dirty="0"/>
              <a:t>是物体概念的</a:t>
            </a:r>
            <a:r>
              <a:rPr kumimoji="1" lang="zh-CN" altLang="en-US" dirty="0" smtClean="0"/>
              <a:t>图像和少量场景概念</a:t>
            </a:r>
            <a:r>
              <a:rPr kumimoji="1" lang="zh-CN" altLang="en-US" dirty="0"/>
              <a:t>的</a:t>
            </a:r>
            <a:r>
              <a:rPr kumimoji="1" lang="zh-CN" altLang="en-US" dirty="0" smtClean="0"/>
              <a:t>图像。</a:t>
            </a:r>
          </a:p>
          <a:p>
            <a:r>
              <a:rPr kumimoji="1" lang="zh-CN" altLang="en-US" dirty="0"/>
              <a:t>场景分类技术利用</a:t>
            </a:r>
            <a:r>
              <a:rPr kumimoji="1" lang="zh-CN" altLang="en-US" dirty="0" smtClean="0"/>
              <a:t>聚类得到</a:t>
            </a:r>
            <a:r>
              <a:rPr kumimoji="1" lang="zh-CN" altLang="en-US" dirty="0"/>
              <a:t>视觉特征</a:t>
            </a:r>
            <a:r>
              <a:rPr kumimoji="1" lang="zh-CN" altLang="en-US" dirty="0" smtClean="0"/>
              <a:t>码书。</a:t>
            </a:r>
          </a:p>
          <a:p>
            <a:r>
              <a:rPr kumimoji="1" lang="zh-CN" altLang="en-US" dirty="0"/>
              <a:t>图像描述</a:t>
            </a:r>
            <a:r>
              <a:rPr kumimoji="1" lang="zh-CN" altLang="en-US" dirty="0" smtClean="0"/>
              <a:t>技术：通过</a:t>
            </a:r>
            <a:r>
              <a:rPr kumimoji="1" lang="zh-CN" altLang="en-US" dirty="0"/>
              <a:t>目标描述</a:t>
            </a:r>
            <a:r>
              <a:rPr kumimoji="1" lang="zh-CN" altLang="en-US" dirty="0" smtClean="0"/>
              <a:t>技术，自动产生</a:t>
            </a:r>
            <a:r>
              <a:rPr kumimoji="1" lang="zh-CN" altLang="en-US" dirty="0"/>
              <a:t>自然语言来对视觉目标进行</a:t>
            </a:r>
            <a:r>
              <a:rPr kumimoji="1" lang="zh-CN" altLang="en-US" dirty="0" smtClean="0"/>
              <a:t>描述。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12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4368" y="576047"/>
            <a:ext cx="2315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后台结构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34488" y="1637071"/>
            <a:ext cx="461665" cy="1141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13356" y="1637071"/>
            <a:ext cx="2182760" cy="1141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34488" y="3200400"/>
            <a:ext cx="474183" cy="19387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13355" y="3200401"/>
            <a:ext cx="2182761" cy="9365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13355" y="4460764"/>
            <a:ext cx="2182761" cy="6784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81019" y="4460765"/>
            <a:ext cx="1917290" cy="678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81019" y="5560141"/>
            <a:ext cx="1917290" cy="737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202994" y="4460764"/>
            <a:ext cx="619432" cy="1836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34490" y="1820126"/>
            <a:ext cx="461665" cy="958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接入层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34489" y="3923070"/>
            <a:ext cx="461665" cy="9070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逻辑层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14800" y="2023254"/>
            <a:ext cx="125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接入服务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86199" y="3490729"/>
            <a:ext cx="172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业务逻辑服务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86199" y="4615311"/>
            <a:ext cx="163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基础逻辑服务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04480" y="4667241"/>
            <a:ext cx="156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数据访问服务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904480" y="5729124"/>
            <a:ext cx="156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数据存储服务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281877" y="4992639"/>
            <a:ext cx="461665" cy="14010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存储层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0" name="直接箭头连接符 19"/>
          <p:cNvCxnSpPr>
            <a:stCxn id="4" idx="2"/>
            <a:endCxn id="6" idx="0"/>
          </p:cNvCxnSpPr>
          <p:nvPr/>
        </p:nvCxnSpPr>
        <p:spPr>
          <a:xfrm>
            <a:off x="4704736" y="2778770"/>
            <a:ext cx="0" cy="4216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2"/>
            <a:endCxn id="7" idx="0"/>
          </p:cNvCxnSpPr>
          <p:nvPr/>
        </p:nvCxnSpPr>
        <p:spPr>
          <a:xfrm>
            <a:off x="4704736" y="4136930"/>
            <a:ext cx="0" cy="3238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2"/>
            <a:endCxn id="9" idx="0"/>
          </p:cNvCxnSpPr>
          <p:nvPr/>
        </p:nvCxnSpPr>
        <p:spPr>
          <a:xfrm>
            <a:off x="7639664" y="5139191"/>
            <a:ext cx="0" cy="4209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3"/>
            <a:endCxn id="8" idx="1"/>
          </p:cNvCxnSpPr>
          <p:nvPr/>
        </p:nvCxnSpPr>
        <p:spPr>
          <a:xfrm>
            <a:off x="5796116" y="4799977"/>
            <a:ext cx="88490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2"/>
            <a:endCxn id="8" idx="0"/>
          </p:cNvCxnSpPr>
          <p:nvPr/>
        </p:nvCxnSpPr>
        <p:spPr>
          <a:xfrm>
            <a:off x="4704736" y="4136930"/>
            <a:ext cx="2934928" cy="323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6681019" y="2116830"/>
            <a:ext cx="4274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微信后台分为三层，分别为接入层，逻辑层和存储层。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0886" y="632186"/>
            <a:ext cx="2315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群聊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结构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08" r="36753"/>
          <a:stretch>
            <a:fillRect/>
          </a:stretch>
        </p:blipFill>
        <p:spPr>
          <a:xfrm>
            <a:off x="2010699" y="1926326"/>
            <a:ext cx="368710" cy="103035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3613355" y="2094998"/>
            <a:ext cx="1686234" cy="7323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613354" y="4054789"/>
            <a:ext cx="1686235" cy="8445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91896" y="2241446"/>
            <a:ext cx="968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发消息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45639" y="4277011"/>
            <a:ext cx="1260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群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聊队列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08" r="36753"/>
          <a:stretch>
            <a:fillRect/>
          </a:stretch>
        </p:blipFill>
        <p:spPr>
          <a:xfrm>
            <a:off x="7568379" y="1926326"/>
            <a:ext cx="368710" cy="103035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669957" y="3705375"/>
            <a:ext cx="2745659" cy="27249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08" r="36753"/>
          <a:stretch>
            <a:fillRect/>
          </a:stretch>
        </p:blipFill>
        <p:spPr>
          <a:xfrm>
            <a:off x="7384024" y="3868993"/>
            <a:ext cx="368710" cy="10303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08" r="36753"/>
          <a:stretch>
            <a:fillRect/>
          </a:stretch>
        </p:blipFill>
        <p:spPr>
          <a:xfrm>
            <a:off x="8098091" y="4677121"/>
            <a:ext cx="368710" cy="10303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567149" y="6060965"/>
            <a:ext cx="10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某某群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5" name="直接箭头连接符 14"/>
          <p:cNvCxnSpPr>
            <a:stCxn id="3" idx="3"/>
            <a:endCxn id="4" idx="1"/>
          </p:cNvCxnSpPr>
          <p:nvPr/>
        </p:nvCxnSpPr>
        <p:spPr>
          <a:xfrm>
            <a:off x="2379409" y="2441501"/>
            <a:ext cx="1233946" cy="19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3"/>
            <a:endCxn id="8" idx="1"/>
          </p:cNvCxnSpPr>
          <p:nvPr/>
        </p:nvCxnSpPr>
        <p:spPr>
          <a:xfrm flipV="1">
            <a:off x="5299589" y="2441501"/>
            <a:ext cx="2268790" cy="19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2"/>
            <a:endCxn id="5" idx="0"/>
          </p:cNvCxnSpPr>
          <p:nvPr/>
        </p:nvCxnSpPr>
        <p:spPr>
          <a:xfrm>
            <a:off x="4456472" y="2827352"/>
            <a:ext cx="0" cy="122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3"/>
            <a:endCxn id="10" idx="1"/>
          </p:cNvCxnSpPr>
          <p:nvPr/>
        </p:nvCxnSpPr>
        <p:spPr>
          <a:xfrm flipV="1">
            <a:off x="5299589" y="4384168"/>
            <a:ext cx="2084435" cy="92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5" idx="3"/>
            <a:endCxn id="11" idx="1"/>
          </p:cNvCxnSpPr>
          <p:nvPr/>
        </p:nvCxnSpPr>
        <p:spPr>
          <a:xfrm>
            <a:off x="5299589" y="4477066"/>
            <a:ext cx="2798502" cy="715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640030" y="2075324"/>
            <a:ext cx="158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、单聊消息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476133" y="3170903"/>
            <a:ext cx="161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、群聊消息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456471" y="1014603"/>
            <a:ext cx="2104104" cy="52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922279" y="1133251"/>
            <a:ext cx="129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同步操作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27868" y="5671034"/>
            <a:ext cx="2104104" cy="52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651883" y="5786734"/>
            <a:ext cx="129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异步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操作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629033" y="1698280"/>
            <a:ext cx="3169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在聊天构架中，微信采用了单聊同步操作，而群聊为了避免延迟，采用了异步操作。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23604" y="564594"/>
            <a:ext cx="2315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存储架构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7883" y="2839063"/>
            <a:ext cx="2153265" cy="722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68064" y="5043947"/>
            <a:ext cx="2153265" cy="722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68064" y="3893573"/>
            <a:ext cx="2153265" cy="722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68064" y="2839063"/>
            <a:ext cx="2153265" cy="722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17290" y="1563329"/>
            <a:ext cx="7624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采用经典主从结构。简单的时候就是一个主服务器处理读写，然后发展到一个主服务器多个从服务器，一般主服务器负责写，从服务器找主服务器更新数据，处理用户的读数据请求。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71450" y="3015732"/>
            <a:ext cx="1106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Master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57999" y="3000343"/>
            <a:ext cx="973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Slave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57999" y="5205227"/>
            <a:ext cx="1017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Slave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857999" y="4054853"/>
            <a:ext cx="899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Slave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5038" y="676609"/>
            <a:ext cx="213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海外加速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330245" y="1710813"/>
            <a:ext cx="1548581" cy="648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30244" y="2819543"/>
            <a:ext cx="1548581" cy="609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297859" y="3888801"/>
            <a:ext cx="1548581" cy="609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352799" y="3888801"/>
            <a:ext cx="1548581" cy="609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995652" y="1710813"/>
            <a:ext cx="1548581" cy="648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995651" y="2819543"/>
            <a:ext cx="1548581" cy="609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963266" y="3888801"/>
            <a:ext cx="1548581" cy="609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018206" y="3888801"/>
            <a:ext cx="1548581" cy="609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流程图: 磁盘 12"/>
          <p:cNvSpPr/>
          <p:nvPr/>
        </p:nvSpPr>
        <p:spPr>
          <a:xfrm>
            <a:off x="1482213" y="5027027"/>
            <a:ext cx="1179871" cy="84065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流程图: 磁盘 13"/>
          <p:cNvSpPr/>
          <p:nvPr/>
        </p:nvSpPr>
        <p:spPr>
          <a:xfrm>
            <a:off x="3537153" y="5027027"/>
            <a:ext cx="1179871" cy="84065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流程图: 磁盘 14"/>
          <p:cNvSpPr/>
          <p:nvPr/>
        </p:nvSpPr>
        <p:spPr>
          <a:xfrm>
            <a:off x="6147620" y="5058697"/>
            <a:ext cx="1179871" cy="84065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流程图: 磁盘 15"/>
          <p:cNvSpPr/>
          <p:nvPr/>
        </p:nvSpPr>
        <p:spPr>
          <a:xfrm>
            <a:off x="8202560" y="5058697"/>
            <a:ext cx="1179871" cy="84065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525660" y="1840228"/>
            <a:ext cx="115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接入服务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25660" y="2939605"/>
            <a:ext cx="142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逻辑服务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191067" y="1874713"/>
            <a:ext cx="115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接入服务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172630" y="2959030"/>
            <a:ext cx="142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逻辑服务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16293" y="400886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数据访问服务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91845" y="4006787"/>
            <a:ext cx="1557188" cy="371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数据同步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040327" y="403130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数据访问服务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03535" y="4030266"/>
            <a:ext cx="1557188" cy="371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数据同步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692375" y="5429909"/>
            <a:ext cx="96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存储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544232" y="5429909"/>
            <a:ext cx="96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存储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96483" y="5410485"/>
            <a:ext cx="9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队列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430606" y="5410485"/>
            <a:ext cx="9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队列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5530646" y="1710813"/>
            <a:ext cx="10755" cy="2505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234134" y="4364649"/>
            <a:ext cx="58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pull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5519891" y="4882660"/>
            <a:ext cx="10755" cy="1223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5" idx="2"/>
            <a:endCxn id="6" idx="0"/>
          </p:cNvCxnSpPr>
          <p:nvPr/>
        </p:nvCxnSpPr>
        <p:spPr>
          <a:xfrm flipH="1">
            <a:off x="3104535" y="2359742"/>
            <a:ext cx="1" cy="4598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9" idx="2"/>
            <a:endCxn id="10" idx="0"/>
          </p:cNvCxnSpPr>
          <p:nvPr/>
        </p:nvCxnSpPr>
        <p:spPr>
          <a:xfrm flipH="1">
            <a:off x="7769942" y="2359742"/>
            <a:ext cx="1" cy="4598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6" idx="2"/>
            <a:endCxn id="7" idx="0"/>
          </p:cNvCxnSpPr>
          <p:nvPr/>
        </p:nvCxnSpPr>
        <p:spPr>
          <a:xfrm flipH="1">
            <a:off x="2072150" y="3429000"/>
            <a:ext cx="1032385" cy="4598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0" idx="2"/>
            <a:endCxn id="12" idx="0"/>
          </p:cNvCxnSpPr>
          <p:nvPr/>
        </p:nvCxnSpPr>
        <p:spPr>
          <a:xfrm>
            <a:off x="7769942" y="3429000"/>
            <a:ext cx="1022555" cy="4598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8" idx="1"/>
          </p:cNvCxnSpPr>
          <p:nvPr/>
        </p:nvCxnSpPr>
        <p:spPr>
          <a:xfrm flipH="1">
            <a:off x="2846440" y="4193530"/>
            <a:ext cx="506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</p:cNvCxnSpPr>
          <p:nvPr/>
        </p:nvCxnSpPr>
        <p:spPr>
          <a:xfrm flipH="1" flipV="1">
            <a:off x="4901380" y="4215971"/>
            <a:ext cx="332754" cy="333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11" idx="1"/>
          </p:cNvCxnSpPr>
          <p:nvPr/>
        </p:nvCxnSpPr>
        <p:spPr>
          <a:xfrm flipV="1">
            <a:off x="5751871" y="4193530"/>
            <a:ext cx="211395" cy="35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endCxn id="23" idx="1"/>
          </p:cNvCxnSpPr>
          <p:nvPr/>
        </p:nvCxnSpPr>
        <p:spPr>
          <a:xfrm>
            <a:off x="7511847" y="4193530"/>
            <a:ext cx="528480" cy="2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7" idx="2"/>
            <a:endCxn id="13" idx="1"/>
          </p:cNvCxnSpPr>
          <p:nvPr/>
        </p:nvCxnSpPr>
        <p:spPr>
          <a:xfrm flipH="1">
            <a:off x="2072149" y="4498258"/>
            <a:ext cx="1" cy="5287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2" idx="2"/>
            <a:endCxn id="16" idx="1"/>
          </p:cNvCxnSpPr>
          <p:nvPr/>
        </p:nvCxnSpPr>
        <p:spPr>
          <a:xfrm flipH="1">
            <a:off x="8792496" y="4498258"/>
            <a:ext cx="1" cy="5604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>
            <a:off x="4717024" y="4733981"/>
            <a:ext cx="680886" cy="69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1" idx="2"/>
            <a:endCxn id="15" idx="2"/>
          </p:cNvCxnSpPr>
          <p:nvPr/>
        </p:nvCxnSpPr>
        <p:spPr>
          <a:xfrm>
            <a:off x="5528029" y="4733981"/>
            <a:ext cx="619591" cy="745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14" idx="2"/>
            <a:endCxn id="7" idx="2"/>
          </p:cNvCxnSpPr>
          <p:nvPr/>
        </p:nvCxnSpPr>
        <p:spPr>
          <a:xfrm flipH="1" flipV="1">
            <a:off x="2072150" y="4498258"/>
            <a:ext cx="1465003" cy="94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endCxn id="12" idx="2"/>
          </p:cNvCxnSpPr>
          <p:nvPr/>
        </p:nvCxnSpPr>
        <p:spPr>
          <a:xfrm flipV="1">
            <a:off x="7327491" y="4498258"/>
            <a:ext cx="1465006" cy="98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>
                <a:latin typeface="+mj-ea"/>
              </a:rPr>
              <a:t>即时通信的相关协议</a:t>
            </a:r>
            <a:endParaRPr lang="en-US" altLang="zh-CN" sz="4400" dirty="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 err="1" smtClean="0">
                <a:ea typeface="微软雅黑" panose="020B0503020204020204" pitchFamily="34" charset="-122"/>
              </a:rPr>
              <a:t>即时通信通用结构</a:t>
            </a:r>
            <a:r>
              <a:rPr lang="zh-CN" altLang="en-US" sz="3600" dirty="0" smtClean="0">
                <a:ea typeface="微软雅黑" panose="020B0503020204020204" pitchFamily="34" charset="-122"/>
              </a:rPr>
              <a:t>协议</a:t>
            </a:r>
            <a:r>
              <a:rPr lang="en-US" altLang="zh-CN" sz="3600" dirty="0" smtClean="0">
                <a:ea typeface="微软雅黑" panose="020B0503020204020204" pitchFamily="34" charset="-122"/>
              </a:rPr>
              <a:t>(CPIM</a:t>
            </a:r>
            <a:r>
              <a:rPr lang="en-US" altLang="zh-CN" sz="3600" dirty="0"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3600" dirty="0">
                <a:ea typeface="微软雅黑" panose="020B0503020204020204" pitchFamily="34" charset="-122"/>
              </a:rPr>
              <a:t>Jabber</a:t>
            </a:r>
            <a:r>
              <a:rPr lang="zh-CN" altLang="en-US" sz="3600" dirty="0">
                <a:ea typeface="微软雅黑" panose="020B0503020204020204" pitchFamily="34" charset="-122"/>
              </a:rPr>
              <a:t>协议</a:t>
            </a:r>
          </a:p>
          <a:p>
            <a:r>
              <a:rPr lang="en-US" altLang="zh-CN" sz="3600" dirty="0" err="1">
                <a:ea typeface="微软雅黑" panose="020B0503020204020204" pitchFamily="34" charset="-122"/>
              </a:rPr>
              <a:t>可扩展通讯和表示协议</a:t>
            </a:r>
            <a:r>
              <a:rPr lang="en-US" altLang="zh-CN" sz="3600" dirty="0">
                <a:ea typeface="微软雅黑" panose="020B0503020204020204" pitchFamily="34" charset="-122"/>
              </a:rPr>
              <a:t>(XMPP)</a:t>
            </a:r>
          </a:p>
          <a:p>
            <a:r>
              <a:rPr lang="en-US" altLang="zh-CN" sz="3600" dirty="0" err="1">
                <a:ea typeface="微软雅黑" panose="020B0503020204020204" pitchFamily="34" charset="-122"/>
              </a:rPr>
              <a:t>即时通信对话初始协议和表示扩展协议</a:t>
            </a:r>
            <a:r>
              <a:rPr lang="en-US" altLang="zh-CN" sz="3600" dirty="0">
                <a:ea typeface="微软雅黑" panose="020B0503020204020204" pitchFamily="34" charset="-122"/>
              </a:rPr>
              <a:t>(SIMPLE)</a:t>
            </a:r>
          </a:p>
          <a:p>
            <a:r>
              <a:rPr lang="en-US" altLang="zh-CN" sz="3600" dirty="0" err="1">
                <a:ea typeface="微软雅黑" panose="020B0503020204020204" pitchFamily="34" charset="-122"/>
              </a:rPr>
              <a:t>网际转发聊天协议（IRCP</a:t>
            </a:r>
            <a:r>
              <a:rPr lang="en-US" altLang="zh-CN" sz="3600" dirty="0">
                <a:ea typeface="微软雅黑" panose="020B0503020204020204" pitchFamily="3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1872</Words>
  <Application>Microsoft Office PowerPoint</Application>
  <PresentationFormat>宽屏</PresentationFormat>
  <Paragraphs>222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等线</vt:lpstr>
      <vt:lpstr>等线 Light</vt:lpstr>
      <vt:lpstr>方正舒体</vt:lpstr>
      <vt:lpstr>微软雅黑</vt:lpstr>
      <vt:lpstr>Arial</vt:lpstr>
      <vt:lpstr>Garamond</vt:lpstr>
      <vt:lpstr>Wingdings</vt:lpstr>
      <vt:lpstr>1_Office 主题​​</vt:lpstr>
      <vt:lpstr>3_Office 主题​​</vt:lpstr>
      <vt:lpstr>微信通信机制的研究</vt:lpstr>
      <vt:lpstr>PowerPoint 演示文稿</vt:lpstr>
      <vt:lpstr>微信通信架构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即时通信的相关协议</vt:lpstr>
      <vt:lpstr>即时通信通用结构协议(CPIM)</vt:lpstr>
      <vt:lpstr>Jabber协议</vt:lpstr>
      <vt:lpstr>可扩展通讯和表示协议(XMPP)</vt:lpstr>
      <vt:lpstr>即时通信对话初始协议和表示扩展协议(SIMPLE)</vt:lpstr>
      <vt:lpstr>网际转发聊天协议（IRCP）</vt:lpstr>
      <vt:lpstr>微信中用到的相关协议</vt:lpstr>
      <vt:lpstr>SYNC 协议</vt:lpstr>
      <vt:lpstr>微信如何获取新数据</vt:lpstr>
      <vt:lpstr>TCP和UDP协议</vt:lpstr>
      <vt:lpstr>TCP协议扩展</vt:lpstr>
      <vt:lpstr>TCP协议扩展</vt:lpstr>
      <vt:lpstr>HTTP协议</vt:lpstr>
      <vt:lpstr>SSL协议</vt:lpstr>
      <vt:lpstr>微信加密通信原理</vt:lpstr>
      <vt:lpstr>PowerPoint 演示文稿</vt:lpstr>
      <vt:lpstr>PowerPoint 演示文稿</vt:lpstr>
      <vt:lpstr>PowerPoint 演示文稿</vt:lpstr>
      <vt:lpstr>PowerPoint 演示文稿</vt:lpstr>
      <vt:lpstr>微信关键技术</vt:lpstr>
      <vt:lpstr>技术原理</vt:lpstr>
      <vt:lpstr>技术原理</vt:lpstr>
      <vt:lpstr>安全技术</vt:lpstr>
      <vt:lpstr>     安全模型</vt:lpstr>
      <vt:lpstr>防火墙技术 </vt:lpstr>
      <vt:lpstr>音视频编码技术 </vt:lpstr>
      <vt:lpstr>H.323协议 </vt:lpstr>
      <vt:lpstr>音频编码技术 </vt:lpstr>
      <vt:lpstr>视频编码技术 </vt:lpstr>
      <vt:lpstr>腾讯云消息队列</vt:lpstr>
      <vt:lpstr>腾讯云消息队列</vt:lpstr>
      <vt:lpstr>语音识别技术</vt:lpstr>
      <vt:lpstr>图像识别技术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微信通信机制研究与实践</dc:title>
  <dc:creator>程龙</dc:creator>
  <cp:lastModifiedBy>程龙</cp:lastModifiedBy>
  <cp:revision>29</cp:revision>
  <dcterms:created xsi:type="dcterms:W3CDTF">2016-12-13T09:06:00Z</dcterms:created>
  <dcterms:modified xsi:type="dcterms:W3CDTF">2016-12-28T05:00:39Z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