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94" r:id="rId2"/>
    <p:sldId id="258" r:id="rId3"/>
    <p:sldId id="259" r:id="rId4"/>
    <p:sldId id="260" r:id="rId5"/>
    <p:sldId id="261" r:id="rId6"/>
    <p:sldId id="262" r:id="rId7"/>
    <p:sldId id="263" r:id="rId8"/>
    <p:sldId id="264" r:id="rId9"/>
    <p:sldId id="266" r:id="rId10"/>
    <p:sldId id="265" r:id="rId11"/>
    <p:sldId id="267" r:id="rId12"/>
    <p:sldId id="292"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3" r:id="rId30"/>
    <p:sldId id="284" r:id="rId31"/>
    <p:sldId id="285" r:id="rId32"/>
    <p:sldId id="286" r:id="rId33"/>
    <p:sldId id="287" r:id="rId34"/>
    <p:sldId id="288" r:id="rId35"/>
    <p:sldId id="289" r:id="rId36"/>
    <p:sldId id="290" r:id="rId37"/>
    <p:sldId id="291"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58" r:id="rId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46" autoAdjust="0"/>
  </p:normalViewPr>
  <p:slideViewPr>
    <p:cSldViewPr>
      <p:cViewPr>
        <p:scale>
          <a:sx n="50" d="100"/>
          <a:sy n="50" d="100"/>
        </p:scale>
        <p:origin x="-1267"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5A51DFFC-7F89-4AFD-BF4B-4B690CD0C530}" type="datetimeFigureOut">
              <a:rPr lang="zh-CN" altLang="en-US"/>
              <a:pPr>
                <a:defRPr/>
              </a:pPr>
              <a:t>2015/8/28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9E0306C-65C9-4E98-8A3E-930E1B124293}" type="slidenum">
              <a:rPr lang="zh-CN" altLang="en-US"/>
              <a:pPr>
                <a:defRPr/>
              </a:pPr>
              <a:t>‹#›</a:t>
            </a:fld>
            <a:endParaRPr lang="zh-CN" altLang="en-US"/>
          </a:p>
        </p:txBody>
      </p:sp>
    </p:spTree>
    <p:extLst>
      <p:ext uri="{BB962C8B-B14F-4D97-AF65-F5344CB8AC3E}">
        <p14:creationId xmlns="" xmlns:p14="http://schemas.microsoft.com/office/powerpoint/2010/main" val="3463573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4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EFB8BD-2AB9-47DB-BB7C-CBFB016F03EC}" type="slidenum">
              <a:rPr lang="zh-CN" altLang="en-US"/>
              <a:pPr fontAlgn="base">
                <a:spcBef>
                  <a:spcPct val="0"/>
                </a:spcBef>
                <a:spcAft>
                  <a:spcPct val="0"/>
                </a:spcAft>
                <a:defRPr/>
              </a:pPr>
              <a:t>2</a:t>
            </a:fld>
            <a:endParaRPr lang="en-US" altLang="zh-CN"/>
          </a:p>
        </p:txBody>
      </p:sp>
    </p:spTree>
    <p:extLst>
      <p:ext uri="{BB962C8B-B14F-4D97-AF65-F5344CB8AC3E}">
        <p14:creationId xmlns="" xmlns:p14="http://schemas.microsoft.com/office/powerpoint/2010/main" val="1084679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bwMode="auto">
          <a:noFill/>
          <a:ln>
            <a:solidFill>
              <a:srgbClr val="000000"/>
            </a:solidFill>
            <a:miter lim="800000"/>
            <a:headEnd/>
            <a:tailEnd/>
          </a:ln>
        </p:spPr>
      </p:sp>
      <p:sp>
        <p:nvSpPr>
          <p:cNvPr id="368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68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B63725-BD61-4D67-A2FC-76C9CC51B0F4}" type="slidenum">
              <a:rPr lang="zh-CN" altLang="en-US"/>
              <a:pPr fontAlgn="base">
                <a:spcBef>
                  <a:spcPct val="0"/>
                </a:spcBef>
                <a:spcAft>
                  <a:spcPct val="0"/>
                </a:spcAft>
                <a:defRPr/>
              </a:pPr>
              <a:t>11</a:t>
            </a:fld>
            <a:endParaRPr lang="en-US" altLang="zh-CN"/>
          </a:p>
        </p:txBody>
      </p:sp>
    </p:spTree>
    <p:extLst>
      <p:ext uri="{BB962C8B-B14F-4D97-AF65-F5344CB8AC3E}">
        <p14:creationId xmlns="" xmlns:p14="http://schemas.microsoft.com/office/powerpoint/2010/main" val="4012832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bwMode="auto">
          <a:noFill/>
          <a:ln>
            <a:solidFill>
              <a:srgbClr val="000000"/>
            </a:solidFill>
            <a:miter lim="800000"/>
            <a:headEnd/>
            <a:tailEnd/>
          </a:ln>
        </p:spPr>
      </p:sp>
      <p:sp>
        <p:nvSpPr>
          <p:cNvPr id="389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89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9DCC75-70C7-4E04-828F-43AE52AE7FA6}" type="slidenum">
              <a:rPr lang="zh-CN" altLang="en-US"/>
              <a:pPr fontAlgn="base">
                <a:spcBef>
                  <a:spcPct val="0"/>
                </a:spcBef>
                <a:spcAft>
                  <a:spcPct val="0"/>
                </a:spcAft>
                <a:defRPr/>
              </a:pPr>
              <a:t>12</a:t>
            </a:fld>
            <a:endParaRPr lang="en-US" altLang="zh-CN"/>
          </a:p>
        </p:txBody>
      </p:sp>
    </p:spTree>
    <p:extLst>
      <p:ext uri="{BB962C8B-B14F-4D97-AF65-F5344CB8AC3E}">
        <p14:creationId xmlns="" xmlns:p14="http://schemas.microsoft.com/office/powerpoint/2010/main" val="323515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bwMode="auto">
          <a:noFill/>
          <a:ln>
            <a:solidFill>
              <a:srgbClr val="000000"/>
            </a:solidFill>
            <a:miter lim="800000"/>
            <a:headEnd/>
            <a:tailEnd/>
          </a:ln>
        </p:spPr>
      </p:sp>
      <p:sp>
        <p:nvSpPr>
          <p:cNvPr id="409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09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294D76-0B56-48F0-BD9E-705F7A3D7111}" type="slidenum">
              <a:rPr lang="zh-CN" altLang="en-US"/>
              <a:pPr fontAlgn="base">
                <a:spcBef>
                  <a:spcPct val="0"/>
                </a:spcBef>
                <a:spcAft>
                  <a:spcPct val="0"/>
                </a:spcAft>
                <a:defRPr/>
              </a:pPr>
              <a:t>13</a:t>
            </a:fld>
            <a:endParaRPr lang="en-US" altLang="zh-CN"/>
          </a:p>
        </p:txBody>
      </p:sp>
    </p:spTree>
    <p:extLst>
      <p:ext uri="{BB962C8B-B14F-4D97-AF65-F5344CB8AC3E}">
        <p14:creationId xmlns="" xmlns:p14="http://schemas.microsoft.com/office/powerpoint/2010/main" val="126036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bwMode="auto">
          <a:noFill/>
          <a:ln>
            <a:solidFill>
              <a:srgbClr val="000000"/>
            </a:solidFill>
            <a:miter lim="800000"/>
            <a:headEnd/>
            <a:tailEnd/>
          </a:ln>
        </p:spPr>
      </p:sp>
      <p:sp>
        <p:nvSpPr>
          <p:cNvPr id="430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301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BEC90A-9A13-43AB-AFF7-BC5BF62A2C82}" type="slidenum">
              <a:rPr lang="zh-CN" altLang="en-US"/>
              <a:pPr fontAlgn="base">
                <a:spcBef>
                  <a:spcPct val="0"/>
                </a:spcBef>
                <a:spcAft>
                  <a:spcPct val="0"/>
                </a:spcAft>
                <a:defRPr/>
              </a:pPr>
              <a:t>14</a:t>
            </a:fld>
            <a:endParaRPr lang="en-US" altLang="zh-CN"/>
          </a:p>
        </p:txBody>
      </p:sp>
    </p:spTree>
    <p:extLst>
      <p:ext uri="{BB962C8B-B14F-4D97-AF65-F5344CB8AC3E}">
        <p14:creationId xmlns="" xmlns:p14="http://schemas.microsoft.com/office/powerpoint/2010/main" val="2557805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bwMode="auto">
          <a:noFill/>
          <a:ln>
            <a:solidFill>
              <a:srgbClr val="000000"/>
            </a:solidFill>
            <a:miter lim="800000"/>
            <a:headEnd/>
            <a:tailEnd/>
          </a:ln>
        </p:spPr>
      </p:sp>
      <p:sp>
        <p:nvSpPr>
          <p:cNvPr id="4505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505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9A8C32-96B5-4B8B-B687-DF0333BF1EA9}" type="slidenum">
              <a:rPr lang="zh-CN" altLang="en-US"/>
              <a:pPr fontAlgn="base">
                <a:spcBef>
                  <a:spcPct val="0"/>
                </a:spcBef>
                <a:spcAft>
                  <a:spcPct val="0"/>
                </a:spcAft>
                <a:defRPr/>
              </a:pPr>
              <a:t>15</a:t>
            </a:fld>
            <a:endParaRPr lang="en-US" altLang="zh-CN"/>
          </a:p>
        </p:txBody>
      </p:sp>
    </p:spTree>
    <p:extLst>
      <p:ext uri="{BB962C8B-B14F-4D97-AF65-F5344CB8AC3E}">
        <p14:creationId xmlns="" xmlns:p14="http://schemas.microsoft.com/office/powerpoint/2010/main" val="3333710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52A169E-6A7E-4062-877A-9C1E02DBD4A0}" type="slidenum">
              <a:rPr lang="zh-CN" altLang="en-US"/>
              <a:pPr fontAlgn="base">
                <a:spcBef>
                  <a:spcPct val="0"/>
                </a:spcBef>
                <a:spcAft>
                  <a:spcPct val="0"/>
                </a:spcAft>
                <a:defRPr/>
              </a:pPr>
              <a:t>16</a:t>
            </a:fld>
            <a:endParaRPr lang="en-US" altLang="zh-CN"/>
          </a:p>
        </p:txBody>
      </p:sp>
    </p:spTree>
    <p:extLst>
      <p:ext uri="{BB962C8B-B14F-4D97-AF65-F5344CB8AC3E}">
        <p14:creationId xmlns="" xmlns:p14="http://schemas.microsoft.com/office/powerpoint/2010/main" val="2814231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bwMode="auto">
          <a:noFill/>
          <a:ln>
            <a:solidFill>
              <a:srgbClr val="000000"/>
            </a:solidFill>
            <a:miter lim="800000"/>
            <a:headEnd/>
            <a:tailEnd/>
          </a:ln>
        </p:spPr>
      </p:sp>
      <p:sp>
        <p:nvSpPr>
          <p:cNvPr id="4915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91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4DA947-1591-4423-A759-EB67A6F01905}" type="slidenum">
              <a:rPr lang="zh-CN" altLang="en-US"/>
              <a:pPr fontAlgn="base">
                <a:spcBef>
                  <a:spcPct val="0"/>
                </a:spcBef>
                <a:spcAft>
                  <a:spcPct val="0"/>
                </a:spcAft>
                <a:defRPr/>
              </a:pPr>
              <a:t>17</a:t>
            </a:fld>
            <a:endParaRPr lang="en-US" altLang="zh-CN"/>
          </a:p>
        </p:txBody>
      </p:sp>
    </p:spTree>
    <p:extLst>
      <p:ext uri="{BB962C8B-B14F-4D97-AF65-F5344CB8AC3E}">
        <p14:creationId xmlns="" xmlns:p14="http://schemas.microsoft.com/office/powerpoint/2010/main" val="3996621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bwMode="auto">
          <a:noFill/>
          <a:ln>
            <a:solidFill>
              <a:srgbClr val="000000"/>
            </a:solidFill>
            <a:miter lim="800000"/>
            <a:headEnd/>
            <a:tailEnd/>
          </a:ln>
        </p:spPr>
      </p:sp>
      <p:sp>
        <p:nvSpPr>
          <p:cNvPr id="5120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120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D93A15-5BAA-481C-940B-3884156F6E5A}" type="slidenum">
              <a:rPr lang="zh-CN" altLang="en-US"/>
              <a:pPr fontAlgn="base">
                <a:spcBef>
                  <a:spcPct val="0"/>
                </a:spcBef>
                <a:spcAft>
                  <a:spcPct val="0"/>
                </a:spcAft>
                <a:defRPr/>
              </a:pPr>
              <a:t>18</a:t>
            </a:fld>
            <a:endParaRPr lang="en-US" altLang="zh-CN"/>
          </a:p>
        </p:txBody>
      </p:sp>
    </p:spTree>
    <p:extLst>
      <p:ext uri="{BB962C8B-B14F-4D97-AF65-F5344CB8AC3E}">
        <p14:creationId xmlns="" xmlns:p14="http://schemas.microsoft.com/office/powerpoint/2010/main" val="3594779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bwMode="auto">
          <a:noFill/>
          <a:ln>
            <a:solidFill>
              <a:srgbClr val="000000"/>
            </a:solidFill>
            <a:miter lim="800000"/>
            <a:headEnd/>
            <a:tailEnd/>
          </a:ln>
        </p:spPr>
      </p:sp>
      <p:sp>
        <p:nvSpPr>
          <p:cNvPr id="5325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325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7A64FE-CED7-4AD2-9027-CD5360E10267}" type="slidenum">
              <a:rPr lang="zh-CN" altLang="en-US"/>
              <a:pPr fontAlgn="base">
                <a:spcBef>
                  <a:spcPct val="0"/>
                </a:spcBef>
                <a:spcAft>
                  <a:spcPct val="0"/>
                </a:spcAft>
                <a:defRPr/>
              </a:pPr>
              <a:t>19</a:t>
            </a:fld>
            <a:endParaRPr lang="en-US" altLang="zh-CN"/>
          </a:p>
        </p:txBody>
      </p:sp>
    </p:spTree>
    <p:extLst>
      <p:ext uri="{BB962C8B-B14F-4D97-AF65-F5344CB8AC3E}">
        <p14:creationId xmlns="" xmlns:p14="http://schemas.microsoft.com/office/powerpoint/2010/main" val="2863542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bwMode="auto">
          <a:noFill/>
          <a:ln>
            <a:solidFill>
              <a:srgbClr val="000000"/>
            </a:solidFill>
            <a:miter lim="800000"/>
            <a:headEnd/>
            <a:tailEnd/>
          </a:ln>
        </p:spPr>
      </p:sp>
      <p:sp>
        <p:nvSpPr>
          <p:cNvPr id="5529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29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E68647-D18E-453F-8601-D941A50296C5}" type="slidenum">
              <a:rPr lang="zh-CN" altLang="en-US"/>
              <a:pPr fontAlgn="base">
                <a:spcBef>
                  <a:spcPct val="0"/>
                </a:spcBef>
                <a:spcAft>
                  <a:spcPct val="0"/>
                </a:spcAft>
                <a:defRPr/>
              </a:pPr>
              <a:t>20</a:t>
            </a:fld>
            <a:endParaRPr lang="en-US" altLang="zh-CN"/>
          </a:p>
        </p:txBody>
      </p:sp>
    </p:spTree>
    <p:extLst>
      <p:ext uri="{BB962C8B-B14F-4D97-AF65-F5344CB8AC3E}">
        <p14:creationId xmlns="" xmlns:p14="http://schemas.microsoft.com/office/powerpoint/2010/main" val="712292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bwMode="auto">
          <a:noFill/>
          <a:ln>
            <a:solidFill>
              <a:srgbClr val="000000"/>
            </a:solidFill>
            <a:miter lim="800000"/>
            <a:headEnd/>
            <a:tailEnd/>
          </a:ln>
        </p:spPr>
      </p:sp>
      <p:sp>
        <p:nvSpPr>
          <p:cNvPr id="204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4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C1872A-F743-4710-A650-D2D7F38710CE}" type="slidenum">
              <a:rPr lang="zh-CN" altLang="en-US"/>
              <a:pPr fontAlgn="base">
                <a:spcBef>
                  <a:spcPct val="0"/>
                </a:spcBef>
                <a:spcAft>
                  <a:spcPct val="0"/>
                </a:spcAft>
                <a:defRPr/>
              </a:pPr>
              <a:t>3</a:t>
            </a:fld>
            <a:endParaRPr lang="en-US" altLang="zh-CN"/>
          </a:p>
        </p:txBody>
      </p:sp>
    </p:spTree>
    <p:extLst>
      <p:ext uri="{BB962C8B-B14F-4D97-AF65-F5344CB8AC3E}">
        <p14:creationId xmlns="" xmlns:p14="http://schemas.microsoft.com/office/powerpoint/2010/main" val="3604669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73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73451E-CEBA-432A-8C6E-1089F15C8E6C}" type="slidenum">
              <a:rPr lang="zh-CN" altLang="en-US"/>
              <a:pPr fontAlgn="base">
                <a:spcBef>
                  <a:spcPct val="0"/>
                </a:spcBef>
                <a:spcAft>
                  <a:spcPct val="0"/>
                </a:spcAft>
                <a:defRPr/>
              </a:pPr>
              <a:t>21</a:t>
            </a:fld>
            <a:endParaRPr lang="en-US" altLang="zh-CN"/>
          </a:p>
        </p:txBody>
      </p:sp>
    </p:spTree>
    <p:extLst>
      <p:ext uri="{BB962C8B-B14F-4D97-AF65-F5344CB8AC3E}">
        <p14:creationId xmlns="" xmlns:p14="http://schemas.microsoft.com/office/powerpoint/2010/main" val="3548184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08FD63-2A33-41C5-85B4-5812BD8F41D8}" type="slidenum">
              <a:rPr lang="zh-CN" altLang="en-US"/>
              <a:pPr fontAlgn="base">
                <a:spcBef>
                  <a:spcPct val="0"/>
                </a:spcBef>
                <a:spcAft>
                  <a:spcPct val="0"/>
                </a:spcAft>
                <a:defRPr/>
              </a:pPr>
              <a:t>22</a:t>
            </a:fld>
            <a:endParaRPr lang="en-US" altLang="zh-CN"/>
          </a:p>
        </p:txBody>
      </p:sp>
    </p:spTree>
    <p:extLst>
      <p:ext uri="{BB962C8B-B14F-4D97-AF65-F5344CB8AC3E}">
        <p14:creationId xmlns="" xmlns:p14="http://schemas.microsoft.com/office/powerpoint/2010/main" val="424700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bwMode="auto">
          <a:noFill/>
          <a:ln>
            <a:solidFill>
              <a:srgbClr val="000000"/>
            </a:solidFill>
            <a:miter lim="800000"/>
            <a:headEnd/>
            <a:tailEnd/>
          </a:ln>
        </p:spPr>
      </p:sp>
      <p:sp>
        <p:nvSpPr>
          <p:cNvPr id="614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4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60D0D9-FC26-4ED4-B3C4-692E8C7F5D02}" type="slidenum">
              <a:rPr lang="zh-CN" altLang="en-US"/>
              <a:pPr fontAlgn="base">
                <a:spcBef>
                  <a:spcPct val="0"/>
                </a:spcBef>
                <a:spcAft>
                  <a:spcPct val="0"/>
                </a:spcAft>
                <a:defRPr/>
              </a:pPr>
              <a:t>23</a:t>
            </a:fld>
            <a:endParaRPr lang="en-US" altLang="zh-CN"/>
          </a:p>
        </p:txBody>
      </p:sp>
    </p:spTree>
    <p:extLst>
      <p:ext uri="{BB962C8B-B14F-4D97-AF65-F5344CB8AC3E}">
        <p14:creationId xmlns="" xmlns:p14="http://schemas.microsoft.com/office/powerpoint/2010/main" val="20194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bwMode="auto">
          <a:noFill/>
          <a:ln>
            <a:solidFill>
              <a:srgbClr val="000000"/>
            </a:solidFill>
            <a:miter lim="800000"/>
            <a:headEnd/>
            <a:tailEnd/>
          </a:ln>
        </p:spPr>
      </p:sp>
      <p:sp>
        <p:nvSpPr>
          <p:cNvPr id="6349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349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07951D-4208-44B2-BAFB-4FB54593D795}" type="slidenum">
              <a:rPr lang="zh-CN" altLang="en-US"/>
              <a:pPr fontAlgn="base">
                <a:spcBef>
                  <a:spcPct val="0"/>
                </a:spcBef>
                <a:spcAft>
                  <a:spcPct val="0"/>
                </a:spcAft>
                <a:defRPr/>
              </a:pPr>
              <a:t>24</a:t>
            </a:fld>
            <a:endParaRPr lang="en-US" altLang="zh-CN"/>
          </a:p>
        </p:txBody>
      </p:sp>
    </p:spTree>
    <p:extLst>
      <p:ext uri="{BB962C8B-B14F-4D97-AF65-F5344CB8AC3E}">
        <p14:creationId xmlns="" xmlns:p14="http://schemas.microsoft.com/office/powerpoint/2010/main" val="503410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bwMode="auto">
          <a:noFill/>
          <a:ln>
            <a:solidFill>
              <a:srgbClr val="000000"/>
            </a:solidFill>
            <a:miter lim="800000"/>
            <a:headEnd/>
            <a:tailEnd/>
          </a:ln>
        </p:spPr>
      </p:sp>
      <p:sp>
        <p:nvSpPr>
          <p:cNvPr id="6553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553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13E3CA-F27B-400B-9510-703E15733557}" type="slidenum">
              <a:rPr lang="zh-CN" altLang="en-US"/>
              <a:pPr fontAlgn="base">
                <a:spcBef>
                  <a:spcPct val="0"/>
                </a:spcBef>
                <a:spcAft>
                  <a:spcPct val="0"/>
                </a:spcAft>
                <a:defRPr/>
              </a:pPr>
              <a:t>25</a:t>
            </a:fld>
            <a:endParaRPr lang="en-US" altLang="zh-CN"/>
          </a:p>
        </p:txBody>
      </p:sp>
    </p:spTree>
    <p:extLst>
      <p:ext uri="{BB962C8B-B14F-4D97-AF65-F5344CB8AC3E}">
        <p14:creationId xmlns="" xmlns:p14="http://schemas.microsoft.com/office/powerpoint/2010/main" val="3240481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bwMode="auto">
          <a:noFill/>
          <a:ln>
            <a:solidFill>
              <a:srgbClr val="000000"/>
            </a:solidFill>
            <a:miter lim="800000"/>
            <a:headEnd/>
            <a:tailEnd/>
          </a:ln>
        </p:spPr>
      </p:sp>
      <p:sp>
        <p:nvSpPr>
          <p:cNvPr id="6758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758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63A2BC-338A-4C92-91A0-66BC23CB9180}" type="slidenum">
              <a:rPr lang="zh-CN" altLang="en-US"/>
              <a:pPr fontAlgn="base">
                <a:spcBef>
                  <a:spcPct val="0"/>
                </a:spcBef>
                <a:spcAft>
                  <a:spcPct val="0"/>
                </a:spcAft>
                <a:defRPr/>
              </a:pPr>
              <a:t>26</a:t>
            </a:fld>
            <a:endParaRPr lang="en-US" altLang="zh-CN"/>
          </a:p>
        </p:txBody>
      </p:sp>
    </p:spTree>
    <p:extLst>
      <p:ext uri="{BB962C8B-B14F-4D97-AF65-F5344CB8AC3E}">
        <p14:creationId xmlns="" xmlns:p14="http://schemas.microsoft.com/office/powerpoint/2010/main" val="705619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bwMode="auto">
          <a:noFill/>
          <a:ln>
            <a:solidFill>
              <a:srgbClr val="000000"/>
            </a:solidFill>
            <a:miter lim="800000"/>
            <a:headEnd/>
            <a:tailEnd/>
          </a:ln>
        </p:spPr>
      </p:sp>
      <p:sp>
        <p:nvSpPr>
          <p:cNvPr id="6963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58296A-B760-4D69-82D4-369BF3C6B555}" type="slidenum">
              <a:rPr lang="zh-CN" altLang="en-US"/>
              <a:pPr fontAlgn="base">
                <a:spcBef>
                  <a:spcPct val="0"/>
                </a:spcBef>
                <a:spcAft>
                  <a:spcPct val="0"/>
                </a:spcAft>
                <a:defRPr/>
              </a:pPr>
              <a:t>27</a:t>
            </a:fld>
            <a:endParaRPr lang="en-US" altLang="zh-CN"/>
          </a:p>
        </p:txBody>
      </p:sp>
    </p:spTree>
    <p:extLst>
      <p:ext uri="{BB962C8B-B14F-4D97-AF65-F5344CB8AC3E}">
        <p14:creationId xmlns="" xmlns:p14="http://schemas.microsoft.com/office/powerpoint/2010/main" val="660740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bwMode="auto">
          <a:noFill/>
          <a:ln>
            <a:solidFill>
              <a:srgbClr val="000000"/>
            </a:solidFill>
            <a:miter lim="800000"/>
            <a:headEnd/>
            <a:tailEnd/>
          </a:ln>
        </p:spPr>
      </p:sp>
      <p:sp>
        <p:nvSpPr>
          <p:cNvPr id="7168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CB26B2-AF47-4470-B711-BADA1F5AE267}" type="slidenum">
              <a:rPr lang="zh-CN" altLang="en-US"/>
              <a:pPr fontAlgn="base">
                <a:spcBef>
                  <a:spcPct val="0"/>
                </a:spcBef>
                <a:spcAft>
                  <a:spcPct val="0"/>
                </a:spcAft>
                <a:defRPr/>
              </a:pPr>
              <a:t>28</a:t>
            </a:fld>
            <a:endParaRPr lang="en-US" altLang="zh-CN"/>
          </a:p>
        </p:txBody>
      </p:sp>
    </p:spTree>
    <p:extLst>
      <p:ext uri="{BB962C8B-B14F-4D97-AF65-F5344CB8AC3E}">
        <p14:creationId xmlns="" xmlns:p14="http://schemas.microsoft.com/office/powerpoint/2010/main" val="3549438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37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90B742-DABD-49C8-8B88-3F1DCE527800}" type="slidenum">
              <a:rPr lang="zh-CN" altLang="en-US"/>
              <a:pPr fontAlgn="base">
                <a:spcBef>
                  <a:spcPct val="0"/>
                </a:spcBef>
                <a:spcAft>
                  <a:spcPct val="0"/>
                </a:spcAft>
                <a:defRPr/>
              </a:pPr>
              <a:t>29</a:t>
            </a:fld>
            <a:endParaRPr lang="en-US" altLang="zh-CN"/>
          </a:p>
        </p:txBody>
      </p:sp>
    </p:spTree>
    <p:extLst>
      <p:ext uri="{BB962C8B-B14F-4D97-AF65-F5344CB8AC3E}">
        <p14:creationId xmlns="" xmlns:p14="http://schemas.microsoft.com/office/powerpoint/2010/main" val="3854385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bwMode="auto">
          <a:noFill/>
          <a:ln>
            <a:solidFill>
              <a:srgbClr val="000000"/>
            </a:solidFill>
            <a:miter lim="800000"/>
            <a:headEnd/>
            <a:tailEnd/>
          </a:ln>
        </p:spPr>
      </p:sp>
      <p:sp>
        <p:nvSpPr>
          <p:cNvPr id="7577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57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176F49-C78D-46FB-A071-FF6A8C46B585}" type="slidenum">
              <a:rPr lang="zh-CN" altLang="en-US"/>
              <a:pPr fontAlgn="base">
                <a:spcBef>
                  <a:spcPct val="0"/>
                </a:spcBef>
                <a:spcAft>
                  <a:spcPct val="0"/>
                </a:spcAft>
                <a:defRPr/>
              </a:pPr>
              <a:t>30</a:t>
            </a:fld>
            <a:endParaRPr lang="en-US" altLang="zh-CN"/>
          </a:p>
        </p:txBody>
      </p:sp>
    </p:spTree>
    <p:extLst>
      <p:ext uri="{BB962C8B-B14F-4D97-AF65-F5344CB8AC3E}">
        <p14:creationId xmlns="" xmlns:p14="http://schemas.microsoft.com/office/powerpoint/2010/main" val="18115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bwMode="auto">
          <a:noFill/>
          <a:ln>
            <a:solidFill>
              <a:srgbClr val="000000"/>
            </a:solidFill>
            <a:miter lim="800000"/>
            <a:headEnd/>
            <a:tailEnd/>
          </a:ln>
        </p:spPr>
      </p:sp>
      <p:sp>
        <p:nvSpPr>
          <p:cNvPr id="225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253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45C5E7-7613-4B58-AB30-D09B7E75C7E0}" type="slidenum">
              <a:rPr lang="zh-CN" altLang="en-US"/>
              <a:pPr fontAlgn="base">
                <a:spcBef>
                  <a:spcPct val="0"/>
                </a:spcBef>
                <a:spcAft>
                  <a:spcPct val="0"/>
                </a:spcAft>
                <a:defRPr/>
              </a:pPr>
              <a:t>4</a:t>
            </a:fld>
            <a:endParaRPr lang="en-US" altLang="zh-CN"/>
          </a:p>
        </p:txBody>
      </p:sp>
    </p:spTree>
    <p:extLst>
      <p:ext uri="{BB962C8B-B14F-4D97-AF65-F5344CB8AC3E}">
        <p14:creationId xmlns="" xmlns:p14="http://schemas.microsoft.com/office/powerpoint/2010/main" val="2923964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bwMode="auto">
          <a:noFill/>
          <a:ln>
            <a:solidFill>
              <a:srgbClr val="000000"/>
            </a:solidFill>
            <a:miter lim="800000"/>
            <a:headEnd/>
            <a:tailEnd/>
          </a:ln>
        </p:spPr>
      </p:sp>
      <p:sp>
        <p:nvSpPr>
          <p:cNvPr id="7782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782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DFA7989-406B-4220-9DF3-03295CF774C6}" type="slidenum">
              <a:rPr lang="zh-CN" altLang="en-US"/>
              <a:pPr fontAlgn="base">
                <a:spcBef>
                  <a:spcPct val="0"/>
                </a:spcBef>
                <a:spcAft>
                  <a:spcPct val="0"/>
                </a:spcAft>
                <a:defRPr/>
              </a:pPr>
              <a:t>31</a:t>
            </a:fld>
            <a:endParaRPr lang="en-US" altLang="zh-CN"/>
          </a:p>
        </p:txBody>
      </p:sp>
    </p:spTree>
    <p:extLst>
      <p:ext uri="{BB962C8B-B14F-4D97-AF65-F5344CB8AC3E}">
        <p14:creationId xmlns="" xmlns:p14="http://schemas.microsoft.com/office/powerpoint/2010/main" val="2339737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bwMode="auto">
          <a:noFill/>
          <a:ln>
            <a:solidFill>
              <a:srgbClr val="000000"/>
            </a:solidFill>
            <a:miter lim="800000"/>
            <a:headEnd/>
            <a:tailEnd/>
          </a:ln>
        </p:spPr>
      </p:sp>
      <p:sp>
        <p:nvSpPr>
          <p:cNvPr id="798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987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FD3F2B3-0973-439F-8C05-DEDAD9D3B5C9}" type="slidenum">
              <a:rPr lang="zh-CN" altLang="en-US"/>
              <a:pPr fontAlgn="base">
                <a:spcBef>
                  <a:spcPct val="0"/>
                </a:spcBef>
                <a:spcAft>
                  <a:spcPct val="0"/>
                </a:spcAft>
                <a:defRPr/>
              </a:pPr>
              <a:t>32</a:t>
            </a:fld>
            <a:endParaRPr lang="en-US" altLang="zh-CN"/>
          </a:p>
        </p:txBody>
      </p:sp>
    </p:spTree>
    <p:extLst>
      <p:ext uri="{BB962C8B-B14F-4D97-AF65-F5344CB8AC3E}">
        <p14:creationId xmlns="" xmlns:p14="http://schemas.microsoft.com/office/powerpoint/2010/main" val="1287639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bwMode="auto">
          <a:noFill/>
          <a:ln>
            <a:solidFill>
              <a:srgbClr val="000000"/>
            </a:solidFill>
            <a:miter lim="800000"/>
            <a:headEnd/>
            <a:tailEnd/>
          </a:ln>
        </p:spPr>
      </p:sp>
      <p:sp>
        <p:nvSpPr>
          <p:cNvPr id="819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2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5E1572-F03F-4D29-AAAB-EB36BF359AF3}" type="slidenum">
              <a:rPr lang="zh-CN" altLang="en-US"/>
              <a:pPr fontAlgn="base">
                <a:spcBef>
                  <a:spcPct val="0"/>
                </a:spcBef>
                <a:spcAft>
                  <a:spcPct val="0"/>
                </a:spcAft>
                <a:defRPr/>
              </a:pPr>
              <a:t>33</a:t>
            </a:fld>
            <a:endParaRPr lang="en-US" altLang="zh-CN"/>
          </a:p>
        </p:txBody>
      </p:sp>
    </p:spTree>
    <p:extLst>
      <p:ext uri="{BB962C8B-B14F-4D97-AF65-F5344CB8AC3E}">
        <p14:creationId xmlns="" xmlns:p14="http://schemas.microsoft.com/office/powerpoint/2010/main" val="37940933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bwMode="auto">
          <a:noFill/>
          <a:ln>
            <a:solidFill>
              <a:srgbClr val="000000"/>
            </a:solidFill>
            <a:miter lim="800000"/>
            <a:headEnd/>
            <a:tailEnd/>
          </a:ln>
        </p:spPr>
      </p:sp>
      <p:sp>
        <p:nvSpPr>
          <p:cNvPr id="83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397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4396A4-7D03-4FF2-8B45-C115091816ED}" type="slidenum">
              <a:rPr lang="zh-CN" altLang="en-US"/>
              <a:pPr fontAlgn="base">
                <a:spcBef>
                  <a:spcPct val="0"/>
                </a:spcBef>
                <a:spcAft>
                  <a:spcPct val="0"/>
                </a:spcAft>
                <a:defRPr/>
              </a:pPr>
              <a:t>34</a:t>
            </a:fld>
            <a:endParaRPr lang="en-US" altLang="zh-CN"/>
          </a:p>
        </p:txBody>
      </p:sp>
    </p:spTree>
    <p:extLst>
      <p:ext uri="{BB962C8B-B14F-4D97-AF65-F5344CB8AC3E}">
        <p14:creationId xmlns="" xmlns:p14="http://schemas.microsoft.com/office/powerpoint/2010/main" val="227362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bwMode="auto">
          <a:noFill/>
          <a:ln>
            <a:solidFill>
              <a:srgbClr val="000000"/>
            </a:solidFill>
            <a:miter lim="800000"/>
            <a:headEnd/>
            <a:tailEnd/>
          </a:ln>
        </p:spPr>
      </p:sp>
      <p:sp>
        <p:nvSpPr>
          <p:cNvPr id="860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60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0A1716-0232-4AA3-A44B-CDDBB3896654}" type="slidenum">
              <a:rPr lang="zh-CN" altLang="en-US"/>
              <a:pPr fontAlgn="base">
                <a:spcBef>
                  <a:spcPct val="0"/>
                </a:spcBef>
                <a:spcAft>
                  <a:spcPct val="0"/>
                </a:spcAft>
                <a:defRPr/>
              </a:pPr>
              <a:t>35</a:t>
            </a:fld>
            <a:endParaRPr lang="en-US" altLang="zh-CN"/>
          </a:p>
        </p:txBody>
      </p:sp>
    </p:spTree>
    <p:extLst>
      <p:ext uri="{BB962C8B-B14F-4D97-AF65-F5344CB8AC3E}">
        <p14:creationId xmlns="" xmlns:p14="http://schemas.microsoft.com/office/powerpoint/2010/main" val="31949745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bwMode="auto">
          <a:noFill/>
          <a:ln>
            <a:solidFill>
              <a:srgbClr val="000000"/>
            </a:solidFill>
            <a:miter lim="800000"/>
            <a:headEnd/>
            <a:tailEnd/>
          </a:ln>
        </p:spPr>
      </p:sp>
      <p:sp>
        <p:nvSpPr>
          <p:cNvPr id="880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8ABCB9-6A7B-4AE8-BF26-4B29617FE5C8}" type="slidenum">
              <a:rPr lang="zh-CN" altLang="en-US"/>
              <a:pPr fontAlgn="base">
                <a:spcBef>
                  <a:spcPct val="0"/>
                </a:spcBef>
                <a:spcAft>
                  <a:spcPct val="0"/>
                </a:spcAft>
                <a:defRPr/>
              </a:pPr>
              <a:t>36</a:t>
            </a:fld>
            <a:endParaRPr lang="en-US" altLang="zh-CN"/>
          </a:p>
        </p:txBody>
      </p:sp>
    </p:spTree>
    <p:extLst>
      <p:ext uri="{BB962C8B-B14F-4D97-AF65-F5344CB8AC3E}">
        <p14:creationId xmlns="" xmlns:p14="http://schemas.microsoft.com/office/powerpoint/2010/main" val="13602261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bwMode="auto">
          <a:noFill/>
          <a:ln>
            <a:solidFill>
              <a:srgbClr val="000000"/>
            </a:solidFill>
            <a:miter lim="800000"/>
            <a:headEnd/>
            <a:tailEnd/>
          </a:ln>
        </p:spPr>
      </p:sp>
      <p:sp>
        <p:nvSpPr>
          <p:cNvPr id="901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49F4B2-A2B7-4535-8B67-43D5396EEB2A}" type="slidenum">
              <a:rPr lang="zh-CN" altLang="en-US"/>
              <a:pPr fontAlgn="base">
                <a:spcBef>
                  <a:spcPct val="0"/>
                </a:spcBef>
                <a:spcAft>
                  <a:spcPct val="0"/>
                </a:spcAft>
                <a:defRPr/>
              </a:pPr>
              <a:t>37</a:t>
            </a:fld>
            <a:endParaRPr lang="en-US" altLang="zh-CN"/>
          </a:p>
        </p:txBody>
      </p:sp>
    </p:spTree>
    <p:extLst>
      <p:ext uri="{BB962C8B-B14F-4D97-AF65-F5344CB8AC3E}">
        <p14:creationId xmlns="" xmlns:p14="http://schemas.microsoft.com/office/powerpoint/2010/main" val="2987489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3694AA-E7D8-4437-A44D-772581F0852D}" type="slidenum">
              <a:rPr lang="en-US" altLang="zh-CN">
                <a:latin typeface="Arial" charset="0"/>
              </a:rPr>
              <a:pPr fontAlgn="base">
                <a:spcBef>
                  <a:spcPct val="0"/>
                </a:spcBef>
                <a:spcAft>
                  <a:spcPct val="0"/>
                </a:spcAft>
                <a:defRPr/>
              </a:pPr>
              <a:t>39</a:t>
            </a:fld>
            <a:endParaRPr lang="en-US" altLang="zh-CN">
              <a:latin typeface="Arial" charset="0"/>
            </a:endParaRPr>
          </a:p>
        </p:txBody>
      </p:sp>
      <p:sp>
        <p:nvSpPr>
          <p:cNvPr id="94210" name="Rectangle 2"/>
          <p:cNvSpPr>
            <a:spLocks noGrp="1" noRot="1" noChangeAspect="1" noChangeArrowheads="1" noTextEdit="1"/>
          </p:cNvSpPr>
          <p:nvPr>
            <p:ph type="sldImg"/>
          </p:nvPr>
        </p:nvSpPr>
        <p:spPr bwMode="auto">
          <a:xfrm>
            <a:off x="1257300" y="496888"/>
            <a:ext cx="4572000" cy="3429000"/>
          </a:xfrm>
          <a:noFill/>
          <a:ln>
            <a:solidFill>
              <a:srgbClr val="000000"/>
            </a:solidFill>
            <a:miter lim="800000"/>
            <a:headEnd/>
            <a:tailEnd/>
          </a:ln>
        </p:spPr>
      </p:sp>
      <p:sp>
        <p:nvSpPr>
          <p:cNvPr id="9421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r>
              <a:rPr lang="en-US" altLang="zh-CN" smtClean="0">
                <a:latin typeface="Arial" charset="0"/>
              </a:rPr>
              <a:t>1</a:t>
            </a:r>
            <a:r>
              <a:rPr lang="zh-CN" altLang="en-US" smtClean="0">
                <a:latin typeface="Arial" charset="0"/>
              </a:rPr>
              <a:t>。我们知道，信元排队和缓冲是基本交换模块的基本功能，交换单元根据需要，必须在交换单元的入线、出线或单元内部设计信元的缓冲队列。</a:t>
            </a:r>
          </a:p>
          <a:p>
            <a:pPr eaLnBrk="1" hangingPunct="1">
              <a:spcBef>
                <a:spcPct val="0"/>
              </a:spcBef>
            </a:pPr>
            <a:endParaRPr lang="zh-CN" altLang="en-US" smtClean="0">
              <a:latin typeface="Arial" charset="0"/>
            </a:endParaRPr>
          </a:p>
          <a:p>
            <a:pPr eaLnBrk="1" hangingPunct="1">
              <a:spcBef>
                <a:spcPct val="0"/>
              </a:spcBef>
            </a:pPr>
            <a:r>
              <a:rPr lang="en-US" altLang="zh-CN" smtClean="0">
                <a:latin typeface="Arial" charset="0"/>
              </a:rPr>
              <a:t>2</a:t>
            </a:r>
            <a:r>
              <a:rPr lang="zh-CN" altLang="en-US" smtClean="0">
                <a:latin typeface="Arial" charset="0"/>
              </a:rPr>
              <a:t>。根据缓冲器在交换单元中的物理位置划分，交换单元中的排队策略可分为三种：</a:t>
            </a:r>
          </a:p>
          <a:p>
            <a:pPr lvl="1" eaLnBrk="1" hangingPunct="1">
              <a:spcBef>
                <a:spcPct val="0"/>
              </a:spcBef>
            </a:pPr>
            <a:r>
              <a:rPr lang="zh-CN" altLang="en-US" smtClean="0">
                <a:latin typeface="Arial" charset="0"/>
              </a:rPr>
              <a:t>输入排队</a:t>
            </a:r>
          </a:p>
          <a:p>
            <a:pPr lvl="1" eaLnBrk="1" hangingPunct="1">
              <a:spcBef>
                <a:spcPct val="0"/>
              </a:spcBef>
            </a:pPr>
            <a:r>
              <a:rPr lang="zh-CN" altLang="en-US" smtClean="0">
                <a:latin typeface="Arial" charset="0"/>
              </a:rPr>
              <a:t>输出排队</a:t>
            </a:r>
          </a:p>
          <a:p>
            <a:pPr lvl="1" eaLnBrk="1" hangingPunct="1">
              <a:spcBef>
                <a:spcPct val="0"/>
              </a:spcBef>
            </a:pPr>
            <a:r>
              <a:rPr lang="zh-CN" altLang="en-US" smtClean="0">
                <a:latin typeface="Arial" charset="0"/>
              </a:rPr>
              <a:t>中央排队</a:t>
            </a:r>
          </a:p>
          <a:p>
            <a:pPr eaLnBrk="1" hangingPunct="1">
              <a:spcBef>
                <a:spcPct val="0"/>
              </a:spcBef>
            </a:pPr>
            <a:endParaRPr lang="en-US" altLang="zh-CN" smtClean="0">
              <a:latin typeface="Arial" charset="0"/>
            </a:endParaRPr>
          </a:p>
        </p:txBody>
      </p:sp>
    </p:spTree>
    <p:extLst>
      <p:ext uri="{BB962C8B-B14F-4D97-AF65-F5344CB8AC3E}">
        <p14:creationId xmlns="" xmlns:p14="http://schemas.microsoft.com/office/powerpoint/2010/main" val="159180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845E10-0738-417C-82E1-38AC2CC8404E}" type="slidenum">
              <a:rPr lang="en-US" altLang="zh-CN">
                <a:latin typeface="Arial" charset="0"/>
              </a:rPr>
              <a:pPr fontAlgn="base">
                <a:spcBef>
                  <a:spcPct val="0"/>
                </a:spcBef>
                <a:spcAft>
                  <a:spcPct val="0"/>
                </a:spcAft>
                <a:defRPr/>
              </a:pPr>
              <a:t>40</a:t>
            </a:fld>
            <a:endParaRPr lang="en-US" altLang="zh-CN">
              <a:latin typeface="Arial" charset="0"/>
            </a:endParaRPr>
          </a:p>
        </p:txBody>
      </p:sp>
      <p:sp>
        <p:nvSpPr>
          <p:cNvPr id="96258" name="Rectangle 2"/>
          <p:cNvSpPr>
            <a:spLocks noGrp="1" noRot="1" noChangeAspect="1" noChangeArrowheads="1" noTextEdit="1"/>
          </p:cNvSpPr>
          <p:nvPr>
            <p:ph type="sldImg"/>
          </p:nvPr>
        </p:nvSpPr>
        <p:spPr bwMode="auto">
          <a:xfrm>
            <a:off x="1101725" y="427038"/>
            <a:ext cx="4568825" cy="3427412"/>
          </a:xfrm>
          <a:noFill/>
          <a:ln>
            <a:solidFill>
              <a:srgbClr val="000000"/>
            </a:solidFill>
            <a:miter lim="800000"/>
            <a:headEnd/>
            <a:tailEnd/>
          </a:ln>
        </p:spPr>
      </p:sp>
    </p:spTree>
    <p:extLst>
      <p:ext uri="{BB962C8B-B14F-4D97-AF65-F5344CB8AC3E}">
        <p14:creationId xmlns="" xmlns:p14="http://schemas.microsoft.com/office/powerpoint/2010/main" val="27858173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FDBB121-E6EE-449B-A773-D34F9805C307}" type="slidenum">
              <a:rPr lang="en-US" altLang="zh-CN">
                <a:latin typeface="Arial" charset="0"/>
              </a:rPr>
              <a:pPr fontAlgn="base">
                <a:spcBef>
                  <a:spcPct val="0"/>
                </a:spcBef>
                <a:spcAft>
                  <a:spcPct val="0"/>
                </a:spcAft>
                <a:defRPr/>
              </a:pPr>
              <a:t>41</a:t>
            </a:fld>
            <a:endParaRPr lang="en-US" altLang="zh-CN">
              <a:latin typeface="Arial" charset="0"/>
            </a:endParaRPr>
          </a:p>
        </p:txBody>
      </p:sp>
      <p:sp>
        <p:nvSpPr>
          <p:cNvPr id="98306" name="Rectangle 2"/>
          <p:cNvSpPr>
            <a:spLocks noGrp="1" noRot="1" noChangeAspect="1" noChangeArrowheads="1" noTextEdit="1"/>
          </p:cNvSpPr>
          <p:nvPr>
            <p:ph type="sldImg"/>
          </p:nvPr>
        </p:nvSpPr>
        <p:spPr bwMode="auto">
          <a:xfrm>
            <a:off x="1179513" y="427038"/>
            <a:ext cx="4568825" cy="3427412"/>
          </a:xfrm>
          <a:noFill/>
          <a:ln>
            <a:solidFill>
              <a:srgbClr val="000000"/>
            </a:solidFill>
            <a:miter lim="800000"/>
            <a:headEnd/>
            <a:tailEnd/>
          </a:ln>
        </p:spPr>
      </p:sp>
    </p:spTree>
    <p:extLst>
      <p:ext uri="{BB962C8B-B14F-4D97-AF65-F5344CB8AC3E}">
        <p14:creationId xmlns="" xmlns:p14="http://schemas.microsoft.com/office/powerpoint/2010/main" val="3145346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bwMode="auto">
          <a:noFill/>
          <a:ln>
            <a:solidFill>
              <a:srgbClr val="000000"/>
            </a:solidFill>
            <a:miter lim="800000"/>
            <a:headEnd/>
            <a:tailEnd/>
          </a:ln>
        </p:spPr>
      </p:sp>
      <p:sp>
        <p:nvSpPr>
          <p:cNvPr id="2457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457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E9BE7F-7FCB-4A31-8154-A34C932CDDF7}" type="slidenum">
              <a:rPr lang="zh-CN" altLang="en-US"/>
              <a:pPr fontAlgn="base">
                <a:spcBef>
                  <a:spcPct val="0"/>
                </a:spcBef>
                <a:spcAft>
                  <a:spcPct val="0"/>
                </a:spcAft>
                <a:defRPr/>
              </a:pPr>
              <a:t>5</a:t>
            </a:fld>
            <a:endParaRPr lang="en-US" altLang="zh-CN"/>
          </a:p>
        </p:txBody>
      </p:sp>
    </p:spTree>
    <p:extLst>
      <p:ext uri="{BB962C8B-B14F-4D97-AF65-F5344CB8AC3E}">
        <p14:creationId xmlns="" xmlns:p14="http://schemas.microsoft.com/office/powerpoint/2010/main" val="25521639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E76525-90CC-4933-8F54-9C451DD43EE9}" type="slidenum">
              <a:rPr lang="en-US" altLang="zh-CN">
                <a:latin typeface="Arial" charset="0"/>
              </a:rPr>
              <a:pPr fontAlgn="base">
                <a:spcBef>
                  <a:spcPct val="0"/>
                </a:spcBef>
                <a:spcAft>
                  <a:spcPct val="0"/>
                </a:spcAft>
                <a:defRPr/>
              </a:pPr>
              <a:t>42</a:t>
            </a:fld>
            <a:endParaRPr lang="en-US" altLang="zh-CN">
              <a:latin typeface="Arial" charset="0"/>
            </a:endParaRPr>
          </a:p>
        </p:txBody>
      </p:sp>
      <p:sp>
        <p:nvSpPr>
          <p:cNvPr id="100354" name="Rectangle 2"/>
          <p:cNvSpPr>
            <a:spLocks noGrp="1" noRot="1" noChangeAspect="1" noChangeArrowheads="1" noTextEdit="1"/>
          </p:cNvSpPr>
          <p:nvPr>
            <p:ph type="sldImg"/>
          </p:nvPr>
        </p:nvSpPr>
        <p:spPr bwMode="auto">
          <a:xfrm>
            <a:off x="1257300" y="355600"/>
            <a:ext cx="4572000" cy="3429000"/>
          </a:xfrm>
          <a:no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4114100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07468E-3996-40A5-81E4-82D02E44FA26}" type="slidenum">
              <a:rPr lang="en-US" altLang="zh-CN">
                <a:latin typeface="Arial" charset="0"/>
              </a:rPr>
              <a:pPr fontAlgn="base">
                <a:spcBef>
                  <a:spcPct val="0"/>
                </a:spcBef>
                <a:spcAft>
                  <a:spcPct val="0"/>
                </a:spcAft>
                <a:defRPr/>
              </a:pPr>
              <a:t>43</a:t>
            </a:fld>
            <a:endParaRPr lang="en-US" altLang="zh-CN">
              <a:latin typeface="Arial" charset="0"/>
            </a:endParaRPr>
          </a:p>
        </p:txBody>
      </p:sp>
      <p:sp>
        <p:nvSpPr>
          <p:cNvPr id="102402" name="Rectangle 2"/>
          <p:cNvSpPr>
            <a:spLocks noGrp="1" noRot="1" noChangeAspect="1" noChangeArrowheads="1" noTextEdit="1"/>
          </p:cNvSpPr>
          <p:nvPr>
            <p:ph type="sldImg"/>
          </p:nvPr>
        </p:nvSpPr>
        <p:spPr bwMode="auto">
          <a:xfrm>
            <a:off x="1335088" y="566738"/>
            <a:ext cx="4575175" cy="3430587"/>
          </a:xfrm>
          <a:noFill/>
          <a:ln>
            <a:solidFill>
              <a:srgbClr val="000000"/>
            </a:solidFill>
            <a:miter lim="800000"/>
            <a:headEnd/>
            <a:tailEnd/>
          </a:ln>
        </p:spPr>
      </p:sp>
      <p:sp>
        <p:nvSpPr>
          <p:cNvPr id="10240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817422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DC189DC-E018-4414-B358-406B8863369F}" type="slidenum">
              <a:rPr lang="en-US" altLang="zh-CN">
                <a:latin typeface="Arial" charset="0"/>
              </a:rPr>
              <a:pPr fontAlgn="base">
                <a:spcBef>
                  <a:spcPct val="0"/>
                </a:spcBef>
                <a:spcAft>
                  <a:spcPct val="0"/>
                </a:spcAft>
                <a:defRPr/>
              </a:pPr>
              <a:t>44</a:t>
            </a:fld>
            <a:endParaRPr lang="en-US" altLang="zh-CN">
              <a:latin typeface="Arial" charset="0"/>
            </a:endParaRPr>
          </a:p>
        </p:txBody>
      </p:sp>
      <p:sp>
        <p:nvSpPr>
          <p:cNvPr id="104450" name="Rectangle 2"/>
          <p:cNvSpPr>
            <a:spLocks noGrp="1" noRot="1" noChangeAspect="1" noChangeArrowheads="1" noTextEdit="1"/>
          </p:cNvSpPr>
          <p:nvPr>
            <p:ph type="sldImg"/>
          </p:nvPr>
        </p:nvSpPr>
        <p:spPr bwMode="auto">
          <a:xfrm>
            <a:off x="1257300" y="638175"/>
            <a:ext cx="4573588" cy="3430588"/>
          </a:xfrm>
          <a:noFill/>
          <a:ln>
            <a:solidFill>
              <a:srgbClr val="000000"/>
            </a:solidFill>
            <a:miter lim="800000"/>
            <a:headEnd/>
            <a:tailEnd/>
          </a:ln>
        </p:spPr>
      </p:sp>
      <p:sp>
        <p:nvSpPr>
          <p:cNvPr id="10445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603780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B9B2B7-6084-4B84-83F3-9D27AF6D1248}" type="slidenum">
              <a:rPr lang="en-US" altLang="zh-CN">
                <a:latin typeface="Arial" charset="0"/>
              </a:rPr>
              <a:pPr fontAlgn="base">
                <a:spcBef>
                  <a:spcPct val="0"/>
                </a:spcBef>
                <a:spcAft>
                  <a:spcPct val="0"/>
                </a:spcAft>
                <a:defRPr/>
              </a:pPr>
              <a:t>45</a:t>
            </a:fld>
            <a:endParaRPr lang="en-US" altLang="zh-CN">
              <a:latin typeface="Arial" charset="0"/>
            </a:endParaRPr>
          </a:p>
        </p:txBody>
      </p:sp>
      <p:sp>
        <p:nvSpPr>
          <p:cNvPr id="106498" name="Rectangle 2"/>
          <p:cNvSpPr>
            <a:spLocks noGrp="1" noRot="1" noChangeAspect="1" noChangeArrowheads="1" noTextEdit="1"/>
          </p:cNvSpPr>
          <p:nvPr>
            <p:ph type="sldImg"/>
          </p:nvPr>
        </p:nvSpPr>
        <p:spPr bwMode="auto">
          <a:xfrm>
            <a:off x="1177925" y="566738"/>
            <a:ext cx="4575175" cy="3430587"/>
          </a:xfrm>
          <a:noFill/>
          <a:ln>
            <a:solidFill>
              <a:srgbClr val="000000"/>
            </a:solidFill>
            <a:miter lim="800000"/>
            <a:headEnd/>
            <a:tailEnd/>
          </a:ln>
        </p:spPr>
      </p:sp>
      <p:sp>
        <p:nvSpPr>
          <p:cNvPr id="10649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889820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578B37-E036-4414-9B91-7DA515EE7632}" type="slidenum">
              <a:rPr lang="en-US" altLang="zh-CN">
                <a:latin typeface="Arial" charset="0"/>
              </a:rPr>
              <a:pPr fontAlgn="base">
                <a:spcBef>
                  <a:spcPct val="0"/>
                </a:spcBef>
                <a:spcAft>
                  <a:spcPct val="0"/>
                </a:spcAft>
                <a:defRPr/>
              </a:pPr>
              <a:t>46</a:t>
            </a:fld>
            <a:endParaRPr lang="en-US" altLang="zh-CN">
              <a:latin typeface="Arial" charset="0"/>
            </a:endParaRPr>
          </a:p>
        </p:txBody>
      </p:sp>
      <p:sp>
        <p:nvSpPr>
          <p:cNvPr id="108546" name="Rectangle 2"/>
          <p:cNvSpPr>
            <a:spLocks noGrp="1" noRot="1" noChangeAspect="1" noChangeArrowheads="1" noTextEdit="1"/>
          </p:cNvSpPr>
          <p:nvPr>
            <p:ph type="sldImg"/>
          </p:nvPr>
        </p:nvSpPr>
        <p:spPr bwMode="auto">
          <a:xfrm>
            <a:off x="1177925" y="566738"/>
            <a:ext cx="4575175" cy="3430587"/>
          </a:xfrm>
          <a:noFill/>
          <a:ln>
            <a:solidFill>
              <a:srgbClr val="000000"/>
            </a:solidFill>
            <a:miter lim="800000"/>
            <a:headEnd/>
            <a:tailEnd/>
          </a:ln>
        </p:spPr>
      </p:sp>
      <p:sp>
        <p:nvSpPr>
          <p:cNvPr id="10854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35366971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D5B45CD-CF42-4D47-AC51-4A4BD3EB0F37}" type="slidenum">
              <a:rPr lang="en-US" altLang="zh-CN">
                <a:latin typeface="Arial" charset="0"/>
              </a:rPr>
              <a:pPr fontAlgn="base">
                <a:spcBef>
                  <a:spcPct val="0"/>
                </a:spcBef>
                <a:spcAft>
                  <a:spcPct val="0"/>
                </a:spcAft>
                <a:defRPr/>
              </a:pPr>
              <a:t>47</a:t>
            </a:fld>
            <a:endParaRPr lang="en-US" altLang="zh-CN">
              <a:latin typeface="Arial" charset="0"/>
            </a:endParaRPr>
          </a:p>
        </p:txBody>
      </p:sp>
      <p:sp>
        <p:nvSpPr>
          <p:cNvPr id="110594" name="Rectangle 2"/>
          <p:cNvSpPr>
            <a:spLocks noGrp="1" noRot="1" noChangeAspect="1" noChangeArrowheads="1" noTextEdit="1"/>
          </p:cNvSpPr>
          <p:nvPr>
            <p:ph type="sldImg"/>
          </p:nvPr>
        </p:nvSpPr>
        <p:spPr bwMode="auto">
          <a:xfrm>
            <a:off x="1100138" y="638175"/>
            <a:ext cx="4575175" cy="3430588"/>
          </a:xfrm>
          <a:noFill/>
          <a:ln>
            <a:solidFill>
              <a:srgbClr val="000000"/>
            </a:solidFill>
            <a:miter lim="800000"/>
            <a:headEnd/>
            <a:tailEnd/>
          </a:ln>
        </p:spPr>
      </p:sp>
      <p:sp>
        <p:nvSpPr>
          <p:cNvPr id="11059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1041492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515C1FD-3A35-4676-A9D0-C0305414D628}" type="slidenum">
              <a:rPr lang="en-US" altLang="zh-CN">
                <a:latin typeface="Arial" charset="0"/>
              </a:rPr>
              <a:pPr fontAlgn="base">
                <a:spcBef>
                  <a:spcPct val="0"/>
                </a:spcBef>
                <a:spcAft>
                  <a:spcPct val="0"/>
                </a:spcAft>
                <a:defRPr/>
              </a:pPr>
              <a:t>48</a:t>
            </a:fld>
            <a:endParaRPr lang="en-US" altLang="zh-CN">
              <a:latin typeface="Arial" charset="0"/>
            </a:endParaRPr>
          </a:p>
        </p:txBody>
      </p:sp>
      <p:sp>
        <p:nvSpPr>
          <p:cNvPr id="112642" name="Rectangle 2"/>
          <p:cNvSpPr>
            <a:spLocks noGrp="1" noRot="1" noChangeAspect="1" noChangeArrowheads="1" noTextEdit="1"/>
          </p:cNvSpPr>
          <p:nvPr>
            <p:ph type="sldImg"/>
          </p:nvPr>
        </p:nvSpPr>
        <p:spPr bwMode="auto">
          <a:xfrm>
            <a:off x="1257300" y="779463"/>
            <a:ext cx="4573588" cy="3430587"/>
          </a:xfrm>
          <a:noFill/>
          <a:ln>
            <a:solidFill>
              <a:srgbClr val="000000"/>
            </a:solidFill>
            <a:miter lim="800000"/>
            <a:headEnd/>
            <a:tailEnd/>
          </a:ln>
        </p:spPr>
      </p:sp>
      <p:sp>
        <p:nvSpPr>
          <p:cNvPr id="11264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646917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A8E178-004A-4627-BFA4-F71AFDDE3676}" type="slidenum">
              <a:rPr lang="en-US" altLang="zh-CN">
                <a:latin typeface="Arial" charset="0"/>
              </a:rPr>
              <a:pPr fontAlgn="base">
                <a:spcBef>
                  <a:spcPct val="0"/>
                </a:spcBef>
                <a:spcAft>
                  <a:spcPct val="0"/>
                </a:spcAft>
                <a:defRPr/>
              </a:pPr>
              <a:t>49</a:t>
            </a:fld>
            <a:endParaRPr lang="en-US" altLang="zh-CN">
              <a:latin typeface="Arial" charset="0"/>
            </a:endParaRPr>
          </a:p>
        </p:txBody>
      </p:sp>
      <p:sp>
        <p:nvSpPr>
          <p:cNvPr id="114690" name="Rectangle 2"/>
          <p:cNvSpPr>
            <a:spLocks noGrp="1" noRot="1" noChangeAspect="1" noChangeArrowheads="1" noTextEdit="1"/>
          </p:cNvSpPr>
          <p:nvPr>
            <p:ph type="sldImg"/>
          </p:nvPr>
        </p:nvSpPr>
        <p:spPr bwMode="auto">
          <a:xfrm>
            <a:off x="1100138" y="638175"/>
            <a:ext cx="4575175" cy="3430588"/>
          </a:xfrm>
          <a:noFill/>
          <a:ln>
            <a:solidFill>
              <a:srgbClr val="000000"/>
            </a:solidFill>
            <a:miter lim="800000"/>
            <a:headEnd/>
            <a:tailEnd/>
          </a:ln>
        </p:spPr>
      </p:sp>
      <p:sp>
        <p:nvSpPr>
          <p:cNvPr id="11469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3396561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DAD0CAD-D103-4912-BB5A-95864275E3F3}" type="slidenum">
              <a:rPr lang="en-US" altLang="zh-CN">
                <a:latin typeface="Arial" charset="0"/>
              </a:rPr>
              <a:pPr fontAlgn="base">
                <a:spcBef>
                  <a:spcPct val="0"/>
                </a:spcBef>
                <a:spcAft>
                  <a:spcPct val="0"/>
                </a:spcAft>
                <a:defRPr/>
              </a:pPr>
              <a:t>50</a:t>
            </a:fld>
            <a:endParaRPr lang="en-US" altLang="zh-CN">
              <a:latin typeface="Arial" charset="0"/>
            </a:endParaRPr>
          </a:p>
        </p:txBody>
      </p:sp>
      <p:sp>
        <p:nvSpPr>
          <p:cNvPr id="116738" name="Rectangle 2"/>
          <p:cNvSpPr>
            <a:spLocks noGrp="1" noRot="1" noChangeAspect="1" noChangeArrowheads="1" noTextEdit="1"/>
          </p:cNvSpPr>
          <p:nvPr>
            <p:ph type="sldImg"/>
          </p:nvPr>
        </p:nvSpPr>
        <p:spPr bwMode="auto">
          <a:xfrm>
            <a:off x="1257300" y="566738"/>
            <a:ext cx="4573588" cy="3430587"/>
          </a:xfrm>
          <a:noFill/>
          <a:ln>
            <a:solidFill>
              <a:srgbClr val="000000"/>
            </a:solidFill>
            <a:miter lim="800000"/>
            <a:headEnd/>
            <a:tailEnd/>
          </a:ln>
        </p:spPr>
      </p:sp>
      <p:sp>
        <p:nvSpPr>
          <p:cNvPr id="11673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8501705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76DD185-927B-4C77-A103-C35831670ABB}" type="slidenum">
              <a:rPr lang="en-US" altLang="zh-CN">
                <a:latin typeface="Arial" charset="0"/>
              </a:rPr>
              <a:pPr fontAlgn="base">
                <a:spcBef>
                  <a:spcPct val="0"/>
                </a:spcBef>
                <a:spcAft>
                  <a:spcPct val="0"/>
                </a:spcAft>
                <a:defRPr/>
              </a:pPr>
              <a:t>51</a:t>
            </a:fld>
            <a:endParaRPr lang="en-US" altLang="zh-CN">
              <a:latin typeface="Arial" charset="0"/>
            </a:endParaRPr>
          </a:p>
        </p:txBody>
      </p:sp>
      <p:sp>
        <p:nvSpPr>
          <p:cNvPr id="118786" name="Rectangle 2"/>
          <p:cNvSpPr>
            <a:spLocks noGrp="1" noRot="1" noChangeAspect="1" noChangeArrowheads="1" noTextEdit="1"/>
          </p:cNvSpPr>
          <p:nvPr>
            <p:ph type="sldImg"/>
          </p:nvPr>
        </p:nvSpPr>
        <p:spPr bwMode="auto">
          <a:xfrm>
            <a:off x="1257300" y="638175"/>
            <a:ext cx="4573588" cy="3430588"/>
          </a:xfrm>
          <a:noFill/>
          <a:ln>
            <a:solidFill>
              <a:srgbClr val="000000"/>
            </a:solidFill>
            <a:miter lim="800000"/>
            <a:headEnd/>
            <a:tailEnd/>
          </a:ln>
        </p:spPr>
      </p:sp>
      <p:sp>
        <p:nvSpPr>
          <p:cNvPr id="11878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189179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bwMode="auto">
          <a:noFill/>
          <a:ln>
            <a:solidFill>
              <a:srgbClr val="000000"/>
            </a:solidFill>
            <a:miter lim="800000"/>
            <a:headEnd/>
            <a:tailEnd/>
          </a:ln>
        </p:spPr>
      </p:sp>
      <p:sp>
        <p:nvSpPr>
          <p:cNvPr id="2662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662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3E5CBA-7221-4414-8BFE-F891654F3735}" type="slidenum">
              <a:rPr lang="zh-CN" altLang="en-US"/>
              <a:pPr fontAlgn="base">
                <a:spcBef>
                  <a:spcPct val="0"/>
                </a:spcBef>
                <a:spcAft>
                  <a:spcPct val="0"/>
                </a:spcAft>
                <a:defRPr/>
              </a:pPr>
              <a:t>6</a:t>
            </a:fld>
            <a:endParaRPr lang="en-US" altLang="zh-CN"/>
          </a:p>
        </p:txBody>
      </p:sp>
    </p:spTree>
    <p:extLst>
      <p:ext uri="{BB962C8B-B14F-4D97-AF65-F5344CB8AC3E}">
        <p14:creationId xmlns="" xmlns:p14="http://schemas.microsoft.com/office/powerpoint/2010/main" val="2496727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26AB58-FD61-4A5D-8855-2F514135A856}" type="slidenum">
              <a:rPr lang="en-US" altLang="zh-CN">
                <a:latin typeface="Arial" charset="0"/>
              </a:rPr>
              <a:pPr fontAlgn="base">
                <a:spcBef>
                  <a:spcPct val="0"/>
                </a:spcBef>
                <a:spcAft>
                  <a:spcPct val="0"/>
                </a:spcAft>
                <a:defRPr/>
              </a:pPr>
              <a:t>52</a:t>
            </a:fld>
            <a:endParaRPr lang="en-US" altLang="zh-CN">
              <a:latin typeface="Arial" charset="0"/>
            </a:endParaRPr>
          </a:p>
        </p:txBody>
      </p:sp>
      <p:sp>
        <p:nvSpPr>
          <p:cNvPr id="120834" name="Rectangle 2"/>
          <p:cNvSpPr>
            <a:spLocks noGrp="1" noRot="1" noChangeAspect="1" noChangeArrowheads="1" noTextEdit="1"/>
          </p:cNvSpPr>
          <p:nvPr>
            <p:ph type="sldImg"/>
          </p:nvPr>
        </p:nvSpPr>
        <p:spPr bwMode="auto">
          <a:xfrm>
            <a:off x="1100138" y="709613"/>
            <a:ext cx="4575175" cy="3430587"/>
          </a:xfrm>
          <a:noFill/>
          <a:ln>
            <a:solidFill>
              <a:srgbClr val="000000"/>
            </a:solidFill>
            <a:miter lim="800000"/>
            <a:headEnd/>
            <a:tailEnd/>
          </a:ln>
        </p:spPr>
      </p:sp>
      <p:sp>
        <p:nvSpPr>
          <p:cNvPr id="12083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4042421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893CD13-DD34-4946-BAA1-2C2B2D256973}" type="slidenum">
              <a:rPr lang="en-US" altLang="zh-CN">
                <a:latin typeface="Arial" charset="0"/>
              </a:rPr>
              <a:pPr fontAlgn="base">
                <a:spcBef>
                  <a:spcPct val="0"/>
                </a:spcBef>
                <a:spcAft>
                  <a:spcPct val="0"/>
                </a:spcAft>
                <a:defRPr/>
              </a:pPr>
              <a:t>53</a:t>
            </a:fld>
            <a:endParaRPr lang="en-US" altLang="zh-CN">
              <a:latin typeface="Arial" charset="0"/>
            </a:endParaRPr>
          </a:p>
        </p:txBody>
      </p:sp>
      <p:sp>
        <p:nvSpPr>
          <p:cNvPr id="122882" name="Rectangle 2"/>
          <p:cNvSpPr>
            <a:spLocks noGrp="1" noRot="1" noChangeAspect="1" noChangeArrowheads="1" noTextEdit="1"/>
          </p:cNvSpPr>
          <p:nvPr>
            <p:ph type="sldImg"/>
          </p:nvPr>
        </p:nvSpPr>
        <p:spPr bwMode="auto">
          <a:xfrm>
            <a:off x="1100138" y="638175"/>
            <a:ext cx="4575175" cy="3430588"/>
          </a:xfrm>
          <a:noFill/>
          <a:ln>
            <a:solidFill>
              <a:srgbClr val="000000"/>
            </a:solidFill>
            <a:miter lim="800000"/>
            <a:headEnd/>
            <a:tailEnd/>
          </a:ln>
        </p:spPr>
      </p:sp>
      <p:sp>
        <p:nvSpPr>
          <p:cNvPr id="12288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6792499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E8698F-FA76-4B5C-979C-41D575A31EE3}" type="slidenum">
              <a:rPr lang="en-US" altLang="zh-CN">
                <a:latin typeface="Arial" charset="0"/>
              </a:rPr>
              <a:pPr fontAlgn="base">
                <a:spcBef>
                  <a:spcPct val="0"/>
                </a:spcBef>
                <a:spcAft>
                  <a:spcPct val="0"/>
                </a:spcAft>
                <a:defRPr/>
              </a:pPr>
              <a:t>54</a:t>
            </a:fld>
            <a:endParaRPr lang="en-US" altLang="zh-CN">
              <a:latin typeface="Arial" charset="0"/>
            </a:endParaRPr>
          </a:p>
        </p:txBody>
      </p:sp>
      <p:sp>
        <p:nvSpPr>
          <p:cNvPr id="124930" name="Rectangle 2"/>
          <p:cNvSpPr>
            <a:spLocks noGrp="1" noRot="1" noChangeAspect="1" noChangeArrowheads="1" noTextEdit="1"/>
          </p:cNvSpPr>
          <p:nvPr>
            <p:ph type="sldImg"/>
          </p:nvPr>
        </p:nvSpPr>
        <p:spPr bwMode="auto">
          <a:xfrm>
            <a:off x="1100138" y="496888"/>
            <a:ext cx="4572000" cy="3429000"/>
          </a:xfrm>
          <a:noFill/>
          <a:ln>
            <a:solidFill>
              <a:srgbClr val="000000"/>
            </a:solidFill>
            <a:miter lim="800000"/>
            <a:headEnd/>
            <a:tailEnd/>
          </a:ln>
        </p:spPr>
      </p:sp>
      <p:sp>
        <p:nvSpPr>
          <p:cNvPr id="12493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0808316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7B52B4-FAFE-4E54-B987-0A8BB7B02289}" type="slidenum">
              <a:rPr lang="en-US" altLang="zh-CN">
                <a:latin typeface="Arial" charset="0"/>
              </a:rPr>
              <a:pPr fontAlgn="base">
                <a:spcBef>
                  <a:spcPct val="0"/>
                </a:spcBef>
                <a:spcAft>
                  <a:spcPct val="0"/>
                </a:spcAft>
                <a:defRPr/>
              </a:pPr>
              <a:t>55</a:t>
            </a:fld>
            <a:endParaRPr lang="en-US" altLang="zh-CN">
              <a:latin typeface="Arial" charset="0"/>
            </a:endParaRPr>
          </a:p>
        </p:txBody>
      </p:sp>
      <p:sp>
        <p:nvSpPr>
          <p:cNvPr id="128002" name="Rectangle 2"/>
          <p:cNvSpPr>
            <a:spLocks noGrp="1" noRot="1" noChangeAspect="1" noChangeArrowheads="1" noTextEdit="1"/>
          </p:cNvSpPr>
          <p:nvPr>
            <p:ph type="sldImg"/>
          </p:nvPr>
        </p:nvSpPr>
        <p:spPr bwMode="auto">
          <a:xfrm>
            <a:off x="1257300" y="638175"/>
            <a:ext cx="4573588" cy="3430588"/>
          </a:xfrm>
          <a:noFill/>
          <a:ln>
            <a:solidFill>
              <a:srgbClr val="000000"/>
            </a:solidFill>
            <a:miter lim="800000"/>
            <a:headEnd/>
            <a:tailEnd/>
          </a:ln>
        </p:spPr>
      </p:sp>
      <p:sp>
        <p:nvSpPr>
          <p:cNvPr id="12800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6956850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705C4F-D288-46E4-9BA6-49E544CC3A72}" type="slidenum">
              <a:rPr lang="en-US" altLang="zh-CN">
                <a:latin typeface="Arial" charset="0"/>
              </a:rPr>
              <a:pPr fontAlgn="base">
                <a:spcBef>
                  <a:spcPct val="0"/>
                </a:spcBef>
                <a:spcAft>
                  <a:spcPct val="0"/>
                </a:spcAft>
                <a:defRPr/>
              </a:pPr>
              <a:t>56</a:t>
            </a:fld>
            <a:endParaRPr lang="en-US" altLang="zh-CN">
              <a:latin typeface="Arial" charset="0"/>
            </a:endParaRPr>
          </a:p>
        </p:txBody>
      </p:sp>
      <p:sp>
        <p:nvSpPr>
          <p:cNvPr id="130050" name="Rectangle 2"/>
          <p:cNvSpPr>
            <a:spLocks noGrp="1" noRot="1" noChangeAspect="1" noChangeArrowheads="1" noTextEdit="1"/>
          </p:cNvSpPr>
          <p:nvPr>
            <p:ph type="sldImg"/>
          </p:nvPr>
        </p:nvSpPr>
        <p:spPr bwMode="auto">
          <a:xfrm>
            <a:off x="1100138" y="638175"/>
            <a:ext cx="4575175" cy="3430588"/>
          </a:xfrm>
          <a:noFill/>
          <a:ln>
            <a:solidFill>
              <a:srgbClr val="000000"/>
            </a:solidFill>
            <a:miter lim="800000"/>
            <a:headEnd/>
            <a:tailEnd/>
          </a:ln>
        </p:spPr>
      </p:sp>
      <p:sp>
        <p:nvSpPr>
          <p:cNvPr id="13005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13123830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D23609-8A46-483A-A5AD-FDEDF1C67004}" type="slidenum">
              <a:rPr lang="en-US" altLang="zh-CN">
                <a:latin typeface="Arial" charset="0"/>
              </a:rPr>
              <a:pPr fontAlgn="base">
                <a:spcBef>
                  <a:spcPct val="0"/>
                </a:spcBef>
                <a:spcAft>
                  <a:spcPct val="0"/>
                </a:spcAft>
                <a:defRPr/>
              </a:pPr>
              <a:t>57</a:t>
            </a:fld>
            <a:endParaRPr lang="en-US" altLang="zh-CN">
              <a:latin typeface="Arial" charset="0"/>
            </a:endParaRPr>
          </a:p>
        </p:txBody>
      </p:sp>
      <p:sp>
        <p:nvSpPr>
          <p:cNvPr id="132098" name="Rectangle 2"/>
          <p:cNvSpPr>
            <a:spLocks noGrp="1" noRot="1" noChangeAspect="1" noChangeArrowheads="1" noTextEdit="1"/>
          </p:cNvSpPr>
          <p:nvPr>
            <p:ph type="sldImg"/>
          </p:nvPr>
        </p:nvSpPr>
        <p:spPr bwMode="auto">
          <a:xfrm>
            <a:off x="1414463" y="566738"/>
            <a:ext cx="4573587" cy="3430587"/>
          </a:xfrm>
          <a:no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6713741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378015-37CD-4AC0-AABA-C0C265595A6B}" type="slidenum">
              <a:rPr lang="en-US" altLang="zh-CN">
                <a:latin typeface="Arial" charset="0"/>
              </a:rPr>
              <a:pPr fontAlgn="base">
                <a:spcBef>
                  <a:spcPct val="0"/>
                </a:spcBef>
                <a:spcAft>
                  <a:spcPct val="0"/>
                </a:spcAft>
                <a:defRPr/>
              </a:pPr>
              <a:t>58</a:t>
            </a:fld>
            <a:endParaRPr lang="en-US" altLang="zh-CN">
              <a:latin typeface="Arial" charset="0"/>
            </a:endParaRPr>
          </a:p>
        </p:txBody>
      </p:sp>
      <p:sp>
        <p:nvSpPr>
          <p:cNvPr id="135170" name="Rectangle 2"/>
          <p:cNvSpPr>
            <a:spLocks noGrp="1" noRot="1" noChangeAspect="1" noChangeArrowheads="1" noTextEdit="1"/>
          </p:cNvSpPr>
          <p:nvPr>
            <p:ph type="sldImg"/>
          </p:nvPr>
        </p:nvSpPr>
        <p:spPr bwMode="auto">
          <a:xfrm>
            <a:off x="1177925" y="566738"/>
            <a:ext cx="4575175" cy="3430587"/>
          </a:xfrm>
          <a:noFill/>
          <a:ln>
            <a:solidFill>
              <a:srgbClr val="000000"/>
            </a:solidFill>
            <a:miter lim="800000"/>
            <a:headEnd/>
            <a:tailEnd/>
          </a:ln>
        </p:spPr>
      </p:sp>
      <p:sp>
        <p:nvSpPr>
          <p:cNvPr id="13517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641023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B121C5-1524-4021-9D6A-17C6CB26AF4C}" type="slidenum">
              <a:rPr lang="en-US" altLang="zh-CN">
                <a:latin typeface="Arial" charset="0"/>
              </a:rPr>
              <a:pPr fontAlgn="base">
                <a:spcBef>
                  <a:spcPct val="0"/>
                </a:spcBef>
                <a:spcAft>
                  <a:spcPct val="0"/>
                </a:spcAft>
                <a:defRPr/>
              </a:pPr>
              <a:t>59</a:t>
            </a:fld>
            <a:endParaRPr lang="en-US" altLang="zh-CN">
              <a:latin typeface="Arial" charset="0"/>
            </a:endParaRPr>
          </a:p>
        </p:txBody>
      </p:sp>
      <p:sp>
        <p:nvSpPr>
          <p:cNvPr id="137218" name="Rectangle 2"/>
          <p:cNvSpPr>
            <a:spLocks noGrp="1" noRot="1" noChangeAspect="1" noChangeArrowheads="1" noTextEdit="1"/>
          </p:cNvSpPr>
          <p:nvPr>
            <p:ph type="sldImg"/>
          </p:nvPr>
        </p:nvSpPr>
        <p:spPr bwMode="auto">
          <a:xfrm>
            <a:off x="1177925" y="566738"/>
            <a:ext cx="4575175" cy="3430587"/>
          </a:xfrm>
          <a:noFill/>
          <a:ln>
            <a:solidFill>
              <a:srgbClr val="000000"/>
            </a:solidFill>
            <a:miter lim="800000"/>
            <a:headEnd/>
            <a:tailEnd/>
          </a:ln>
        </p:spPr>
      </p:sp>
      <p:sp>
        <p:nvSpPr>
          <p:cNvPr id="13721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6257799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3BFC88-6AC2-4869-8812-6A6262B1817E}" type="slidenum">
              <a:rPr lang="en-US" altLang="zh-CN">
                <a:latin typeface="Arial" charset="0"/>
              </a:rPr>
              <a:pPr fontAlgn="base">
                <a:spcBef>
                  <a:spcPct val="0"/>
                </a:spcBef>
                <a:spcAft>
                  <a:spcPct val="0"/>
                </a:spcAft>
                <a:defRPr/>
              </a:pPr>
              <a:t>60</a:t>
            </a:fld>
            <a:endParaRPr lang="en-US" altLang="zh-CN">
              <a:latin typeface="Arial" charset="0"/>
            </a:endParaRPr>
          </a:p>
        </p:txBody>
      </p:sp>
      <p:sp>
        <p:nvSpPr>
          <p:cNvPr id="139266" name="Rectangle 2"/>
          <p:cNvSpPr>
            <a:spLocks noGrp="1" noRot="1" noChangeAspect="1" noChangeArrowheads="1" noTextEdit="1"/>
          </p:cNvSpPr>
          <p:nvPr>
            <p:ph type="sldImg"/>
          </p:nvPr>
        </p:nvSpPr>
        <p:spPr bwMode="auto">
          <a:xfrm>
            <a:off x="1100138" y="709613"/>
            <a:ext cx="4575175" cy="3430587"/>
          </a:xfrm>
          <a:noFill/>
          <a:ln>
            <a:solidFill>
              <a:srgbClr val="000000"/>
            </a:solidFill>
            <a:miter lim="800000"/>
            <a:headEnd/>
            <a:tailEnd/>
          </a:ln>
        </p:spPr>
      </p:sp>
      <p:sp>
        <p:nvSpPr>
          <p:cNvPr id="13926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3875606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DE64A0-A813-4CD3-B668-6E33959FA540}" type="slidenum">
              <a:rPr lang="en-US" altLang="zh-CN">
                <a:latin typeface="Arial" charset="0"/>
              </a:rPr>
              <a:pPr fontAlgn="base">
                <a:spcBef>
                  <a:spcPct val="0"/>
                </a:spcBef>
                <a:spcAft>
                  <a:spcPct val="0"/>
                </a:spcAft>
                <a:defRPr/>
              </a:pPr>
              <a:t>61</a:t>
            </a:fld>
            <a:endParaRPr lang="en-US" altLang="zh-CN">
              <a:latin typeface="Arial" charset="0"/>
            </a:endParaRPr>
          </a:p>
        </p:txBody>
      </p:sp>
      <p:sp>
        <p:nvSpPr>
          <p:cNvPr id="141314" name="Rectangle 2"/>
          <p:cNvSpPr>
            <a:spLocks noGrp="1" noRot="1" noChangeAspect="1" noChangeArrowheads="1" noTextEdit="1"/>
          </p:cNvSpPr>
          <p:nvPr>
            <p:ph type="sldImg"/>
          </p:nvPr>
        </p:nvSpPr>
        <p:spPr bwMode="auto">
          <a:xfrm>
            <a:off x="1100138" y="638175"/>
            <a:ext cx="4575175" cy="3430588"/>
          </a:xfrm>
          <a:noFill/>
          <a:ln>
            <a:solidFill>
              <a:srgbClr val="000000"/>
            </a:solidFill>
            <a:miter lim="800000"/>
            <a:headEnd/>
            <a:tailEnd/>
          </a:ln>
        </p:spPr>
      </p:sp>
      <p:sp>
        <p:nvSpPr>
          <p:cNvPr id="14131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749221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bwMode="auto">
          <a:noFill/>
          <a:ln>
            <a:solidFill>
              <a:srgbClr val="000000"/>
            </a:solidFill>
            <a:miter lim="800000"/>
            <a:headEnd/>
            <a:tailEnd/>
          </a:ln>
        </p:spPr>
      </p:sp>
      <p:sp>
        <p:nvSpPr>
          <p:cNvPr id="286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867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90A29F-9428-444B-A575-FCC5701BA6BB}" type="slidenum">
              <a:rPr lang="zh-CN" altLang="en-US"/>
              <a:pPr fontAlgn="base">
                <a:spcBef>
                  <a:spcPct val="0"/>
                </a:spcBef>
                <a:spcAft>
                  <a:spcPct val="0"/>
                </a:spcAft>
                <a:defRPr/>
              </a:pPr>
              <a:t>7</a:t>
            </a:fld>
            <a:endParaRPr lang="en-US" altLang="zh-CN"/>
          </a:p>
        </p:txBody>
      </p:sp>
    </p:spTree>
    <p:extLst>
      <p:ext uri="{BB962C8B-B14F-4D97-AF65-F5344CB8AC3E}">
        <p14:creationId xmlns="" xmlns:p14="http://schemas.microsoft.com/office/powerpoint/2010/main" val="37537272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3E9BED-87F6-4E63-962E-987F147A73DC}" type="slidenum">
              <a:rPr lang="en-US" altLang="zh-CN">
                <a:latin typeface="Arial" charset="0"/>
              </a:rPr>
              <a:pPr fontAlgn="base">
                <a:spcBef>
                  <a:spcPct val="0"/>
                </a:spcBef>
                <a:spcAft>
                  <a:spcPct val="0"/>
                </a:spcAft>
                <a:defRPr/>
              </a:pPr>
              <a:t>62</a:t>
            </a:fld>
            <a:endParaRPr lang="en-US" altLang="zh-CN">
              <a:latin typeface="Arial" charset="0"/>
            </a:endParaRPr>
          </a:p>
        </p:txBody>
      </p:sp>
      <p:sp>
        <p:nvSpPr>
          <p:cNvPr id="143362" name="Rectangle 2"/>
          <p:cNvSpPr>
            <a:spLocks noGrp="1" noRot="1" noChangeAspect="1" noChangeArrowheads="1" noTextEdit="1"/>
          </p:cNvSpPr>
          <p:nvPr>
            <p:ph type="sldImg"/>
          </p:nvPr>
        </p:nvSpPr>
        <p:spPr bwMode="auto">
          <a:xfrm>
            <a:off x="1177925" y="709613"/>
            <a:ext cx="4575175" cy="3430587"/>
          </a:xfrm>
          <a:noFill/>
          <a:ln>
            <a:solidFill>
              <a:srgbClr val="000000"/>
            </a:solidFill>
            <a:miter lim="800000"/>
            <a:headEnd/>
            <a:tailEnd/>
          </a:ln>
        </p:spPr>
      </p:sp>
      <p:sp>
        <p:nvSpPr>
          <p:cNvPr id="143363"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8404428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868A7E-6257-40F9-BF4E-DB3B87B3156D}" type="slidenum">
              <a:rPr lang="en-US" altLang="zh-CN">
                <a:latin typeface="Arial" charset="0"/>
              </a:rPr>
              <a:pPr fontAlgn="base">
                <a:spcBef>
                  <a:spcPct val="0"/>
                </a:spcBef>
                <a:spcAft>
                  <a:spcPct val="0"/>
                </a:spcAft>
                <a:defRPr/>
              </a:pPr>
              <a:t>63</a:t>
            </a:fld>
            <a:endParaRPr lang="en-US" altLang="zh-CN">
              <a:latin typeface="Arial" charset="0"/>
            </a:endParaRPr>
          </a:p>
        </p:txBody>
      </p:sp>
      <p:sp>
        <p:nvSpPr>
          <p:cNvPr id="145410" name="Rectangle 2"/>
          <p:cNvSpPr>
            <a:spLocks noGrp="1" noRot="1" noChangeAspect="1" noChangeArrowheads="1" noTextEdit="1"/>
          </p:cNvSpPr>
          <p:nvPr>
            <p:ph type="sldImg"/>
          </p:nvPr>
        </p:nvSpPr>
        <p:spPr bwMode="auto">
          <a:xfrm>
            <a:off x="1100138" y="496888"/>
            <a:ext cx="4572000" cy="3429000"/>
          </a:xfrm>
          <a:noFill/>
          <a:ln>
            <a:solidFill>
              <a:srgbClr val="000000"/>
            </a:solidFill>
            <a:miter lim="800000"/>
            <a:headEnd/>
            <a:tailEnd/>
          </a:ln>
        </p:spPr>
      </p:sp>
      <p:sp>
        <p:nvSpPr>
          <p:cNvPr id="14541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32608317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7EC883B-16A8-451A-BE0F-43FBA2DF66B3}" type="slidenum">
              <a:rPr lang="en-US" altLang="zh-CN">
                <a:latin typeface="Arial" charset="0"/>
              </a:rPr>
              <a:pPr fontAlgn="base">
                <a:spcBef>
                  <a:spcPct val="0"/>
                </a:spcBef>
                <a:spcAft>
                  <a:spcPct val="0"/>
                </a:spcAft>
                <a:defRPr/>
              </a:pPr>
              <a:t>64</a:t>
            </a:fld>
            <a:endParaRPr lang="en-US" altLang="zh-CN">
              <a:latin typeface="Arial" charset="0"/>
            </a:endParaRPr>
          </a:p>
        </p:txBody>
      </p:sp>
      <p:sp>
        <p:nvSpPr>
          <p:cNvPr id="147458" name="Rectangle 2"/>
          <p:cNvSpPr>
            <a:spLocks noGrp="1" noRot="1" noChangeAspect="1" noChangeArrowheads="1" noTextEdit="1"/>
          </p:cNvSpPr>
          <p:nvPr>
            <p:ph type="sldImg"/>
          </p:nvPr>
        </p:nvSpPr>
        <p:spPr bwMode="auto">
          <a:xfrm>
            <a:off x="1335088" y="427038"/>
            <a:ext cx="4572000" cy="3429000"/>
          </a:xfrm>
          <a:noFill/>
          <a:ln>
            <a:solidFill>
              <a:srgbClr val="000000"/>
            </a:solidFill>
            <a:miter lim="800000"/>
            <a:headEnd/>
            <a:tailEnd/>
          </a:ln>
        </p:spPr>
      </p:sp>
      <p:sp>
        <p:nvSpPr>
          <p:cNvPr id="14745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8888926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F5A48D5-F4EB-4813-AA47-DF2BBA508B1F}" type="slidenum">
              <a:rPr lang="en-US" altLang="zh-CN">
                <a:latin typeface="Arial" charset="0"/>
              </a:rPr>
              <a:pPr fontAlgn="base">
                <a:spcBef>
                  <a:spcPct val="0"/>
                </a:spcBef>
                <a:spcAft>
                  <a:spcPct val="0"/>
                </a:spcAft>
                <a:defRPr/>
              </a:pPr>
              <a:t>65</a:t>
            </a:fld>
            <a:endParaRPr lang="en-US" altLang="zh-CN">
              <a:latin typeface="Arial" charset="0"/>
            </a:endParaRPr>
          </a:p>
        </p:txBody>
      </p:sp>
      <p:sp>
        <p:nvSpPr>
          <p:cNvPr id="1495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3107543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6AE494-B2B5-42A7-A7C2-481AE2043606}" type="slidenum">
              <a:rPr lang="en-US" altLang="zh-CN">
                <a:latin typeface="Arial" charset="0"/>
              </a:rPr>
              <a:pPr fontAlgn="base">
                <a:spcBef>
                  <a:spcPct val="0"/>
                </a:spcBef>
                <a:spcAft>
                  <a:spcPct val="0"/>
                </a:spcAft>
                <a:defRPr/>
              </a:pPr>
              <a:t>66</a:t>
            </a:fld>
            <a:endParaRPr lang="en-US" altLang="zh-CN">
              <a:latin typeface="Arial" charset="0"/>
            </a:endParaRPr>
          </a:p>
        </p:txBody>
      </p:sp>
      <p:sp>
        <p:nvSpPr>
          <p:cNvPr id="151554" name="Rectangle 2"/>
          <p:cNvSpPr>
            <a:spLocks noGrp="1" noRot="1" noChangeAspect="1" noChangeArrowheads="1" noTextEdit="1"/>
          </p:cNvSpPr>
          <p:nvPr>
            <p:ph type="sldImg"/>
          </p:nvPr>
        </p:nvSpPr>
        <p:spPr bwMode="auto">
          <a:xfrm>
            <a:off x="1100138" y="496888"/>
            <a:ext cx="4572000" cy="3429000"/>
          </a:xfrm>
          <a:noFill/>
          <a:ln>
            <a:solidFill>
              <a:srgbClr val="000000"/>
            </a:solidFill>
            <a:miter lim="800000"/>
            <a:headEnd/>
            <a:tailEnd/>
          </a:ln>
        </p:spPr>
      </p:sp>
      <p:sp>
        <p:nvSpPr>
          <p:cNvPr id="151555"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152378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E1E2EC-D571-4939-8451-3087CC8FE6A2}" type="slidenum">
              <a:rPr lang="en-US" altLang="zh-CN">
                <a:latin typeface="Arial" charset="0"/>
              </a:rPr>
              <a:pPr fontAlgn="base">
                <a:spcBef>
                  <a:spcPct val="0"/>
                </a:spcBef>
                <a:spcAft>
                  <a:spcPct val="0"/>
                </a:spcAft>
                <a:defRPr/>
              </a:pPr>
              <a:t>67</a:t>
            </a:fld>
            <a:endParaRPr lang="en-US" altLang="zh-CN">
              <a:latin typeface="Arial" charset="0"/>
            </a:endParaRPr>
          </a:p>
        </p:txBody>
      </p:sp>
      <p:sp>
        <p:nvSpPr>
          <p:cNvPr id="154626" name="Rectangle 2"/>
          <p:cNvSpPr>
            <a:spLocks noGrp="1" noRot="1" noChangeAspect="1" noChangeArrowheads="1" noTextEdit="1"/>
          </p:cNvSpPr>
          <p:nvPr>
            <p:ph type="sldImg"/>
          </p:nvPr>
        </p:nvSpPr>
        <p:spPr bwMode="auto">
          <a:xfrm>
            <a:off x="1100138" y="496888"/>
            <a:ext cx="4572000" cy="3429000"/>
          </a:xfrm>
          <a:noFill/>
          <a:ln>
            <a:solidFill>
              <a:srgbClr val="000000"/>
            </a:solidFill>
            <a:miter lim="800000"/>
            <a:headEnd/>
            <a:tailEnd/>
          </a:ln>
        </p:spPr>
      </p:sp>
      <p:sp>
        <p:nvSpPr>
          <p:cNvPr id="15462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1234903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CBB869-8FB7-4517-A028-4239AD36244C}" type="slidenum">
              <a:rPr lang="en-US" altLang="zh-CN">
                <a:latin typeface="Arial" charset="0"/>
              </a:rPr>
              <a:pPr fontAlgn="base">
                <a:spcBef>
                  <a:spcPct val="0"/>
                </a:spcBef>
                <a:spcAft>
                  <a:spcPct val="0"/>
                </a:spcAft>
                <a:defRPr/>
              </a:pPr>
              <a:t>68</a:t>
            </a:fld>
            <a:endParaRPr lang="en-US" altLang="zh-CN">
              <a:latin typeface="Arial" charset="0"/>
            </a:endParaRPr>
          </a:p>
        </p:txBody>
      </p:sp>
      <p:sp>
        <p:nvSpPr>
          <p:cNvPr id="157698" name="Rectangle 2"/>
          <p:cNvSpPr>
            <a:spLocks noGrp="1" noRot="1" noChangeAspect="1" noChangeArrowheads="1" noTextEdit="1"/>
          </p:cNvSpPr>
          <p:nvPr>
            <p:ph type="sldImg"/>
          </p:nvPr>
        </p:nvSpPr>
        <p:spPr bwMode="auto">
          <a:xfrm>
            <a:off x="1022350" y="566738"/>
            <a:ext cx="4573588" cy="3430587"/>
          </a:xfrm>
          <a:noFill/>
          <a:ln>
            <a:solidFill>
              <a:srgbClr val="000000"/>
            </a:solidFill>
            <a:miter lim="800000"/>
            <a:headEnd/>
            <a:tailEnd/>
          </a:ln>
        </p:spPr>
      </p:sp>
      <p:sp>
        <p:nvSpPr>
          <p:cNvPr id="15769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28348072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4B0313-1265-4EEA-B911-C83E41530341}" type="slidenum">
              <a:rPr lang="en-US" altLang="zh-CN">
                <a:latin typeface="Arial" charset="0"/>
              </a:rPr>
              <a:pPr fontAlgn="base">
                <a:spcBef>
                  <a:spcPct val="0"/>
                </a:spcBef>
                <a:spcAft>
                  <a:spcPct val="0"/>
                </a:spcAft>
                <a:defRPr/>
              </a:pPr>
              <a:t>69</a:t>
            </a:fld>
            <a:endParaRPr lang="en-US" altLang="zh-CN">
              <a:latin typeface="Arial" charset="0"/>
            </a:endParaRPr>
          </a:p>
        </p:txBody>
      </p:sp>
      <p:sp>
        <p:nvSpPr>
          <p:cNvPr id="160770" name="Rectangle 2"/>
          <p:cNvSpPr>
            <a:spLocks noGrp="1" noRot="1" noChangeAspect="1" noChangeArrowheads="1" noTextEdit="1"/>
          </p:cNvSpPr>
          <p:nvPr>
            <p:ph type="sldImg"/>
          </p:nvPr>
        </p:nvSpPr>
        <p:spPr bwMode="auto">
          <a:xfrm>
            <a:off x="1022350" y="427038"/>
            <a:ext cx="4572000" cy="3429000"/>
          </a:xfrm>
          <a:noFill/>
          <a:ln>
            <a:solidFill>
              <a:srgbClr val="000000"/>
            </a:solidFill>
            <a:miter lim="800000"/>
            <a:headEnd/>
            <a:tailEnd/>
          </a:ln>
        </p:spPr>
      </p:sp>
      <p:sp>
        <p:nvSpPr>
          <p:cNvPr id="160771"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51420781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F022EF-ADC9-41FE-9F63-53E5088D19B3}" type="slidenum">
              <a:rPr lang="en-US" altLang="zh-CN">
                <a:latin typeface="Arial" charset="0"/>
              </a:rPr>
              <a:pPr fontAlgn="base">
                <a:spcBef>
                  <a:spcPct val="0"/>
                </a:spcBef>
                <a:spcAft>
                  <a:spcPct val="0"/>
                </a:spcAft>
                <a:defRPr/>
              </a:pPr>
              <a:t>70</a:t>
            </a:fld>
            <a:endParaRPr lang="en-US" altLang="zh-CN">
              <a:latin typeface="Arial" charset="0"/>
            </a:endParaRPr>
          </a:p>
        </p:txBody>
      </p:sp>
      <p:sp>
        <p:nvSpPr>
          <p:cNvPr id="162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2819"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341853885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09C0BC-B473-4B11-9137-2591EFFB3D40}" type="slidenum">
              <a:rPr lang="en-US" altLang="zh-CN">
                <a:latin typeface="Arial" charset="0"/>
              </a:rPr>
              <a:pPr fontAlgn="base">
                <a:spcBef>
                  <a:spcPct val="0"/>
                </a:spcBef>
                <a:spcAft>
                  <a:spcPct val="0"/>
                </a:spcAft>
                <a:defRPr/>
              </a:pPr>
              <a:t>71</a:t>
            </a:fld>
            <a:endParaRPr lang="en-US" altLang="zh-CN">
              <a:latin typeface="Arial" charset="0"/>
            </a:endParaRPr>
          </a:p>
        </p:txBody>
      </p:sp>
      <p:sp>
        <p:nvSpPr>
          <p:cNvPr id="1648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4867"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eaLnBrk="1" hangingPunct="1">
              <a:spcBef>
                <a:spcPct val="0"/>
              </a:spcBef>
            </a:pPr>
            <a:endParaRPr lang="zh-CN" altLang="zh-CN" smtClean="0">
              <a:latin typeface="Arial" charset="0"/>
            </a:endParaRPr>
          </a:p>
        </p:txBody>
      </p:sp>
    </p:spTree>
    <p:extLst>
      <p:ext uri="{BB962C8B-B14F-4D97-AF65-F5344CB8AC3E}">
        <p14:creationId xmlns="" xmlns:p14="http://schemas.microsoft.com/office/powerpoint/2010/main" val="923946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bwMode="auto">
          <a:noFill/>
          <a:ln>
            <a:solidFill>
              <a:srgbClr val="000000"/>
            </a:solidFill>
            <a:miter lim="800000"/>
            <a:headEnd/>
            <a:tailEnd/>
          </a:ln>
        </p:spPr>
      </p:sp>
      <p:sp>
        <p:nvSpPr>
          <p:cNvPr id="307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072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7F0A3F-0D7C-4E78-BBAC-553B7B00C651}" type="slidenum">
              <a:rPr lang="zh-CN" altLang="en-US"/>
              <a:pPr fontAlgn="base">
                <a:spcBef>
                  <a:spcPct val="0"/>
                </a:spcBef>
                <a:spcAft>
                  <a:spcPct val="0"/>
                </a:spcAft>
                <a:defRPr/>
              </a:pPr>
              <a:t>8</a:t>
            </a:fld>
            <a:endParaRPr lang="en-US" altLang="zh-CN"/>
          </a:p>
        </p:txBody>
      </p:sp>
    </p:spTree>
    <p:extLst>
      <p:ext uri="{BB962C8B-B14F-4D97-AF65-F5344CB8AC3E}">
        <p14:creationId xmlns="" xmlns:p14="http://schemas.microsoft.com/office/powerpoint/2010/main" val="3367601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9BC1A42D-189F-4F31-8A17-76B0422006B1}" type="slidenum">
              <a:rPr lang="en-US" altLang="zh-CN" smtClean="0">
                <a:latin typeface="Arial" charset="0"/>
              </a:rPr>
              <a:pPr eaLnBrk="1" hangingPunct="1"/>
              <a:t>72</a:t>
            </a:fld>
            <a:endParaRPr lang="en-US" altLang="zh-CN" smtClean="0">
              <a:latin typeface="Arial" charset="0"/>
            </a:endParaRPr>
          </a:p>
        </p:txBody>
      </p:sp>
      <p:sp>
        <p:nvSpPr>
          <p:cNvPr id="220163" name="Rectangle 2"/>
          <p:cNvSpPr>
            <a:spLocks noGrp="1" noRot="1" noChangeAspect="1" noChangeArrowheads="1" noTextEdit="1"/>
          </p:cNvSpPr>
          <p:nvPr>
            <p:ph type="sldImg"/>
          </p:nvPr>
        </p:nvSpPr>
        <p:spPr>
          <a:xfrm>
            <a:off x="381000" y="228600"/>
            <a:ext cx="4572000" cy="3429000"/>
          </a:xfrm>
          <a:ln/>
        </p:spPr>
      </p:sp>
      <p:sp>
        <p:nvSpPr>
          <p:cNvPr id="220164"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508BC278-1AC5-431E-BC86-D65B8D3E1FE6}" type="slidenum">
              <a:rPr lang="en-US" altLang="zh-CN" smtClean="0">
                <a:latin typeface="Arial" charset="0"/>
              </a:rPr>
              <a:pPr eaLnBrk="1" hangingPunct="1"/>
              <a:t>73</a:t>
            </a:fld>
            <a:endParaRPr lang="en-US" altLang="zh-CN" smtClean="0">
              <a:latin typeface="Arial" charset="0"/>
            </a:endParaRPr>
          </a:p>
        </p:txBody>
      </p:sp>
      <p:sp>
        <p:nvSpPr>
          <p:cNvPr id="221187" name="Rectangle 2"/>
          <p:cNvSpPr>
            <a:spLocks noGrp="1" noRot="1" noChangeAspect="1" noChangeArrowheads="1" noTextEdit="1"/>
          </p:cNvSpPr>
          <p:nvPr>
            <p:ph type="sldImg"/>
          </p:nvPr>
        </p:nvSpPr>
        <p:spPr>
          <a:xfrm>
            <a:off x="685800" y="457200"/>
            <a:ext cx="4572000" cy="3429000"/>
          </a:xfr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fld id="{A6B66452-5E42-4C70-9257-944A45A34752}" type="slidenum">
              <a:rPr lang="en-US" altLang="zh-CN" smtClean="0">
                <a:latin typeface="Arial" charset="0"/>
              </a:rPr>
              <a:pPr eaLnBrk="1" hangingPunct="1"/>
              <a:t>74</a:t>
            </a:fld>
            <a:endParaRPr lang="en-US" altLang="zh-CN" smtClean="0">
              <a:latin typeface="Arial" charset="0"/>
            </a:endParaRPr>
          </a:p>
        </p:txBody>
      </p:sp>
      <p:sp>
        <p:nvSpPr>
          <p:cNvPr id="222211" name="Rectangle 2"/>
          <p:cNvSpPr>
            <a:spLocks noGrp="1" noRot="1" noChangeAspect="1" noChangeArrowheads="1" noTextEdit="1"/>
          </p:cNvSpPr>
          <p:nvPr>
            <p:ph type="sldImg"/>
          </p:nvPr>
        </p:nvSpPr>
        <p:spPr>
          <a:xfrm>
            <a:off x="458788" y="534988"/>
            <a:ext cx="4570412" cy="3427412"/>
          </a:xfrm>
          <a:ln/>
        </p:spPr>
      </p:sp>
      <p:sp>
        <p:nvSpPr>
          <p:cNvPr id="222212"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bwMode="auto">
          <a:noFill/>
          <a:ln>
            <a:solidFill>
              <a:srgbClr val="000000"/>
            </a:solidFill>
            <a:miter lim="800000"/>
            <a:headEnd/>
            <a:tailEnd/>
          </a:ln>
        </p:spPr>
      </p:sp>
      <p:sp>
        <p:nvSpPr>
          <p:cNvPr id="327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2771"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9726E0-3ED5-4B7E-8440-16D6CAC6CA72}" type="slidenum">
              <a:rPr lang="zh-CN" altLang="en-US"/>
              <a:pPr fontAlgn="base">
                <a:spcBef>
                  <a:spcPct val="0"/>
                </a:spcBef>
                <a:spcAft>
                  <a:spcPct val="0"/>
                </a:spcAft>
                <a:defRPr/>
              </a:pPr>
              <a:t>9</a:t>
            </a:fld>
            <a:endParaRPr lang="en-US" altLang="zh-CN"/>
          </a:p>
        </p:txBody>
      </p:sp>
    </p:spTree>
    <p:extLst>
      <p:ext uri="{BB962C8B-B14F-4D97-AF65-F5344CB8AC3E}">
        <p14:creationId xmlns="" xmlns:p14="http://schemas.microsoft.com/office/powerpoint/2010/main" val="815806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bwMode="auto">
          <a:noFill/>
          <a:ln>
            <a:solidFill>
              <a:srgbClr val="000000"/>
            </a:solidFill>
            <a:miter lim="800000"/>
            <a:headEnd/>
            <a:tailEnd/>
          </a:ln>
        </p:spPr>
      </p:sp>
      <p:sp>
        <p:nvSpPr>
          <p:cNvPr id="34818"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4819"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CC973D6-FC8E-4B05-ADB5-76EBB8DC7F2A}" type="slidenum">
              <a:rPr lang="zh-CN" altLang="en-US"/>
              <a:pPr fontAlgn="base">
                <a:spcBef>
                  <a:spcPct val="0"/>
                </a:spcBef>
                <a:spcAft>
                  <a:spcPct val="0"/>
                </a:spcAft>
                <a:defRPr/>
              </a:pPr>
              <a:t>10</a:t>
            </a:fld>
            <a:endParaRPr lang="en-US" altLang="zh-CN"/>
          </a:p>
        </p:txBody>
      </p:sp>
    </p:spTree>
    <p:extLst>
      <p:ext uri="{BB962C8B-B14F-4D97-AF65-F5344CB8AC3E}">
        <p14:creationId xmlns="" xmlns:p14="http://schemas.microsoft.com/office/powerpoint/2010/main" val="322174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20D88B6-5DC2-4A67-832B-3F67BE49EEA8}" type="datetimeFigureOut">
              <a:rPr lang="zh-CN" altLang="en-US"/>
              <a:pPr>
                <a:defRPr/>
              </a:pPr>
              <a:t>2015/8/28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237C2D-D7B2-46C1-BFCE-205D09A92055}"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74257BD-4736-4FFC-9764-369181CE0482}" type="datetimeFigureOut">
              <a:rPr lang="zh-CN" altLang="en-US"/>
              <a:pPr>
                <a:defRPr/>
              </a:pPr>
              <a:t>2015/8/28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883744-09F9-46D1-83C2-6238D79D2A9B}"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EA197DA-4565-42C0-936A-E3CB0250A7D4}" type="datetimeFigureOut">
              <a:rPr lang="zh-CN" altLang="en-US"/>
              <a:pPr>
                <a:defRPr/>
              </a:pPr>
              <a:t>2015/8/28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C925C32-467B-4D47-AF42-BDDE9D5E0BD3}"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8AB897D-0A1E-4050-8ADE-70C0ECDE2C75}" type="datetimeFigureOut">
              <a:rPr lang="zh-CN" altLang="en-US"/>
              <a:pPr>
                <a:defRPr/>
              </a:pPr>
              <a:t>2015/8/28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0B4D8AB-9738-4B17-8100-8E7BC723879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161493C-428F-411A-930A-5DB655DCDF7A}" type="datetimeFigureOut">
              <a:rPr lang="zh-CN" altLang="en-US"/>
              <a:pPr>
                <a:defRPr/>
              </a:pPr>
              <a:t>2015/8/28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209DE3-DAFE-4FC3-A4C1-28CD22E67BD1}"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6831045B-E126-4851-9CF2-846258D137C0}" type="datetimeFigureOut">
              <a:rPr lang="zh-CN" altLang="en-US"/>
              <a:pPr>
                <a:defRPr/>
              </a:pPr>
              <a:t>2015/8/28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F18C4F5-492E-4852-BBB6-A3E62E888F03}"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76B2B71-43D9-4685-8ECC-918DB37DEBE7}" type="datetimeFigureOut">
              <a:rPr lang="zh-CN" altLang="en-US"/>
              <a:pPr>
                <a:defRPr/>
              </a:pPr>
              <a:t>2015/8/28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0519B56-DC2D-4468-8FD4-3F094D69A8B5}"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CD7AAFF-5EE4-4C21-9CDC-60022783CEAD}" type="datetimeFigureOut">
              <a:rPr lang="zh-CN" altLang="en-US"/>
              <a:pPr>
                <a:defRPr/>
              </a:pPr>
              <a:t>2015/8/28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A541FF-59D1-4D1C-8902-352BD798435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F97EA04-2EE2-41E9-B295-B83CC46DBF3B}" type="datetimeFigureOut">
              <a:rPr lang="zh-CN" altLang="en-US"/>
              <a:pPr>
                <a:defRPr/>
              </a:pPr>
              <a:t>2015/8/28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D0ECF1F-CB56-463E-94F1-8AD4F8E7ABF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C1EDB92-EB09-4FBD-9D9F-51232D045613}" type="datetimeFigureOut">
              <a:rPr lang="zh-CN" altLang="en-US"/>
              <a:pPr>
                <a:defRPr/>
              </a:pPr>
              <a:t>2015/8/28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95570C8-CF4B-4B8E-99F3-3200DEDAFFC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4C13B4D-69E3-409F-B7EA-217EA7E664A2}" type="datetimeFigureOut">
              <a:rPr lang="zh-CN" altLang="en-US"/>
              <a:pPr>
                <a:defRPr/>
              </a:pPr>
              <a:t>2015/8/28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BBB3D1-A111-4795-B211-11020331DAB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978"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2697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1BE2898-7651-4384-93E9-B25BF93F55AA}" type="datetimeFigureOut">
              <a:rPr lang="zh-CN" altLang="en-US"/>
              <a:pPr>
                <a:defRPr/>
              </a:pPr>
              <a:t>2015/8/28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4C8E1BE-190F-40C4-8E5C-15FA0AFDEF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pPr eaLnBrk="1" hangingPunct="1"/>
            <a:r>
              <a:rPr lang="en-US" altLang="zh-CN" smtClean="0"/>
              <a:t>ATM</a:t>
            </a:r>
            <a:r>
              <a:rPr lang="zh-CN" altLang="en-US" smtClean="0"/>
              <a:t>宽带交换技术</a:t>
            </a:r>
          </a:p>
        </p:txBody>
      </p:sp>
      <p:sp>
        <p:nvSpPr>
          <p:cNvPr id="14338" name="内容占位符 2"/>
          <p:cNvSpPr>
            <a:spLocks noGrp="1"/>
          </p:cNvSpPr>
          <p:nvPr>
            <p:ph idx="1"/>
          </p:nvPr>
        </p:nvSpPr>
        <p:spPr/>
        <p:txBody>
          <a:bodyPr/>
          <a:lstStyle/>
          <a:p>
            <a:pPr eaLnBrk="1" hangingPunct="1"/>
            <a:r>
              <a:rPr lang="en-US" altLang="zh-CN" sz="4800" b="1" dirty="0" smtClean="0">
                <a:latin typeface="+mn-ea"/>
              </a:rPr>
              <a:t>ATM</a:t>
            </a:r>
            <a:r>
              <a:rPr lang="zh-CN" altLang="en-US" sz="4800" b="1" dirty="0" smtClean="0">
                <a:latin typeface="+mn-ea"/>
              </a:rPr>
              <a:t>交换</a:t>
            </a:r>
            <a:r>
              <a:rPr lang="zh-CN" altLang="en-US" sz="4800" b="1" dirty="0" smtClean="0">
                <a:latin typeface="+mn-ea"/>
              </a:rPr>
              <a:t>的定义</a:t>
            </a:r>
          </a:p>
          <a:p>
            <a:pPr eaLnBrk="1" hangingPunct="1"/>
            <a:r>
              <a:rPr lang="en-US" altLang="zh-CN" sz="4800" b="1" dirty="0" smtClean="0">
                <a:latin typeface="+mn-ea"/>
              </a:rPr>
              <a:t>ATM</a:t>
            </a:r>
            <a:r>
              <a:rPr lang="zh-CN" altLang="en-US" sz="4800" b="1" dirty="0" smtClean="0">
                <a:latin typeface="+mn-ea"/>
              </a:rPr>
              <a:t>交换</a:t>
            </a:r>
            <a:r>
              <a:rPr lang="zh-CN" altLang="en-US" sz="4800" b="1" dirty="0" smtClean="0">
                <a:latin typeface="+mn-ea"/>
              </a:rPr>
              <a:t>的基本原理</a:t>
            </a:r>
            <a:endParaRPr lang="en-US" altLang="zh-CN" sz="4800" b="1" dirty="0" smtClean="0">
              <a:latin typeface="+mn-ea"/>
            </a:endParaRPr>
          </a:p>
          <a:p>
            <a:pPr eaLnBrk="1" hangingPunct="1"/>
            <a:r>
              <a:rPr lang="en-US" altLang="zh-CN" sz="4800" b="1" dirty="0" smtClean="0">
                <a:latin typeface="+mn-ea"/>
              </a:rPr>
              <a:t>ATM</a:t>
            </a:r>
            <a:r>
              <a:rPr lang="zh-CN" altLang="en-US" sz="4800" b="1" dirty="0" smtClean="0">
                <a:latin typeface="+mn-ea"/>
              </a:rPr>
              <a:t>交换系统</a:t>
            </a:r>
            <a:r>
              <a:rPr lang="zh-CN" altLang="en-US" sz="4800" b="1" dirty="0" smtClean="0">
                <a:latin typeface="+mn-ea"/>
              </a:rPr>
              <a:t>的</a:t>
            </a:r>
            <a:r>
              <a:rPr lang="zh-CN" altLang="en-US" sz="4800" b="1" dirty="0" smtClean="0">
                <a:latin typeface="+mn-ea"/>
              </a:rPr>
              <a:t>构成</a:t>
            </a:r>
            <a:endParaRPr lang="en-US" altLang="zh-CN" sz="4800" b="1" dirty="0" smtClean="0">
              <a:latin typeface="+mn-ea"/>
            </a:endParaRPr>
          </a:p>
          <a:p>
            <a:pPr eaLnBrk="1" hangingPunct="1"/>
            <a:r>
              <a:rPr lang="en-US" altLang="zh-CN" sz="4800" b="1" dirty="0" smtClean="0">
                <a:latin typeface="+mn-ea"/>
              </a:rPr>
              <a:t>ATM</a:t>
            </a:r>
            <a:r>
              <a:rPr lang="zh-CN" altLang="en-US" sz="4800" b="1" dirty="0" smtClean="0">
                <a:latin typeface="+mn-ea"/>
              </a:rPr>
              <a:t>交换网络的竞争和阻塞</a:t>
            </a:r>
            <a:endParaRPr lang="en-US" altLang="zh-CN" sz="4800" b="1" dirty="0" smtClean="0">
              <a:latin typeface="+mn-ea"/>
            </a:endParaRPr>
          </a:p>
          <a:p>
            <a:pPr eaLnBrk="1" hangingPunct="1"/>
            <a:r>
              <a:rPr lang="en-US" altLang="zh-CN" sz="4800" b="1" dirty="0" smtClean="0">
                <a:latin typeface="+mn-ea"/>
              </a:rPr>
              <a:t>ATM</a:t>
            </a:r>
            <a:r>
              <a:rPr lang="zh-CN" altLang="en-US" sz="4800" b="1" dirty="0" smtClean="0">
                <a:latin typeface="+mn-ea"/>
              </a:rPr>
              <a:t>基本交换结构的排队</a:t>
            </a:r>
            <a:endParaRPr lang="en-US" altLang="zh-CN" sz="4800" b="1" dirty="0" smtClean="0">
              <a:latin typeface="+mn-ea"/>
            </a:endParaRPr>
          </a:p>
          <a:p>
            <a:pPr eaLnBrk="1" hangingPunct="1"/>
            <a:endParaRPr lang="en-US" altLang="zh-CN" sz="4800" b="1" dirty="0" smtClean="0">
              <a:latin typeface="+mn-ea"/>
            </a:endParaRPr>
          </a:p>
          <a:p>
            <a:pPr eaLnBrk="1" hangingPunct="1"/>
            <a:endParaRPr lang="en-US" altLang="zh-CN" sz="4800" b="1" dirty="0" smtClean="0">
              <a:latin typeface="+mn-ea"/>
            </a:endParaRPr>
          </a:p>
          <a:p>
            <a:pPr eaLnBrk="1" hangingPunct="1"/>
            <a:endParaRPr lang="zh-CN" altLang="en-US" b="1" dirty="0" smtClean="0"/>
          </a:p>
          <a:p>
            <a:pPr eaLnBrk="1" hangingPunct="1"/>
            <a:endParaRPr lang="zh-CN" altLang="en-US" b="1" dirty="0" smtClean="0"/>
          </a:p>
          <a:p>
            <a:pPr eaLnBrk="1" hangingPunct="1"/>
            <a:endParaRPr lang="zh-CN"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96752"/>
            <a:ext cx="9036050" cy="5601533"/>
          </a:xfrm>
          <a:prstGeom prst="rect">
            <a:avLst/>
          </a:prstGeom>
        </p:spPr>
        <p:txBody>
          <a:bodyPr>
            <a:spAutoFit/>
          </a:bodyPr>
          <a:lstStyle/>
          <a:p>
            <a:pPr fontAlgn="auto">
              <a:spcBef>
                <a:spcPts val="0"/>
              </a:spcBef>
              <a:spcAft>
                <a:spcPts val="1200"/>
              </a:spcAft>
              <a:buFont typeface="Wingdings" pitchFamily="2" charset="2"/>
              <a:buChar char="Ø"/>
              <a:defRPr/>
            </a:pPr>
            <a:r>
              <a:rPr lang="zh-CN" altLang="en-US" sz="3600" b="1" dirty="0" smtClean="0">
                <a:latin typeface="+mn-lt"/>
                <a:ea typeface="+mn-ea"/>
              </a:rPr>
              <a:t>产生</a:t>
            </a:r>
            <a:r>
              <a:rPr lang="zh-CN" altLang="en-US" sz="3600" b="1" dirty="0">
                <a:latin typeface="+mn-lt"/>
                <a:ea typeface="+mn-ea"/>
              </a:rPr>
              <a:t>信元丢失和误插的原因</a:t>
            </a:r>
          </a:p>
          <a:p>
            <a:pPr marL="800100" lvl="1" indent="-342900" fontAlgn="auto">
              <a:spcBef>
                <a:spcPts val="0"/>
              </a:spcBef>
              <a:spcAft>
                <a:spcPts val="1200"/>
              </a:spcAft>
              <a:buFont typeface="Wingdings" pitchFamily="2" charset="2"/>
              <a:buChar char="ü"/>
              <a:defRPr/>
            </a:pPr>
            <a:r>
              <a:rPr lang="en-US" altLang="zh-CN" sz="2400" dirty="0">
                <a:latin typeface="+mn-lt"/>
                <a:ea typeface="+mn-ea"/>
              </a:rPr>
              <a:t>ATM </a:t>
            </a:r>
            <a:r>
              <a:rPr lang="zh-CN" altLang="en-US" sz="2400" dirty="0">
                <a:latin typeface="+mn-lt"/>
                <a:ea typeface="+mn-ea"/>
              </a:rPr>
              <a:t>基于统计复用</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交换系统中队列技术的采用：在某瞬间，交换系统中会出现大量信元竞争同一链路的情况，这时可能会导致队列溢出，引起信元丢失。</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交换系统路由选择机制的错误： 交换系统路由选择机制的错误</a:t>
            </a:r>
            <a:r>
              <a:rPr lang="en-US" altLang="zh-CN" sz="2400" dirty="0">
                <a:latin typeface="+mn-lt"/>
                <a:ea typeface="+mn-ea"/>
              </a:rPr>
              <a:t>ATM </a:t>
            </a:r>
            <a:r>
              <a:rPr lang="zh-CN" altLang="en-US" sz="2400" dirty="0">
                <a:latin typeface="+mn-lt"/>
                <a:ea typeface="+mn-ea"/>
              </a:rPr>
              <a:t>信元在交换系统内部被错选了路由，会造成信元误插</a:t>
            </a:r>
          </a:p>
          <a:p>
            <a:pPr fontAlgn="auto">
              <a:spcBef>
                <a:spcPts val="0"/>
              </a:spcBef>
              <a:spcAft>
                <a:spcPts val="1200"/>
              </a:spcAft>
              <a:buFont typeface="Wingdings" pitchFamily="2" charset="2"/>
              <a:buChar char="Ø"/>
              <a:defRPr/>
            </a:pPr>
            <a:r>
              <a:rPr lang="en-US" altLang="zh-CN" sz="3600" b="1" dirty="0" smtClean="0">
                <a:latin typeface="+mn-lt"/>
                <a:ea typeface="+mn-ea"/>
              </a:rPr>
              <a:t>ATM </a:t>
            </a:r>
            <a:r>
              <a:rPr lang="zh-CN" altLang="en-US" sz="3600" b="1" dirty="0">
                <a:latin typeface="+mn-lt"/>
                <a:ea typeface="+mn-ea"/>
              </a:rPr>
              <a:t>交换系统对信元丢失</a:t>
            </a:r>
            <a:r>
              <a:rPr lang="en-US" altLang="zh-CN" sz="3600" b="1" dirty="0">
                <a:latin typeface="+mn-lt"/>
                <a:ea typeface="+mn-ea"/>
              </a:rPr>
              <a:t>/</a:t>
            </a:r>
            <a:r>
              <a:rPr lang="zh-CN" altLang="en-US" sz="3600" b="1" dirty="0">
                <a:latin typeface="+mn-lt"/>
                <a:ea typeface="+mn-ea"/>
              </a:rPr>
              <a:t>误插率的要求</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为</a:t>
            </a:r>
            <a:r>
              <a:rPr lang="zh-CN" altLang="en-US" sz="2400" dirty="0">
                <a:latin typeface="+mn-lt"/>
                <a:ea typeface="+mn-ea"/>
              </a:rPr>
              <a:t>保证语义透明性，信元丢失</a:t>
            </a:r>
            <a:r>
              <a:rPr lang="en-US" altLang="zh-CN" sz="2400" dirty="0">
                <a:latin typeface="+mn-lt"/>
                <a:ea typeface="+mn-ea"/>
              </a:rPr>
              <a:t>/</a:t>
            </a:r>
            <a:r>
              <a:rPr lang="zh-CN" altLang="en-US" sz="2400" dirty="0">
                <a:latin typeface="+mn-lt"/>
                <a:ea typeface="+mn-ea"/>
              </a:rPr>
              <a:t>误插率应保持在一定范围内</a:t>
            </a:r>
          </a:p>
          <a:p>
            <a:pPr marL="800100" lvl="1" indent="-342900" fontAlgn="auto">
              <a:spcBef>
                <a:spcPts val="0"/>
              </a:spcBef>
              <a:spcAft>
                <a:spcPts val="1200"/>
              </a:spcAft>
              <a:buFont typeface="Wingdings" pitchFamily="2" charset="2"/>
              <a:buChar char="ü"/>
              <a:defRPr/>
            </a:pPr>
            <a:r>
              <a:rPr lang="en-US" altLang="zh-CN" sz="2400" dirty="0" smtClean="0">
                <a:latin typeface="+mn-lt"/>
                <a:ea typeface="+mn-ea"/>
              </a:rPr>
              <a:t>ATM </a:t>
            </a:r>
            <a:r>
              <a:rPr lang="zh-CN" altLang="en-US" sz="2400" dirty="0">
                <a:latin typeface="+mn-lt"/>
                <a:ea typeface="+mn-ea"/>
              </a:rPr>
              <a:t>交换机的信元丢失率一般在 </a:t>
            </a:r>
            <a:r>
              <a:rPr lang="en-US" altLang="zh-CN" sz="2400" dirty="0">
                <a:latin typeface="+mn-lt"/>
                <a:ea typeface="+mn-ea"/>
              </a:rPr>
              <a:t>10</a:t>
            </a:r>
            <a:r>
              <a:rPr lang="en-US" altLang="zh-CN" sz="2400" baseline="30000" dirty="0">
                <a:latin typeface="+mn-lt"/>
                <a:ea typeface="+mn-ea"/>
              </a:rPr>
              <a:t>-8</a:t>
            </a:r>
            <a:r>
              <a:rPr lang="zh-CN" altLang="en-US" sz="2400" dirty="0">
                <a:latin typeface="+mn-lt"/>
                <a:ea typeface="+mn-ea"/>
              </a:rPr>
              <a:t>至 </a:t>
            </a:r>
            <a:r>
              <a:rPr lang="en-US" altLang="zh-CN" sz="2400" dirty="0">
                <a:latin typeface="+mn-lt"/>
                <a:ea typeface="+mn-ea"/>
              </a:rPr>
              <a:t>10</a:t>
            </a:r>
            <a:r>
              <a:rPr lang="en-US" altLang="zh-CN" sz="2400" baseline="30000" dirty="0">
                <a:latin typeface="+mn-lt"/>
                <a:ea typeface="+mn-ea"/>
              </a:rPr>
              <a:t>-11</a:t>
            </a:r>
            <a:r>
              <a:rPr lang="zh-CN" altLang="en-US" sz="2400" dirty="0">
                <a:latin typeface="+mn-lt"/>
                <a:ea typeface="+mn-ea"/>
              </a:rPr>
              <a:t>之间</a:t>
            </a:r>
            <a:endParaRPr lang="en-US" altLang="zh-CN" sz="2400" dirty="0">
              <a:latin typeface="+mn-lt"/>
              <a:ea typeface="+mn-ea"/>
            </a:endParaRP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信</a:t>
            </a:r>
            <a:r>
              <a:rPr lang="zh-CN" altLang="en-US" sz="2400" dirty="0">
                <a:latin typeface="+mn-lt"/>
                <a:ea typeface="+mn-ea"/>
              </a:rPr>
              <a:t>元误插率一般要小于信元丢失率的千分之一</a:t>
            </a:r>
          </a:p>
        </p:txBody>
      </p:sp>
      <p:sp>
        <p:nvSpPr>
          <p:cNvPr id="33794" name="矩形 4"/>
          <p:cNvSpPr>
            <a:spLocks noChangeArrowheads="1"/>
          </p:cNvSpPr>
          <p:nvPr/>
        </p:nvSpPr>
        <p:spPr bwMode="auto">
          <a:xfrm>
            <a:off x="2483768" y="332656"/>
            <a:ext cx="4007828" cy="707886"/>
          </a:xfrm>
          <a:prstGeom prst="rect">
            <a:avLst/>
          </a:prstGeom>
          <a:noFill/>
          <a:ln w="9525">
            <a:noFill/>
            <a:miter lim="800000"/>
            <a:headEnd/>
            <a:tailEnd/>
          </a:ln>
        </p:spPr>
        <p:txBody>
          <a:bodyPr wrap="none">
            <a:spAutoFit/>
          </a:bodyPr>
          <a:lstStyle/>
          <a:p>
            <a:pPr algn="ctr"/>
            <a:r>
              <a:rPr lang="zh-CN" altLang="en-US" sz="4000" b="1" dirty="0">
                <a:latin typeface="Calibri" pitchFamily="34" charset="0"/>
              </a:rPr>
              <a:t>信元丢失</a:t>
            </a:r>
            <a:r>
              <a:rPr lang="en-US" altLang="zh-CN" sz="4000" b="1" dirty="0">
                <a:latin typeface="Calibri" pitchFamily="34" charset="0"/>
              </a:rPr>
              <a:t>/</a:t>
            </a:r>
            <a:r>
              <a:rPr lang="zh-CN" altLang="en-US" sz="4000" b="1" dirty="0">
                <a:latin typeface="Calibri" pitchFamily="34" charset="0"/>
              </a:rPr>
              <a:t>误插率</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矩形 3"/>
          <p:cNvSpPr>
            <a:spLocks noChangeArrowheads="1"/>
          </p:cNvSpPr>
          <p:nvPr/>
        </p:nvSpPr>
        <p:spPr bwMode="auto">
          <a:xfrm>
            <a:off x="2625725" y="539750"/>
            <a:ext cx="4815742" cy="707886"/>
          </a:xfrm>
          <a:prstGeom prst="rect">
            <a:avLst/>
          </a:prstGeom>
          <a:noFill/>
          <a:ln w="9525">
            <a:noFill/>
            <a:miter lim="800000"/>
            <a:headEnd/>
            <a:tailEnd/>
          </a:ln>
        </p:spPr>
        <p:txBody>
          <a:bodyPr wrap="none">
            <a:spAutoFit/>
          </a:bodyPr>
          <a:lstStyle/>
          <a:p>
            <a:r>
              <a:rPr lang="zh-CN" altLang="en-US" sz="4000" b="1" dirty="0">
                <a:latin typeface="Calibri" pitchFamily="34" charset="0"/>
              </a:rPr>
              <a:t>交换时延和时延抖动</a:t>
            </a:r>
          </a:p>
        </p:txBody>
      </p:sp>
      <p:sp>
        <p:nvSpPr>
          <p:cNvPr id="5" name="矩形 4"/>
          <p:cNvSpPr/>
          <p:nvPr/>
        </p:nvSpPr>
        <p:spPr>
          <a:xfrm>
            <a:off x="0" y="1340768"/>
            <a:ext cx="8856663" cy="4862870"/>
          </a:xfrm>
          <a:prstGeom prst="rect">
            <a:avLst/>
          </a:prstGeom>
        </p:spPr>
        <p:txBody>
          <a:bodyPr>
            <a:spAutoFit/>
          </a:bodyPr>
          <a:lstStyle/>
          <a:p>
            <a:pPr fontAlgn="auto">
              <a:spcBef>
                <a:spcPts val="0"/>
              </a:spcBef>
              <a:spcAft>
                <a:spcPts val="1200"/>
              </a:spcAft>
              <a:buFont typeface="Wingdings" pitchFamily="2" charset="2"/>
              <a:buChar char="Ø"/>
              <a:defRPr/>
            </a:pPr>
            <a:r>
              <a:rPr lang="zh-CN" altLang="en-US" sz="3600" b="1" dirty="0" smtClean="0">
                <a:latin typeface="+mn-lt"/>
                <a:ea typeface="+mn-ea"/>
              </a:rPr>
              <a:t>交换</a:t>
            </a:r>
            <a:r>
              <a:rPr lang="zh-CN" altLang="en-US" sz="3600" b="1" dirty="0">
                <a:latin typeface="+mn-lt"/>
                <a:ea typeface="+mn-ea"/>
              </a:rPr>
              <a:t>时延</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交换</a:t>
            </a:r>
            <a:r>
              <a:rPr lang="zh-CN" altLang="en-US" sz="2400" dirty="0">
                <a:latin typeface="+mn-lt"/>
                <a:ea typeface="+mn-ea"/>
              </a:rPr>
              <a:t>时延是交换系统完成 </a:t>
            </a:r>
            <a:r>
              <a:rPr lang="en-US" altLang="zh-CN" sz="2400" dirty="0">
                <a:latin typeface="+mn-lt"/>
                <a:ea typeface="+mn-ea"/>
              </a:rPr>
              <a:t>ATM </a:t>
            </a:r>
            <a:r>
              <a:rPr lang="zh-CN" altLang="en-US" sz="2400" dirty="0">
                <a:latin typeface="+mn-lt"/>
                <a:ea typeface="+mn-ea"/>
              </a:rPr>
              <a:t>信元交换的时间 </a:t>
            </a:r>
            <a:endParaRPr lang="en-US" altLang="zh-CN" sz="2400" dirty="0">
              <a:latin typeface="+mn-lt"/>
              <a:ea typeface="+mn-ea"/>
            </a:endParaRP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典型</a:t>
            </a:r>
            <a:r>
              <a:rPr lang="zh-CN" altLang="en-US" sz="2400" dirty="0">
                <a:latin typeface="+mn-lt"/>
                <a:ea typeface="+mn-ea"/>
              </a:rPr>
              <a:t>的 </a:t>
            </a:r>
            <a:r>
              <a:rPr lang="en-US" altLang="zh-CN" sz="2400" dirty="0">
                <a:latin typeface="+mn-lt"/>
                <a:ea typeface="+mn-ea"/>
              </a:rPr>
              <a:t>ATM </a:t>
            </a:r>
            <a:r>
              <a:rPr lang="zh-CN" altLang="en-US" sz="2400" dirty="0">
                <a:latin typeface="+mn-lt"/>
                <a:ea typeface="+mn-ea"/>
              </a:rPr>
              <a:t>交换时延应在 </a:t>
            </a:r>
            <a:r>
              <a:rPr lang="en-US" altLang="zh-CN" sz="2400" dirty="0">
                <a:latin typeface="+mn-lt"/>
                <a:ea typeface="+mn-ea"/>
              </a:rPr>
              <a:t>10µs </a:t>
            </a:r>
            <a:r>
              <a:rPr lang="zh-CN" altLang="en-US" sz="2400" dirty="0">
                <a:latin typeface="+mn-lt"/>
                <a:ea typeface="+mn-ea"/>
              </a:rPr>
              <a:t>到 </a:t>
            </a:r>
            <a:r>
              <a:rPr lang="en-US" altLang="zh-CN" sz="2400" dirty="0">
                <a:latin typeface="+mn-lt"/>
                <a:ea typeface="+mn-ea"/>
              </a:rPr>
              <a:t>1000µs</a:t>
            </a:r>
          </a:p>
          <a:p>
            <a:pPr fontAlgn="auto">
              <a:spcBef>
                <a:spcPts val="0"/>
              </a:spcBef>
              <a:spcAft>
                <a:spcPts val="1200"/>
              </a:spcAft>
              <a:buFont typeface="Wingdings" pitchFamily="2" charset="2"/>
              <a:buChar char="Ø"/>
              <a:defRPr/>
            </a:pPr>
            <a:r>
              <a:rPr lang="en-US" altLang="zh-CN" sz="3600" dirty="0" smtClean="0">
                <a:latin typeface="+mn-lt"/>
                <a:ea typeface="+mn-ea"/>
              </a:rPr>
              <a:t> </a:t>
            </a:r>
            <a:r>
              <a:rPr lang="zh-CN" altLang="en-US" sz="3600" b="1" dirty="0">
                <a:latin typeface="+mn-lt"/>
                <a:ea typeface="+mn-ea"/>
              </a:rPr>
              <a:t>时延抖动</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信</a:t>
            </a:r>
            <a:r>
              <a:rPr lang="zh-CN" altLang="en-US" sz="2400" dirty="0">
                <a:latin typeface="+mn-lt"/>
                <a:ea typeface="+mn-ea"/>
              </a:rPr>
              <a:t>元交换时延的变化值</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时延</a:t>
            </a:r>
            <a:r>
              <a:rPr lang="zh-CN" altLang="en-US" sz="2400" dirty="0">
                <a:latin typeface="+mn-lt"/>
                <a:ea typeface="+mn-ea"/>
              </a:rPr>
              <a:t>的抖动值小于几百</a:t>
            </a:r>
            <a:endParaRPr lang="en-US" altLang="zh-CN" sz="2400" dirty="0">
              <a:latin typeface="+mn-lt"/>
              <a:ea typeface="+mn-ea"/>
            </a:endParaRP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时延</a:t>
            </a:r>
            <a:r>
              <a:rPr lang="zh-CN" altLang="en-US" sz="2400" dirty="0">
                <a:latin typeface="+mn-lt"/>
                <a:ea typeface="+mn-ea"/>
              </a:rPr>
              <a:t>抖动的表示方法</a:t>
            </a:r>
            <a:r>
              <a:rPr lang="zh-CN" altLang="en-US" sz="2400" dirty="0" smtClean="0">
                <a:latin typeface="+mn-lt"/>
                <a:ea typeface="+mn-ea"/>
              </a:rPr>
              <a:t>：</a:t>
            </a:r>
            <a:r>
              <a:rPr lang="zh-CN" altLang="en-US" sz="2400" dirty="0" smtClean="0">
                <a:latin typeface="+mn-lt"/>
                <a:ea typeface="+mn-ea"/>
              </a:rPr>
              <a:t>分</a:t>
            </a:r>
            <a:r>
              <a:rPr lang="zh-CN" altLang="en-US" sz="2400" dirty="0">
                <a:latin typeface="+mn-lt"/>
                <a:ea typeface="+mn-ea"/>
              </a:rPr>
              <a:t>位点</a:t>
            </a:r>
            <a:r>
              <a:rPr lang="en-US" altLang="zh-CN" sz="2400" dirty="0">
                <a:latin typeface="+mn-lt"/>
                <a:ea typeface="+mn-ea"/>
              </a:rPr>
              <a:t>——</a:t>
            </a:r>
            <a:r>
              <a:rPr lang="zh-CN" altLang="en-US" sz="2400" dirty="0">
                <a:latin typeface="+mn-lt"/>
                <a:ea typeface="+mn-ea"/>
              </a:rPr>
              <a:t>交换时延超过某值的概率，例如： </a:t>
            </a:r>
            <a:r>
              <a:rPr lang="en-US" altLang="zh-CN" sz="2400" dirty="0">
                <a:latin typeface="+mn-lt"/>
                <a:ea typeface="+mn-ea"/>
              </a:rPr>
              <a:t>10</a:t>
            </a:r>
            <a:r>
              <a:rPr lang="en-US" altLang="zh-CN" sz="2400" baseline="30000" dirty="0">
                <a:latin typeface="+mn-lt"/>
                <a:ea typeface="+mn-ea"/>
              </a:rPr>
              <a:t>-10</a:t>
            </a:r>
            <a:r>
              <a:rPr lang="zh-CN" altLang="en-US" sz="2400" dirty="0">
                <a:latin typeface="+mn-lt"/>
                <a:ea typeface="+mn-ea"/>
              </a:rPr>
              <a:t>分位点上的 </a:t>
            </a:r>
            <a:r>
              <a:rPr lang="en-US" altLang="zh-CN" sz="2400" dirty="0">
                <a:latin typeface="+mn-lt"/>
                <a:ea typeface="+mn-ea"/>
              </a:rPr>
              <a:t>100µs </a:t>
            </a:r>
            <a:r>
              <a:rPr lang="zh-CN" altLang="en-US" sz="2400" dirty="0">
                <a:latin typeface="+mn-lt"/>
                <a:ea typeface="+mn-ea"/>
              </a:rPr>
              <a:t>的抖动，其含义是交换时延超过 </a:t>
            </a:r>
            <a:r>
              <a:rPr lang="en-US" altLang="zh-CN" sz="2400" dirty="0">
                <a:latin typeface="+mn-lt"/>
                <a:ea typeface="+mn-ea"/>
              </a:rPr>
              <a:t>100µs </a:t>
            </a:r>
            <a:r>
              <a:rPr lang="zh-CN" altLang="en-US" sz="2400" dirty="0">
                <a:latin typeface="+mn-lt"/>
                <a:ea typeface="+mn-ea"/>
              </a:rPr>
              <a:t>的概率小于 </a:t>
            </a:r>
            <a:r>
              <a:rPr lang="en-US" altLang="zh-CN" sz="2400" dirty="0">
                <a:latin typeface="+mn-lt"/>
                <a:ea typeface="+mn-ea"/>
              </a:rPr>
              <a:t>10</a:t>
            </a:r>
            <a:r>
              <a:rPr lang="en-US" altLang="zh-CN" sz="2400" baseline="30000" dirty="0">
                <a:latin typeface="+mn-lt"/>
                <a:ea typeface="+mn-ea"/>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矩形 3"/>
          <p:cNvSpPr>
            <a:spLocks noChangeArrowheads="1"/>
          </p:cNvSpPr>
          <p:nvPr/>
        </p:nvSpPr>
        <p:spPr bwMode="auto">
          <a:xfrm>
            <a:off x="2625725" y="58738"/>
            <a:ext cx="3840163" cy="647700"/>
          </a:xfrm>
          <a:prstGeom prst="rect">
            <a:avLst/>
          </a:prstGeom>
          <a:noFill/>
          <a:ln w="9525">
            <a:noFill/>
            <a:miter lim="800000"/>
            <a:headEnd/>
            <a:tailEnd/>
          </a:ln>
        </p:spPr>
        <p:txBody>
          <a:bodyPr wrap="none">
            <a:spAutoFit/>
          </a:bodyPr>
          <a:lstStyle/>
          <a:p>
            <a:r>
              <a:rPr lang="en-US" altLang="zh-CN" sz="3600" b="1">
                <a:latin typeface="Calibri" pitchFamily="34" charset="0"/>
              </a:rPr>
              <a:t>VP </a:t>
            </a:r>
            <a:r>
              <a:rPr lang="zh-CN" altLang="en-US" sz="3600" b="1">
                <a:latin typeface="Calibri" pitchFamily="34" charset="0"/>
              </a:rPr>
              <a:t>交换与 </a:t>
            </a:r>
            <a:r>
              <a:rPr lang="en-US" altLang="zh-CN" sz="3600" b="1">
                <a:latin typeface="Calibri" pitchFamily="34" charset="0"/>
              </a:rPr>
              <a:t>VC </a:t>
            </a:r>
            <a:r>
              <a:rPr lang="zh-CN" altLang="en-US" sz="3600" b="1">
                <a:latin typeface="Calibri" pitchFamily="34" charset="0"/>
              </a:rPr>
              <a:t>交换</a:t>
            </a:r>
          </a:p>
        </p:txBody>
      </p:sp>
      <p:sp>
        <p:nvSpPr>
          <p:cNvPr id="5" name="矩形 4"/>
          <p:cNvSpPr/>
          <p:nvPr/>
        </p:nvSpPr>
        <p:spPr>
          <a:xfrm>
            <a:off x="107950" y="981075"/>
            <a:ext cx="8928100" cy="4431983"/>
          </a:xfrm>
          <a:prstGeom prst="rect">
            <a:avLst/>
          </a:prstGeom>
        </p:spPr>
        <p:txBody>
          <a:bodyPr>
            <a:spAutoFit/>
          </a:bodyPr>
          <a:lstStyle/>
          <a:p>
            <a:pPr fontAlgn="auto">
              <a:spcBef>
                <a:spcPts val="0"/>
              </a:spcBef>
              <a:spcAft>
                <a:spcPts val="1200"/>
              </a:spcAft>
              <a:buFont typeface="Wingdings" pitchFamily="2" charset="2"/>
              <a:buChar char="Ø"/>
              <a:defRPr/>
            </a:pPr>
            <a:r>
              <a:rPr lang="en-US" altLang="zh-CN" sz="3600" b="1" dirty="0">
                <a:latin typeface="+mn-lt"/>
                <a:ea typeface="+mn-ea"/>
              </a:rPr>
              <a:t>ATM </a:t>
            </a:r>
            <a:r>
              <a:rPr lang="zh-CN" altLang="en-US" sz="3600" b="1" dirty="0">
                <a:latin typeface="+mn-lt"/>
                <a:ea typeface="+mn-ea"/>
              </a:rPr>
              <a:t>交换在交换节点处完成，其过程包括</a:t>
            </a:r>
            <a:r>
              <a:rPr lang="zh-CN" altLang="en-US" sz="3600" dirty="0">
                <a:latin typeface="+mn-lt"/>
                <a:ea typeface="+mn-ea"/>
              </a:rPr>
              <a:t>：</a:t>
            </a:r>
          </a:p>
          <a:p>
            <a:pPr lvl="1" fontAlgn="auto">
              <a:spcBef>
                <a:spcPts val="0"/>
              </a:spcBef>
              <a:spcAft>
                <a:spcPts val="1200"/>
              </a:spcAft>
              <a:buFont typeface="Wingdings" pitchFamily="2" charset="2"/>
              <a:buChar char="ü"/>
              <a:defRPr/>
            </a:pPr>
            <a:r>
              <a:rPr lang="zh-CN" altLang="en-US" sz="2400" dirty="0" smtClean="0">
                <a:latin typeface="+mn-lt"/>
                <a:ea typeface="+mn-ea"/>
              </a:rPr>
              <a:t>  信息</a:t>
            </a:r>
            <a:r>
              <a:rPr lang="zh-CN" altLang="en-US" sz="2400" dirty="0">
                <a:latin typeface="+mn-lt"/>
                <a:ea typeface="+mn-ea"/>
              </a:rPr>
              <a:t>从交换节点的入线交换到出线</a:t>
            </a:r>
          </a:p>
          <a:p>
            <a:pPr lvl="1" fontAlgn="auto">
              <a:spcBef>
                <a:spcPts val="0"/>
              </a:spcBef>
              <a:spcAft>
                <a:spcPts val="1200"/>
              </a:spcAft>
              <a:buFont typeface="Wingdings" pitchFamily="2" charset="2"/>
              <a:buChar char="ü"/>
              <a:defRPr/>
            </a:pPr>
            <a:r>
              <a:rPr lang="zh-CN" altLang="en-US" sz="2400" dirty="0" smtClean="0">
                <a:latin typeface="+mn-lt"/>
                <a:ea typeface="+mn-ea"/>
              </a:rPr>
              <a:t> </a:t>
            </a:r>
            <a:r>
              <a:rPr lang="zh-CN" altLang="en-US" sz="2400" dirty="0" smtClean="0">
                <a:latin typeface="+mn-lt"/>
                <a:ea typeface="+mn-ea"/>
              </a:rPr>
              <a:t> </a:t>
            </a:r>
            <a:r>
              <a:rPr lang="zh-CN" altLang="en-US" sz="2400" dirty="0" smtClean="0">
                <a:latin typeface="+mn-lt"/>
                <a:ea typeface="+mn-ea"/>
              </a:rPr>
              <a:t>将</a:t>
            </a:r>
            <a:r>
              <a:rPr lang="zh-CN" altLang="en-US" sz="2400" dirty="0">
                <a:latin typeface="+mn-lt"/>
                <a:ea typeface="+mn-ea"/>
              </a:rPr>
              <a:t>输入 </a:t>
            </a:r>
            <a:r>
              <a:rPr lang="en-US" altLang="zh-CN" sz="2400" dirty="0">
                <a:latin typeface="+mn-lt"/>
                <a:ea typeface="+mn-ea"/>
              </a:rPr>
              <a:t>VPI/VCI </a:t>
            </a:r>
            <a:r>
              <a:rPr lang="zh-CN" altLang="en-US" sz="2400" dirty="0">
                <a:latin typeface="+mn-lt"/>
                <a:ea typeface="+mn-ea"/>
              </a:rPr>
              <a:t>值交换为输出 </a:t>
            </a:r>
            <a:r>
              <a:rPr lang="en-US" altLang="zh-CN" sz="2400" dirty="0">
                <a:latin typeface="+mn-lt"/>
                <a:ea typeface="+mn-ea"/>
              </a:rPr>
              <a:t>VPI/VCI </a:t>
            </a:r>
            <a:r>
              <a:rPr lang="zh-CN" altLang="en-US" sz="2400" dirty="0">
                <a:latin typeface="+mn-lt"/>
                <a:ea typeface="+mn-ea"/>
              </a:rPr>
              <a:t>值</a:t>
            </a:r>
          </a:p>
          <a:p>
            <a:pPr fontAlgn="auto">
              <a:spcBef>
                <a:spcPts val="0"/>
              </a:spcBef>
              <a:spcAft>
                <a:spcPts val="1200"/>
              </a:spcAft>
              <a:buFont typeface="Wingdings" pitchFamily="2" charset="2"/>
              <a:buChar char="Ø"/>
              <a:defRPr/>
            </a:pPr>
            <a:r>
              <a:rPr lang="en-US" altLang="zh-CN" sz="3600" b="1" dirty="0">
                <a:latin typeface="+mn-lt"/>
                <a:ea typeface="+mn-ea"/>
              </a:rPr>
              <a:t>ATM </a:t>
            </a:r>
            <a:r>
              <a:rPr lang="zh-CN" altLang="en-US" sz="3600" b="1" dirty="0">
                <a:latin typeface="+mn-lt"/>
                <a:ea typeface="+mn-ea"/>
              </a:rPr>
              <a:t>连接分为 </a:t>
            </a:r>
            <a:r>
              <a:rPr lang="en-US" altLang="zh-CN" sz="3600" b="1" dirty="0">
                <a:latin typeface="+mn-lt"/>
                <a:ea typeface="+mn-ea"/>
              </a:rPr>
              <a:t>VPC </a:t>
            </a:r>
            <a:r>
              <a:rPr lang="zh-CN" altLang="en-US" sz="3600" b="1" dirty="0">
                <a:latin typeface="+mn-lt"/>
                <a:ea typeface="+mn-ea"/>
              </a:rPr>
              <a:t>和 </a:t>
            </a:r>
            <a:r>
              <a:rPr lang="en-US" altLang="zh-CN" sz="3600" b="1" dirty="0">
                <a:latin typeface="+mn-lt"/>
                <a:ea typeface="+mn-ea"/>
              </a:rPr>
              <a:t>VCC</a:t>
            </a:r>
            <a:r>
              <a:rPr lang="zh-CN" altLang="en-US" sz="3600" b="1" dirty="0">
                <a:latin typeface="+mn-lt"/>
                <a:ea typeface="+mn-ea"/>
              </a:rPr>
              <a:t>，</a:t>
            </a:r>
            <a:r>
              <a:rPr lang="en-US" altLang="zh-CN" sz="3600" b="1" dirty="0">
                <a:latin typeface="+mn-lt"/>
                <a:ea typeface="+mn-ea"/>
              </a:rPr>
              <a:t>ATM </a:t>
            </a:r>
            <a:r>
              <a:rPr lang="zh-CN" altLang="en-US" sz="3600" b="1" dirty="0">
                <a:latin typeface="+mn-lt"/>
                <a:ea typeface="+mn-ea"/>
              </a:rPr>
              <a:t>交换相应分为两类</a:t>
            </a:r>
            <a:r>
              <a:rPr lang="zh-CN" altLang="en-US" sz="3600" dirty="0" smtClean="0">
                <a:latin typeface="+mn-lt"/>
                <a:ea typeface="+mn-ea"/>
              </a:rPr>
              <a:t>：</a:t>
            </a:r>
            <a:endParaRPr lang="en-US" altLang="zh-CN" sz="3600" dirty="0" smtClean="0">
              <a:latin typeface="+mn-lt"/>
              <a:ea typeface="+mn-ea"/>
            </a:endParaRPr>
          </a:p>
          <a:p>
            <a:pPr lvl="1" fontAlgn="auto">
              <a:spcBef>
                <a:spcPts val="0"/>
              </a:spcBef>
              <a:spcAft>
                <a:spcPts val="1200"/>
              </a:spcAft>
              <a:buFont typeface="Wingdings" pitchFamily="2" charset="2"/>
              <a:buChar char="ü"/>
              <a:defRPr/>
            </a:pPr>
            <a:r>
              <a:rPr lang="en-US" altLang="zh-CN" sz="2400" dirty="0" smtClean="0">
                <a:latin typeface="+mn-lt"/>
                <a:ea typeface="+mn-ea"/>
              </a:rPr>
              <a:t>  VP</a:t>
            </a:r>
            <a:r>
              <a:rPr lang="zh-CN" altLang="en-US" sz="2400" dirty="0" smtClean="0">
                <a:latin typeface="+mn-lt"/>
                <a:ea typeface="+mn-ea"/>
              </a:rPr>
              <a:t>交换</a:t>
            </a:r>
            <a:endParaRPr lang="en-US" altLang="zh-CN" sz="2400" dirty="0" smtClean="0">
              <a:latin typeface="+mn-lt"/>
              <a:ea typeface="+mn-ea"/>
            </a:endParaRPr>
          </a:p>
          <a:p>
            <a:pPr lvl="1" fontAlgn="auto">
              <a:spcBef>
                <a:spcPts val="0"/>
              </a:spcBef>
              <a:spcAft>
                <a:spcPts val="1200"/>
              </a:spcAft>
              <a:buFont typeface="Wingdings" pitchFamily="2" charset="2"/>
              <a:buChar char="ü"/>
              <a:defRPr/>
            </a:pPr>
            <a:r>
              <a:rPr lang="en-US" altLang="zh-CN" sz="2400" dirty="0" smtClean="0">
                <a:latin typeface="+mn-lt"/>
                <a:ea typeface="+mn-ea"/>
              </a:rPr>
              <a:t>  VC</a:t>
            </a:r>
            <a:r>
              <a:rPr lang="zh-CN" altLang="en-US" sz="2400" dirty="0" smtClean="0">
                <a:latin typeface="+mn-lt"/>
                <a:ea typeface="+mn-ea"/>
              </a:rPr>
              <a:t>交换</a:t>
            </a:r>
            <a:endParaRPr lang="zh-CN" altLang="en-US" sz="2400" dirty="0">
              <a:latin typeface="+mn-lt"/>
              <a:ea typeface="+mn-ea"/>
            </a:endParaRPr>
          </a:p>
          <a:p>
            <a:pPr marL="342900" indent="-342900" fontAlgn="auto">
              <a:spcBef>
                <a:spcPts val="0"/>
              </a:spcBef>
              <a:spcAft>
                <a:spcPts val="1200"/>
              </a:spcAft>
              <a:defRPr/>
            </a:pPr>
            <a:endParaRPr lang="zh-CN" altLang="en-US" dirty="0">
              <a:latin typeface="+mn-lt"/>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3"/>
          <p:cNvSpPr>
            <a:spLocks noChangeArrowheads="1"/>
          </p:cNvSpPr>
          <p:nvPr/>
        </p:nvSpPr>
        <p:spPr bwMode="auto">
          <a:xfrm>
            <a:off x="2625725" y="58738"/>
            <a:ext cx="3840163" cy="647700"/>
          </a:xfrm>
          <a:prstGeom prst="rect">
            <a:avLst/>
          </a:prstGeom>
          <a:noFill/>
          <a:ln w="9525">
            <a:noFill/>
            <a:miter lim="800000"/>
            <a:headEnd/>
            <a:tailEnd/>
          </a:ln>
        </p:spPr>
        <p:txBody>
          <a:bodyPr wrap="none">
            <a:spAutoFit/>
          </a:bodyPr>
          <a:lstStyle/>
          <a:p>
            <a:r>
              <a:rPr lang="en-US" altLang="zh-CN" sz="3600" b="1">
                <a:latin typeface="Calibri" pitchFamily="34" charset="0"/>
              </a:rPr>
              <a:t>VP </a:t>
            </a:r>
            <a:r>
              <a:rPr lang="zh-CN" altLang="en-US" sz="3600" b="1">
                <a:latin typeface="Calibri" pitchFamily="34" charset="0"/>
              </a:rPr>
              <a:t>交换与 </a:t>
            </a:r>
            <a:r>
              <a:rPr lang="en-US" altLang="zh-CN" sz="3600" b="1">
                <a:latin typeface="Calibri" pitchFamily="34" charset="0"/>
              </a:rPr>
              <a:t>VC </a:t>
            </a:r>
            <a:r>
              <a:rPr lang="zh-CN" altLang="en-US" sz="3600" b="1">
                <a:latin typeface="Calibri" pitchFamily="34" charset="0"/>
              </a:rPr>
              <a:t>交换</a:t>
            </a:r>
          </a:p>
        </p:txBody>
      </p:sp>
      <p:sp>
        <p:nvSpPr>
          <p:cNvPr id="39938" name="矩形 4"/>
          <p:cNvSpPr>
            <a:spLocks noChangeArrowheads="1"/>
          </p:cNvSpPr>
          <p:nvPr/>
        </p:nvSpPr>
        <p:spPr bwMode="auto">
          <a:xfrm>
            <a:off x="107950" y="692696"/>
            <a:ext cx="8928100" cy="6124754"/>
          </a:xfrm>
          <a:prstGeom prst="rect">
            <a:avLst/>
          </a:prstGeom>
          <a:noFill/>
          <a:ln w="9525">
            <a:noFill/>
            <a:miter lim="800000"/>
            <a:headEnd/>
            <a:tailEnd/>
          </a:ln>
        </p:spPr>
        <p:txBody>
          <a:bodyPr>
            <a:spAutoFit/>
          </a:bodyPr>
          <a:lstStyle/>
          <a:p>
            <a:pPr marL="342900" indent="-342900" fontAlgn="auto">
              <a:spcBef>
                <a:spcPts val="0"/>
              </a:spcBef>
              <a:spcAft>
                <a:spcPts val="1200"/>
              </a:spcAft>
              <a:buFont typeface="Wingdings" pitchFamily="2" charset="2"/>
              <a:buChar char="Ø"/>
              <a:defRPr/>
            </a:pPr>
            <a:r>
              <a:rPr lang="zh-CN" altLang="en-US" sz="3600" dirty="0" smtClean="0"/>
              <a:t> </a:t>
            </a:r>
            <a:r>
              <a:rPr lang="en-US" altLang="zh-CN" sz="3600" dirty="0" smtClean="0"/>
              <a:t>VP </a:t>
            </a:r>
            <a:r>
              <a:rPr lang="zh-CN" altLang="en-US" sz="3600" dirty="0" smtClean="0"/>
              <a:t>交换</a:t>
            </a:r>
          </a:p>
          <a:p>
            <a:pPr marL="800100" lvl="1" indent="-342900" fontAlgn="auto">
              <a:spcBef>
                <a:spcPts val="0"/>
              </a:spcBef>
              <a:spcAft>
                <a:spcPts val="1200"/>
              </a:spcAft>
              <a:buFont typeface="Wingdings" pitchFamily="2" charset="2"/>
              <a:buChar char="ü"/>
              <a:defRPr/>
            </a:pPr>
            <a:r>
              <a:rPr lang="zh-CN" altLang="en-US" sz="2400" dirty="0" smtClean="0"/>
              <a:t>又</a:t>
            </a:r>
            <a:r>
              <a:rPr lang="zh-CN" altLang="en-US" sz="2400" dirty="0" smtClean="0"/>
              <a:t>称交叉连接 </a:t>
            </a:r>
            <a:r>
              <a:rPr lang="en-US" altLang="zh-CN" sz="2400" dirty="0" smtClean="0"/>
              <a:t>(cross-connect)</a:t>
            </a:r>
            <a:r>
              <a:rPr lang="zh-CN" altLang="en-US" sz="2400" dirty="0" smtClean="0"/>
              <a:t>，相应的设备称为交叉连接设备</a:t>
            </a:r>
          </a:p>
          <a:p>
            <a:pPr marL="800100" lvl="1" indent="-342900" fontAlgn="auto">
              <a:spcBef>
                <a:spcPts val="0"/>
              </a:spcBef>
              <a:spcAft>
                <a:spcPts val="1200"/>
              </a:spcAft>
              <a:buFont typeface="Wingdings" pitchFamily="2" charset="2"/>
              <a:buChar char="ü"/>
              <a:defRPr/>
            </a:pPr>
            <a:r>
              <a:rPr lang="zh-CN" altLang="en-US" sz="2400" dirty="0" smtClean="0"/>
              <a:t> </a:t>
            </a:r>
            <a:r>
              <a:rPr lang="zh-CN" altLang="en-US" sz="2400" dirty="0" smtClean="0"/>
              <a:t>只</a:t>
            </a:r>
            <a:r>
              <a:rPr lang="zh-CN" altLang="en-US" sz="2400" dirty="0" smtClean="0"/>
              <a:t>提供 </a:t>
            </a:r>
            <a:r>
              <a:rPr lang="en-US" altLang="zh-CN" sz="2400" dirty="0" smtClean="0"/>
              <a:t>VP </a:t>
            </a:r>
            <a:r>
              <a:rPr lang="zh-CN" altLang="en-US" sz="2400" dirty="0" smtClean="0"/>
              <a:t>连接的交换，实现输入 </a:t>
            </a:r>
            <a:r>
              <a:rPr lang="en-US" altLang="zh-CN" sz="2400" dirty="0" smtClean="0"/>
              <a:t>VPI </a:t>
            </a:r>
            <a:r>
              <a:rPr lang="zh-CN" altLang="en-US" sz="2400" dirty="0" smtClean="0"/>
              <a:t>值到输出 </a:t>
            </a:r>
            <a:r>
              <a:rPr lang="en-US" altLang="zh-CN" sz="2400" dirty="0" smtClean="0"/>
              <a:t>VPI </a:t>
            </a:r>
            <a:r>
              <a:rPr lang="zh-CN" altLang="en-US" sz="2400" dirty="0" smtClean="0"/>
              <a:t>值的映射</a:t>
            </a:r>
          </a:p>
          <a:p>
            <a:pPr marL="800100" lvl="1" indent="-342900" fontAlgn="auto">
              <a:spcBef>
                <a:spcPts val="0"/>
              </a:spcBef>
              <a:spcAft>
                <a:spcPts val="1200"/>
              </a:spcAft>
              <a:buFont typeface="Wingdings" pitchFamily="2" charset="2"/>
              <a:buChar char="ü"/>
              <a:defRPr/>
            </a:pPr>
            <a:r>
              <a:rPr lang="zh-CN" altLang="en-US" sz="2400" dirty="0" smtClean="0"/>
              <a:t> 被</a:t>
            </a:r>
            <a:r>
              <a:rPr lang="zh-CN" altLang="en-US" sz="2400" dirty="0" smtClean="0"/>
              <a:t>交换的 </a:t>
            </a:r>
            <a:r>
              <a:rPr lang="en-US" altLang="zh-CN" sz="2400" dirty="0" smtClean="0"/>
              <a:t>VPC </a:t>
            </a:r>
            <a:r>
              <a:rPr lang="zh-CN" altLang="en-US" sz="2400" dirty="0" smtClean="0"/>
              <a:t>中所包含的所有 </a:t>
            </a:r>
            <a:r>
              <a:rPr lang="en-US" altLang="zh-CN" sz="2400" dirty="0" smtClean="0"/>
              <a:t>VCC </a:t>
            </a:r>
            <a:r>
              <a:rPr lang="zh-CN" altLang="en-US" sz="2400" dirty="0" smtClean="0"/>
              <a:t>被作为整体被交换</a:t>
            </a:r>
          </a:p>
          <a:p>
            <a:pPr marL="800100" lvl="1" indent="-342900" fontAlgn="auto">
              <a:spcBef>
                <a:spcPts val="0"/>
              </a:spcBef>
              <a:spcAft>
                <a:spcPts val="1200"/>
              </a:spcAft>
              <a:buFont typeface="Wingdings" pitchFamily="2" charset="2"/>
              <a:buChar char="ü"/>
              <a:defRPr/>
            </a:pPr>
            <a:r>
              <a:rPr lang="zh-CN" altLang="en-US" sz="2400" dirty="0" smtClean="0"/>
              <a:t>用于</a:t>
            </a:r>
            <a:r>
              <a:rPr lang="zh-CN" altLang="en-US" sz="2400" dirty="0" smtClean="0"/>
              <a:t>骨干网中大量 </a:t>
            </a:r>
            <a:r>
              <a:rPr lang="en-US" altLang="zh-CN" sz="2400" dirty="0" smtClean="0"/>
              <a:t>VCC </a:t>
            </a:r>
            <a:r>
              <a:rPr lang="zh-CN" altLang="en-US" sz="2400" dirty="0" smtClean="0"/>
              <a:t>的成组交换，通常不需信令功能，通过网管</a:t>
            </a:r>
            <a:r>
              <a:rPr lang="zh-CN" altLang="en-US" sz="2400" dirty="0" smtClean="0"/>
              <a:t>控制</a:t>
            </a:r>
            <a:endParaRPr lang="en-US" altLang="zh-CN" sz="2400" dirty="0" smtClean="0">
              <a:latin typeface="Calibri" pitchFamily="34" charset="0"/>
            </a:endParaRPr>
          </a:p>
          <a:p>
            <a:pPr marL="342900" indent="-342900">
              <a:spcAft>
                <a:spcPts val="1200"/>
              </a:spcAft>
              <a:buFont typeface="Wingdings" pitchFamily="2" charset="2"/>
              <a:buChar char="Ø"/>
            </a:pPr>
            <a:r>
              <a:rPr lang="zh-CN" altLang="en-US" sz="3600" dirty="0" smtClean="0">
                <a:latin typeface="Calibri" pitchFamily="34" charset="0"/>
              </a:rPr>
              <a:t> </a:t>
            </a:r>
            <a:r>
              <a:rPr lang="en-US" altLang="zh-CN" sz="3600" dirty="0"/>
              <a:t>VC </a:t>
            </a:r>
            <a:r>
              <a:rPr lang="zh-CN" altLang="en-US" sz="3600" dirty="0"/>
              <a:t>交换</a:t>
            </a:r>
          </a:p>
          <a:p>
            <a:pPr marL="800100" lvl="1" indent="-342900">
              <a:spcAft>
                <a:spcPts val="1200"/>
              </a:spcAft>
              <a:buFont typeface="Wingdings" pitchFamily="2" charset="2"/>
              <a:buChar char="ü"/>
            </a:pPr>
            <a:r>
              <a:rPr lang="zh-CN" altLang="en-US" sz="2400" dirty="0" smtClean="0">
                <a:latin typeface="Calibri" pitchFamily="34" charset="0"/>
              </a:rPr>
              <a:t>功能</a:t>
            </a:r>
            <a:r>
              <a:rPr lang="zh-CN" altLang="en-US" sz="2400" dirty="0">
                <a:latin typeface="Calibri" pitchFamily="34" charset="0"/>
              </a:rPr>
              <a:t>涵盖了 </a:t>
            </a:r>
            <a:r>
              <a:rPr lang="en-US" altLang="zh-CN" sz="2400" dirty="0">
                <a:latin typeface="Calibri" pitchFamily="34" charset="0"/>
              </a:rPr>
              <a:t>VP </a:t>
            </a:r>
            <a:r>
              <a:rPr lang="zh-CN" altLang="en-US" sz="2400" dirty="0">
                <a:latin typeface="Calibri" pitchFamily="34" charset="0"/>
              </a:rPr>
              <a:t>交换</a:t>
            </a:r>
          </a:p>
          <a:p>
            <a:pPr marL="800100" lvl="1" indent="-342900">
              <a:spcAft>
                <a:spcPts val="1200"/>
              </a:spcAft>
              <a:buFont typeface="Wingdings" pitchFamily="2" charset="2"/>
              <a:buChar char="ü"/>
            </a:pPr>
            <a:r>
              <a:rPr lang="zh-CN" altLang="en-US" sz="2400" dirty="0" smtClean="0">
                <a:latin typeface="Calibri" pitchFamily="34" charset="0"/>
              </a:rPr>
              <a:t> </a:t>
            </a:r>
            <a:r>
              <a:rPr lang="zh-CN" altLang="en-US" sz="2400" dirty="0">
                <a:latin typeface="Calibri" pitchFamily="34" charset="0"/>
              </a:rPr>
              <a:t>除提供 </a:t>
            </a:r>
            <a:r>
              <a:rPr lang="en-US" altLang="zh-CN" sz="2400" dirty="0">
                <a:latin typeface="Calibri" pitchFamily="34" charset="0"/>
              </a:rPr>
              <a:t>VP </a:t>
            </a:r>
            <a:r>
              <a:rPr lang="zh-CN" altLang="en-US" sz="2400" dirty="0">
                <a:latin typeface="Calibri" pitchFamily="34" charset="0"/>
              </a:rPr>
              <a:t>交换外，还提供不同 </a:t>
            </a:r>
            <a:r>
              <a:rPr lang="en-US" altLang="zh-CN" sz="2400" dirty="0">
                <a:latin typeface="Calibri" pitchFamily="34" charset="0"/>
              </a:rPr>
              <a:t>VPC </a:t>
            </a:r>
            <a:r>
              <a:rPr lang="zh-CN" altLang="en-US" sz="2400" dirty="0">
                <a:latin typeface="Calibri" pitchFamily="34" charset="0"/>
              </a:rPr>
              <a:t>中各 </a:t>
            </a:r>
            <a:r>
              <a:rPr lang="en-US" altLang="zh-CN" sz="2400" dirty="0">
                <a:latin typeface="Calibri" pitchFamily="34" charset="0"/>
              </a:rPr>
              <a:t>VCC </a:t>
            </a:r>
            <a:r>
              <a:rPr lang="zh-CN" altLang="en-US" sz="2400" dirty="0" smtClean="0">
                <a:latin typeface="Calibri" pitchFamily="34" charset="0"/>
              </a:rPr>
              <a:t>之间信息交换</a:t>
            </a:r>
            <a:endParaRPr lang="zh-CN" altLang="en-US" sz="2400" dirty="0">
              <a:latin typeface="Calibri" pitchFamily="34" charset="0"/>
            </a:endParaRPr>
          </a:p>
          <a:p>
            <a:pPr marL="800100" lvl="1" indent="-342900">
              <a:spcAft>
                <a:spcPts val="1200"/>
              </a:spcAft>
              <a:buFont typeface="Wingdings" pitchFamily="2" charset="2"/>
              <a:buChar char="ü"/>
            </a:pPr>
            <a:r>
              <a:rPr lang="zh-CN" altLang="en-US" sz="2400" dirty="0" smtClean="0">
                <a:latin typeface="Calibri" pitchFamily="34" charset="0"/>
              </a:rPr>
              <a:t>实现</a:t>
            </a:r>
            <a:r>
              <a:rPr lang="zh-CN" altLang="en-US" sz="2400" dirty="0">
                <a:latin typeface="Calibri" pitchFamily="34" charset="0"/>
              </a:rPr>
              <a:t>输入 </a:t>
            </a:r>
            <a:r>
              <a:rPr lang="en-US" altLang="zh-CN" sz="2400" dirty="0">
                <a:latin typeface="Calibri" pitchFamily="34" charset="0"/>
              </a:rPr>
              <a:t>VPI/VCI </a:t>
            </a:r>
            <a:r>
              <a:rPr lang="zh-CN" altLang="en-US" sz="2400" dirty="0">
                <a:latin typeface="Calibri" pitchFamily="34" charset="0"/>
              </a:rPr>
              <a:t>值到输出 </a:t>
            </a:r>
            <a:r>
              <a:rPr lang="en-US" altLang="zh-CN" sz="2400" dirty="0">
                <a:latin typeface="Calibri" pitchFamily="34" charset="0"/>
              </a:rPr>
              <a:t>VPI/VCI </a:t>
            </a:r>
            <a:r>
              <a:rPr lang="zh-CN" altLang="en-US" sz="2400" dirty="0">
                <a:latin typeface="Calibri" pitchFamily="34" charset="0"/>
              </a:rPr>
              <a:t>值的映射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2"/>
          <p:cNvPicPr>
            <a:picLocks noChangeAspect="1" noChangeArrowheads="1"/>
          </p:cNvPicPr>
          <p:nvPr/>
        </p:nvPicPr>
        <p:blipFill>
          <a:blip r:embed="rId3" cstate="print"/>
          <a:srcRect/>
          <a:stretch>
            <a:fillRect/>
          </a:stretch>
        </p:blipFill>
        <p:spPr bwMode="auto">
          <a:xfrm>
            <a:off x="107950" y="1412875"/>
            <a:ext cx="8964613" cy="3430588"/>
          </a:xfrm>
          <a:prstGeom prst="rect">
            <a:avLst/>
          </a:prstGeom>
          <a:noFill/>
          <a:ln w="9525">
            <a:noFill/>
            <a:miter lim="800000"/>
            <a:headEnd/>
            <a:tailEnd/>
          </a:ln>
        </p:spPr>
      </p:pic>
      <p:sp>
        <p:nvSpPr>
          <p:cNvPr id="41986" name="矩形 3"/>
          <p:cNvSpPr>
            <a:spLocks noChangeArrowheads="1"/>
          </p:cNvSpPr>
          <p:nvPr/>
        </p:nvSpPr>
        <p:spPr bwMode="auto">
          <a:xfrm>
            <a:off x="3705225" y="404813"/>
            <a:ext cx="1733550" cy="646112"/>
          </a:xfrm>
          <a:prstGeom prst="rect">
            <a:avLst/>
          </a:prstGeom>
          <a:noFill/>
          <a:ln w="9525">
            <a:noFill/>
            <a:miter lim="800000"/>
            <a:headEnd/>
            <a:tailEnd/>
          </a:ln>
        </p:spPr>
        <p:txBody>
          <a:bodyPr wrap="none">
            <a:spAutoFit/>
          </a:bodyPr>
          <a:lstStyle/>
          <a:p>
            <a:r>
              <a:rPr lang="en-US" altLang="zh-CN" sz="3600" b="1">
                <a:latin typeface="Calibri" pitchFamily="34" charset="0"/>
              </a:rPr>
              <a:t>VP </a:t>
            </a:r>
            <a:r>
              <a:rPr lang="zh-CN" altLang="en-US" sz="3600" b="1">
                <a:latin typeface="Calibri" pitchFamily="34" charset="0"/>
              </a:rPr>
              <a:t>交换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矩形 3"/>
          <p:cNvSpPr>
            <a:spLocks noChangeArrowheads="1"/>
          </p:cNvSpPr>
          <p:nvPr/>
        </p:nvSpPr>
        <p:spPr bwMode="auto">
          <a:xfrm>
            <a:off x="3709988" y="569913"/>
            <a:ext cx="1724025" cy="646112"/>
          </a:xfrm>
          <a:prstGeom prst="rect">
            <a:avLst/>
          </a:prstGeom>
          <a:noFill/>
          <a:ln w="9525">
            <a:noFill/>
            <a:miter lim="800000"/>
            <a:headEnd/>
            <a:tailEnd/>
          </a:ln>
        </p:spPr>
        <p:txBody>
          <a:bodyPr wrap="none">
            <a:spAutoFit/>
          </a:bodyPr>
          <a:lstStyle/>
          <a:p>
            <a:r>
              <a:rPr lang="en-US" altLang="zh-CN" sz="3600" b="1">
                <a:latin typeface="Calibri" pitchFamily="34" charset="0"/>
              </a:rPr>
              <a:t>VC </a:t>
            </a:r>
            <a:r>
              <a:rPr lang="zh-CN" altLang="en-US" sz="3600" b="1">
                <a:latin typeface="Calibri" pitchFamily="34" charset="0"/>
              </a:rPr>
              <a:t>交换</a:t>
            </a:r>
          </a:p>
        </p:txBody>
      </p:sp>
      <p:pic>
        <p:nvPicPr>
          <p:cNvPr id="44034" name="Picture 2"/>
          <p:cNvPicPr>
            <a:picLocks noChangeAspect="1" noChangeArrowheads="1"/>
          </p:cNvPicPr>
          <p:nvPr/>
        </p:nvPicPr>
        <p:blipFill>
          <a:blip r:embed="rId3" cstate="print"/>
          <a:srcRect/>
          <a:stretch>
            <a:fillRect/>
          </a:stretch>
        </p:blipFill>
        <p:spPr bwMode="auto">
          <a:xfrm>
            <a:off x="506413" y="1662113"/>
            <a:ext cx="8131175" cy="45037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矩形 3"/>
          <p:cNvSpPr>
            <a:spLocks noChangeArrowheads="1"/>
          </p:cNvSpPr>
          <p:nvPr/>
        </p:nvSpPr>
        <p:spPr bwMode="auto">
          <a:xfrm>
            <a:off x="2543175" y="188913"/>
            <a:ext cx="3941763" cy="584200"/>
          </a:xfrm>
          <a:prstGeom prst="rect">
            <a:avLst/>
          </a:prstGeom>
          <a:noFill/>
          <a:ln w="9525">
            <a:noFill/>
            <a:miter lim="800000"/>
            <a:headEnd/>
            <a:tailEnd/>
          </a:ln>
        </p:spPr>
        <p:txBody>
          <a:bodyPr wrap="none">
            <a:spAutoFit/>
          </a:bodyPr>
          <a:lstStyle/>
          <a:p>
            <a:r>
              <a:rPr lang="en-US" altLang="zh-CN" sz="3200" b="1">
                <a:latin typeface="Calibri" pitchFamily="34" charset="0"/>
              </a:rPr>
              <a:t>ATM </a:t>
            </a:r>
            <a:r>
              <a:rPr lang="zh-CN" altLang="en-US" sz="3200" b="1">
                <a:latin typeface="Calibri" pitchFamily="34" charset="0"/>
              </a:rPr>
              <a:t>交换系统的构成</a:t>
            </a:r>
          </a:p>
        </p:txBody>
      </p:sp>
      <p:pic>
        <p:nvPicPr>
          <p:cNvPr id="46082" name="Picture 2"/>
          <p:cNvPicPr>
            <a:picLocks noChangeAspect="1" noChangeArrowheads="1"/>
          </p:cNvPicPr>
          <p:nvPr/>
        </p:nvPicPr>
        <p:blipFill>
          <a:blip r:embed="rId3" cstate="print"/>
          <a:srcRect/>
          <a:stretch>
            <a:fillRect/>
          </a:stretch>
        </p:blipFill>
        <p:spPr bwMode="auto">
          <a:xfrm>
            <a:off x="468313" y="1062038"/>
            <a:ext cx="8207375" cy="2593975"/>
          </a:xfrm>
          <a:prstGeom prst="rect">
            <a:avLst/>
          </a:prstGeom>
          <a:noFill/>
          <a:ln w="9525">
            <a:noFill/>
            <a:miter lim="800000"/>
            <a:headEnd/>
            <a:tailEnd/>
          </a:ln>
        </p:spPr>
      </p:pic>
      <p:sp>
        <p:nvSpPr>
          <p:cNvPr id="5" name="矩形 4"/>
          <p:cNvSpPr/>
          <p:nvPr/>
        </p:nvSpPr>
        <p:spPr>
          <a:xfrm>
            <a:off x="323528" y="3860800"/>
            <a:ext cx="8785225" cy="2677656"/>
          </a:xfrm>
          <a:prstGeom prst="rect">
            <a:avLst/>
          </a:prstGeom>
        </p:spPr>
        <p:txBody>
          <a:bodyPr>
            <a:spAutoFit/>
          </a:bodyPr>
          <a:lstStyle/>
          <a:p>
            <a:pPr fontAlgn="auto">
              <a:spcBef>
                <a:spcPts val="0"/>
              </a:spcBef>
              <a:spcAft>
                <a:spcPts val="0"/>
              </a:spcAft>
              <a:buFont typeface="Wingdings" pitchFamily="2" charset="2"/>
              <a:buChar char="Ø"/>
              <a:defRPr/>
            </a:pPr>
            <a:r>
              <a:rPr lang="zh-CN" altLang="en-US" sz="3600" b="1" dirty="0" smtClean="0">
                <a:latin typeface="+mn-lt"/>
                <a:ea typeface="+mn-ea"/>
              </a:rPr>
              <a:t>交换</a:t>
            </a:r>
            <a:r>
              <a:rPr lang="zh-CN" altLang="en-US" sz="3600" b="1" dirty="0">
                <a:latin typeface="+mn-lt"/>
                <a:ea typeface="+mn-ea"/>
              </a:rPr>
              <a:t>机构</a:t>
            </a:r>
          </a:p>
          <a:p>
            <a:pPr marL="800100" lvl="1" indent="-342900" fontAlgn="auto">
              <a:spcBef>
                <a:spcPts val="0"/>
              </a:spcBef>
              <a:spcAft>
                <a:spcPts val="0"/>
              </a:spcAft>
              <a:buFont typeface="Wingdings" pitchFamily="2" charset="2"/>
              <a:buChar char="ü"/>
              <a:defRPr/>
            </a:pPr>
            <a:r>
              <a:rPr lang="zh-CN" altLang="en-US" sz="2400" dirty="0">
                <a:latin typeface="+mn-lt"/>
                <a:ea typeface="+mn-ea"/>
              </a:rPr>
              <a:t>由相同的基本交换模块以特定的拓扑结构互连而成</a:t>
            </a:r>
          </a:p>
          <a:p>
            <a:pPr marL="800100" lvl="1" indent="-342900" fontAlgn="auto">
              <a:spcBef>
                <a:spcPts val="0"/>
              </a:spcBef>
              <a:spcAft>
                <a:spcPts val="0"/>
              </a:spcAft>
              <a:buFont typeface="Wingdings" pitchFamily="2" charset="2"/>
              <a:buChar char="ü"/>
              <a:defRPr/>
            </a:pPr>
            <a:r>
              <a:rPr lang="zh-CN" altLang="en-US" sz="2400" dirty="0" smtClean="0">
                <a:latin typeface="+mn-lt"/>
                <a:ea typeface="+mn-ea"/>
              </a:rPr>
              <a:t>设计</a:t>
            </a:r>
            <a:r>
              <a:rPr lang="zh-CN" altLang="en-US" sz="2400" dirty="0">
                <a:latin typeface="+mn-lt"/>
                <a:ea typeface="+mn-ea"/>
              </a:rPr>
              <a:t>中需要解决的主要问题 </a:t>
            </a:r>
            <a:r>
              <a:rPr lang="en-US" altLang="zh-CN" sz="2400" dirty="0">
                <a:latin typeface="+mn-lt"/>
                <a:ea typeface="+mn-ea"/>
              </a:rPr>
              <a:t>—— </a:t>
            </a:r>
            <a:r>
              <a:rPr lang="zh-CN" altLang="en-US" sz="2400" dirty="0">
                <a:latin typeface="+mn-lt"/>
                <a:ea typeface="+mn-ea"/>
              </a:rPr>
              <a:t>路由选择</a:t>
            </a:r>
          </a:p>
          <a:p>
            <a:pPr fontAlgn="auto">
              <a:spcBef>
                <a:spcPts val="0"/>
              </a:spcBef>
              <a:spcAft>
                <a:spcPts val="0"/>
              </a:spcAft>
              <a:buFont typeface="Wingdings" pitchFamily="2" charset="2"/>
              <a:buChar char="Ø"/>
              <a:defRPr/>
            </a:pPr>
            <a:r>
              <a:rPr lang="zh-CN" altLang="en-US" sz="3600" b="1" dirty="0" smtClean="0">
                <a:latin typeface="+mn-lt"/>
                <a:ea typeface="+mn-ea"/>
              </a:rPr>
              <a:t>基本</a:t>
            </a:r>
            <a:r>
              <a:rPr lang="zh-CN" altLang="en-US" sz="3600" b="1" dirty="0">
                <a:latin typeface="+mn-lt"/>
                <a:ea typeface="+mn-ea"/>
              </a:rPr>
              <a:t>交换模块</a:t>
            </a:r>
          </a:p>
          <a:p>
            <a:pPr marL="800100" lvl="1" indent="-342900" fontAlgn="auto">
              <a:spcBef>
                <a:spcPts val="0"/>
              </a:spcBef>
              <a:spcAft>
                <a:spcPts val="0"/>
              </a:spcAft>
              <a:buFont typeface="Wingdings" pitchFamily="2" charset="2"/>
              <a:buChar char="ü"/>
              <a:defRPr/>
            </a:pPr>
            <a:r>
              <a:rPr lang="zh-CN" altLang="en-US" sz="2400" dirty="0" smtClean="0">
                <a:latin typeface="+mn-lt"/>
                <a:ea typeface="+mn-ea"/>
              </a:rPr>
              <a:t>用于</a:t>
            </a:r>
            <a:r>
              <a:rPr lang="zh-CN" altLang="en-US" sz="2400" dirty="0">
                <a:latin typeface="+mn-lt"/>
                <a:ea typeface="+mn-ea"/>
              </a:rPr>
              <a:t>构造交换机构的最小通用模块</a:t>
            </a:r>
            <a:endParaRPr lang="en-US" altLang="zh-CN" sz="2400" dirty="0">
              <a:latin typeface="+mn-lt"/>
              <a:ea typeface="+mn-ea"/>
            </a:endParaRPr>
          </a:p>
          <a:p>
            <a:pPr marL="800100" lvl="1" indent="-342900" fontAlgn="auto">
              <a:spcBef>
                <a:spcPts val="0"/>
              </a:spcBef>
              <a:spcAft>
                <a:spcPts val="0"/>
              </a:spcAft>
              <a:buFont typeface="Wingdings" pitchFamily="2" charset="2"/>
              <a:buChar char="ü"/>
              <a:defRPr/>
            </a:pPr>
            <a:r>
              <a:rPr lang="zh-CN" altLang="en-US" sz="2400" dirty="0" smtClean="0">
                <a:latin typeface="+mn-lt"/>
                <a:ea typeface="+mn-ea"/>
              </a:rPr>
              <a:t>设计</a:t>
            </a:r>
            <a:r>
              <a:rPr lang="zh-CN" altLang="en-US" sz="2400" dirty="0">
                <a:latin typeface="+mn-lt"/>
                <a:ea typeface="+mn-ea"/>
              </a:rPr>
              <a:t>中需要解决的主要问题 </a:t>
            </a:r>
            <a:r>
              <a:rPr lang="en-US" altLang="zh-CN" sz="2400" dirty="0">
                <a:latin typeface="+mn-lt"/>
                <a:ea typeface="+mn-ea"/>
              </a:rPr>
              <a:t>—— </a:t>
            </a:r>
            <a:r>
              <a:rPr lang="zh-CN" altLang="en-US" sz="2400" dirty="0">
                <a:latin typeface="+mn-lt"/>
                <a:ea typeface="+mn-ea"/>
              </a:rPr>
              <a:t>排队问题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2"/>
          <p:cNvPicPr>
            <a:picLocks noChangeAspect="1" noChangeArrowheads="1"/>
          </p:cNvPicPr>
          <p:nvPr/>
        </p:nvPicPr>
        <p:blipFill>
          <a:blip r:embed="rId3" cstate="print"/>
          <a:srcRect/>
          <a:stretch>
            <a:fillRect/>
          </a:stretch>
        </p:blipFill>
        <p:spPr bwMode="auto">
          <a:xfrm>
            <a:off x="61913" y="706438"/>
            <a:ext cx="9020175" cy="54451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矩形 3"/>
          <p:cNvSpPr>
            <a:spLocks noChangeArrowheads="1"/>
          </p:cNvSpPr>
          <p:nvPr/>
        </p:nvSpPr>
        <p:spPr bwMode="auto">
          <a:xfrm>
            <a:off x="2395538" y="260350"/>
            <a:ext cx="4352925" cy="646113"/>
          </a:xfrm>
          <a:prstGeom prst="rect">
            <a:avLst/>
          </a:prstGeom>
          <a:noFill/>
          <a:ln w="9525">
            <a:noFill/>
            <a:miter lim="800000"/>
            <a:headEnd/>
            <a:tailEnd/>
          </a:ln>
        </p:spPr>
        <p:txBody>
          <a:bodyPr wrap="none">
            <a:spAutoFit/>
          </a:bodyPr>
          <a:lstStyle/>
          <a:p>
            <a:r>
              <a:rPr lang="zh-CN" altLang="en-US" sz="3600" b="1">
                <a:latin typeface="Calibri" pitchFamily="34" charset="0"/>
              </a:rPr>
              <a:t>基本交换模块的结构</a:t>
            </a:r>
          </a:p>
        </p:txBody>
      </p:sp>
      <p:pic>
        <p:nvPicPr>
          <p:cNvPr id="50178" name="Picture 2"/>
          <p:cNvPicPr>
            <a:picLocks noChangeAspect="1" noChangeArrowheads="1"/>
          </p:cNvPicPr>
          <p:nvPr/>
        </p:nvPicPr>
        <p:blipFill>
          <a:blip r:embed="rId3" cstate="print"/>
          <a:srcRect/>
          <a:stretch>
            <a:fillRect/>
          </a:stretch>
        </p:blipFill>
        <p:spPr bwMode="auto">
          <a:xfrm>
            <a:off x="250825" y="906463"/>
            <a:ext cx="8469313" cy="2162175"/>
          </a:xfrm>
          <a:prstGeom prst="rect">
            <a:avLst/>
          </a:prstGeom>
          <a:noFill/>
          <a:ln w="9525">
            <a:noFill/>
            <a:miter lim="800000"/>
            <a:headEnd/>
            <a:tailEnd/>
          </a:ln>
        </p:spPr>
      </p:pic>
      <p:sp>
        <p:nvSpPr>
          <p:cNvPr id="5" name="矩形 4"/>
          <p:cNvSpPr/>
          <p:nvPr/>
        </p:nvSpPr>
        <p:spPr>
          <a:xfrm>
            <a:off x="7938" y="3429000"/>
            <a:ext cx="8712200" cy="2492990"/>
          </a:xfrm>
          <a:prstGeom prst="rect">
            <a:avLst/>
          </a:prstGeom>
        </p:spPr>
        <p:txBody>
          <a:bodyPr>
            <a:spAutoFit/>
          </a:bodyPr>
          <a:lstStyle/>
          <a:p>
            <a:pPr marL="285750" indent="-285750" fontAlgn="auto">
              <a:spcBef>
                <a:spcPts val="0"/>
              </a:spcBef>
              <a:spcAft>
                <a:spcPts val="0"/>
              </a:spcAft>
              <a:buFont typeface="Wingdings" pitchFamily="2" charset="2"/>
              <a:buChar char="Ø"/>
              <a:defRPr/>
            </a:pPr>
            <a:r>
              <a:rPr lang="en-US" altLang="zh-CN" sz="2800" dirty="0" smtClean="0">
                <a:latin typeface="+mn-lt"/>
                <a:ea typeface="+mn-ea"/>
              </a:rPr>
              <a:t> </a:t>
            </a:r>
            <a:r>
              <a:rPr lang="en-US" altLang="zh-CN" sz="2800" dirty="0">
                <a:latin typeface="+mn-lt"/>
                <a:ea typeface="+mn-ea"/>
              </a:rPr>
              <a:t>ATM </a:t>
            </a:r>
            <a:r>
              <a:rPr lang="zh-CN" altLang="en-US" sz="2800" dirty="0">
                <a:latin typeface="+mn-lt"/>
                <a:ea typeface="+mn-ea"/>
              </a:rPr>
              <a:t>交换功能由交换机构完成</a:t>
            </a:r>
          </a:p>
          <a:p>
            <a:pPr marL="285750" indent="-285750" fontAlgn="auto">
              <a:spcBef>
                <a:spcPts val="0"/>
              </a:spcBef>
              <a:spcAft>
                <a:spcPts val="0"/>
              </a:spcAft>
              <a:buFont typeface="Wingdings" pitchFamily="2" charset="2"/>
              <a:buChar char="Ø"/>
              <a:defRPr/>
            </a:pPr>
            <a:r>
              <a:rPr lang="zh-CN" altLang="en-US" sz="2800" dirty="0" smtClean="0">
                <a:latin typeface="+mn-lt"/>
                <a:ea typeface="+mn-ea"/>
              </a:rPr>
              <a:t>交换</a:t>
            </a:r>
            <a:r>
              <a:rPr lang="zh-CN" altLang="en-US" sz="2800" dirty="0">
                <a:latin typeface="+mn-lt"/>
                <a:ea typeface="+mn-ea"/>
              </a:rPr>
              <a:t>机构由基本交换模块构成</a:t>
            </a:r>
          </a:p>
          <a:p>
            <a:pPr marL="285750" indent="-285750" fontAlgn="auto">
              <a:spcBef>
                <a:spcPts val="0"/>
              </a:spcBef>
              <a:spcAft>
                <a:spcPts val="0"/>
              </a:spcAft>
              <a:buFont typeface="Wingdings" pitchFamily="2" charset="2"/>
              <a:buChar char="Ø"/>
              <a:defRPr/>
            </a:pPr>
            <a:r>
              <a:rPr lang="zh-CN" altLang="en-US" sz="2800" dirty="0" smtClean="0">
                <a:latin typeface="+mn-lt"/>
                <a:ea typeface="+mn-ea"/>
              </a:rPr>
              <a:t>基本</a:t>
            </a:r>
            <a:r>
              <a:rPr lang="zh-CN" altLang="en-US" sz="2800" dirty="0">
                <a:latin typeface="+mn-lt"/>
                <a:ea typeface="+mn-ea"/>
              </a:rPr>
              <a:t>交换模块的</a:t>
            </a:r>
            <a:r>
              <a:rPr lang="zh-CN" altLang="en-US" sz="2800" dirty="0" smtClean="0">
                <a:latin typeface="+mn-lt"/>
                <a:ea typeface="+mn-ea"/>
              </a:rPr>
              <a:t>构成</a:t>
            </a:r>
            <a:endParaRPr lang="en-US" altLang="zh-CN" dirty="0">
              <a:latin typeface="+mn-lt"/>
              <a:ea typeface="+mn-ea"/>
            </a:endParaRPr>
          </a:p>
          <a:p>
            <a:pPr marL="800100" lvl="1" indent="-342900" fontAlgn="auto">
              <a:spcBef>
                <a:spcPts val="0"/>
              </a:spcBef>
              <a:spcAft>
                <a:spcPts val="0"/>
              </a:spcAft>
              <a:buFont typeface="Wingdings" pitchFamily="2" charset="2"/>
              <a:buChar char="ü"/>
              <a:defRPr/>
            </a:pPr>
            <a:r>
              <a:rPr lang="zh-CN" altLang="en-US" sz="2400" dirty="0">
                <a:latin typeface="+mn-lt"/>
                <a:ea typeface="+mn-ea"/>
              </a:rPr>
              <a:t>入线控制器（</a:t>
            </a:r>
            <a:r>
              <a:rPr lang="en-US" altLang="zh-CN" sz="2400" dirty="0">
                <a:latin typeface="+mn-lt"/>
                <a:ea typeface="+mn-ea"/>
              </a:rPr>
              <a:t>IC</a:t>
            </a:r>
            <a:r>
              <a:rPr lang="zh-CN" altLang="en-US" sz="2400" dirty="0">
                <a:latin typeface="+mn-lt"/>
                <a:ea typeface="+mn-ea"/>
              </a:rPr>
              <a:t>）</a:t>
            </a:r>
          </a:p>
          <a:p>
            <a:pPr marL="800100" lvl="1" indent="-342900" fontAlgn="auto">
              <a:spcBef>
                <a:spcPts val="0"/>
              </a:spcBef>
              <a:spcAft>
                <a:spcPts val="0"/>
              </a:spcAft>
              <a:buFont typeface="Wingdings" pitchFamily="2" charset="2"/>
              <a:buChar char="ü"/>
              <a:defRPr/>
            </a:pPr>
            <a:r>
              <a:rPr lang="zh-CN" altLang="en-US" sz="2400" dirty="0" smtClean="0">
                <a:latin typeface="+mn-lt"/>
                <a:ea typeface="+mn-ea"/>
              </a:rPr>
              <a:t>出</a:t>
            </a:r>
            <a:r>
              <a:rPr lang="zh-CN" altLang="en-US" sz="2400" dirty="0">
                <a:latin typeface="+mn-lt"/>
                <a:ea typeface="+mn-ea"/>
              </a:rPr>
              <a:t>线控制器（</a:t>
            </a:r>
            <a:r>
              <a:rPr lang="en-US" altLang="zh-CN" sz="2400" dirty="0">
                <a:latin typeface="+mn-lt"/>
                <a:ea typeface="+mn-ea"/>
              </a:rPr>
              <a:t>OC</a:t>
            </a:r>
            <a:r>
              <a:rPr lang="zh-CN" altLang="en-US" sz="2400" dirty="0">
                <a:latin typeface="+mn-lt"/>
                <a:ea typeface="+mn-ea"/>
              </a:rPr>
              <a:t>）</a:t>
            </a:r>
            <a:endParaRPr lang="en-US" altLang="zh-CN" sz="2400" dirty="0">
              <a:latin typeface="+mn-lt"/>
              <a:ea typeface="+mn-ea"/>
            </a:endParaRPr>
          </a:p>
          <a:p>
            <a:pPr marL="800100" lvl="1" indent="-342900" fontAlgn="auto">
              <a:spcBef>
                <a:spcPts val="0"/>
              </a:spcBef>
              <a:spcAft>
                <a:spcPts val="0"/>
              </a:spcAft>
              <a:buFont typeface="Wingdings" pitchFamily="2" charset="2"/>
              <a:buChar char="ü"/>
              <a:defRPr/>
            </a:pPr>
            <a:r>
              <a:rPr lang="zh-CN" altLang="en-US" sz="2400" dirty="0" smtClean="0">
                <a:latin typeface="+mn-lt"/>
                <a:ea typeface="+mn-ea"/>
              </a:rPr>
              <a:t>物理</a:t>
            </a:r>
            <a:r>
              <a:rPr lang="zh-CN" altLang="en-US" sz="2400" dirty="0">
                <a:latin typeface="+mn-lt"/>
                <a:ea typeface="+mn-ea"/>
              </a:rPr>
              <a:t>传输网络，由 </a:t>
            </a:r>
            <a:r>
              <a:rPr lang="en-US" altLang="zh-CN" sz="2400" dirty="0">
                <a:latin typeface="+mn-lt"/>
                <a:ea typeface="+mn-ea"/>
              </a:rPr>
              <a:t>VLSI </a:t>
            </a:r>
            <a:r>
              <a:rPr lang="zh-CN" altLang="en-US" sz="2400" dirty="0">
                <a:latin typeface="+mn-lt"/>
                <a:ea typeface="+mn-ea"/>
              </a:rPr>
              <a:t>构成的信元高速传输交换通路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2"/>
          <p:cNvPicPr>
            <a:picLocks noChangeAspect="1" noChangeArrowheads="1"/>
          </p:cNvPicPr>
          <p:nvPr/>
        </p:nvPicPr>
        <p:blipFill>
          <a:blip r:embed="rId3" cstate="print"/>
          <a:srcRect/>
          <a:stretch>
            <a:fillRect/>
          </a:stretch>
        </p:blipFill>
        <p:spPr bwMode="auto">
          <a:xfrm>
            <a:off x="323850" y="908050"/>
            <a:ext cx="8447088" cy="41052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1028700"/>
            <a:ext cx="8640960" cy="5416868"/>
          </a:xfrm>
          <a:prstGeom prst="rect">
            <a:avLst/>
          </a:prstGeom>
        </p:spPr>
        <p:txBody>
          <a:bodyPr wrap="square">
            <a:spAutoFit/>
          </a:bodyPr>
          <a:lstStyle/>
          <a:p>
            <a:pPr fontAlgn="auto">
              <a:spcBef>
                <a:spcPts val="0"/>
              </a:spcBef>
              <a:spcAft>
                <a:spcPts val="1200"/>
              </a:spcAft>
              <a:buFont typeface="Wingdings" pitchFamily="2" charset="2"/>
              <a:buChar char="Ø"/>
              <a:defRPr/>
            </a:pPr>
            <a:r>
              <a:rPr lang="en-US" altLang="zh-CN" sz="3600" b="1" dirty="0">
                <a:latin typeface="+mn-lt"/>
                <a:ea typeface="+mn-ea"/>
              </a:rPr>
              <a:t>ATM </a:t>
            </a:r>
            <a:r>
              <a:rPr lang="zh-CN" altLang="en-US" sz="3600" b="1" dirty="0">
                <a:latin typeface="+mn-lt"/>
                <a:ea typeface="+mn-ea"/>
              </a:rPr>
              <a:t>交换的定义</a:t>
            </a:r>
          </a:p>
          <a:p>
            <a:pPr indent="441325" fontAlgn="auto">
              <a:spcBef>
                <a:spcPts val="0"/>
              </a:spcBef>
              <a:spcAft>
                <a:spcPts val="1200"/>
              </a:spcAft>
              <a:defRPr/>
            </a:pPr>
            <a:r>
              <a:rPr lang="zh-CN" altLang="en-US" sz="2400" dirty="0">
                <a:latin typeface="+mn-lt"/>
                <a:ea typeface="+mn-ea"/>
              </a:rPr>
              <a:t>从一条逻辑 </a:t>
            </a:r>
            <a:r>
              <a:rPr lang="en-US" altLang="zh-CN" sz="2400" dirty="0">
                <a:latin typeface="+mn-lt"/>
                <a:ea typeface="+mn-ea"/>
              </a:rPr>
              <a:t>ATM </a:t>
            </a:r>
            <a:r>
              <a:rPr lang="zh-CN" altLang="en-US" sz="2400" dirty="0">
                <a:latin typeface="+mn-lt"/>
                <a:ea typeface="+mn-ea"/>
              </a:rPr>
              <a:t>信道到一条或多条逻辑 </a:t>
            </a:r>
            <a:r>
              <a:rPr lang="en-US" altLang="zh-CN" sz="2400" dirty="0">
                <a:latin typeface="+mn-lt"/>
                <a:ea typeface="+mn-ea"/>
              </a:rPr>
              <a:t>ATM </a:t>
            </a:r>
            <a:r>
              <a:rPr lang="zh-CN" altLang="en-US" sz="2400" dirty="0">
                <a:latin typeface="+mn-lt"/>
                <a:ea typeface="+mn-ea"/>
              </a:rPr>
              <a:t>信道的信息交换</a:t>
            </a:r>
            <a:r>
              <a:rPr lang="zh-CN" altLang="en-US" sz="2400" dirty="0" smtClean="0">
                <a:latin typeface="+mn-lt"/>
                <a:ea typeface="+mn-ea"/>
              </a:rPr>
              <a:t>；在</a:t>
            </a:r>
            <a:r>
              <a:rPr lang="zh-CN" altLang="en-US" sz="2400" dirty="0">
                <a:latin typeface="+mn-lt"/>
                <a:ea typeface="+mn-ea"/>
              </a:rPr>
              <a:t>该交换过程中，可以在许多逻辑 </a:t>
            </a:r>
            <a:r>
              <a:rPr lang="en-US" altLang="zh-CN" sz="2400" dirty="0">
                <a:latin typeface="+mn-lt"/>
                <a:ea typeface="+mn-ea"/>
              </a:rPr>
              <a:t>ATM </a:t>
            </a:r>
            <a:r>
              <a:rPr lang="zh-CN" altLang="en-US" sz="2400" dirty="0">
                <a:latin typeface="+mn-lt"/>
                <a:ea typeface="+mn-ea"/>
              </a:rPr>
              <a:t>信道中进行选择。                                                                                                                                                                                                                                                                                                   </a:t>
            </a:r>
            <a:endParaRPr lang="en-US" altLang="zh-CN" sz="2400" b="1" dirty="0">
              <a:latin typeface="+mn-lt"/>
              <a:ea typeface="+mn-ea"/>
            </a:endParaRPr>
          </a:p>
          <a:p>
            <a:pPr fontAlgn="auto">
              <a:spcBef>
                <a:spcPts val="0"/>
              </a:spcBef>
              <a:spcAft>
                <a:spcPts val="1200"/>
              </a:spcAft>
              <a:buFont typeface="Wingdings" pitchFamily="2" charset="2"/>
              <a:buChar char="Ø"/>
              <a:defRPr/>
            </a:pPr>
            <a:r>
              <a:rPr lang="zh-CN" altLang="en-US" sz="3600" b="1" dirty="0">
                <a:latin typeface="+mn-lt"/>
                <a:ea typeface="+mn-ea"/>
              </a:rPr>
              <a:t>逻辑 </a:t>
            </a:r>
            <a:r>
              <a:rPr lang="en-US" altLang="zh-CN" sz="3600" b="1" dirty="0">
                <a:latin typeface="+mn-lt"/>
                <a:ea typeface="+mn-ea"/>
              </a:rPr>
              <a:t>ATM </a:t>
            </a:r>
            <a:r>
              <a:rPr lang="zh-CN" altLang="en-US" sz="3600" b="1" dirty="0">
                <a:latin typeface="+mn-lt"/>
                <a:ea typeface="+mn-ea"/>
              </a:rPr>
              <a:t>信道</a:t>
            </a:r>
          </a:p>
          <a:p>
            <a:pPr marL="342900" indent="22225" fontAlgn="auto">
              <a:spcBef>
                <a:spcPts val="0"/>
              </a:spcBef>
              <a:spcAft>
                <a:spcPts val="1200"/>
              </a:spcAft>
              <a:buFont typeface="Wingdings" pitchFamily="2" charset="2"/>
              <a:buChar char="ü"/>
              <a:defRPr/>
            </a:pPr>
            <a:r>
              <a:rPr lang="zh-CN" altLang="en-US" sz="2400" dirty="0">
                <a:latin typeface="+mn-lt"/>
                <a:ea typeface="+mn-ea"/>
              </a:rPr>
              <a:t>以物理端口以及该物理端口上的逻辑信道来</a:t>
            </a:r>
            <a:r>
              <a:rPr lang="zh-CN" altLang="en-US" sz="2400" dirty="0" smtClean="0">
                <a:latin typeface="+mn-lt"/>
                <a:ea typeface="+mn-ea"/>
              </a:rPr>
              <a:t>表征</a:t>
            </a:r>
            <a:endParaRPr lang="zh-CN" altLang="en-US" sz="2400" dirty="0">
              <a:latin typeface="+mn-lt"/>
              <a:ea typeface="+mn-ea"/>
            </a:endParaRPr>
          </a:p>
          <a:p>
            <a:pPr marL="342900" indent="22225" fontAlgn="auto">
              <a:spcBef>
                <a:spcPts val="0"/>
              </a:spcBef>
              <a:spcAft>
                <a:spcPts val="1200"/>
              </a:spcAft>
              <a:buFont typeface="Wingdings" pitchFamily="2" charset="2"/>
              <a:buChar char="ü"/>
              <a:defRPr/>
            </a:pPr>
            <a:r>
              <a:rPr lang="zh-CN" altLang="en-US" sz="2400" dirty="0">
                <a:latin typeface="+mn-lt"/>
                <a:ea typeface="+mn-ea"/>
              </a:rPr>
              <a:t>逻辑 </a:t>
            </a:r>
            <a:r>
              <a:rPr lang="en-US" altLang="zh-CN" sz="2400" dirty="0">
                <a:latin typeface="+mn-lt"/>
                <a:ea typeface="+mn-ea"/>
              </a:rPr>
              <a:t>ATM </a:t>
            </a:r>
            <a:r>
              <a:rPr lang="zh-CN" altLang="en-US" sz="2400" dirty="0">
                <a:latin typeface="+mn-lt"/>
                <a:ea typeface="+mn-ea"/>
              </a:rPr>
              <a:t>信道 </a:t>
            </a:r>
            <a:r>
              <a:rPr lang="en-US" altLang="zh-CN" sz="2400" dirty="0">
                <a:latin typeface="+mn-lt"/>
                <a:ea typeface="+mn-ea"/>
              </a:rPr>
              <a:t>= </a:t>
            </a:r>
            <a:r>
              <a:rPr lang="zh-CN" altLang="en-US" sz="2400" dirty="0">
                <a:latin typeface="+mn-lt"/>
                <a:ea typeface="+mn-ea"/>
              </a:rPr>
              <a:t>物理端口 </a:t>
            </a:r>
            <a:r>
              <a:rPr lang="en-US" altLang="zh-CN" sz="2400" dirty="0">
                <a:latin typeface="+mn-lt"/>
                <a:ea typeface="+mn-ea"/>
              </a:rPr>
              <a:t>+ </a:t>
            </a:r>
            <a:r>
              <a:rPr lang="zh-CN" altLang="en-US" sz="2400" dirty="0">
                <a:latin typeface="+mn-lt"/>
                <a:ea typeface="+mn-ea"/>
              </a:rPr>
              <a:t>物理端口上的逻辑信道</a:t>
            </a:r>
          </a:p>
          <a:p>
            <a:pPr marL="342900" indent="22225" fontAlgn="auto">
              <a:spcBef>
                <a:spcPts val="0"/>
              </a:spcBef>
              <a:spcAft>
                <a:spcPts val="1200"/>
              </a:spcAft>
              <a:buFont typeface="Wingdings" pitchFamily="2" charset="2"/>
              <a:buChar char="ü"/>
              <a:defRPr/>
            </a:pPr>
            <a:r>
              <a:rPr lang="zh-CN" altLang="en-US" sz="2400" dirty="0">
                <a:latin typeface="+mn-lt"/>
                <a:ea typeface="+mn-ea"/>
              </a:rPr>
              <a:t>物理端口号：表征了物理入线或出线</a:t>
            </a:r>
          </a:p>
          <a:p>
            <a:pPr marL="342900" indent="22225" fontAlgn="auto">
              <a:spcBef>
                <a:spcPts val="0"/>
              </a:spcBef>
              <a:spcAft>
                <a:spcPts val="1200"/>
              </a:spcAft>
              <a:buFont typeface="Wingdings" pitchFamily="2" charset="2"/>
              <a:buChar char="ü"/>
              <a:defRPr/>
            </a:pPr>
            <a:r>
              <a:rPr lang="zh-CN" altLang="en-US" sz="2400" dirty="0">
                <a:latin typeface="+mn-lt"/>
                <a:ea typeface="+mn-ea"/>
              </a:rPr>
              <a:t>物理端口上的逻辑信道：由虚通路</a:t>
            </a:r>
            <a:r>
              <a:rPr lang="en-US" altLang="zh-CN" sz="2400" dirty="0">
                <a:latin typeface="+mn-lt"/>
                <a:ea typeface="+mn-ea"/>
              </a:rPr>
              <a:t>/</a:t>
            </a:r>
            <a:r>
              <a:rPr lang="zh-CN" altLang="en-US" sz="2400" dirty="0">
                <a:latin typeface="+mn-lt"/>
                <a:ea typeface="+mn-ea"/>
              </a:rPr>
              <a:t>虚信道标识 </a:t>
            </a:r>
            <a:r>
              <a:rPr lang="en-US" altLang="zh-CN" sz="2400" dirty="0">
                <a:latin typeface="+mn-lt"/>
                <a:ea typeface="+mn-ea"/>
              </a:rPr>
              <a:t>(VPI/VCI) </a:t>
            </a:r>
            <a:r>
              <a:rPr lang="zh-CN" altLang="en-US" sz="2400" dirty="0">
                <a:latin typeface="+mn-lt"/>
                <a:ea typeface="+mn-ea"/>
              </a:rPr>
              <a:t>表征</a:t>
            </a:r>
          </a:p>
          <a:p>
            <a:pPr fontAlgn="auto">
              <a:spcBef>
                <a:spcPts val="0"/>
              </a:spcBef>
              <a:spcAft>
                <a:spcPts val="1200"/>
              </a:spcAft>
              <a:buFont typeface="Wingdings" pitchFamily="2" charset="2"/>
              <a:buChar char="Ø"/>
              <a:defRPr/>
            </a:pPr>
            <a:r>
              <a:rPr lang="zh-CN" altLang="en-US" sz="3600" b="1" dirty="0">
                <a:latin typeface="+mn-lt"/>
                <a:ea typeface="+mn-ea"/>
              </a:rPr>
              <a:t>集中</a:t>
            </a:r>
            <a:r>
              <a:rPr lang="en-US" altLang="zh-CN" sz="3600" b="1" dirty="0">
                <a:latin typeface="+mn-lt"/>
                <a:ea typeface="+mn-ea"/>
              </a:rPr>
              <a:t>/</a:t>
            </a:r>
            <a:r>
              <a:rPr lang="zh-CN" altLang="en-US" sz="3600" b="1" dirty="0">
                <a:latin typeface="+mn-lt"/>
                <a:ea typeface="+mn-ea"/>
              </a:rPr>
              <a:t>复用、扩展</a:t>
            </a:r>
            <a:r>
              <a:rPr lang="en-US" altLang="zh-CN" sz="3600" b="1" dirty="0">
                <a:latin typeface="+mn-lt"/>
                <a:ea typeface="+mn-ea"/>
              </a:rPr>
              <a:t>/</a:t>
            </a:r>
            <a:r>
              <a:rPr lang="zh-CN" altLang="en-US" sz="3600" b="1" dirty="0">
                <a:latin typeface="+mn-lt"/>
                <a:ea typeface="+mn-ea"/>
              </a:rPr>
              <a:t>分路与交换一个含义</a:t>
            </a:r>
          </a:p>
        </p:txBody>
      </p:sp>
      <p:sp>
        <p:nvSpPr>
          <p:cNvPr id="17410" name="矩形 4"/>
          <p:cNvSpPr>
            <a:spLocks noChangeArrowheads="1"/>
          </p:cNvSpPr>
          <p:nvPr/>
        </p:nvSpPr>
        <p:spPr bwMode="auto">
          <a:xfrm>
            <a:off x="2699792" y="260648"/>
            <a:ext cx="3845925" cy="707886"/>
          </a:xfrm>
          <a:prstGeom prst="rect">
            <a:avLst/>
          </a:prstGeom>
          <a:noFill/>
          <a:ln w="9525">
            <a:noFill/>
            <a:miter lim="800000"/>
            <a:headEnd/>
            <a:tailEnd/>
          </a:ln>
        </p:spPr>
        <p:txBody>
          <a:bodyPr wrap="none">
            <a:spAutoFit/>
          </a:bodyPr>
          <a:lstStyle/>
          <a:p>
            <a:pPr algn="ctr"/>
            <a:r>
              <a:rPr lang="en-US" altLang="zh-CN" sz="4000" b="1" dirty="0">
                <a:latin typeface="Calibri" pitchFamily="34" charset="0"/>
              </a:rPr>
              <a:t>ATM </a:t>
            </a:r>
            <a:r>
              <a:rPr lang="zh-CN" altLang="en-US" sz="4000" b="1" dirty="0">
                <a:latin typeface="Calibri" pitchFamily="34" charset="0"/>
              </a:rPr>
              <a:t>交换的定义</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矩形 3"/>
          <p:cNvSpPr>
            <a:spLocks noChangeArrowheads="1"/>
          </p:cNvSpPr>
          <p:nvPr/>
        </p:nvSpPr>
        <p:spPr bwMode="auto">
          <a:xfrm>
            <a:off x="2378075" y="260350"/>
            <a:ext cx="4354513" cy="646113"/>
          </a:xfrm>
          <a:prstGeom prst="rect">
            <a:avLst/>
          </a:prstGeom>
          <a:noFill/>
          <a:ln w="9525">
            <a:noFill/>
            <a:miter lim="800000"/>
            <a:headEnd/>
            <a:tailEnd/>
          </a:ln>
        </p:spPr>
        <p:txBody>
          <a:bodyPr wrap="none">
            <a:spAutoFit/>
          </a:bodyPr>
          <a:lstStyle/>
          <a:p>
            <a:r>
              <a:rPr lang="zh-CN" altLang="en-US" sz="3600" b="1" dirty="0">
                <a:latin typeface="Calibri" pitchFamily="34" charset="0"/>
              </a:rPr>
              <a:t>基本交换模块的类型</a:t>
            </a:r>
          </a:p>
        </p:txBody>
      </p:sp>
      <p:sp>
        <p:nvSpPr>
          <p:cNvPr id="5" name="矩形 4"/>
          <p:cNvSpPr/>
          <p:nvPr/>
        </p:nvSpPr>
        <p:spPr>
          <a:xfrm>
            <a:off x="323850" y="1268760"/>
            <a:ext cx="8424863" cy="4955203"/>
          </a:xfrm>
          <a:prstGeom prst="rect">
            <a:avLst/>
          </a:prstGeom>
        </p:spPr>
        <p:txBody>
          <a:bodyPr>
            <a:spAutoFit/>
          </a:bodyPr>
          <a:lstStyle/>
          <a:p>
            <a:pPr fontAlgn="auto">
              <a:spcBef>
                <a:spcPts val="0"/>
              </a:spcBef>
              <a:spcAft>
                <a:spcPts val="1200"/>
              </a:spcAft>
              <a:buFont typeface="Wingdings" pitchFamily="2" charset="2"/>
              <a:buChar char="Ø"/>
              <a:defRPr/>
            </a:pPr>
            <a:r>
              <a:rPr lang="zh-CN" altLang="en-US" sz="3600" b="1" dirty="0" smtClean="0">
                <a:latin typeface="+mn-lt"/>
                <a:ea typeface="+mn-ea"/>
              </a:rPr>
              <a:t>基于</a:t>
            </a:r>
            <a:r>
              <a:rPr lang="zh-CN" altLang="en-US" sz="3600" b="1" dirty="0">
                <a:latin typeface="+mn-lt"/>
                <a:ea typeface="+mn-ea"/>
              </a:rPr>
              <a:t>矩阵结构的交换单元</a:t>
            </a:r>
          </a:p>
          <a:p>
            <a:pPr lvl="1" fontAlgn="auto">
              <a:spcBef>
                <a:spcPts val="0"/>
              </a:spcBef>
              <a:spcAft>
                <a:spcPts val="1200"/>
              </a:spcAft>
              <a:buFont typeface="Wingdings" pitchFamily="2" charset="2"/>
              <a:buChar char="ü"/>
              <a:defRPr/>
            </a:pPr>
            <a:r>
              <a:rPr lang="zh-CN" altLang="en-US" sz="2400" dirty="0" smtClean="0">
                <a:latin typeface="+mn-lt"/>
                <a:ea typeface="+mn-ea"/>
              </a:rPr>
              <a:t>所有</a:t>
            </a:r>
            <a:r>
              <a:rPr lang="zh-CN" altLang="en-US" sz="2400" dirty="0">
                <a:latin typeface="+mn-lt"/>
                <a:ea typeface="+mn-ea"/>
              </a:rPr>
              <a:t>的输入线和输出线互连构成矩阵网格，信元通过网格接点并行传送。</a:t>
            </a:r>
          </a:p>
          <a:p>
            <a:pPr fontAlgn="auto">
              <a:spcBef>
                <a:spcPts val="0"/>
              </a:spcBef>
              <a:spcAft>
                <a:spcPts val="1200"/>
              </a:spcAft>
              <a:buFont typeface="Wingdings" pitchFamily="2" charset="2"/>
              <a:buChar char="Ø"/>
              <a:defRPr/>
            </a:pPr>
            <a:r>
              <a:rPr lang="zh-CN" altLang="en-US" sz="3600" b="1" dirty="0" smtClean="0">
                <a:latin typeface="+mn-lt"/>
                <a:ea typeface="+mn-ea"/>
              </a:rPr>
              <a:t>基于</a:t>
            </a:r>
            <a:r>
              <a:rPr lang="zh-CN" altLang="en-US" sz="3600" b="1" dirty="0">
                <a:latin typeface="+mn-lt"/>
                <a:ea typeface="+mn-ea"/>
              </a:rPr>
              <a:t>时分复用结构的交换单元</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输入线和输出线通过时分复用的方式共享传输介质或存储介质，从而实现信元交换。</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基于时分复用结构的交换单元又可分为：</a:t>
            </a:r>
          </a:p>
          <a:p>
            <a:pPr marL="1200150" lvl="2" indent="-285750" fontAlgn="auto">
              <a:spcBef>
                <a:spcPts val="0"/>
              </a:spcBef>
              <a:spcAft>
                <a:spcPts val="1200"/>
              </a:spcAft>
              <a:buFont typeface="Wingdings" pitchFamily="2" charset="2"/>
              <a:buChar char="n"/>
              <a:defRPr/>
            </a:pPr>
            <a:r>
              <a:rPr lang="zh-CN" altLang="en-US" dirty="0">
                <a:latin typeface="+mn-lt"/>
                <a:ea typeface="+mn-ea"/>
              </a:rPr>
              <a:t>共享总线式交换单元</a:t>
            </a:r>
          </a:p>
          <a:p>
            <a:pPr marL="1200150" lvl="2" indent="-285750" fontAlgn="auto">
              <a:spcBef>
                <a:spcPts val="0"/>
              </a:spcBef>
              <a:spcAft>
                <a:spcPts val="1200"/>
              </a:spcAft>
              <a:buFont typeface="Wingdings" pitchFamily="2" charset="2"/>
              <a:buChar char="n"/>
              <a:defRPr/>
            </a:pPr>
            <a:r>
              <a:rPr lang="zh-CN" altLang="en-US" dirty="0">
                <a:latin typeface="+mn-lt"/>
                <a:ea typeface="+mn-ea"/>
              </a:rPr>
              <a:t>环型交换单元</a:t>
            </a:r>
          </a:p>
          <a:p>
            <a:pPr marL="1200150" lvl="2" indent="-285750" fontAlgn="auto">
              <a:spcBef>
                <a:spcPts val="0"/>
              </a:spcBef>
              <a:spcAft>
                <a:spcPts val="1200"/>
              </a:spcAft>
              <a:buFont typeface="Wingdings" pitchFamily="2" charset="2"/>
              <a:buChar char="n"/>
              <a:defRPr/>
            </a:pPr>
            <a:r>
              <a:rPr lang="zh-CN" altLang="en-US" dirty="0">
                <a:latin typeface="+mn-lt"/>
                <a:ea typeface="+mn-ea"/>
              </a:rPr>
              <a:t>中央存贮式交换单元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矩形 3"/>
          <p:cNvSpPr>
            <a:spLocks noChangeArrowheads="1"/>
          </p:cNvSpPr>
          <p:nvPr/>
        </p:nvSpPr>
        <p:spPr bwMode="auto">
          <a:xfrm>
            <a:off x="1908175" y="333375"/>
            <a:ext cx="5280025" cy="646113"/>
          </a:xfrm>
          <a:prstGeom prst="rect">
            <a:avLst/>
          </a:prstGeom>
          <a:noFill/>
          <a:ln w="9525">
            <a:noFill/>
            <a:miter lim="800000"/>
            <a:headEnd/>
            <a:tailEnd/>
          </a:ln>
        </p:spPr>
        <p:txBody>
          <a:bodyPr wrap="none">
            <a:spAutoFit/>
          </a:bodyPr>
          <a:lstStyle/>
          <a:p>
            <a:r>
              <a:rPr lang="zh-CN" altLang="en-US" sz="3600" b="1" dirty="0">
                <a:latin typeface="Calibri" pitchFamily="34" charset="0"/>
              </a:rPr>
              <a:t>基于矩阵结构的交换单元</a:t>
            </a:r>
          </a:p>
        </p:txBody>
      </p:sp>
      <p:pic>
        <p:nvPicPr>
          <p:cNvPr id="56322" name="Picture 2"/>
          <p:cNvPicPr>
            <a:picLocks noChangeAspect="1" noChangeArrowheads="1"/>
          </p:cNvPicPr>
          <p:nvPr/>
        </p:nvPicPr>
        <p:blipFill>
          <a:blip r:embed="rId3" cstate="print"/>
          <a:srcRect/>
          <a:stretch>
            <a:fillRect/>
          </a:stretch>
        </p:blipFill>
        <p:spPr bwMode="auto">
          <a:xfrm>
            <a:off x="66675" y="1196975"/>
            <a:ext cx="9009063" cy="5486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矩形 3"/>
          <p:cNvSpPr>
            <a:spLocks noChangeArrowheads="1"/>
          </p:cNvSpPr>
          <p:nvPr/>
        </p:nvSpPr>
        <p:spPr bwMode="auto">
          <a:xfrm>
            <a:off x="3038475" y="549275"/>
            <a:ext cx="3427541" cy="646331"/>
          </a:xfrm>
          <a:prstGeom prst="rect">
            <a:avLst/>
          </a:prstGeom>
          <a:noFill/>
          <a:ln w="9525">
            <a:noFill/>
            <a:miter lim="800000"/>
            <a:headEnd/>
            <a:tailEnd/>
          </a:ln>
        </p:spPr>
        <p:txBody>
          <a:bodyPr wrap="none">
            <a:spAutoFit/>
          </a:bodyPr>
          <a:lstStyle/>
          <a:p>
            <a:r>
              <a:rPr lang="zh-CN" altLang="en-US" sz="3600" b="1" dirty="0">
                <a:latin typeface="Calibri" pitchFamily="34" charset="0"/>
              </a:rPr>
              <a:t>总线式交换单元</a:t>
            </a:r>
          </a:p>
        </p:txBody>
      </p:sp>
      <p:pic>
        <p:nvPicPr>
          <p:cNvPr id="58370" name="Picture 2"/>
          <p:cNvPicPr>
            <a:picLocks noChangeAspect="1" noChangeArrowheads="1"/>
          </p:cNvPicPr>
          <p:nvPr/>
        </p:nvPicPr>
        <p:blipFill>
          <a:blip r:embed="rId3" cstate="print"/>
          <a:srcRect/>
          <a:stretch>
            <a:fillRect/>
          </a:stretch>
        </p:blipFill>
        <p:spPr bwMode="auto">
          <a:xfrm>
            <a:off x="157163" y="1844675"/>
            <a:ext cx="8958262" cy="4537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矩形 3"/>
          <p:cNvSpPr>
            <a:spLocks noChangeArrowheads="1"/>
          </p:cNvSpPr>
          <p:nvPr/>
        </p:nvSpPr>
        <p:spPr bwMode="auto">
          <a:xfrm>
            <a:off x="2625725" y="620713"/>
            <a:ext cx="4354077" cy="646331"/>
          </a:xfrm>
          <a:prstGeom prst="rect">
            <a:avLst/>
          </a:prstGeom>
          <a:noFill/>
          <a:ln w="9525">
            <a:noFill/>
            <a:miter lim="800000"/>
            <a:headEnd/>
            <a:tailEnd/>
          </a:ln>
        </p:spPr>
        <p:txBody>
          <a:bodyPr wrap="none">
            <a:spAutoFit/>
          </a:bodyPr>
          <a:lstStyle/>
          <a:p>
            <a:r>
              <a:rPr lang="zh-CN" altLang="en-US" sz="3600" b="1" dirty="0">
                <a:latin typeface="Calibri" pitchFamily="34" charset="0"/>
              </a:rPr>
              <a:t>中央存贮式交换单元</a:t>
            </a:r>
          </a:p>
        </p:txBody>
      </p:sp>
      <p:pic>
        <p:nvPicPr>
          <p:cNvPr id="60418" name="Picture 2"/>
          <p:cNvPicPr>
            <a:picLocks noChangeAspect="1" noChangeArrowheads="1"/>
          </p:cNvPicPr>
          <p:nvPr/>
        </p:nvPicPr>
        <p:blipFill>
          <a:blip r:embed="rId3" cstate="print"/>
          <a:srcRect/>
          <a:stretch>
            <a:fillRect/>
          </a:stretch>
        </p:blipFill>
        <p:spPr bwMode="auto">
          <a:xfrm>
            <a:off x="466725" y="1484313"/>
            <a:ext cx="8210550" cy="47879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3"/>
          <p:cNvSpPr>
            <a:spLocks noChangeArrowheads="1"/>
          </p:cNvSpPr>
          <p:nvPr/>
        </p:nvSpPr>
        <p:spPr bwMode="auto">
          <a:xfrm>
            <a:off x="2897188" y="404813"/>
            <a:ext cx="3330575" cy="708025"/>
          </a:xfrm>
          <a:prstGeom prst="rect">
            <a:avLst/>
          </a:prstGeom>
          <a:noFill/>
          <a:ln w="9525">
            <a:noFill/>
            <a:miter lim="800000"/>
            <a:headEnd/>
            <a:tailEnd/>
          </a:ln>
        </p:spPr>
        <p:txBody>
          <a:bodyPr wrap="none">
            <a:spAutoFit/>
          </a:bodyPr>
          <a:lstStyle/>
          <a:p>
            <a:r>
              <a:rPr lang="en-US" altLang="zh-CN" sz="4000" b="1" dirty="0">
                <a:latin typeface="Calibri" pitchFamily="34" charset="0"/>
              </a:rPr>
              <a:t>ATM </a:t>
            </a:r>
            <a:r>
              <a:rPr lang="zh-CN" altLang="en-US" sz="4000" b="1" dirty="0">
                <a:latin typeface="Calibri" pitchFamily="34" charset="0"/>
              </a:rPr>
              <a:t>交换机构</a:t>
            </a:r>
          </a:p>
        </p:txBody>
      </p:sp>
      <p:sp>
        <p:nvSpPr>
          <p:cNvPr id="5" name="矩形 4"/>
          <p:cNvSpPr/>
          <p:nvPr/>
        </p:nvSpPr>
        <p:spPr>
          <a:xfrm>
            <a:off x="323528" y="1340768"/>
            <a:ext cx="8137525" cy="4247317"/>
          </a:xfrm>
          <a:prstGeom prst="rect">
            <a:avLst/>
          </a:prstGeom>
        </p:spPr>
        <p:txBody>
          <a:bodyPr wrap="square">
            <a:spAutoFit/>
          </a:bodyPr>
          <a:lstStyle/>
          <a:p>
            <a:pPr marL="342900" indent="-342900" fontAlgn="auto">
              <a:spcBef>
                <a:spcPts val="0"/>
              </a:spcBef>
              <a:spcAft>
                <a:spcPts val="1200"/>
              </a:spcAft>
              <a:buFont typeface="Wingdings" pitchFamily="2" charset="2"/>
              <a:buChar char="Ø"/>
              <a:defRPr/>
            </a:pPr>
            <a:r>
              <a:rPr lang="en-US" altLang="zh-CN" sz="3600" b="1" dirty="0" smtClean="0">
                <a:latin typeface="+mn-lt"/>
                <a:ea typeface="+mn-ea"/>
              </a:rPr>
              <a:t>ATM </a:t>
            </a:r>
            <a:r>
              <a:rPr lang="zh-CN" altLang="en-US" sz="3600" b="1" dirty="0">
                <a:latin typeface="+mn-lt"/>
                <a:ea typeface="+mn-ea"/>
              </a:rPr>
              <a:t>交换机构（或交换网络）是由大量基本交换模块</a:t>
            </a:r>
            <a:r>
              <a:rPr lang="zh-CN" altLang="en-US" sz="3600" b="1" dirty="0" smtClean="0">
                <a:latin typeface="+mn-lt"/>
                <a:ea typeface="+mn-ea"/>
              </a:rPr>
              <a:t>构成，</a:t>
            </a:r>
            <a:r>
              <a:rPr lang="zh-CN" altLang="en-US" sz="3600" b="1" dirty="0" smtClean="0">
                <a:latin typeface="+mn-lt"/>
                <a:ea typeface="+mn-ea"/>
              </a:rPr>
              <a:t>交换</a:t>
            </a:r>
            <a:r>
              <a:rPr lang="zh-CN" altLang="en-US" sz="3600" b="1" dirty="0">
                <a:latin typeface="+mn-lt"/>
                <a:ea typeface="+mn-ea"/>
              </a:rPr>
              <a:t>机构的规模可达数百条到数万条出入线。</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基本</a:t>
            </a:r>
            <a:r>
              <a:rPr lang="zh-CN" altLang="en-US" sz="2400" dirty="0">
                <a:latin typeface="+mn-lt"/>
                <a:ea typeface="+mn-ea"/>
              </a:rPr>
              <a:t>交换模块构成交换机构时需要依照一定的结构</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交换</a:t>
            </a:r>
            <a:r>
              <a:rPr lang="zh-CN" altLang="en-US" sz="2400" dirty="0">
                <a:latin typeface="+mn-lt"/>
                <a:ea typeface="+mn-ea"/>
              </a:rPr>
              <a:t>机构的结构组织方式决定了交换机构的特性</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根据</a:t>
            </a:r>
            <a:r>
              <a:rPr lang="zh-CN" altLang="en-US" sz="2400" dirty="0">
                <a:latin typeface="+mn-lt"/>
                <a:ea typeface="+mn-ea"/>
              </a:rPr>
              <a:t>网络的组织方式，交换机构可大体分为：</a:t>
            </a:r>
          </a:p>
          <a:p>
            <a:pPr lvl="2" fontAlgn="auto">
              <a:spcBef>
                <a:spcPts val="0"/>
              </a:spcBef>
              <a:spcAft>
                <a:spcPts val="1200"/>
              </a:spcAft>
              <a:buFont typeface="Wingdings" pitchFamily="2" charset="2"/>
              <a:buChar char="n"/>
              <a:defRPr/>
            </a:pPr>
            <a:r>
              <a:rPr lang="zh-CN" altLang="en-US" dirty="0">
                <a:latin typeface="+mn-lt"/>
                <a:ea typeface="+mn-ea"/>
              </a:rPr>
              <a:t></a:t>
            </a:r>
            <a:r>
              <a:rPr lang="zh-CN" altLang="en-US" sz="2000" dirty="0">
                <a:latin typeface="+mn-lt"/>
                <a:ea typeface="+mn-ea"/>
              </a:rPr>
              <a:t>单级交换网络</a:t>
            </a:r>
          </a:p>
          <a:p>
            <a:pPr lvl="2" fontAlgn="auto">
              <a:spcBef>
                <a:spcPts val="0"/>
              </a:spcBef>
              <a:spcAft>
                <a:spcPts val="1200"/>
              </a:spcAft>
              <a:buFont typeface="Wingdings" pitchFamily="2" charset="2"/>
              <a:buChar char="n"/>
              <a:defRPr/>
            </a:pPr>
            <a:r>
              <a:rPr lang="zh-CN" altLang="en-US" sz="2000" dirty="0">
                <a:latin typeface="+mn-lt"/>
                <a:ea typeface="+mn-ea"/>
              </a:rPr>
              <a:t>多级互连网（</a:t>
            </a:r>
            <a:r>
              <a:rPr lang="en-US" altLang="zh-CN" sz="2000" dirty="0">
                <a:latin typeface="+mn-lt"/>
                <a:ea typeface="+mn-ea"/>
              </a:rPr>
              <a:t>MIN</a:t>
            </a:r>
            <a:r>
              <a:rPr lang="zh-CN" altLang="en-US" sz="2000" dirty="0">
                <a:latin typeface="+mn-lt"/>
                <a:ea typeface="+mn-ea"/>
              </a:rPr>
              <a:t>） </a:t>
            </a:r>
            <a:r>
              <a:rPr lang="zh-CN" altLang="en-US" dirty="0">
                <a:latin typeface="+mn-lt"/>
                <a:ea typeface="+mn-ea"/>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矩形 3"/>
          <p:cNvSpPr>
            <a:spLocks noChangeArrowheads="1"/>
          </p:cNvSpPr>
          <p:nvPr/>
        </p:nvSpPr>
        <p:spPr bwMode="auto">
          <a:xfrm>
            <a:off x="1403648" y="332656"/>
            <a:ext cx="6359433" cy="707886"/>
          </a:xfrm>
          <a:prstGeom prst="rect">
            <a:avLst/>
          </a:prstGeom>
          <a:noFill/>
          <a:ln w="9525">
            <a:noFill/>
            <a:miter lim="800000"/>
            <a:headEnd/>
            <a:tailEnd/>
          </a:ln>
        </p:spPr>
        <p:txBody>
          <a:bodyPr wrap="none">
            <a:spAutoFit/>
          </a:bodyPr>
          <a:lstStyle/>
          <a:p>
            <a:r>
              <a:rPr lang="zh-CN" altLang="en-US" sz="4000" b="1" dirty="0">
                <a:latin typeface="Calibri" pitchFamily="34" charset="0"/>
              </a:rPr>
              <a:t>多级互连网构成的交换机构</a:t>
            </a:r>
          </a:p>
        </p:txBody>
      </p:sp>
      <p:sp>
        <p:nvSpPr>
          <p:cNvPr id="5" name="矩形 4"/>
          <p:cNvSpPr/>
          <p:nvPr/>
        </p:nvSpPr>
        <p:spPr>
          <a:xfrm>
            <a:off x="323850" y="1124744"/>
            <a:ext cx="4572000" cy="5170646"/>
          </a:xfrm>
          <a:prstGeom prst="rect">
            <a:avLst/>
          </a:prstGeom>
        </p:spPr>
        <p:txBody>
          <a:bodyPr>
            <a:spAutoFit/>
          </a:bodyPr>
          <a:lstStyle/>
          <a:p>
            <a:pPr fontAlgn="auto">
              <a:spcBef>
                <a:spcPts val="0"/>
              </a:spcBef>
              <a:spcAft>
                <a:spcPts val="1200"/>
              </a:spcAft>
              <a:buFont typeface="Wingdings" pitchFamily="2" charset="2"/>
              <a:buChar char="Ø"/>
              <a:defRPr/>
            </a:pPr>
            <a:r>
              <a:rPr lang="zh-CN" altLang="en-US" sz="2800" b="1" dirty="0">
                <a:latin typeface="+mn-lt"/>
                <a:ea typeface="+mn-ea"/>
              </a:rPr>
              <a:t>多级互连网（</a:t>
            </a:r>
            <a:r>
              <a:rPr lang="en-US" altLang="zh-CN" sz="2800" b="1" dirty="0">
                <a:latin typeface="+mn-lt"/>
                <a:ea typeface="+mn-ea"/>
              </a:rPr>
              <a:t>MIN</a:t>
            </a:r>
            <a:r>
              <a:rPr lang="zh-CN" altLang="en-US" sz="2800" b="1" dirty="0">
                <a:latin typeface="+mn-lt"/>
                <a:ea typeface="+mn-ea"/>
              </a:rPr>
              <a:t>）交换机构</a:t>
            </a:r>
          </a:p>
          <a:p>
            <a:pPr marL="800100" lvl="1" indent="-342900" fontAlgn="auto">
              <a:spcBef>
                <a:spcPts val="0"/>
              </a:spcBef>
              <a:spcAft>
                <a:spcPts val="0"/>
              </a:spcAft>
              <a:buFont typeface="Wingdings" pitchFamily="2" charset="2"/>
              <a:buChar char="ü"/>
              <a:defRPr/>
            </a:pPr>
            <a:r>
              <a:rPr lang="zh-CN" altLang="en-US" sz="2000" dirty="0">
                <a:latin typeface="+mn-lt"/>
                <a:ea typeface="+mn-ea"/>
              </a:rPr>
              <a:t>由基本交换模块构成，大的基本交换模块可以减少交换机构的级数</a:t>
            </a:r>
            <a:endParaRPr lang="en-US" altLang="zh-CN" sz="2000" dirty="0">
              <a:latin typeface="+mn-lt"/>
              <a:ea typeface="+mn-ea"/>
            </a:endParaRPr>
          </a:p>
          <a:p>
            <a:pPr marL="800100" lvl="1" indent="-342900" fontAlgn="auto">
              <a:spcBef>
                <a:spcPts val="0"/>
              </a:spcBef>
              <a:spcAft>
                <a:spcPts val="0"/>
              </a:spcAft>
              <a:buFont typeface="Wingdings" pitchFamily="2" charset="2"/>
              <a:buChar char="ü"/>
              <a:defRPr/>
            </a:pPr>
            <a:r>
              <a:rPr lang="zh-CN" altLang="en-US" sz="2000" dirty="0">
                <a:latin typeface="+mn-lt"/>
                <a:ea typeface="+mn-ea"/>
              </a:rPr>
              <a:t>交换网络中信元从输入端到输出端至少需要经过两次以上的过程来确定传输路径</a:t>
            </a:r>
          </a:p>
          <a:p>
            <a:pPr marL="800100" lvl="1" indent="-342900" fontAlgn="auto">
              <a:spcBef>
                <a:spcPts val="0"/>
              </a:spcBef>
              <a:spcAft>
                <a:spcPts val="0"/>
              </a:spcAft>
              <a:buFont typeface="Wingdings" pitchFamily="2" charset="2"/>
              <a:buChar char="ü"/>
              <a:defRPr/>
            </a:pPr>
            <a:r>
              <a:rPr lang="zh-CN" altLang="en-US" sz="2000" dirty="0">
                <a:latin typeface="+mn-lt"/>
                <a:ea typeface="+mn-ea"/>
              </a:rPr>
              <a:t>入线到出线的全连通性</a:t>
            </a:r>
          </a:p>
          <a:p>
            <a:pPr marL="800100" lvl="1" indent="-342900" fontAlgn="auto">
              <a:spcBef>
                <a:spcPts val="0"/>
              </a:spcBef>
              <a:spcAft>
                <a:spcPts val="0"/>
              </a:spcAft>
              <a:buFont typeface="Wingdings" pitchFamily="2" charset="2"/>
              <a:buChar char="ü"/>
              <a:defRPr/>
            </a:pPr>
            <a:r>
              <a:rPr lang="zh-CN" altLang="en-US" sz="2000" dirty="0">
                <a:latin typeface="+mn-lt"/>
                <a:ea typeface="+mn-ea"/>
              </a:rPr>
              <a:t>内部通路的共享</a:t>
            </a:r>
            <a:endParaRPr lang="en-US" altLang="zh-CN" sz="2000" dirty="0">
              <a:latin typeface="+mn-lt"/>
              <a:ea typeface="+mn-ea"/>
            </a:endParaRPr>
          </a:p>
          <a:p>
            <a:pPr marL="800100" lvl="1" indent="-342900" fontAlgn="auto">
              <a:spcBef>
                <a:spcPts val="0"/>
              </a:spcBef>
              <a:spcAft>
                <a:spcPts val="0"/>
              </a:spcAft>
              <a:buFont typeface="Wingdings" pitchFamily="2" charset="2"/>
              <a:buChar char="ü"/>
              <a:defRPr/>
            </a:pPr>
            <a:r>
              <a:rPr lang="zh-CN" altLang="en-US" sz="2000" dirty="0">
                <a:latin typeface="+mn-lt"/>
                <a:ea typeface="+mn-ea"/>
              </a:rPr>
              <a:t>允许信元并行穿过ＭＩＮ</a:t>
            </a:r>
          </a:p>
          <a:p>
            <a:pPr fontAlgn="auto">
              <a:spcBef>
                <a:spcPts val="0"/>
              </a:spcBef>
              <a:spcAft>
                <a:spcPts val="1200"/>
              </a:spcAft>
              <a:buFont typeface="Wingdings" pitchFamily="2" charset="2"/>
              <a:buChar char="Ø"/>
              <a:defRPr/>
            </a:pPr>
            <a:r>
              <a:rPr lang="zh-CN" altLang="en-US" sz="2800" b="1" dirty="0" smtClean="0">
                <a:latin typeface="+mn-lt"/>
                <a:ea typeface="+mn-ea"/>
              </a:rPr>
              <a:t>需要</a:t>
            </a:r>
            <a:r>
              <a:rPr lang="zh-CN" altLang="en-US" sz="2800" b="1" dirty="0">
                <a:latin typeface="+mn-lt"/>
                <a:ea typeface="+mn-ea"/>
              </a:rPr>
              <a:t>解决的问题： </a:t>
            </a:r>
          </a:p>
          <a:p>
            <a:pPr lvl="1" fontAlgn="auto">
              <a:spcBef>
                <a:spcPts val="0"/>
              </a:spcBef>
              <a:spcAft>
                <a:spcPts val="0"/>
              </a:spcAft>
              <a:buFont typeface="Wingdings" pitchFamily="2" charset="2"/>
              <a:buChar char="ü"/>
              <a:defRPr/>
            </a:pPr>
            <a:r>
              <a:rPr lang="zh-CN" altLang="en-US" dirty="0" smtClean="0">
                <a:latin typeface="+mn-lt"/>
                <a:ea typeface="+mn-ea"/>
              </a:rPr>
              <a:t>   </a:t>
            </a:r>
            <a:r>
              <a:rPr lang="zh-CN" altLang="en-US" sz="2000" dirty="0" smtClean="0">
                <a:latin typeface="+mn-lt"/>
                <a:ea typeface="+mn-ea"/>
              </a:rPr>
              <a:t>路由选择</a:t>
            </a:r>
            <a:endParaRPr lang="zh-CN" altLang="en-US" sz="2000" dirty="0">
              <a:latin typeface="+mn-lt"/>
              <a:ea typeface="+mn-ea"/>
            </a:endParaRPr>
          </a:p>
          <a:p>
            <a:pPr lvl="1" fontAlgn="auto">
              <a:spcBef>
                <a:spcPts val="0"/>
              </a:spcBef>
              <a:spcAft>
                <a:spcPts val="0"/>
              </a:spcAft>
              <a:buFont typeface="Wingdings" pitchFamily="2" charset="2"/>
              <a:buChar char="ü"/>
              <a:defRPr/>
            </a:pPr>
            <a:r>
              <a:rPr lang="zh-CN" altLang="en-US" sz="2000" dirty="0" smtClean="0">
                <a:latin typeface="+mn-lt"/>
                <a:ea typeface="+mn-ea"/>
              </a:rPr>
              <a:t>   阻塞</a:t>
            </a:r>
            <a:r>
              <a:rPr lang="zh-CN" altLang="en-US" sz="2000" dirty="0">
                <a:latin typeface="+mn-lt"/>
                <a:ea typeface="+mn-ea"/>
              </a:rPr>
              <a:t>和资源竞争</a:t>
            </a:r>
          </a:p>
        </p:txBody>
      </p:sp>
      <p:pic>
        <p:nvPicPr>
          <p:cNvPr id="64515" name="Picture 2"/>
          <p:cNvPicPr>
            <a:picLocks noChangeAspect="1" noChangeArrowheads="1"/>
          </p:cNvPicPr>
          <p:nvPr/>
        </p:nvPicPr>
        <p:blipFill>
          <a:blip r:embed="rId3" cstate="print"/>
          <a:srcRect/>
          <a:stretch>
            <a:fillRect/>
          </a:stretch>
        </p:blipFill>
        <p:spPr bwMode="auto">
          <a:xfrm>
            <a:off x="5018088" y="1082675"/>
            <a:ext cx="3619500" cy="51625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矩形 3"/>
          <p:cNvSpPr>
            <a:spLocks noChangeArrowheads="1"/>
          </p:cNvSpPr>
          <p:nvPr/>
        </p:nvSpPr>
        <p:spPr bwMode="auto">
          <a:xfrm>
            <a:off x="2419350" y="476250"/>
            <a:ext cx="4305300" cy="585788"/>
          </a:xfrm>
          <a:prstGeom prst="rect">
            <a:avLst/>
          </a:prstGeom>
          <a:noFill/>
          <a:ln w="9525">
            <a:noFill/>
            <a:miter lim="800000"/>
            <a:headEnd/>
            <a:tailEnd/>
          </a:ln>
        </p:spPr>
        <p:txBody>
          <a:bodyPr wrap="none">
            <a:spAutoFit/>
          </a:bodyPr>
          <a:lstStyle/>
          <a:p>
            <a:r>
              <a:rPr lang="zh-CN" altLang="en-US" sz="3200" b="1">
                <a:latin typeface="Calibri" pitchFamily="34" charset="0"/>
              </a:rPr>
              <a:t>多级互连网的路由标签</a:t>
            </a:r>
          </a:p>
        </p:txBody>
      </p:sp>
      <p:sp>
        <p:nvSpPr>
          <p:cNvPr id="66562" name="矩形 4"/>
          <p:cNvSpPr>
            <a:spLocks noChangeArrowheads="1"/>
          </p:cNvSpPr>
          <p:nvPr/>
        </p:nvSpPr>
        <p:spPr bwMode="auto">
          <a:xfrm>
            <a:off x="215900" y="1268413"/>
            <a:ext cx="8712200" cy="830997"/>
          </a:xfrm>
          <a:prstGeom prst="rect">
            <a:avLst/>
          </a:prstGeom>
          <a:noFill/>
          <a:ln w="9525">
            <a:noFill/>
            <a:miter lim="800000"/>
            <a:headEnd/>
            <a:tailEnd/>
          </a:ln>
        </p:spPr>
        <p:txBody>
          <a:bodyPr>
            <a:spAutoFit/>
          </a:bodyPr>
          <a:lstStyle/>
          <a:p>
            <a:pPr>
              <a:buFont typeface="Wingdings" pitchFamily="2" charset="2"/>
              <a:buChar char="Ø"/>
            </a:pPr>
            <a:r>
              <a:rPr lang="zh-CN" altLang="en-US" sz="2400" b="1" dirty="0">
                <a:latin typeface="Calibri" pitchFamily="34" charset="0"/>
              </a:rPr>
              <a:t>信元在 </a:t>
            </a:r>
            <a:r>
              <a:rPr lang="en-US" altLang="zh-CN" sz="2400" b="1" dirty="0">
                <a:latin typeface="Calibri" pitchFamily="34" charset="0"/>
              </a:rPr>
              <a:t>MIN </a:t>
            </a:r>
            <a:r>
              <a:rPr lang="zh-CN" altLang="en-US" sz="2400" b="1" dirty="0">
                <a:latin typeface="Calibri" pitchFamily="34" charset="0"/>
              </a:rPr>
              <a:t>中从入线到出线所走过的路由可以用一串数字来</a:t>
            </a:r>
            <a:r>
              <a:rPr lang="zh-CN" altLang="en-US" sz="2400" b="1" dirty="0" smtClean="0">
                <a:latin typeface="Calibri" pitchFamily="34" charset="0"/>
              </a:rPr>
              <a:t>表示，即</a:t>
            </a:r>
            <a:r>
              <a:rPr lang="zh-CN" altLang="en-US" sz="2400" b="1" dirty="0">
                <a:latin typeface="Calibri" pitchFamily="34" charset="0"/>
              </a:rPr>
              <a:t>称为路由</a:t>
            </a:r>
            <a:r>
              <a:rPr lang="zh-CN" altLang="en-US" sz="2400" b="1" dirty="0" smtClean="0">
                <a:latin typeface="Calibri" pitchFamily="34" charset="0"/>
              </a:rPr>
              <a:t>标签。</a:t>
            </a:r>
            <a:endParaRPr lang="zh-CN" altLang="en-US" sz="2400" b="1" dirty="0">
              <a:latin typeface="Calibri" pitchFamily="34" charset="0"/>
            </a:endParaRPr>
          </a:p>
        </p:txBody>
      </p:sp>
      <p:pic>
        <p:nvPicPr>
          <p:cNvPr id="66563" name="Picture 2"/>
          <p:cNvPicPr>
            <a:picLocks noChangeAspect="1" noChangeArrowheads="1"/>
          </p:cNvPicPr>
          <p:nvPr/>
        </p:nvPicPr>
        <p:blipFill>
          <a:blip r:embed="rId3" cstate="print"/>
          <a:srcRect/>
          <a:stretch>
            <a:fillRect/>
          </a:stretch>
        </p:blipFill>
        <p:spPr bwMode="auto">
          <a:xfrm>
            <a:off x="644525" y="2205038"/>
            <a:ext cx="7854950" cy="40449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3"/>
          <p:cNvSpPr>
            <a:spLocks noChangeArrowheads="1"/>
          </p:cNvSpPr>
          <p:nvPr/>
        </p:nvSpPr>
        <p:spPr bwMode="auto">
          <a:xfrm>
            <a:off x="2051050" y="369888"/>
            <a:ext cx="5041900" cy="584200"/>
          </a:xfrm>
          <a:prstGeom prst="rect">
            <a:avLst/>
          </a:prstGeom>
          <a:noFill/>
          <a:ln w="9525">
            <a:noFill/>
            <a:miter lim="800000"/>
            <a:headEnd/>
            <a:tailEnd/>
          </a:ln>
        </p:spPr>
        <p:txBody>
          <a:bodyPr wrap="none">
            <a:spAutoFit/>
          </a:bodyPr>
          <a:lstStyle/>
          <a:p>
            <a:r>
              <a:rPr lang="zh-CN" altLang="en-US" sz="3200" b="1">
                <a:latin typeface="Calibri" pitchFamily="34" charset="0"/>
              </a:rPr>
              <a:t>交换网络（</a:t>
            </a:r>
            <a:r>
              <a:rPr lang="en-US" altLang="zh-CN" sz="3200" b="1">
                <a:latin typeface="Calibri" pitchFamily="34" charset="0"/>
              </a:rPr>
              <a:t>MIN</a:t>
            </a:r>
            <a:r>
              <a:rPr lang="zh-CN" altLang="en-US" sz="3200" b="1">
                <a:latin typeface="Calibri" pitchFamily="34" charset="0"/>
              </a:rPr>
              <a:t>）中的路由</a:t>
            </a:r>
          </a:p>
        </p:txBody>
      </p:sp>
      <p:sp>
        <p:nvSpPr>
          <p:cNvPr id="5" name="矩形 4"/>
          <p:cNvSpPr/>
          <p:nvPr/>
        </p:nvSpPr>
        <p:spPr>
          <a:xfrm>
            <a:off x="14288" y="1003300"/>
            <a:ext cx="9144000" cy="4708981"/>
          </a:xfrm>
          <a:prstGeom prst="rect">
            <a:avLst/>
          </a:prstGeom>
        </p:spPr>
        <p:txBody>
          <a:bodyPr>
            <a:spAutoFit/>
          </a:bodyPr>
          <a:lstStyle/>
          <a:p>
            <a:pPr fontAlgn="auto">
              <a:spcBef>
                <a:spcPts val="0"/>
              </a:spcBef>
              <a:spcAft>
                <a:spcPts val="1200"/>
              </a:spcAft>
              <a:defRPr/>
            </a:pPr>
            <a:r>
              <a:rPr lang="en-US" altLang="zh-CN" sz="2400" b="1" dirty="0">
                <a:latin typeface="+mn-lt"/>
                <a:ea typeface="+mn-ea"/>
              </a:rPr>
              <a:t>MIN </a:t>
            </a:r>
            <a:r>
              <a:rPr lang="zh-CN" altLang="en-US" sz="2400" b="1" dirty="0">
                <a:latin typeface="+mn-lt"/>
                <a:ea typeface="+mn-ea"/>
              </a:rPr>
              <a:t>需要解决的关键性问题 </a:t>
            </a:r>
            <a:r>
              <a:rPr lang="en-US" altLang="zh-CN" sz="2400" b="1" dirty="0">
                <a:latin typeface="+mn-lt"/>
                <a:ea typeface="+mn-ea"/>
              </a:rPr>
              <a:t>—— </a:t>
            </a:r>
            <a:r>
              <a:rPr lang="zh-CN" altLang="en-US" sz="2400" b="1" dirty="0" smtClean="0">
                <a:latin typeface="+mn-lt"/>
                <a:ea typeface="+mn-ea"/>
              </a:rPr>
              <a:t>路由选择，可以</a:t>
            </a:r>
            <a:r>
              <a:rPr lang="zh-CN" altLang="en-US" sz="2400" b="1" dirty="0">
                <a:latin typeface="+mn-lt"/>
                <a:ea typeface="+mn-ea"/>
              </a:rPr>
              <a:t>根据两个标准来划分 </a:t>
            </a:r>
            <a:r>
              <a:rPr lang="en-US" altLang="zh-CN" sz="2400" b="1" dirty="0">
                <a:latin typeface="+mn-lt"/>
                <a:ea typeface="+mn-ea"/>
              </a:rPr>
              <a:t>MIN </a:t>
            </a:r>
            <a:r>
              <a:rPr lang="zh-CN" altLang="en-US" sz="2400" b="1" dirty="0">
                <a:latin typeface="+mn-lt"/>
                <a:ea typeface="+mn-ea"/>
              </a:rPr>
              <a:t>中的选路方法</a:t>
            </a:r>
          </a:p>
          <a:p>
            <a:pPr fontAlgn="auto">
              <a:spcBef>
                <a:spcPts val="0"/>
              </a:spcBef>
              <a:spcAft>
                <a:spcPts val="1200"/>
              </a:spcAft>
              <a:buFont typeface="Wingdings" pitchFamily="2" charset="2"/>
              <a:buChar char="Ø"/>
              <a:defRPr/>
            </a:pPr>
            <a:r>
              <a:rPr lang="zh-CN" altLang="en-US" sz="3200" b="1" dirty="0" smtClean="0">
                <a:latin typeface="+mn-lt"/>
                <a:ea typeface="+mn-ea"/>
              </a:rPr>
              <a:t>根据路由信息安放的位置 </a:t>
            </a:r>
            <a:r>
              <a:rPr lang="zh-CN" altLang="en-US" sz="3200" dirty="0" smtClean="0">
                <a:latin typeface="+mn-lt"/>
                <a:ea typeface="+mn-ea"/>
              </a:rPr>
              <a:t></a:t>
            </a:r>
            <a:endParaRPr lang="zh-CN" altLang="en-US" sz="3200" dirty="0">
              <a:latin typeface="+mn-lt"/>
              <a:ea typeface="+mn-ea"/>
            </a:endParaRPr>
          </a:p>
          <a:p>
            <a:pPr marL="742950" lvl="1" indent="-285750" fontAlgn="auto">
              <a:spcBef>
                <a:spcPts val="0"/>
              </a:spcBef>
              <a:spcAft>
                <a:spcPts val="1200"/>
              </a:spcAft>
              <a:buFont typeface="Wingdings" pitchFamily="2" charset="2"/>
              <a:buChar char="n"/>
              <a:defRPr/>
            </a:pPr>
            <a:r>
              <a:rPr lang="zh-CN" altLang="en-US" sz="2400" dirty="0" smtClean="0">
                <a:latin typeface="+mn-lt"/>
                <a:ea typeface="+mn-ea"/>
              </a:rPr>
              <a:t>基于</a:t>
            </a:r>
            <a:r>
              <a:rPr lang="zh-CN" altLang="en-US" sz="2400" dirty="0">
                <a:latin typeface="+mn-lt"/>
                <a:ea typeface="+mn-ea"/>
              </a:rPr>
              <a:t>信元：基于路由标签的选路方式</a:t>
            </a:r>
          </a:p>
          <a:p>
            <a:pPr marL="742950" lvl="1" indent="-285750" fontAlgn="auto">
              <a:spcBef>
                <a:spcPts val="0"/>
              </a:spcBef>
              <a:spcAft>
                <a:spcPts val="1200"/>
              </a:spcAft>
              <a:buFont typeface="Wingdings" pitchFamily="2" charset="2"/>
              <a:buChar char="n"/>
              <a:defRPr/>
            </a:pPr>
            <a:r>
              <a:rPr lang="zh-CN" altLang="en-US" sz="2400" dirty="0" smtClean="0">
                <a:latin typeface="+mn-lt"/>
                <a:ea typeface="+mn-ea"/>
              </a:rPr>
              <a:t>基于</a:t>
            </a:r>
            <a:r>
              <a:rPr lang="zh-CN" altLang="en-US" sz="2400" dirty="0">
                <a:latin typeface="+mn-lt"/>
                <a:ea typeface="+mn-ea"/>
              </a:rPr>
              <a:t>网络：基于路由表控制的（</a:t>
            </a:r>
            <a:r>
              <a:rPr lang="en-US" altLang="zh-CN" sz="2400" dirty="0">
                <a:latin typeface="+mn-lt"/>
                <a:ea typeface="+mn-ea"/>
              </a:rPr>
              <a:t>routing table controlled</a:t>
            </a:r>
            <a:r>
              <a:rPr lang="zh-CN" altLang="en-US" sz="2400" dirty="0">
                <a:latin typeface="+mn-lt"/>
                <a:ea typeface="+mn-ea"/>
              </a:rPr>
              <a:t>）方式</a:t>
            </a:r>
          </a:p>
          <a:p>
            <a:pPr fontAlgn="auto">
              <a:spcBef>
                <a:spcPts val="0"/>
              </a:spcBef>
              <a:spcAft>
                <a:spcPts val="1200"/>
              </a:spcAft>
              <a:buFont typeface="Wingdings" pitchFamily="2" charset="2"/>
              <a:buChar char="Ø"/>
              <a:defRPr/>
            </a:pPr>
            <a:r>
              <a:rPr lang="zh-CN" altLang="en-US" sz="3600" b="1" dirty="0" smtClean="0">
                <a:latin typeface="+mn-lt"/>
                <a:ea typeface="+mn-ea"/>
              </a:rPr>
              <a:t>根据</a:t>
            </a:r>
            <a:r>
              <a:rPr lang="zh-CN" altLang="en-US" sz="3600" b="1" dirty="0">
                <a:latin typeface="+mn-lt"/>
                <a:ea typeface="+mn-ea"/>
              </a:rPr>
              <a:t>完成选路决策的时间</a:t>
            </a:r>
          </a:p>
          <a:p>
            <a:pPr marL="742950" lvl="1" indent="-285750" fontAlgn="auto">
              <a:spcBef>
                <a:spcPts val="0"/>
              </a:spcBef>
              <a:spcAft>
                <a:spcPts val="1200"/>
              </a:spcAft>
              <a:buFont typeface="Wingdings" pitchFamily="2" charset="2"/>
              <a:buChar char="n"/>
              <a:defRPr/>
            </a:pPr>
            <a:r>
              <a:rPr lang="zh-CN" altLang="en-US" sz="2400" dirty="0" smtClean="0">
                <a:latin typeface="+mn-lt"/>
                <a:ea typeface="+mn-ea"/>
              </a:rPr>
              <a:t>基于</a:t>
            </a:r>
            <a:r>
              <a:rPr lang="zh-CN" altLang="en-US" sz="2400" dirty="0">
                <a:latin typeface="+mn-lt"/>
                <a:ea typeface="+mn-ea"/>
              </a:rPr>
              <a:t>连接：内部面向连接，路由在连接建立时确定</a:t>
            </a:r>
          </a:p>
          <a:p>
            <a:pPr marL="742950" lvl="1" indent="-285750" fontAlgn="auto">
              <a:spcBef>
                <a:spcPts val="0"/>
              </a:spcBef>
              <a:spcAft>
                <a:spcPts val="1200"/>
              </a:spcAft>
              <a:buFont typeface="Wingdings" pitchFamily="2" charset="2"/>
              <a:buChar char="n"/>
              <a:defRPr/>
            </a:pPr>
            <a:r>
              <a:rPr lang="zh-CN" altLang="en-US" sz="2400" dirty="0" smtClean="0">
                <a:latin typeface="+mn-lt"/>
                <a:ea typeface="+mn-ea"/>
              </a:rPr>
              <a:t>基于</a:t>
            </a:r>
            <a:r>
              <a:rPr lang="zh-CN" altLang="en-US" sz="2400" dirty="0">
                <a:latin typeface="+mn-lt"/>
                <a:ea typeface="+mn-ea"/>
              </a:rPr>
              <a:t>信元：每个信元逐个进行路由选择</a:t>
            </a:r>
          </a:p>
          <a:p>
            <a:pPr fontAlgn="auto">
              <a:spcBef>
                <a:spcPts val="0"/>
              </a:spcBef>
              <a:spcAft>
                <a:spcPts val="1200"/>
              </a:spcAft>
              <a:defRPr/>
            </a:pPr>
            <a:r>
              <a:rPr lang="zh-CN" altLang="en-US" dirty="0">
                <a:latin typeface="+mn-lt"/>
                <a:ea typeface="+mn-ea"/>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矩形 3"/>
          <p:cNvSpPr>
            <a:spLocks noChangeArrowheads="1"/>
          </p:cNvSpPr>
          <p:nvPr/>
        </p:nvSpPr>
        <p:spPr bwMode="auto">
          <a:xfrm>
            <a:off x="1801813" y="333375"/>
            <a:ext cx="5540375" cy="584200"/>
          </a:xfrm>
          <a:prstGeom prst="rect">
            <a:avLst/>
          </a:prstGeom>
          <a:noFill/>
          <a:ln w="9525">
            <a:noFill/>
            <a:miter lim="800000"/>
            <a:headEnd/>
            <a:tailEnd/>
          </a:ln>
        </p:spPr>
        <p:txBody>
          <a:bodyPr wrap="none">
            <a:spAutoFit/>
          </a:bodyPr>
          <a:lstStyle/>
          <a:p>
            <a:r>
              <a:rPr lang="zh-CN" altLang="en-US" sz="3200" b="1">
                <a:latin typeface="Calibri" pitchFamily="34" charset="0"/>
              </a:rPr>
              <a:t>根据路由信息位置的选路划分</a:t>
            </a:r>
          </a:p>
        </p:txBody>
      </p:sp>
      <p:sp>
        <p:nvSpPr>
          <p:cNvPr id="5" name="矩形 4"/>
          <p:cNvSpPr/>
          <p:nvPr/>
        </p:nvSpPr>
        <p:spPr>
          <a:xfrm>
            <a:off x="250825" y="1052513"/>
            <a:ext cx="8642350" cy="3493264"/>
          </a:xfrm>
          <a:prstGeom prst="rect">
            <a:avLst/>
          </a:prstGeom>
        </p:spPr>
        <p:txBody>
          <a:bodyPr>
            <a:spAutoFit/>
          </a:bodyPr>
          <a:lstStyle/>
          <a:p>
            <a:pPr fontAlgn="auto">
              <a:spcBef>
                <a:spcPts val="0"/>
              </a:spcBef>
              <a:spcAft>
                <a:spcPts val="600"/>
              </a:spcAft>
              <a:buFont typeface="Wingdings" pitchFamily="2" charset="2"/>
              <a:buChar char="Ø"/>
              <a:defRPr/>
            </a:pPr>
            <a:r>
              <a:rPr lang="zh-CN" altLang="en-US" sz="3600" b="1" dirty="0" smtClean="0">
                <a:latin typeface="+mn-lt"/>
                <a:ea typeface="+mn-ea"/>
              </a:rPr>
              <a:t>基于</a:t>
            </a:r>
            <a:r>
              <a:rPr lang="zh-CN" altLang="en-US" sz="3600" b="1" dirty="0">
                <a:latin typeface="+mn-lt"/>
                <a:ea typeface="+mn-ea"/>
              </a:rPr>
              <a:t>路由标签的选路方式</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路由信息存放在路由标签</a:t>
            </a:r>
            <a:r>
              <a:rPr lang="zh-CN" altLang="en-US" sz="2400" dirty="0" smtClean="0">
                <a:latin typeface="+mn-lt"/>
                <a:ea typeface="+mn-ea"/>
              </a:rPr>
              <a:t>中，添加</a:t>
            </a:r>
            <a:r>
              <a:rPr lang="zh-CN" altLang="en-US" sz="2400" dirty="0">
                <a:latin typeface="+mn-lt"/>
                <a:ea typeface="+mn-ea"/>
              </a:rPr>
              <a:t>到每一个信元的前头 </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路由标签包含 </a:t>
            </a:r>
            <a:r>
              <a:rPr lang="en-US" altLang="zh-CN" sz="2400" dirty="0">
                <a:latin typeface="+mn-lt"/>
                <a:ea typeface="+mn-ea"/>
              </a:rPr>
              <a:t>MIN </a:t>
            </a:r>
            <a:r>
              <a:rPr lang="zh-CN" altLang="en-US" sz="2400" dirty="0">
                <a:latin typeface="+mn-lt"/>
                <a:ea typeface="+mn-ea"/>
              </a:rPr>
              <a:t>中各级的路由信息，并逐级被解析</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需在交换机构边缘设置存储器以向各信元添加路由标签</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该方法增加了网络内部的带宽开销</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实现组播比较困难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矩形 3"/>
          <p:cNvSpPr>
            <a:spLocks noChangeArrowheads="1"/>
          </p:cNvSpPr>
          <p:nvPr/>
        </p:nvSpPr>
        <p:spPr bwMode="auto">
          <a:xfrm>
            <a:off x="1801813" y="333375"/>
            <a:ext cx="5540375" cy="584200"/>
          </a:xfrm>
          <a:prstGeom prst="rect">
            <a:avLst/>
          </a:prstGeom>
          <a:noFill/>
          <a:ln w="9525">
            <a:noFill/>
            <a:miter lim="800000"/>
            <a:headEnd/>
            <a:tailEnd/>
          </a:ln>
        </p:spPr>
        <p:txBody>
          <a:bodyPr wrap="none">
            <a:spAutoFit/>
          </a:bodyPr>
          <a:lstStyle/>
          <a:p>
            <a:r>
              <a:rPr lang="zh-CN" altLang="en-US" sz="3200" b="1">
                <a:latin typeface="Calibri" pitchFamily="34" charset="0"/>
              </a:rPr>
              <a:t>根据路由信息位置的选路划分</a:t>
            </a:r>
          </a:p>
        </p:txBody>
      </p:sp>
      <p:sp>
        <p:nvSpPr>
          <p:cNvPr id="5" name="矩形 4"/>
          <p:cNvSpPr/>
          <p:nvPr/>
        </p:nvSpPr>
        <p:spPr>
          <a:xfrm>
            <a:off x="250825" y="1052513"/>
            <a:ext cx="8642350" cy="2939266"/>
          </a:xfrm>
          <a:prstGeom prst="rect">
            <a:avLst/>
          </a:prstGeom>
        </p:spPr>
        <p:txBody>
          <a:bodyPr>
            <a:spAutoFit/>
          </a:bodyPr>
          <a:lstStyle/>
          <a:p>
            <a:pPr fontAlgn="auto">
              <a:spcBef>
                <a:spcPts val="0"/>
              </a:spcBef>
              <a:spcAft>
                <a:spcPts val="600"/>
              </a:spcAft>
              <a:buFont typeface="Wingdings" pitchFamily="2" charset="2"/>
              <a:buChar char="Ø"/>
              <a:defRPr/>
            </a:pPr>
            <a:r>
              <a:rPr lang="zh-CN" altLang="en-US" sz="3600" b="1" dirty="0" smtClean="0">
                <a:latin typeface="+mn-lt"/>
                <a:ea typeface="+mn-ea"/>
              </a:rPr>
              <a:t>基于</a:t>
            </a:r>
            <a:r>
              <a:rPr lang="zh-CN" altLang="en-US" sz="3600" b="1" dirty="0">
                <a:latin typeface="+mn-lt"/>
                <a:ea typeface="+mn-ea"/>
              </a:rPr>
              <a:t>网络的路由表控制方式</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在网络内部的每 级提供逐级的路由标记（</a:t>
            </a:r>
            <a:r>
              <a:rPr lang="en-US" altLang="zh-CN" sz="2400" dirty="0">
                <a:latin typeface="+mn-lt"/>
                <a:ea typeface="+mn-ea"/>
              </a:rPr>
              <a:t>VPI/VCI</a:t>
            </a:r>
            <a:r>
              <a:rPr lang="zh-CN" altLang="en-US" sz="2400" dirty="0">
                <a:latin typeface="+mn-lt"/>
                <a:ea typeface="+mn-ea"/>
              </a:rPr>
              <a:t>）的翻译 ，或者也可采用全局路由控制表</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在各交换单元中或在整个 </a:t>
            </a:r>
            <a:r>
              <a:rPr lang="en-US" altLang="zh-CN" sz="2400" dirty="0">
                <a:latin typeface="+mn-lt"/>
                <a:ea typeface="+mn-ea"/>
              </a:rPr>
              <a:t>MIN </a:t>
            </a:r>
            <a:r>
              <a:rPr lang="zh-CN" altLang="en-US" sz="2400" dirty="0">
                <a:latin typeface="+mn-lt"/>
                <a:ea typeface="+mn-ea"/>
              </a:rPr>
              <a:t>中，需要设置存储器来存放</a:t>
            </a:r>
          </a:p>
          <a:p>
            <a:pPr marL="742950" lvl="1" indent="-285750" fontAlgn="auto">
              <a:lnSpc>
                <a:spcPct val="150000"/>
              </a:lnSpc>
              <a:spcBef>
                <a:spcPts val="0"/>
              </a:spcBef>
              <a:spcAft>
                <a:spcPts val="0"/>
              </a:spcAft>
              <a:buFont typeface="Wingdings" pitchFamily="2" charset="2"/>
              <a:buChar char="ü"/>
              <a:defRPr/>
            </a:pPr>
            <a:r>
              <a:rPr lang="zh-CN" altLang="en-US" sz="2400" dirty="0">
                <a:latin typeface="+mn-lt"/>
                <a:ea typeface="+mn-ea"/>
              </a:rPr>
              <a:t>不增加网络内部的带宽开销，且易于实现广播和组播</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908720"/>
            <a:ext cx="8640960" cy="5724644"/>
          </a:xfrm>
          <a:prstGeom prst="rect">
            <a:avLst/>
          </a:prstGeom>
        </p:spPr>
        <p:txBody>
          <a:bodyPr wrap="square">
            <a:spAutoFit/>
          </a:bodyPr>
          <a:lstStyle/>
          <a:p>
            <a:pPr fontAlgn="auto">
              <a:spcBef>
                <a:spcPts val="0"/>
              </a:spcBef>
              <a:spcAft>
                <a:spcPts val="1200"/>
              </a:spcAft>
              <a:buFont typeface="Wingdings" pitchFamily="2" charset="2"/>
              <a:buChar char="Ø"/>
              <a:defRPr/>
            </a:pPr>
            <a:r>
              <a:rPr lang="zh-CN" altLang="en-US" sz="3600" b="1" dirty="0" smtClean="0">
                <a:latin typeface="+mn-lt"/>
                <a:ea typeface="+mn-ea"/>
              </a:rPr>
              <a:t>空</a:t>
            </a:r>
            <a:r>
              <a:rPr lang="zh-CN" altLang="en-US" sz="3600" b="1" dirty="0">
                <a:latin typeface="+mn-lt"/>
                <a:ea typeface="+mn-ea"/>
              </a:rPr>
              <a:t>分交换</a:t>
            </a:r>
            <a:r>
              <a:rPr lang="zh-CN" altLang="en-US" sz="3600" b="1" dirty="0" smtClean="0">
                <a:latin typeface="+mn-lt"/>
                <a:ea typeface="+mn-ea"/>
              </a:rPr>
              <a:t>功能</a:t>
            </a:r>
            <a:endParaRPr lang="en-US" altLang="zh-CN" sz="3600" b="1" dirty="0" smtClean="0">
              <a:latin typeface="+mn-lt"/>
              <a:ea typeface="+mn-ea"/>
            </a:endParaRPr>
          </a:p>
          <a:p>
            <a:pPr lvl="1" fontAlgn="auto">
              <a:spcBef>
                <a:spcPts val="0"/>
              </a:spcBef>
              <a:spcAft>
                <a:spcPts val="1200"/>
              </a:spcAft>
              <a:buFont typeface="Wingdings" pitchFamily="2" charset="2"/>
              <a:buChar char="ü"/>
              <a:defRPr/>
            </a:pPr>
            <a:r>
              <a:rPr lang="zh-CN" altLang="en-US" sz="2400" dirty="0" smtClean="0"/>
              <a:t>   一</a:t>
            </a:r>
            <a:r>
              <a:rPr lang="zh-CN" altLang="en-US" sz="2400" dirty="0" smtClean="0"/>
              <a:t>条物理入线上的信息交换到另一条物理出线上</a:t>
            </a:r>
            <a:r>
              <a:rPr lang="zh-CN" altLang="en-US" sz="2400" dirty="0" smtClean="0"/>
              <a:t>。</a:t>
            </a:r>
            <a:endParaRPr lang="en-US" altLang="zh-CN" sz="2400" b="1" dirty="0" smtClean="0">
              <a:latin typeface="+mn-lt"/>
              <a:ea typeface="+mn-ea"/>
            </a:endParaRPr>
          </a:p>
          <a:p>
            <a:pPr fontAlgn="auto">
              <a:spcBef>
                <a:spcPts val="0"/>
              </a:spcBef>
              <a:spcAft>
                <a:spcPts val="1200"/>
              </a:spcAft>
              <a:buFont typeface="Wingdings" pitchFamily="2" charset="2"/>
              <a:buChar char="Ø"/>
              <a:defRPr/>
            </a:pPr>
            <a:r>
              <a:rPr lang="en-US" altLang="zh-CN" sz="3600" b="1" dirty="0" smtClean="0">
                <a:latin typeface="+mn-lt"/>
                <a:ea typeface="+mn-ea"/>
              </a:rPr>
              <a:t> </a:t>
            </a:r>
            <a:r>
              <a:rPr lang="zh-CN" altLang="en-US" sz="3600" b="1" dirty="0" smtClean="0">
                <a:latin typeface="+mn-lt"/>
                <a:ea typeface="+mn-ea"/>
              </a:rPr>
              <a:t>时分</a:t>
            </a:r>
            <a:r>
              <a:rPr lang="zh-CN" altLang="en-US" sz="3600" b="1" dirty="0">
                <a:latin typeface="+mn-lt"/>
                <a:ea typeface="+mn-ea"/>
              </a:rPr>
              <a:t>交换</a:t>
            </a:r>
            <a:r>
              <a:rPr lang="zh-CN" altLang="en-US" sz="3600" b="1" dirty="0" smtClean="0">
                <a:latin typeface="+mn-lt"/>
                <a:ea typeface="+mn-ea"/>
              </a:rPr>
              <a:t>功能</a:t>
            </a:r>
            <a:endParaRPr lang="en-US" altLang="zh-CN" sz="3600" b="1" dirty="0" smtClean="0">
              <a:latin typeface="+mn-lt"/>
              <a:ea typeface="+mn-ea"/>
            </a:endParaRPr>
          </a:p>
          <a:p>
            <a:pPr lvl="1" fontAlgn="auto">
              <a:spcBef>
                <a:spcPts val="0"/>
              </a:spcBef>
              <a:spcAft>
                <a:spcPts val="1200"/>
              </a:spcAft>
              <a:buFont typeface="Wingdings" pitchFamily="2" charset="2"/>
              <a:buChar char="ü"/>
              <a:defRPr/>
            </a:pPr>
            <a:r>
              <a:rPr lang="zh-CN" altLang="en-US" sz="2400" dirty="0" smtClean="0"/>
              <a:t>完成同一个物理链路上不同信道间的信息交换</a:t>
            </a:r>
            <a:r>
              <a:rPr lang="zh-CN" altLang="en-US" sz="2400" dirty="0" smtClean="0"/>
              <a:t>。</a:t>
            </a:r>
            <a:endParaRPr lang="en-US" altLang="zh-CN" sz="3600" b="1" dirty="0" smtClean="0">
              <a:latin typeface="+mn-lt"/>
              <a:ea typeface="+mn-ea"/>
            </a:endParaRPr>
          </a:p>
          <a:p>
            <a:pPr fontAlgn="auto">
              <a:spcBef>
                <a:spcPts val="0"/>
              </a:spcBef>
              <a:spcAft>
                <a:spcPts val="1200"/>
              </a:spcAft>
              <a:buFont typeface="Wingdings" pitchFamily="2" charset="2"/>
              <a:buChar char="Ø"/>
              <a:defRPr/>
            </a:pPr>
            <a:r>
              <a:rPr lang="en-US" altLang="zh-CN" sz="3600" b="1" dirty="0" smtClean="0">
                <a:latin typeface="+mn-lt"/>
                <a:ea typeface="+mn-ea"/>
              </a:rPr>
              <a:t> </a:t>
            </a:r>
            <a:r>
              <a:rPr lang="zh-CN" altLang="en-US" sz="3600" b="1" dirty="0" smtClean="0">
                <a:latin typeface="+mn-lt"/>
                <a:ea typeface="+mn-ea"/>
              </a:rPr>
              <a:t>信</a:t>
            </a:r>
            <a:r>
              <a:rPr lang="zh-CN" altLang="en-US" sz="3600" b="1" dirty="0">
                <a:latin typeface="+mn-lt"/>
                <a:ea typeface="+mn-ea"/>
              </a:rPr>
              <a:t>元头交换（信元头的翻译，虚电路的交换</a:t>
            </a:r>
            <a:r>
              <a:rPr lang="zh-CN" altLang="en-US" sz="3600" b="1" dirty="0" smtClean="0">
                <a:latin typeface="+mn-lt"/>
                <a:ea typeface="+mn-ea"/>
              </a:rPr>
              <a:t>）</a:t>
            </a:r>
            <a:endParaRPr lang="zh-CN" altLang="en-US" sz="3600" b="1" dirty="0">
              <a:latin typeface="+mn-lt"/>
              <a:ea typeface="+mn-ea"/>
            </a:endParaRPr>
          </a:p>
          <a:p>
            <a:pPr marL="731838" lvl="1" fontAlgn="auto">
              <a:spcBef>
                <a:spcPts val="0"/>
              </a:spcBef>
              <a:spcAft>
                <a:spcPts val="1200"/>
              </a:spcAft>
              <a:buFont typeface="Wingdings" pitchFamily="2" charset="2"/>
              <a:buChar char="ü"/>
              <a:defRPr/>
            </a:pPr>
            <a:r>
              <a:rPr lang="zh-CN" altLang="en-US" sz="2400" dirty="0"/>
              <a:t>一个逻辑 </a:t>
            </a:r>
            <a:r>
              <a:rPr lang="en-US" altLang="zh-CN" sz="2400" dirty="0"/>
              <a:t>ATM </a:t>
            </a:r>
            <a:r>
              <a:rPr lang="zh-CN" altLang="en-US" sz="2400" dirty="0"/>
              <a:t>信道上的信元被交换到另一个逻辑 </a:t>
            </a:r>
            <a:r>
              <a:rPr lang="en-US" altLang="zh-CN" sz="2400" dirty="0"/>
              <a:t>ATM </a:t>
            </a:r>
            <a:r>
              <a:rPr lang="zh-CN" altLang="en-US" sz="2400" dirty="0"/>
              <a:t>信道上时（利用空分交换和时分交换），其输入信元的信元头内容也将同时被翻译成一个与输出逻辑 </a:t>
            </a:r>
            <a:r>
              <a:rPr lang="en-US" altLang="zh-CN" sz="2400" dirty="0"/>
              <a:t>ATM </a:t>
            </a:r>
            <a:r>
              <a:rPr lang="zh-CN" altLang="en-US" sz="2400" dirty="0" smtClean="0"/>
              <a:t>信道相</a:t>
            </a:r>
            <a:r>
              <a:rPr lang="zh-CN" altLang="en-US" sz="2400" dirty="0"/>
              <a:t>对应的信元头输出值</a:t>
            </a:r>
            <a:r>
              <a:rPr lang="zh-CN" altLang="en-US" sz="2400" dirty="0" smtClean="0"/>
              <a:t>。</a:t>
            </a:r>
            <a:endParaRPr lang="en-US" altLang="zh-CN" sz="2400" dirty="0" smtClean="0"/>
          </a:p>
          <a:p>
            <a:pPr marL="274638" fontAlgn="auto">
              <a:spcBef>
                <a:spcPts val="0"/>
              </a:spcBef>
              <a:spcAft>
                <a:spcPts val="1200"/>
              </a:spcAft>
              <a:defRPr/>
            </a:pPr>
            <a:endParaRPr lang="zh-CN" altLang="en-US" dirty="0">
              <a:latin typeface="+mn-lt"/>
              <a:ea typeface="+mn-ea"/>
            </a:endParaRPr>
          </a:p>
        </p:txBody>
      </p:sp>
      <p:sp>
        <p:nvSpPr>
          <p:cNvPr id="19458" name="矩形 4"/>
          <p:cNvSpPr>
            <a:spLocks noChangeArrowheads="1"/>
          </p:cNvSpPr>
          <p:nvPr/>
        </p:nvSpPr>
        <p:spPr bwMode="auto">
          <a:xfrm>
            <a:off x="1903413" y="74613"/>
            <a:ext cx="5337175" cy="646112"/>
          </a:xfrm>
          <a:prstGeom prst="rect">
            <a:avLst/>
          </a:prstGeom>
          <a:noFill/>
          <a:ln w="9525">
            <a:noFill/>
            <a:miter lim="800000"/>
            <a:headEnd/>
            <a:tailEnd/>
          </a:ln>
        </p:spPr>
        <p:txBody>
          <a:bodyPr wrap="none">
            <a:spAutoFit/>
          </a:bodyPr>
          <a:lstStyle/>
          <a:p>
            <a:r>
              <a:rPr lang="en-US" altLang="zh-CN" sz="3600" b="1">
                <a:latin typeface="Calibri" pitchFamily="34" charset="0"/>
              </a:rPr>
              <a:t>ATM </a:t>
            </a:r>
            <a:r>
              <a:rPr lang="zh-CN" altLang="en-US" sz="3600" b="1">
                <a:latin typeface="Calibri" pitchFamily="34" charset="0"/>
              </a:rPr>
              <a:t>交换的基本功能构成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矩形 3"/>
          <p:cNvSpPr>
            <a:spLocks noChangeArrowheads="1"/>
          </p:cNvSpPr>
          <p:nvPr/>
        </p:nvSpPr>
        <p:spPr bwMode="auto">
          <a:xfrm>
            <a:off x="2419350" y="404813"/>
            <a:ext cx="4305300" cy="584200"/>
          </a:xfrm>
          <a:prstGeom prst="rect">
            <a:avLst/>
          </a:prstGeom>
          <a:noFill/>
          <a:ln w="9525">
            <a:noFill/>
            <a:miter lim="800000"/>
            <a:headEnd/>
            <a:tailEnd/>
          </a:ln>
        </p:spPr>
        <p:txBody>
          <a:bodyPr wrap="none">
            <a:spAutoFit/>
          </a:bodyPr>
          <a:lstStyle/>
          <a:p>
            <a:r>
              <a:rPr lang="zh-CN" altLang="en-US" sz="3200" b="1">
                <a:latin typeface="Calibri" pitchFamily="34" charset="0"/>
              </a:rPr>
              <a:t>自寻路方式的路由选择</a:t>
            </a:r>
          </a:p>
        </p:txBody>
      </p:sp>
      <p:pic>
        <p:nvPicPr>
          <p:cNvPr id="74754" name="Picture 2"/>
          <p:cNvPicPr>
            <a:picLocks noChangeAspect="1" noChangeArrowheads="1"/>
          </p:cNvPicPr>
          <p:nvPr/>
        </p:nvPicPr>
        <p:blipFill>
          <a:blip r:embed="rId3" cstate="print"/>
          <a:srcRect/>
          <a:stretch>
            <a:fillRect/>
          </a:stretch>
        </p:blipFill>
        <p:spPr bwMode="auto">
          <a:xfrm>
            <a:off x="98425" y="1050925"/>
            <a:ext cx="8937625" cy="53562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矩形 3"/>
          <p:cNvSpPr>
            <a:spLocks noChangeArrowheads="1"/>
          </p:cNvSpPr>
          <p:nvPr/>
        </p:nvSpPr>
        <p:spPr bwMode="auto">
          <a:xfrm>
            <a:off x="2339975" y="350838"/>
            <a:ext cx="4816475" cy="647700"/>
          </a:xfrm>
          <a:prstGeom prst="rect">
            <a:avLst/>
          </a:prstGeom>
          <a:noFill/>
          <a:ln w="9525">
            <a:noFill/>
            <a:miter lim="800000"/>
            <a:headEnd/>
            <a:tailEnd/>
          </a:ln>
        </p:spPr>
        <p:txBody>
          <a:bodyPr wrap="none">
            <a:spAutoFit/>
          </a:bodyPr>
          <a:lstStyle/>
          <a:p>
            <a:r>
              <a:rPr lang="zh-CN" altLang="en-US" sz="3600" b="1">
                <a:latin typeface="Calibri" pitchFamily="34" charset="0"/>
              </a:rPr>
              <a:t>路由表控制的路由选择</a:t>
            </a:r>
          </a:p>
        </p:txBody>
      </p:sp>
      <p:pic>
        <p:nvPicPr>
          <p:cNvPr id="76802" name="Picture 2"/>
          <p:cNvPicPr>
            <a:picLocks noChangeAspect="1" noChangeArrowheads="1"/>
          </p:cNvPicPr>
          <p:nvPr/>
        </p:nvPicPr>
        <p:blipFill>
          <a:blip r:embed="rId3" cstate="print"/>
          <a:srcRect/>
          <a:stretch>
            <a:fillRect/>
          </a:stretch>
        </p:blipFill>
        <p:spPr bwMode="auto">
          <a:xfrm>
            <a:off x="196850" y="1412776"/>
            <a:ext cx="8750300" cy="52339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矩形 3"/>
          <p:cNvSpPr>
            <a:spLocks noChangeArrowheads="1"/>
          </p:cNvSpPr>
          <p:nvPr/>
        </p:nvSpPr>
        <p:spPr bwMode="auto">
          <a:xfrm>
            <a:off x="539750" y="2257425"/>
            <a:ext cx="8064500" cy="1568450"/>
          </a:xfrm>
          <a:prstGeom prst="rect">
            <a:avLst/>
          </a:prstGeom>
          <a:noFill/>
          <a:ln w="9525">
            <a:noFill/>
            <a:miter lim="800000"/>
            <a:headEnd/>
            <a:tailEnd/>
          </a:ln>
        </p:spPr>
        <p:txBody>
          <a:bodyPr>
            <a:spAutoFit/>
          </a:bodyPr>
          <a:lstStyle/>
          <a:p>
            <a:pPr algn="ctr"/>
            <a:r>
              <a:rPr lang="en-US" altLang="zh-CN" sz="4800" b="1">
                <a:latin typeface="Calibri" pitchFamily="34" charset="0"/>
              </a:rPr>
              <a:t>MIN </a:t>
            </a:r>
            <a:r>
              <a:rPr lang="zh-CN" altLang="en-US" sz="4800" b="1">
                <a:latin typeface="Calibri" pitchFamily="34" charset="0"/>
              </a:rPr>
              <a:t>内部的资源竞争和阻塞问题</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矩形 3"/>
          <p:cNvSpPr>
            <a:spLocks noChangeArrowheads="1"/>
          </p:cNvSpPr>
          <p:nvPr/>
        </p:nvSpPr>
        <p:spPr bwMode="auto">
          <a:xfrm>
            <a:off x="2419350" y="404664"/>
            <a:ext cx="4817344" cy="646331"/>
          </a:xfrm>
          <a:prstGeom prst="rect">
            <a:avLst/>
          </a:prstGeom>
          <a:noFill/>
          <a:ln w="9525">
            <a:noFill/>
            <a:miter lim="800000"/>
            <a:headEnd/>
            <a:tailEnd/>
          </a:ln>
        </p:spPr>
        <p:txBody>
          <a:bodyPr wrap="none">
            <a:spAutoFit/>
          </a:bodyPr>
          <a:lstStyle/>
          <a:p>
            <a:r>
              <a:rPr lang="zh-CN" altLang="en-US" sz="3600" b="1" dirty="0">
                <a:latin typeface="Calibri" pitchFamily="34" charset="0"/>
              </a:rPr>
              <a:t>多级互连网的内部竞争</a:t>
            </a:r>
          </a:p>
        </p:txBody>
      </p:sp>
      <p:sp>
        <p:nvSpPr>
          <p:cNvPr id="80898" name="矩形 4"/>
          <p:cNvSpPr>
            <a:spLocks noChangeArrowheads="1"/>
          </p:cNvSpPr>
          <p:nvPr/>
        </p:nvSpPr>
        <p:spPr bwMode="auto">
          <a:xfrm>
            <a:off x="250825" y="1181100"/>
            <a:ext cx="8642350" cy="1200329"/>
          </a:xfrm>
          <a:prstGeom prst="rect">
            <a:avLst/>
          </a:prstGeom>
          <a:noFill/>
          <a:ln w="9525">
            <a:noFill/>
            <a:miter lim="800000"/>
            <a:headEnd/>
            <a:tailEnd/>
          </a:ln>
        </p:spPr>
        <p:txBody>
          <a:bodyPr>
            <a:spAutoFit/>
          </a:bodyPr>
          <a:lstStyle/>
          <a:p>
            <a:pPr marL="285750" indent="-285750">
              <a:buFont typeface="Wingdings" pitchFamily="2" charset="2"/>
              <a:buChar char="Ø"/>
            </a:pPr>
            <a:r>
              <a:rPr lang="zh-CN" altLang="en-US" sz="2400" b="1" dirty="0" smtClean="0">
                <a:latin typeface="Calibri" pitchFamily="34" charset="0"/>
              </a:rPr>
              <a:t>在</a:t>
            </a:r>
            <a:r>
              <a:rPr lang="zh-CN" altLang="en-US" sz="2400" b="1" dirty="0">
                <a:latin typeface="Calibri" pitchFamily="34" charset="0"/>
              </a:rPr>
              <a:t>网络边缘，信元会因竞争输出线而发生丢失</a:t>
            </a:r>
          </a:p>
          <a:p>
            <a:pPr marL="285750" indent="-285750">
              <a:buFont typeface="Wingdings" pitchFamily="2" charset="2"/>
              <a:buChar char="Ø"/>
            </a:pPr>
            <a:r>
              <a:rPr lang="zh-CN" altLang="en-US" sz="2400" b="1" dirty="0" smtClean="0">
                <a:latin typeface="Calibri" pitchFamily="34" charset="0"/>
              </a:rPr>
              <a:t> </a:t>
            </a:r>
            <a:r>
              <a:rPr lang="en-US" altLang="zh-CN" sz="2400" b="1" dirty="0" smtClean="0">
                <a:latin typeface="Calibri" pitchFamily="34" charset="0"/>
              </a:rPr>
              <a:t>MIN </a:t>
            </a:r>
            <a:r>
              <a:rPr lang="zh-CN" altLang="en-US" sz="2400" b="1" dirty="0">
                <a:latin typeface="Calibri" pitchFamily="34" charset="0"/>
              </a:rPr>
              <a:t>内部对内部资源的竞争也会造成信元丢失 </a:t>
            </a:r>
            <a:r>
              <a:rPr lang="zh-CN" altLang="en-US" sz="2400" b="1" dirty="0" smtClean="0">
                <a:latin typeface="Calibri" pitchFamily="34" charset="0"/>
              </a:rPr>
              <a:t>，即</a:t>
            </a:r>
            <a:r>
              <a:rPr lang="zh-CN" altLang="en-US" sz="2400" b="1" dirty="0">
                <a:latin typeface="Calibri" pitchFamily="34" charset="0"/>
              </a:rPr>
              <a:t>内部阻塞 </a:t>
            </a:r>
          </a:p>
        </p:txBody>
      </p:sp>
      <p:pic>
        <p:nvPicPr>
          <p:cNvPr id="80899" name="Picture 2"/>
          <p:cNvPicPr>
            <a:picLocks noChangeAspect="1" noChangeArrowheads="1"/>
          </p:cNvPicPr>
          <p:nvPr/>
        </p:nvPicPr>
        <p:blipFill>
          <a:blip r:embed="rId3" cstate="print"/>
          <a:srcRect/>
          <a:stretch>
            <a:fillRect/>
          </a:stretch>
        </p:blipFill>
        <p:spPr bwMode="auto">
          <a:xfrm>
            <a:off x="765175" y="2133600"/>
            <a:ext cx="7613650" cy="4386263"/>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矩形 3"/>
          <p:cNvSpPr>
            <a:spLocks noChangeArrowheads="1"/>
          </p:cNvSpPr>
          <p:nvPr/>
        </p:nvSpPr>
        <p:spPr bwMode="auto">
          <a:xfrm>
            <a:off x="2163763" y="333375"/>
            <a:ext cx="4816475" cy="584200"/>
          </a:xfrm>
          <a:prstGeom prst="rect">
            <a:avLst/>
          </a:prstGeom>
          <a:noFill/>
          <a:ln w="9525">
            <a:noFill/>
            <a:miter lim="800000"/>
            <a:headEnd/>
            <a:tailEnd/>
          </a:ln>
        </p:spPr>
        <p:txBody>
          <a:bodyPr wrap="none">
            <a:spAutoFit/>
          </a:bodyPr>
          <a:lstStyle/>
          <a:p>
            <a:r>
              <a:rPr lang="zh-CN" altLang="en-US" sz="3200" b="1">
                <a:latin typeface="Calibri" pitchFamily="34" charset="0"/>
              </a:rPr>
              <a:t>降低 </a:t>
            </a:r>
            <a:r>
              <a:rPr lang="en-US" altLang="zh-CN" sz="3200" b="1">
                <a:latin typeface="Calibri" pitchFamily="34" charset="0"/>
              </a:rPr>
              <a:t>MIN </a:t>
            </a:r>
            <a:r>
              <a:rPr lang="zh-CN" altLang="en-US" sz="3200" b="1">
                <a:latin typeface="Calibri" pitchFamily="34" charset="0"/>
              </a:rPr>
              <a:t>内部阻塞的方法</a:t>
            </a:r>
          </a:p>
        </p:txBody>
      </p:sp>
      <p:sp>
        <p:nvSpPr>
          <p:cNvPr id="82946" name="矩形 4"/>
          <p:cNvSpPr>
            <a:spLocks noChangeArrowheads="1"/>
          </p:cNvSpPr>
          <p:nvPr/>
        </p:nvSpPr>
        <p:spPr bwMode="auto">
          <a:xfrm>
            <a:off x="468313" y="1484313"/>
            <a:ext cx="8280400" cy="3662541"/>
          </a:xfrm>
          <a:prstGeom prst="rect">
            <a:avLst/>
          </a:prstGeom>
          <a:noFill/>
          <a:ln w="9525">
            <a:noFill/>
            <a:miter lim="800000"/>
            <a:headEnd/>
            <a:tailEnd/>
          </a:ln>
        </p:spPr>
        <p:txBody>
          <a:bodyPr>
            <a:spAutoFit/>
          </a:bodyPr>
          <a:lstStyle/>
          <a:p>
            <a:pPr marL="342900" indent="-342900">
              <a:spcAft>
                <a:spcPts val="1200"/>
              </a:spcAft>
              <a:buFont typeface="Wingdings" pitchFamily="2" charset="2"/>
              <a:buChar char="Ø"/>
            </a:pPr>
            <a:r>
              <a:rPr lang="zh-CN" altLang="en-US" sz="3200" b="1" dirty="0" smtClean="0">
                <a:latin typeface="Calibri" pitchFamily="34" charset="0"/>
              </a:rPr>
              <a:t>在</a:t>
            </a:r>
            <a:r>
              <a:rPr lang="zh-CN" altLang="en-US" sz="3200" b="1" dirty="0">
                <a:latin typeface="Calibri" pitchFamily="34" charset="0"/>
              </a:rPr>
              <a:t>交换机构中的各基本交换模块中设置队列缓冲</a:t>
            </a:r>
          </a:p>
          <a:p>
            <a:pPr marL="342900" indent="-342900">
              <a:spcAft>
                <a:spcPts val="1200"/>
              </a:spcAft>
              <a:buFont typeface="Wingdings" pitchFamily="2" charset="2"/>
              <a:buChar char="Ø"/>
            </a:pPr>
            <a:r>
              <a:rPr lang="zh-CN" altLang="en-US" sz="3200" b="1" dirty="0" smtClean="0">
                <a:latin typeface="Calibri" pitchFamily="34" charset="0"/>
              </a:rPr>
              <a:t>提高 </a:t>
            </a:r>
            <a:r>
              <a:rPr lang="en-US" altLang="zh-CN" sz="3200" b="1" dirty="0">
                <a:latin typeface="Calibri" pitchFamily="34" charset="0"/>
              </a:rPr>
              <a:t>MIN </a:t>
            </a:r>
            <a:r>
              <a:rPr lang="zh-CN" altLang="en-US" sz="3200" b="1" dirty="0">
                <a:latin typeface="Calibri" pitchFamily="34" charset="0"/>
              </a:rPr>
              <a:t>的内部信息处理的速率</a:t>
            </a:r>
          </a:p>
          <a:p>
            <a:pPr marL="342900" indent="-342900">
              <a:spcAft>
                <a:spcPts val="1200"/>
              </a:spcAft>
              <a:buFont typeface="Wingdings" pitchFamily="2" charset="2"/>
              <a:buChar char="Ø"/>
            </a:pPr>
            <a:r>
              <a:rPr lang="zh-CN" altLang="en-US" sz="3200" b="1" dirty="0" smtClean="0">
                <a:latin typeface="Calibri" pitchFamily="34" charset="0"/>
              </a:rPr>
              <a:t>在</a:t>
            </a:r>
            <a:r>
              <a:rPr lang="zh-CN" altLang="en-US" sz="3200" b="1" dirty="0">
                <a:latin typeface="Calibri" pitchFamily="34" charset="0"/>
              </a:rPr>
              <a:t>交换单元节点之间采用反压机制  </a:t>
            </a:r>
            <a:endParaRPr lang="en-US" altLang="zh-CN" sz="3200" b="1" dirty="0">
              <a:latin typeface="Calibri" pitchFamily="34" charset="0"/>
            </a:endParaRPr>
          </a:p>
          <a:p>
            <a:pPr marL="342900" indent="-342900">
              <a:spcAft>
                <a:spcPts val="1200"/>
              </a:spcAft>
              <a:buFont typeface="Wingdings" pitchFamily="2" charset="2"/>
              <a:buChar char="Ø"/>
            </a:pPr>
            <a:r>
              <a:rPr lang="zh-CN" altLang="en-US" sz="3200" b="1" dirty="0" smtClean="0">
                <a:latin typeface="Calibri" pitchFamily="34" charset="0"/>
              </a:rPr>
              <a:t>在</a:t>
            </a:r>
            <a:r>
              <a:rPr lang="zh-CN" altLang="en-US" sz="3200" b="1" dirty="0">
                <a:latin typeface="Calibri" pitchFamily="34" charset="0"/>
              </a:rPr>
              <a:t>入线和出线之间采用多平面平行网络</a:t>
            </a:r>
          </a:p>
          <a:p>
            <a:pPr marL="342900" indent="-342900">
              <a:spcAft>
                <a:spcPts val="1200"/>
              </a:spcAft>
              <a:buFont typeface="Wingdings" pitchFamily="2" charset="2"/>
              <a:buChar char="Ø"/>
            </a:pPr>
            <a:r>
              <a:rPr lang="zh-CN" altLang="en-US" sz="3200" b="1" dirty="0" smtClean="0">
                <a:latin typeface="Calibri" pitchFamily="34" charset="0"/>
              </a:rPr>
              <a:t>在</a:t>
            </a:r>
            <a:r>
              <a:rPr lang="zh-CN" altLang="en-US" sz="3200" b="1" dirty="0">
                <a:latin typeface="Calibri" pitchFamily="34" charset="0"/>
              </a:rPr>
              <a:t>交换单元结点之间提供多条内部通路</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矩形 3"/>
          <p:cNvSpPr>
            <a:spLocks noChangeArrowheads="1"/>
          </p:cNvSpPr>
          <p:nvPr/>
        </p:nvSpPr>
        <p:spPr bwMode="auto">
          <a:xfrm>
            <a:off x="2832100" y="404813"/>
            <a:ext cx="4301177" cy="707886"/>
          </a:xfrm>
          <a:prstGeom prst="rect">
            <a:avLst/>
          </a:prstGeom>
          <a:noFill/>
          <a:ln w="9525">
            <a:noFill/>
            <a:miter lim="800000"/>
            <a:headEnd/>
            <a:tailEnd/>
          </a:ln>
        </p:spPr>
        <p:txBody>
          <a:bodyPr wrap="none">
            <a:spAutoFit/>
          </a:bodyPr>
          <a:lstStyle/>
          <a:p>
            <a:r>
              <a:rPr lang="zh-CN" altLang="en-US" sz="4000" b="1" dirty="0">
                <a:latin typeface="Calibri" pitchFamily="34" charset="0"/>
              </a:rPr>
              <a:t>多级互连网的分类</a:t>
            </a:r>
          </a:p>
        </p:txBody>
      </p:sp>
      <p:sp>
        <p:nvSpPr>
          <p:cNvPr id="6" name="矩形 5"/>
          <p:cNvSpPr/>
          <p:nvPr/>
        </p:nvSpPr>
        <p:spPr>
          <a:xfrm>
            <a:off x="467544" y="1556792"/>
            <a:ext cx="8280400" cy="3739485"/>
          </a:xfrm>
          <a:prstGeom prst="rect">
            <a:avLst/>
          </a:prstGeom>
        </p:spPr>
        <p:txBody>
          <a:bodyPr>
            <a:spAutoFit/>
          </a:bodyPr>
          <a:lstStyle/>
          <a:p>
            <a:pPr marL="285750" indent="-285750" fontAlgn="auto">
              <a:spcBef>
                <a:spcPts val="0"/>
              </a:spcBef>
              <a:spcAft>
                <a:spcPts val="1800"/>
              </a:spcAft>
              <a:buFont typeface="Wingdings" pitchFamily="2" charset="2"/>
              <a:buChar char="Ø"/>
              <a:defRPr/>
            </a:pPr>
            <a:r>
              <a:rPr lang="zh-CN" altLang="en-US" sz="4000" b="1" dirty="0" smtClean="0">
                <a:latin typeface="+mn-lt"/>
                <a:ea typeface="+mn-ea"/>
              </a:rPr>
              <a:t>内部</a:t>
            </a:r>
            <a:r>
              <a:rPr lang="zh-CN" altLang="en-US" sz="4000" b="1" dirty="0">
                <a:latin typeface="+mn-lt"/>
                <a:ea typeface="+mn-ea"/>
              </a:rPr>
              <a:t>有阻塞的 </a:t>
            </a:r>
            <a:r>
              <a:rPr lang="en-US" altLang="zh-CN" sz="4000" b="1" dirty="0">
                <a:latin typeface="+mn-lt"/>
                <a:ea typeface="+mn-ea"/>
              </a:rPr>
              <a:t>MIN</a:t>
            </a:r>
          </a:p>
          <a:p>
            <a:pPr marL="533400" fontAlgn="auto">
              <a:spcBef>
                <a:spcPts val="0"/>
              </a:spcBef>
              <a:spcAft>
                <a:spcPts val="1800"/>
              </a:spcAft>
              <a:defRPr/>
            </a:pPr>
            <a:r>
              <a:rPr lang="zh-CN" altLang="en-US" sz="2800" dirty="0">
                <a:latin typeface="+mn-lt"/>
                <a:ea typeface="+mn-ea"/>
              </a:rPr>
              <a:t>交换机构内部可能因竞争内部资源而发生信元</a:t>
            </a:r>
            <a:r>
              <a:rPr lang="zh-CN" altLang="en-US" sz="2800" dirty="0" smtClean="0">
                <a:latin typeface="+mn-lt"/>
                <a:ea typeface="+mn-ea"/>
              </a:rPr>
              <a:t>丢失。  </a:t>
            </a:r>
            <a:endParaRPr lang="zh-CN" altLang="en-US" sz="2800" dirty="0">
              <a:latin typeface="+mn-lt"/>
              <a:ea typeface="+mn-ea"/>
            </a:endParaRPr>
          </a:p>
          <a:p>
            <a:pPr marL="285750" indent="-285750" fontAlgn="auto">
              <a:spcBef>
                <a:spcPts val="0"/>
              </a:spcBef>
              <a:spcAft>
                <a:spcPts val="1800"/>
              </a:spcAft>
              <a:buFont typeface="Wingdings" pitchFamily="2" charset="2"/>
              <a:buChar char="Ø"/>
              <a:defRPr/>
            </a:pPr>
            <a:r>
              <a:rPr lang="zh-CN" altLang="en-US" sz="4000" b="1" dirty="0" smtClean="0">
                <a:latin typeface="+mn-lt"/>
                <a:ea typeface="+mn-ea"/>
              </a:rPr>
              <a:t>内部</a:t>
            </a:r>
            <a:r>
              <a:rPr lang="zh-CN" altLang="en-US" sz="4000" b="1" dirty="0">
                <a:latin typeface="+mn-lt"/>
                <a:ea typeface="+mn-ea"/>
              </a:rPr>
              <a:t>无阻塞的 </a:t>
            </a:r>
            <a:r>
              <a:rPr lang="en-US" altLang="zh-CN" sz="4000" b="1" dirty="0">
                <a:latin typeface="+mn-lt"/>
                <a:ea typeface="+mn-ea"/>
              </a:rPr>
              <a:t>MIN</a:t>
            </a:r>
          </a:p>
          <a:p>
            <a:pPr marL="533400" fontAlgn="auto">
              <a:spcBef>
                <a:spcPts val="0"/>
              </a:spcBef>
              <a:spcAft>
                <a:spcPts val="1800"/>
              </a:spcAft>
              <a:defRPr/>
            </a:pPr>
            <a:r>
              <a:rPr lang="zh-CN" altLang="en-US" sz="2800" dirty="0">
                <a:latin typeface="+mn-lt"/>
                <a:ea typeface="+mn-ea"/>
              </a:rPr>
              <a:t>交换机构内部没有信元丢失，但是交换机构的边缘（出线）上仍然有可能发生信元</a:t>
            </a:r>
            <a:r>
              <a:rPr lang="zh-CN" altLang="en-US" sz="2800" dirty="0" smtClean="0">
                <a:latin typeface="+mn-lt"/>
                <a:ea typeface="+mn-ea"/>
              </a:rPr>
              <a:t>丢失。</a:t>
            </a:r>
            <a:endParaRPr lang="zh-CN" altLang="en-US" sz="2800" dirty="0">
              <a:latin typeface="+mn-lt"/>
              <a:ea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矩形 3"/>
          <p:cNvSpPr>
            <a:spLocks noChangeArrowheads="1"/>
          </p:cNvSpPr>
          <p:nvPr/>
        </p:nvSpPr>
        <p:spPr bwMode="auto">
          <a:xfrm>
            <a:off x="2827338" y="404813"/>
            <a:ext cx="3900427" cy="646331"/>
          </a:xfrm>
          <a:prstGeom prst="rect">
            <a:avLst/>
          </a:prstGeom>
          <a:noFill/>
          <a:ln w="9525">
            <a:noFill/>
            <a:miter lim="800000"/>
            <a:headEnd/>
            <a:tailEnd/>
          </a:ln>
        </p:spPr>
        <p:txBody>
          <a:bodyPr wrap="none">
            <a:spAutoFit/>
          </a:bodyPr>
          <a:lstStyle/>
          <a:p>
            <a:r>
              <a:rPr lang="zh-CN" altLang="en-US" sz="3600" b="1" dirty="0">
                <a:latin typeface="Calibri" pitchFamily="34" charset="0"/>
              </a:rPr>
              <a:t>内部有阻塞的 </a:t>
            </a:r>
            <a:r>
              <a:rPr lang="en-US" altLang="zh-CN" sz="3600" b="1" dirty="0">
                <a:latin typeface="Calibri" pitchFamily="34" charset="0"/>
              </a:rPr>
              <a:t>MIN</a:t>
            </a:r>
            <a:endParaRPr lang="zh-CN" altLang="en-US" sz="3600" b="1" dirty="0">
              <a:latin typeface="Calibri" pitchFamily="34" charset="0"/>
            </a:endParaRPr>
          </a:p>
        </p:txBody>
      </p:sp>
      <p:sp>
        <p:nvSpPr>
          <p:cNvPr id="5" name="矩形 4"/>
          <p:cNvSpPr/>
          <p:nvPr/>
        </p:nvSpPr>
        <p:spPr>
          <a:xfrm>
            <a:off x="323850" y="1556792"/>
            <a:ext cx="8424614" cy="4893647"/>
          </a:xfrm>
          <a:prstGeom prst="rect">
            <a:avLst/>
          </a:prstGeom>
        </p:spPr>
        <p:txBody>
          <a:bodyPr wrap="square">
            <a:spAutoFit/>
          </a:bodyPr>
          <a:lstStyle/>
          <a:p>
            <a:pPr marL="285750" indent="-285750" fontAlgn="auto">
              <a:spcBef>
                <a:spcPts val="0"/>
              </a:spcBef>
              <a:spcAft>
                <a:spcPts val="0"/>
              </a:spcAft>
              <a:buFont typeface="Wingdings" pitchFamily="2" charset="2"/>
              <a:buChar char="Ø"/>
              <a:defRPr/>
            </a:pPr>
            <a:r>
              <a:rPr lang="zh-CN" altLang="en-US" sz="3600" b="1" dirty="0">
                <a:latin typeface="+mn-lt"/>
                <a:ea typeface="+mn-ea"/>
              </a:rPr>
              <a:t>信元在 </a:t>
            </a:r>
            <a:r>
              <a:rPr lang="en-US" altLang="zh-CN" sz="3600" b="1" dirty="0">
                <a:latin typeface="+mn-lt"/>
                <a:ea typeface="+mn-ea"/>
              </a:rPr>
              <a:t>MIN </a:t>
            </a:r>
            <a:r>
              <a:rPr lang="zh-CN" altLang="en-US" sz="3600" b="1" dirty="0">
                <a:latin typeface="+mn-lt"/>
                <a:ea typeface="+mn-ea"/>
              </a:rPr>
              <a:t>内部会竞争相同的资源</a:t>
            </a:r>
          </a:p>
          <a:p>
            <a:pPr marL="285750" indent="-11113" fontAlgn="auto">
              <a:spcBef>
                <a:spcPts val="0"/>
              </a:spcBef>
              <a:spcAft>
                <a:spcPts val="0"/>
              </a:spcAft>
              <a:buFont typeface="Wingdings" pitchFamily="2" charset="2"/>
              <a:buChar char="ü"/>
              <a:defRPr/>
            </a:pPr>
            <a:r>
              <a:rPr lang="zh-CN" altLang="en-US" sz="2400" dirty="0">
                <a:latin typeface="+mn-lt"/>
                <a:ea typeface="+mn-ea"/>
              </a:rPr>
              <a:t>内部</a:t>
            </a:r>
            <a:r>
              <a:rPr lang="zh-CN" altLang="en-US" sz="2400" dirty="0" smtClean="0">
                <a:latin typeface="+mn-lt"/>
                <a:ea typeface="+mn-ea"/>
              </a:rPr>
              <a:t>链路，队列</a:t>
            </a:r>
            <a:r>
              <a:rPr lang="zh-CN" altLang="en-US" sz="2400" dirty="0">
                <a:latin typeface="+mn-lt"/>
                <a:ea typeface="+mn-ea"/>
              </a:rPr>
              <a:t>等  </a:t>
            </a:r>
          </a:p>
          <a:p>
            <a:pPr marL="285750" indent="-285750" fontAlgn="auto">
              <a:spcBef>
                <a:spcPts val="0"/>
              </a:spcBef>
              <a:spcAft>
                <a:spcPts val="0"/>
              </a:spcAft>
              <a:buFont typeface="Wingdings" pitchFamily="2" charset="2"/>
              <a:buChar char="Ø"/>
              <a:defRPr/>
            </a:pPr>
            <a:r>
              <a:rPr lang="zh-CN" altLang="en-US" sz="3600" b="1" dirty="0">
                <a:latin typeface="+mn-lt"/>
                <a:ea typeface="+mn-ea"/>
              </a:rPr>
              <a:t>由于缺乏足够的资源，可能会造成信元的丢失</a:t>
            </a:r>
          </a:p>
          <a:p>
            <a:pPr marL="285750" indent="-285750" fontAlgn="auto">
              <a:spcBef>
                <a:spcPts val="0"/>
              </a:spcBef>
              <a:spcAft>
                <a:spcPts val="0"/>
              </a:spcAft>
              <a:buFont typeface="Wingdings" pitchFamily="2" charset="2"/>
              <a:buChar char="Ø"/>
              <a:defRPr/>
            </a:pPr>
            <a:r>
              <a:rPr lang="zh-CN" altLang="en-US" sz="3600" b="1" dirty="0">
                <a:latin typeface="+mn-lt"/>
                <a:ea typeface="+mn-ea"/>
              </a:rPr>
              <a:t>通过一定的策略，信元丢失率可限制在 </a:t>
            </a:r>
            <a:r>
              <a:rPr lang="en-US" altLang="zh-CN" sz="3600" b="1" dirty="0">
                <a:latin typeface="+mn-lt"/>
                <a:ea typeface="+mn-ea"/>
              </a:rPr>
              <a:t>10</a:t>
            </a:r>
            <a:r>
              <a:rPr lang="en-US" altLang="zh-CN" sz="3600" b="1" baseline="30000" dirty="0">
                <a:latin typeface="+mn-lt"/>
                <a:ea typeface="+mn-ea"/>
              </a:rPr>
              <a:t>-10</a:t>
            </a:r>
            <a:r>
              <a:rPr lang="en-US" altLang="zh-CN" sz="3600" b="1" dirty="0">
                <a:latin typeface="+mn-lt"/>
                <a:ea typeface="+mn-ea"/>
              </a:rPr>
              <a:t> </a:t>
            </a:r>
            <a:r>
              <a:rPr lang="zh-CN" altLang="en-US" sz="3600" b="1" dirty="0">
                <a:latin typeface="+mn-lt"/>
                <a:ea typeface="+mn-ea"/>
              </a:rPr>
              <a:t>以内</a:t>
            </a:r>
          </a:p>
          <a:p>
            <a:pPr marL="285750" indent="-11113" fontAlgn="auto">
              <a:spcBef>
                <a:spcPts val="0"/>
              </a:spcBef>
              <a:spcAft>
                <a:spcPts val="0"/>
              </a:spcAft>
              <a:buFont typeface="Wingdings" pitchFamily="2" charset="2"/>
              <a:buChar char="ü"/>
              <a:defRPr/>
            </a:pPr>
            <a:r>
              <a:rPr lang="zh-CN" altLang="en-US" sz="2400" dirty="0">
                <a:latin typeface="+mn-lt"/>
                <a:ea typeface="+mn-ea"/>
              </a:rPr>
              <a:t>选择大小适当的基本交换单元</a:t>
            </a:r>
          </a:p>
          <a:p>
            <a:pPr marL="285750" indent="-11113" fontAlgn="auto">
              <a:spcBef>
                <a:spcPts val="0"/>
              </a:spcBef>
              <a:spcAft>
                <a:spcPts val="0"/>
              </a:spcAft>
              <a:buFont typeface="Wingdings" pitchFamily="2" charset="2"/>
              <a:buChar char="ü"/>
              <a:defRPr/>
            </a:pPr>
            <a:r>
              <a:rPr lang="zh-CN" altLang="en-US" sz="2400" dirty="0">
                <a:latin typeface="+mn-lt"/>
                <a:ea typeface="+mn-ea"/>
              </a:rPr>
              <a:t>采用良好的互通策略</a:t>
            </a:r>
          </a:p>
          <a:p>
            <a:pPr marL="285750" indent="-285750" fontAlgn="auto">
              <a:spcBef>
                <a:spcPts val="0"/>
              </a:spcBef>
              <a:spcAft>
                <a:spcPts val="0"/>
              </a:spcAft>
              <a:buFont typeface="Wingdings" pitchFamily="2" charset="2"/>
              <a:buChar char="Ø"/>
              <a:defRPr/>
            </a:pPr>
            <a:r>
              <a:rPr lang="zh-CN" altLang="en-US" sz="3600" b="1" dirty="0">
                <a:latin typeface="+mn-lt"/>
                <a:ea typeface="+mn-ea"/>
              </a:rPr>
              <a:t>内部有阻塞的交换网络</a:t>
            </a:r>
            <a:r>
              <a:rPr lang="en-US" altLang="zh-CN" sz="3600" dirty="0">
                <a:latin typeface="+mn-lt"/>
                <a:ea typeface="+mn-ea"/>
              </a:rPr>
              <a:t>:</a:t>
            </a:r>
          </a:p>
          <a:p>
            <a:pPr marL="285750" indent="-11113" fontAlgn="auto">
              <a:spcBef>
                <a:spcPts val="0"/>
              </a:spcBef>
              <a:spcAft>
                <a:spcPts val="0"/>
              </a:spcAft>
              <a:buFont typeface="Wingdings" pitchFamily="2" charset="2"/>
              <a:buChar char="ü"/>
              <a:defRPr/>
            </a:pPr>
            <a:r>
              <a:rPr lang="en-US" altLang="zh-CN" dirty="0">
                <a:latin typeface="+mn-lt"/>
                <a:ea typeface="+mn-ea"/>
              </a:rPr>
              <a:t></a:t>
            </a:r>
            <a:r>
              <a:rPr lang="en-US" altLang="zh-CN" sz="2400" dirty="0">
                <a:latin typeface="+mn-lt"/>
                <a:ea typeface="+mn-ea"/>
              </a:rPr>
              <a:t>Banyan </a:t>
            </a:r>
            <a:r>
              <a:rPr lang="zh-CN" altLang="en-US" sz="2400" dirty="0">
                <a:latin typeface="+mn-lt"/>
                <a:ea typeface="+mn-ea"/>
              </a:rPr>
              <a:t>网及其派生出来的子类 </a:t>
            </a:r>
            <a:r>
              <a:rPr lang="en-US" altLang="zh-CN" sz="2400" dirty="0">
                <a:latin typeface="+mn-lt"/>
                <a:ea typeface="+mn-ea"/>
              </a:rPr>
              <a:t>y</a:t>
            </a:r>
            <a:endParaRPr lang="zh-CN" altLang="en-US" sz="2400" dirty="0">
              <a:latin typeface="+mn-lt"/>
              <a:ea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矩形 3"/>
          <p:cNvSpPr>
            <a:spLocks noChangeArrowheads="1"/>
          </p:cNvSpPr>
          <p:nvPr/>
        </p:nvSpPr>
        <p:spPr bwMode="auto">
          <a:xfrm>
            <a:off x="1908175" y="280988"/>
            <a:ext cx="5224463" cy="708025"/>
          </a:xfrm>
          <a:prstGeom prst="rect">
            <a:avLst/>
          </a:prstGeom>
          <a:noFill/>
          <a:ln w="9525">
            <a:noFill/>
            <a:miter lim="800000"/>
            <a:headEnd/>
            <a:tailEnd/>
          </a:ln>
        </p:spPr>
        <p:txBody>
          <a:bodyPr wrap="none">
            <a:spAutoFit/>
          </a:bodyPr>
          <a:lstStyle/>
          <a:p>
            <a:r>
              <a:rPr lang="en-US" altLang="zh-CN" sz="4000" b="1">
                <a:latin typeface="Calibri" pitchFamily="34" charset="0"/>
              </a:rPr>
              <a:t>Banyan </a:t>
            </a:r>
            <a:r>
              <a:rPr lang="zh-CN" altLang="en-US" sz="4000" b="1">
                <a:latin typeface="Calibri" pitchFamily="34" charset="0"/>
              </a:rPr>
              <a:t>网（</a:t>
            </a:r>
            <a:r>
              <a:rPr lang="en-US" altLang="zh-CN" sz="4000" b="1">
                <a:latin typeface="Calibri" pitchFamily="34" charset="0"/>
              </a:rPr>
              <a:t>Delta</a:t>
            </a:r>
            <a:r>
              <a:rPr lang="zh-CN" altLang="en-US" sz="4000" b="1">
                <a:latin typeface="Calibri" pitchFamily="34" charset="0"/>
              </a:rPr>
              <a:t>网络</a:t>
            </a:r>
            <a:r>
              <a:rPr lang="en-US" altLang="zh-CN" sz="4000" b="1">
                <a:latin typeface="Calibri" pitchFamily="34" charset="0"/>
              </a:rPr>
              <a:t>)</a:t>
            </a:r>
            <a:endParaRPr lang="zh-CN" altLang="en-US" sz="4000" b="1">
              <a:latin typeface="Calibri" pitchFamily="34" charset="0"/>
            </a:endParaRPr>
          </a:p>
        </p:txBody>
      </p:sp>
      <p:sp>
        <p:nvSpPr>
          <p:cNvPr id="89090" name="矩形 4"/>
          <p:cNvSpPr>
            <a:spLocks noChangeArrowheads="1"/>
          </p:cNvSpPr>
          <p:nvPr/>
        </p:nvSpPr>
        <p:spPr bwMode="auto">
          <a:xfrm>
            <a:off x="198438" y="968375"/>
            <a:ext cx="8964612" cy="830997"/>
          </a:xfrm>
          <a:prstGeom prst="rect">
            <a:avLst/>
          </a:prstGeom>
          <a:noFill/>
          <a:ln w="9525">
            <a:noFill/>
            <a:miter lim="800000"/>
            <a:headEnd/>
            <a:tailEnd/>
          </a:ln>
        </p:spPr>
        <p:txBody>
          <a:bodyPr>
            <a:spAutoFit/>
          </a:bodyPr>
          <a:lstStyle/>
          <a:p>
            <a:pPr marL="285750" indent="-285750">
              <a:buFont typeface="Wingdings" pitchFamily="2" charset="2"/>
              <a:buChar char="Ø"/>
            </a:pPr>
            <a:r>
              <a:rPr lang="zh-CN" altLang="en-US" sz="2400" b="1" dirty="0" smtClean="0">
                <a:latin typeface="Calibri" pitchFamily="34" charset="0"/>
              </a:rPr>
              <a:t>交换</a:t>
            </a:r>
            <a:r>
              <a:rPr lang="zh-CN" altLang="en-US" sz="2400" b="1" dirty="0">
                <a:latin typeface="Calibri" pitchFamily="34" charset="0"/>
              </a:rPr>
              <a:t>单元只与相邻级单元连接，即所有通路通过的单元数相同</a:t>
            </a:r>
          </a:p>
          <a:p>
            <a:pPr marL="285750" indent="-285750">
              <a:buFont typeface="Wingdings" pitchFamily="2" charset="2"/>
              <a:buChar char="Ø"/>
            </a:pPr>
            <a:r>
              <a:rPr lang="zh-CN" altLang="en-US" sz="2400" b="1" dirty="0" smtClean="0">
                <a:latin typeface="Calibri" pitchFamily="34" charset="0"/>
              </a:rPr>
              <a:t>任何</a:t>
            </a:r>
            <a:r>
              <a:rPr lang="zh-CN" altLang="en-US" sz="2400" b="1" dirty="0">
                <a:latin typeface="Calibri" pitchFamily="34" charset="0"/>
              </a:rPr>
              <a:t>一条入线与任何一条出线之间有且只有一条通路 </a:t>
            </a:r>
            <a:r>
              <a:rPr lang="zh-CN" altLang="en-US" b="1" dirty="0">
                <a:latin typeface="Calibri" pitchFamily="34" charset="0"/>
              </a:rPr>
              <a:t></a:t>
            </a:r>
          </a:p>
        </p:txBody>
      </p:sp>
      <p:pic>
        <p:nvPicPr>
          <p:cNvPr id="89091" name="Picture 2"/>
          <p:cNvPicPr>
            <a:picLocks noChangeAspect="1" noChangeArrowheads="1"/>
          </p:cNvPicPr>
          <p:nvPr/>
        </p:nvPicPr>
        <p:blipFill>
          <a:blip r:embed="rId3" cstate="print"/>
          <a:srcRect/>
          <a:stretch>
            <a:fillRect/>
          </a:stretch>
        </p:blipFill>
        <p:spPr bwMode="auto">
          <a:xfrm>
            <a:off x="1012825" y="2211660"/>
            <a:ext cx="6913563" cy="44577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sz="4000" smtClean="0"/>
              <a:t>ATM </a:t>
            </a:r>
            <a:r>
              <a:rPr lang="zh-CN" altLang="en-US" sz="4000" smtClean="0"/>
              <a:t>基本交换结构</a:t>
            </a:r>
            <a:r>
              <a:rPr lang="en-US" altLang="zh-CN" sz="4000" smtClean="0"/>
              <a:t>----</a:t>
            </a:r>
            <a:r>
              <a:rPr lang="zh-CN" altLang="en-US" sz="4000" smtClean="0"/>
              <a:t>排队方式</a:t>
            </a:r>
          </a:p>
        </p:txBody>
      </p:sp>
      <p:sp>
        <p:nvSpPr>
          <p:cNvPr id="92163" name="Rectangle 3"/>
          <p:cNvSpPr>
            <a:spLocks noGrp="1" noChangeArrowheads="1"/>
          </p:cNvSpPr>
          <p:nvPr>
            <p:ph type="body" idx="1"/>
          </p:nvPr>
        </p:nvSpPr>
        <p:spPr>
          <a:xfrm>
            <a:off x="684213" y="1628775"/>
            <a:ext cx="7772400" cy="4824413"/>
          </a:xfrm>
        </p:spPr>
        <p:txBody>
          <a:bodyPr/>
          <a:lstStyle/>
          <a:p>
            <a:pPr eaLnBrk="1" hangingPunct="1">
              <a:lnSpc>
                <a:spcPct val="120000"/>
              </a:lnSpc>
              <a:buFont typeface="Wingdings" pitchFamily="2" charset="2"/>
              <a:buChar char="Ø"/>
            </a:pPr>
            <a:r>
              <a:rPr lang="zh-CN" altLang="en-US" sz="3600" b="1" dirty="0" smtClean="0"/>
              <a:t>排队策略</a:t>
            </a:r>
          </a:p>
          <a:p>
            <a:pPr lvl="1" eaLnBrk="1" hangingPunct="1">
              <a:lnSpc>
                <a:spcPct val="120000"/>
              </a:lnSpc>
              <a:buFont typeface="Wingdings" pitchFamily="2" charset="2"/>
              <a:buChar char="ü"/>
            </a:pPr>
            <a:r>
              <a:rPr lang="zh-CN" altLang="en-US" dirty="0" smtClean="0"/>
              <a:t>输入排队</a:t>
            </a:r>
          </a:p>
          <a:p>
            <a:pPr lvl="1" eaLnBrk="1" hangingPunct="1">
              <a:lnSpc>
                <a:spcPct val="120000"/>
              </a:lnSpc>
              <a:buFont typeface="Wingdings" pitchFamily="2" charset="2"/>
              <a:buChar char="ü"/>
            </a:pPr>
            <a:r>
              <a:rPr lang="zh-CN" altLang="en-US" dirty="0" smtClean="0"/>
              <a:t>输出排队</a:t>
            </a:r>
          </a:p>
          <a:p>
            <a:pPr lvl="1" eaLnBrk="1" hangingPunct="1">
              <a:lnSpc>
                <a:spcPct val="120000"/>
              </a:lnSpc>
              <a:buFont typeface="Wingdings" pitchFamily="2" charset="2"/>
              <a:buChar char="ü"/>
            </a:pPr>
            <a:r>
              <a:rPr lang="zh-CN" altLang="en-US" dirty="0" smtClean="0"/>
              <a:t>中央排队</a:t>
            </a:r>
          </a:p>
          <a:p>
            <a:pPr eaLnBrk="1" hangingPunct="1">
              <a:lnSpc>
                <a:spcPct val="120000"/>
              </a:lnSpc>
              <a:buFont typeface="Wingdings" pitchFamily="2" charset="2"/>
              <a:buChar char="Ø"/>
            </a:pPr>
            <a:r>
              <a:rPr lang="zh-CN" altLang="en-US" sz="3600" b="1" dirty="0" smtClean="0"/>
              <a:t>三种排队策略的性能分析</a:t>
            </a:r>
          </a:p>
          <a:p>
            <a:pPr eaLnBrk="1" hangingPunct="1">
              <a:lnSpc>
                <a:spcPct val="120000"/>
              </a:lnSpc>
              <a:buFont typeface="Wingdings" pitchFamily="2" charset="2"/>
              <a:buChar char="Ø"/>
            </a:pPr>
            <a:r>
              <a:rPr lang="zh-CN" altLang="en-US" sz="3600" b="1" dirty="0" smtClean="0"/>
              <a:t>排队策略对物理实现的要求</a:t>
            </a:r>
          </a:p>
          <a:p>
            <a:pPr eaLnBrk="1" hangingPunct="1"/>
            <a:endParaRPr lang="en-US" altLang="zh-CN" sz="36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116632"/>
            <a:ext cx="8229600" cy="1143000"/>
          </a:xfrm>
        </p:spPr>
        <p:txBody>
          <a:bodyPr/>
          <a:lstStyle/>
          <a:p>
            <a:pPr eaLnBrk="1" hangingPunct="1"/>
            <a:r>
              <a:rPr lang="zh-CN" altLang="en-US" dirty="0" smtClean="0"/>
              <a:t>排队策略</a:t>
            </a:r>
          </a:p>
        </p:txBody>
      </p:sp>
      <p:sp>
        <p:nvSpPr>
          <p:cNvPr id="93187" name="Rectangle 3"/>
          <p:cNvSpPr>
            <a:spLocks noGrp="1" noChangeArrowheads="1"/>
          </p:cNvSpPr>
          <p:nvPr>
            <p:ph type="body" idx="1"/>
          </p:nvPr>
        </p:nvSpPr>
        <p:spPr>
          <a:xfrm>
            <a:off x="323528" y="1124744"/>
            <a:ext cx="8353425" cy="5184576"/>
          </a:xfrm>
        </p:spPr>
        <p:txBody>
          <a:bodyPr/>
          <a:lstStyle/>
          <a:p>
            <a:pPr eaLnBrk="1" hangingPunct="1">
              <a:buFont typeface="Wingdings" pitchFamily="2" charset="2"/>
              <a:buChar char="Ø"/>
            </a:pPr>
            <a:r>
              <a:rPr lang="zh-CN" altLang="en-US" sz="3600" b="1" dirty="0" smtClean="0"/>
              <a:t>信元排队和缓冲是基本交换模块的基本功能</a:t>
            </a:r>
          </a:p>
          <a:p>
            <a:pPr eaLnBrk="1" hangingPunct="1">
              <a:buFont typeface="Wingdings" pitchFamily="2" charset="2"/>
              <a:buChar char="Ø"/>
            </a:pPr>
            <a:r>
              <a:rPr lang="zh-CN" altLang="en-US" sz="3600" b="1" dirty="0" smtClean="0"/>
              <a:t>根据交换单元的结构和所需的信息速率，需要在交换单元的入线、出线或单元内部设计信元的缓冲队列</a:t>
            </a:r>
          </a:p>
          <a:p>
            <a:pPr eaLnBrk="1" hangingPunct="1">
              <a:buFont typeface="Wingdings" pitchFamily="2" charset="2"/>
              <a:buChar char="Ø"/>
            </a:pPr>
            <a:r>
              <a:rPr lang="zh-CN" altLang="en-US" sz="3600" b="1" dirty="0" smtClean="0"/>
              <a:t>交换单元中可采用三种排队策略（根据缓冲器在交换单元中的物理位置划分）：</a:t>
            </a:r>
          </a:p>
          <a:p>
            <a:pPr lvl="1" eaLnBrk="1" hangingPunct="1">
              <a:buFont typeface="Wingdings" pitchFamily="2" charset="2"/>
              <a:buChar char="ü"/>
            </a:pPr>
            <a:r>
              <a:rPr lang="zh-CN" altLang="en-US" sz="2400" dirty="0" smtClean="0"/>
              <a:t>输入排队</a:t>
            </a:r>
          </a:p>
          <a:p>
            <a:pPr lvl="1" eaLnBrk="1" hangingPunct="1">
              <a:buFont typeface="Wingdings" pitchFamily="2" charset="2"/>
              <a:buChar char="ü"/>
            </a:pPr>
            <a:r>
              <a:rPr lang="zh-CN" altLang="en-US" sz="2400" dirty="0" smtClean="0"/>
              <a:t>输出排队</a:t>
            </a:r>
          </a:p>
          <a:p>
            <a:pPr lvl="1" eaLnBrk="1" hangingPunct="1">
              <a:buFont typeface="Wingdings" pitchFamily="2" charset="2"/>
              <a:buChar char="ü"/>
            </a:pPr>
            <a:r>
              <a:rPr lang="zh-CN" altLang="en-US" sz="2400" dirty="0" smtClean="0"/>
              <a:t>中央排队</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矩形 3"/>
          <p:cNvSpPr>
            <a:spLocks noChangeArrowheads="1"/>
          </p:cNvSpPr>
          <p:nvPr/>
        </p:nvSpPr>
        <p:spPr bwMode="auto">
          <a:xfrm>
            <a:off x="3243263" y="260350"/>
            <a:ext cx="2657475" cy="585788"/>
          </a:xfrm>
          <a:prstGeom prst="rect">
            <a:avLst/>
          </a:prstGeom>
          <a:noFill/>
          <a:ln w="9525">
            <a:noFill/>
            <a:miter lim="800000"/>
            <a:headEnd/>
            <a:tailEnd/>
          </a:ln>
        </p:spPr>
        <p:txBody>
          <a:bodyPr wrap="none">
            <a:spAutoFit/>
          </a:bodyPr>
          <a:lstStyle/>
          <a:p>
            <a:r>
              <a:rPr lang="zh-CN" altLang="en-US" sz="3200" b="1">
                <a:latin typeface="Calibri" pitchFamily="34" charset="0"/>
              </a:rPr>
              <a:t>空分交换功能</a:t>
            </a:r>
          </a:p>
        </p:txBody>
      </p:sp>
      <p:sp>
        <p:nvSpPr>
          <p:cNvPr id="5" name="矩形 4"/>
          <p:cNvSpPr/>
          <p:nvPr/>
        </p:nvSpPr>
        <p:spPr>
          <a:xfrm>
            <a:off x="206375" y="4509120"/>
            <a:ext cx="8496300" cy="1754326"/>
          </a:xfrm>
          <a:prstGeom prst="rect">
            <a:avLst/>
          </a:prstGeom>
        </p:spPr>
        <p:txBody>
          <a:bodyPr wrap="square">
            <a:spAutoFit/>
          </a:bodyPr>
          <a:lstStyle/>
          <a:p>
            <a:pPr fontAlgn="auto">
              <a:spcBef>
                <a:spcPts val="0"/>
              </a:spcBef>
              <a:spcAft>
                <a:spcPts val="0"/>
              </a:spcAft>
              <a:buFont typeface="Wingdings" pitchFamily="2" charset="2"/>
              <a:buChar char="Ø"/>
              <a:defRPr/>
            </a:pPr>
            <a:r>
              <a:rPr lang="zh-CN" altLang="en-US" sz="3600" b="1" dirty="0" smtClean="0">
                <a:latin typeface="+mn-lt"/>
                <a:ea typeface="+mn-ea"/>
              </a:rPr>
              <a:t>空</a:t>
            </a:r>
            <a:r>
              <a:rPr lang="zh-CN" altLang="en-US" sz="3600" b="1" dirty="0">
                <a:latin typeface="+mn-lt"/>
                <a:ea typeface="+mn-ea"/>
              </a:rPr>
              <a:t>分交换功能</a:t>
            </a:r>
          </a:p>
          <a:p>
            <a:pPr marL="742950" lvl="1" indent="-285750" fontAlgn="auto">
              <a:spcBef>
                <a:spcPts val="0"/>
              </a:spcBef>
              <a:spcAft>
                <a:spcPts val="0"/>
              </a:spcAft>
              <a:buFont typeface="Wingdings" pitchFamily="2" charset="2"/>
              <a:buChar char="ü"/>
              <a:defRPr/>
            </a:pPr>
            <a:r>
              <a:rPr lang="zh-CN" altLang="en-US" sz="2400" dirty="0">
                <a:latin typeface="+mn-lt"/>
                <a:ea typeface="+mn-ea"/>
              </a:rPr>
              <a:t>信息从一条物理入线交换到到另一条物理出线上。</a:t>
            </a:r>
          </a:p>
          <a:p>
            <a:pPr marL="742950" lvl="1" indent="-285750" fontAlgn="auto">
              <a:spcBef>
                <a:spcPts val="0"/>
              </a:spcBef>
              <a:spcAft>
                <a:spcPts val="0"/>
              </a:spcAft>
              <a:buFont typeface="Wingdings" pitchFamily="2" charset="2"/>
              <a:buChar char="ü"/>
              <a:defRPr/>
            </a:pPr>
            <a:r>
              <a:rPr lang="zh-CN" altLang="en-US" sz="2400" dirty="0">
                <a:latin typeface="+mn-lt"/>
                <a:ea typeface="+mn-ea"/>
              </a:rPr>
              <a:t>空分交换中的关键问题 </a:t>
            </a:r>
            <a:r>
              <a:rPr lang="en-US" altLang="zh-CN" sz="2400" dirty="0">
                <a:latin typeface="+mn-lt"/>
                <a:ea typeface="+mn-ea"/>
              </a:rPr>
              <a:t>—— </a:t>
            </a:r>
            <a:r>
              <a:rPr lang="zh-CN" altLang="en-US" sz="2400" dirty="0">
                <a:latin typeface="+mn-lt"/>
                <a:ea typeface="+mn-ea"/>
              </a:rPr>
              <a:t>路由选择（</a:t>
            </a:r>
            <a:r>
              <a:rPr lang="en-US" altLang="zh-CN" sz="2400" dirty="0">
                <a:latin typeface="+mn-lt"/>
                <a:ea typeface="+mn-ea"/>
              </a:rPr>
              <a:t>routing</a:t>
            </a:r>
            <a:r>
              <a:rPr lang="zh-CN" altLang="en-US" sz="2400" dirty="0" smtClean="0">
                <a:latin typeface="+mn-lt"/>
                <a:ea typeface="+mn-ea"/>
              </a:rPr>
              <a:t>），即在</a:t>
            </a:r>
            <a:r>
              <a:rPr lang="zh-CN" altLang="en-US" sz="2400" dirty="0">
                <a:latin typeface="+mn-lt"/>
                <a:ea typeface="+mn-ea"/>
              </a:rPr>
              <a:t>交换机内部，信息如何选择一条路由，从入线到达出线。</a:t>
            </a:r>
          </a:p>
        </p:txBody>
      </p:sp>
      <p:pic>
        <p:nvPicPr>
          <p:cNvPr id="21507" name="Picture 2"/>
          <p:cNvPicPr>
            <a:picLocks noChangeAspect="1" noChangeArrowheads="1"/>
          </p:cNvPicPr>
          <p:nvPr/>
        </p:nvPicPr>
        <p:blipFill>
          <a:blip r:embed="rId3" cstate="print"/>
          <a:srcRect/>
          <a:stretch>
            <a:fillRect/>
          </a:stretch>
        </p:blipFill>
        <p:spPr bwMode="auto">
          <a:xfrm>
            <a:off x="206375" y="1571625"/>
            <a:ext cx="8937625" cy="27305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827088" y="765175"/>
            <a:ext cx="7793037" cy="1030288"/>
          </a:xfrm>
        </p:spPr>
        <p:txBody>
          <a:bodyPr/>
          <a:lstStyle/>
          <a:p>
            <a:pPr eaLnBrk="1" hangingPunct="1"/>
            <a:r>
              <a:rPr lang="zh-CN" altLang="en-US" dirty="0" smtClean="0"/>
              <a:t>输入排队</a:t>
            </a:r>
          </a:p>
        </p:txBody>
      </p:sp>
      <p:sp>
        <p:nvSpPr>
          <p:cNvPr id="95235" name="Rectangle 3"/>
          <p:cNvSpPr>
            <a:spLocks noGrp="1" noChangeArrowheads="1"/>
          </p:cNvSpPr>
          <p:nvPr>
            <p:ph type="body" idx="1"/>
          </p:nvPr>
        </p:nvSpPr>
        <p:spPr>
          <a:xfrm>
            <a:off x="390525" y="1916113"/>
            <a:ext cx="8645525" cy="4389437"/>
          </a:xfrm>
        </p:spPr>
        <p:txBody>
          <a:bodyPr/>
          <a:lstStyle/>
          <a:p>
            <a:pPr eaLnBrk="1" hangingPunct="1">
              <a:lnSpc>
                <a:spcPct val="110000"/>
              </a:lnSpc>
              <a:buFont typeface="Wingdings" pitchFamily="2" charset="2"/>
              <a:buChar char="Ø"/>
            </a:pPr>
            <a:r>
              <a:rPr lang="zh-CN" altLang="en-US" dirty="0" smtClean="0"/>
              <a:t>基本思想</a:t>
            </a:r>
          </a:p>
          <a:p>
            <a:pPr marL="900113" lvl="1" indent="-325438" eaLnBrk="1" hangingPunct="1">
              <a:lnSpc>
                <a:spcPct val="110000"/>
              </a:lnSpc>
            </a:pPr>
            <a:r>
              <a:rPr lang="zh-CN" altLang="en-US" sz="2400" dirty="0" smtClean="0"/>
              <a:t>在交换单元的输入端解决可能的竞争问题。</a:t>
            </a:r>
          </a:p>
          <a:p>
            <a:pPr eaLnBrk="1" hangingPunct="1">
              <a:lnSpc>
                <a:spcPct val="110000"/>
              </a:lnSpc>
              <a:buFont typeface="Wingdings" pitchFamily="2" charset="2"/>
              <a:buChar char="Ø"/>
            </a:pPr>
            <a:r>
              <a:rPr lang="zh-CN" altLang="en-US" dirty="0" smtClean="0"/>
              <a:t>实现方式</a:t>
            </a:r>
          </a:p>
          <a:p>
            <a:pPr marL="900113" lvl="1" indent="-325438" eaLnBrk="1" hangingPunct="1">
              <a:lnSpc>
                <a:spcPct val="110000"/>
              </a:lnSpc>
            </a:pPr>
            <a:r>
              <a:rPr lang="zh-CN" altLang="en-US" sz="2400" dirty="0" smtClean="0"/>
              <a:t>为每一条入线配置一个缓冲队列，信元在队列中排队；</a:t>
            </a:r>
          </a:p>
          <a:p>
            <a:pPr marL="900113" lvl="1" indent="-325438" eaLnBrk="1" hangingPunct="1">
              <a:lnSpc>
                <a:spcPct val="110000"/>
              </a:lnSpc>
            </a:pPr>
            <a:r>
              <a:rPr lang="zh-CN" altLang="en-US" sz="2400" dirty="0" smtClean="0"/>
              <a:t>在一个信元周期内，如果出现多个入线上的信元竞争同一出线时，则由一个仲裁逻辑来决定哪些入线队列中的信元是允许通行的，而其他队列中的信元需要等待；</a:t>
            </a:r>
          </a:p>
          <a:p>
            <a:pPr marL="900113" lvl="1" indent="-325438" eaLnBrk="1" hangingPunct="1">
              <a:lnSpc>
                <a:spcPct val="110000"/>
              </a:lnSpc>
            </a:pPr>
            <a:r>
              <a:rPr lang="zh-CN" altLang="en-US" sz="2400" dirty="0" smtClean="0"/>
              <a:t>经过仲裁后的信元不会再出现竞争。</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827088" y="260648"/>
            <a:ext cx="7793037" cy="1174750"/>
          </a:xfrm>
        </p:spPr>
        <p:txBody>
          <a:bodyPr/>
          <a:lstStyle/>
          <a:p>
            <a:pPr eaLnBrk="1" hangingPunct="1"/>
            <a:r>
              <a:rPr lang="zh-CN" altLang="en-US" dirty="0" smtClean="0"/>
              <a:t>输入排队模型</a:t>
            </a:r>
          </a:p>
        </p:txBody>
      </p:sp>
      <p:grpSp>
        <p:nvGrpSpPr>
          <p:cNvPr id="2" name="Group 3"/>
          <p:cNvGrpSpPr>
            <a:grpSpLocks/>
          </p:cNvGrpSpPr>
          <p:nvPr/>
        </p:nvGrpSpPr>
        <p:grpSpPr bwMode="auto">
          <a:xfrm>
            <a:off x="539750" y="1412776"/>
            <a:ext cx="8280400" cy="3348037"/>
            <a:chOff x="643" y="587"/>
            <a:chExt cx="4579" cy="2170"/>
          </a:xfrm>
        </p:grpSpPr>
        <p:sp>
          <p:nvSpPr>
            <p:cNvPr id="97286" name="Rectangle 4"/>
            <p:cNvSpPr>
              <a:spLocks noChangeArrowheads="1"/>
            </p:cNvSpPr>
            <p:nvPr/>
          </p:nvSpPr>
          <p:spPr bwMode="auto">
            <a:xfrm>
              <a:off x="643" y="587"/>
              <a:ext cx="4579" cy="2170"/>
            </a:xfrm>
            <a:prstGeom prst="rect">
              <a:avLst/>
            </a:prstGeom>
            <a:noFill/>
            <a:ln w="19050">
              <a:noFill/>
              <a:miter lim="800000"/>
              <a:headEnd type="none" w="lg" len="med"/>
              <a:tailEnd type="none" w="lg" len="med"/>
            </a:ln>
          </p:spPr>
          <p:txBody>
            <a:bodyPr wrap="none" anchor="ctr"/>
            <a:lstStyle/>
            <a:p>
              <a:endParaRPr lang="zh-CN" altLang="en-US">
                <a:latin typeface="Calibri" pitchFamily="34" charset="0"/>
              </a:endParaRPr>
            </a:p>
          </p:txBody>
        </p:sp>
        <p:sp>
          <p:nvSpPr>
            <p:cNvPr id="97287" name="Rectangle 5"/>
            <p:cNvSpPr>
              <a:spLocks noChangeArrowheads="1"/>
            </p:cNvSpPr>
            <p:nvPr/>
          </p:nvSpPr>
          <p:spPr bwMode="auto">
            <a:xfrm>
              <a:off x="2701" y="928"/>
              <a:ext cx="464" cy="1657"/>
            </a:xfrm>
            <a:prstGeom prst="rect">
              <a:avLst/>
            </a:prstGeom>
            <a:solidFill>
              <a:srgbClr val="FFCC66"/>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97288" name="Rectangle 6"/>
            <p:cNvSpPr>
              <a:spLocks noChangeArrowheads="1"/>
            </p:cNvSpPr>
            <p:nvPr/>
          </p:nvSpPr>
          <p:spPr bwMode="auto">
            <a:xfrm>
              <a:off x="1597" y="867"/>
              <a:ext cx="514" cy="270"/>
            </a:xfrm>
            <a:prstGeom prst="rect">
              <a:avLst/>
            </a:prstGeom>
            <a:solidFill>
              <a:srgbClr val="66FF33"/>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97289" name="Group 7"/>
            <p:cNvGrpSpPr>
              <a:grpSpLocks/>
            </p:cNvGrpSpPr>
            <p:nvPr/>
          </p:nvGrpSpPr>
          <p:grpSpPr bwMode="auto">
            <a:xfrm>
              <a:off x="1621" y="928"/>
              <a:ext cx="458" cy="157"/>
              <a:chOff x="653" y="881"/>
              <a:chExt cx="696" cy="229"/>
            </a:xfrm>
          </p:grpSpPr>
          <p:sp>
            <p:nvSpPr>
              <p:cNvPr id="97340" name="Rectangle 8"/>
              <p:cNvSpPr>
                <a:spLocks noChangeArrowheads="1"/>
              </p:cNvSpPr>
              <p:nvPr/>
            </p:nvSpPr>
            <p:spPr bwMode="auto">
              <a:xfrm>
                <a:off x="794" y="881"/>
                <a:ext cx="555" cy="229"/>
              </a:xfrm>
              <a:prstGeom prst="rect">
                <a:avLst/>
              </a:prstGeom>
              <a:solidFill>
                <a:srgbClr val="FFFF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97341" name="Line 9"/>
              <p:cNvSpPr>
                <a:spLocks noChangeShapeType="1"/>
              </p:cNvSpPr>
              <p:nvPr/>
            </p:nvSpPr>
            <p:spPr bwMode="auto">
              <a:xfrm flipH="1">
                <a:off x="653" y="881"/>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42" name="Line 10"/>
              <p:cNvSpPr>
                <a:spLocks noChangeShapeType="1"/>
              </p:cNvSpPr>
              <p:nvPr/>
            </p:nvSpPr>
            <p:spPr bwMode="auto">
              <a:xfrm flipH="1">
                <a:off x="653" y="1110"/>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43" name="Line 11"/>
              <p:cNvSpPr>
                <a:spLocks noChangeShapeType="1"/>
              </p:cNvSpPr>
              <p:nvPr/>
            </p:nvSpPr>
            <p:spPr bwMode="auto">
              <a:xfrm>
                <a:off x="1227"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44" name="Line 12"/>
              <p:cNvSpPr>
                <a:spLocks noChangeShapeType="1"/>
              </p:cNvSpPr>
              <p:nvPr/>
            </p:nvSpPr>
            <p:spPr bwMode="auto">
              <a:xfrm>
                <a:off x="1116"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45" name="Line 13"/>
              <p:cNvSpPr>
                <a:spLocks noChangeShapeType="1"/>
              </p:cNvSpPr>
              <p:nvPr/>
            </p:nvSpPr>
            <p:spPr bwMode="auto">
              <a:xfrm>
                <a:off x="1005"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46" name="Line 14"/>
              <p:cNvSpPr>
                <a:spLocks noChangeShapeType="1"/>
              </p:cNvSpPr>
              <p:nvPr/>
            </p:nvSpPr>
            <p:spPr bwMode="auto">
              <a:xfrm>
                <a:off x="894"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97290" name="Line 15"/>
            <p:cNvSpPr>
              <a:spLocks noChangeShapeType="1"/>
            </p:cNvSpPr>
            <p:nvPr/>
          </p:nvSpPr>
          <p:spPr bwMode="auto">
            <a:xfrm>
              <a:off x="2111" y="1009"/>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97291" name="Line 16"/>
            <p:cNvSpPr>
              <a:spLocks noChangeShapeType="1"/>
            </p:cNvSpPr>
            <p:nvPr/>
          </p:nvSpPr>
          <p:spPr bwMode="auto">
            <a:xfrm>
              <a:off x="1214" y="1009"/>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292" name="Rectangle 17"/>
            <p:cNvSpPr>
              <a:spLocks noChangeArrowheads="1"/>
            </p:cNvSpPr>
            <p:nvPr/>
          </p:nvSpPr>
          <p:spPr bwMode="auto">
            <a:xfrm>
              <a:off x="1597" y="1240"/>
              <a:ext cx="514" cy="269"/>
            </a:xfrm>
            <a:prstGeom prst="rect">
              <a:avLst/>
            </a:prstGeom>
            <a:solidFill>
              <a:srgbClr val="66FF33"/>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97293" name="Group 18"/>
            <p:cNvGrpSpPr>
              <a:grpSpLocks/>
            </p:cNvGrpSpPr>
            <p:nvPr/>
          </p:nvGrpSpPr>
          <p:grpSpPr bwMode="auto">
            <a:xfrm>
              <a:off x="1621" y="1301"/>
              <a:ext cx="458" cy="156"/>
              <a:chOff x="653" y="881"/>
              <a:chExt cx="696" cy="229"/>
            </a:xfrm>
          </p:grpSpPr>
          <p:sp>
            <p:nvSpPr>
              <p:cNvPr id="97333" name="Rectangle 19"/>
              <p:cNvSpPr>
                <a:spLocks noChangeArrowheads="1"/>
              </p:cNvSpPr>
              <p:nvPr/>
            </p:nvSpPr>
            <p:spPr bwMode="auto">
              <a:xfrm>
                <a:off x="794" y="881"/>
                <a:ext cx="555" cy="229"/>
              </a:xfrm>
              <a:prstGeom prst="rect">
                <a:avLst/>
              </a:prstGeom>
              <a:solidFill>
                <a:srgbClr val="FFFF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97334" name="Line 20"/>
              <p:cNvSpPr>
                <a:spLocks noChangeShapeType="1"/>
              </p:cNvSpPr>
              <p:nvPr/>
            </p:nvSpPr>
            <p:spPr bwMode="auto">
              <a:xfrm flipH="1">
                <a:off x="653" y="881"/>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5" name="Line 21"/>
              <p:cNvSpPr>
                <a:spLocks noChangeShapeType="1"/>
              </p:cNvSpPr>
              <p:nvPr/>
            </p:nvSpPr>
            <p:spPr bwMode="auto">
              <a:xfrm flipH="1">
                <a:off x="653" y="1110"/>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6" name="Line 22"/>
              <p:cNvSpPr>
                <a:spLocks noChangeShapeType="1"/>
              </p:cNvSpPr>
              <p:nvPr/>
            </p:nvSpPr>
            <p:spPr bwMode="auto">
              <a:xfrm>
                <a:off x="1227"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7" name="Line 23"/>
              <p:cNvSpPr>
                <a:spLocks noChangeShapeType="1"/>
              </p:cNvSpPr>
              <p:nvPr/>
            </p:nvSpPr>
            <p:spPr bwMode="auto">
              <a:xfrm>
                <a:off x="1116"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8" name="Line 24"/>
              <p:cNvSpPr>
                <a:spLocks noChangeShapeType="1"/>
              </p:cNvSpPr>
              <p:nvPr/>
            </p:nvSpPr>
            <p:spPr bwMode="auto">
              <a:xfrm>
                <a:off x="1005"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9" name="Line 25"/>
              <p:cNvSpPr>
                <a:spLocks noChangeShapeType="1"/>
              </p:cNvSpPr>
              <p:nvPr/>
            </p:nvSpPr>
            <p:spPr bwMode="auto">
              <a:xfrm>
                <a:off x="894"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97294" name="Line 26"/>
            <p:cNvSpPr>
              <a:spLocks noChangeShapeType="1"/>
            </p:cNvSpPr>
            <p:nvPr/>
          </p:nvSpPr>
          <p:spPr bwMode="auto">
            <a:xfrm>
              <a:off x="2111" y="1381"/>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97295" name="Line 27"/>
            <p:cNvSpPr>
              <a:spLocks noChangeShapeType="1"/>
            </p:cNvSpPr>
            <p:nvPr/>
          </p:nvSpPr>
          <p:spPr bwMode="auto">
            <a:xfrm>
              <a:off x="1214" y="1381"/>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296" name="Rectangle 28"/>
            <p:cNvSpPr>
              <a:spLocks noChangeArrowheads="1"/>
            </p:cNvSpPr>
            <p:nvPr/>
          </p:nvSpPr>
          <p:spPr bwMode="auto">
            <a:xfrm>
              <a:off x="1597" y="2368"/>
              <a:ext cx="514" cy="269"/>
            </a:xfrm>
            <a:prstGeom prst="rect">
              <a:avLst/>
            </a:prstGeom>
            <a:solidFill>
              <a:srgbClr val="66FF33"/>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97297" name="Group 29"/>
            <p:cNvGrpSpPr>
              <a:grpSpLocks/>
            </p:cNvGrpSpPr>
            <p:nvPr/>
          </p:nvGrpSpPr>
          <p:grpSpPr bwMode="auto">
            <a:xfrm>
              <a:off x="1621" y="2428"/>
              <a:ext cx="458" cy="157"/>
              <a:chOff x="653" y="881"/>
              <a:chExt cx="696" cy="229"/>
            </a:xfrm>
          </p:grpSpPr>
          <p:sp>
            <p:nvSpPr>
              <p:cNvPr id="97326" name="Rectangle 30"/>
              <p:cNvSpPr>
                <a:spLocks noChangeArrowheads="1"/>
              </p:cNvSpPr>
              <p:nvPr/>
            </p:nvSpPr>
            <p:spPr bwMode="auto">
              <a:xfrm>
                <a:off x="794" y="881"/>
                <a:ext cx="555" cy="229"/>
              </a:xfrm>
              <a:prstGeom prst="rect">
                <a:avLst/>
              </a:prstGeom>
              <a:solidFill>
                <a:srgbClr val="FFFF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97327" name="Line 31"/>
              <p:cNvSpPr>
                <a:spLocks noChangeShapeType="1"/>
              </p:cNvSpPr>
              <p:nvPr/>
            </p:nvSpPr>
            <p:spPr bwMode="auto">
              <a:xfrm flipH="1">
                <a:off x="653" y="881"/>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28" name="Line 32"/>
              <p:cNvSpPr>
                <a:spLocks noChangeShapeType="1"/>
              </p:cNvSpPr>
              <p:nvPr/>
            </p:nvSpPr>
            <p:spPr bwMode="auto">
              <a:xfrm flipH="1">
                <a:off x="653" y="1110"/>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29" name="Line 33"/>
              <p:cNvSpPr>
                <a:spLocks noChangeShapeType="1"/>
              </p:cNvSpPr>
              <p:nvPr/>
            </p:nvSpPr>
            <p:spPr bwMode="auto">
              <a:xfrm>
                <a:off x="1227"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0" name="Line 34"/>
              <p:cNvSpPr>
                <a:spLocks noChangeShapeType="1"/>
              </p:cNvSpPr>
              <p:nvPr/>
            </p:nvSpPr>
            <p:spPr bwMode="auto">
              <a:xfrm>
                <a:off x="1116"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1" name="Line 35"/>
              <p:cNvSpPr>
                <a:spLocks noChangeShapeType="1"/>
              </p:cNvSpPr>
              <p:nvPr/>
            </p:nvSpPr>
            <p:spPr bwMode="auto">
              <a:xfrm>
                <a:off x="1005"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32" name="Line 36"/>
              <p:cNvSpPr>
                <a:spLocks noChangeShapeType="1"/>
              </p:cNvSpPr>
              <p:nvPr/>
            </p:nvSpPr>
            <p:spPr bwMode="auto">
              <a:xfrm>
                <a:off x="894"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97298" name="Line 37"/>
            <p:cNvSpPr>
              <a:spLocks noChangeShapeType="1"/>
            </p:cNvSpPr>
            <p:nvPr/>
          </p:nvSpPr>
          <p:spPr bwMode="auto">
            <a:xfrm>
              <a:off x="2111" y="2509"/>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97299" name="Line 38"/>
            <p:cNvSpPr>
              <a:spLocks noChangeShapeType="1"/>
            </p:cNvSpPr>
            <p:nvPr/>
          </p:nvSpPr>
          <p:spPr bwMode="auto">
            <a:xfrm>
              <a:off x="1214" y="2509"/>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00" name="Rectangle 39"/>
            <p:cNvSpPr>
              <a:spLocks noChangeArrowheads="1"/>
            </p:cNvSpPr>
            <p:nvPr/>
          </p:nvSpPr>
          <p:spPr bwMode="auto">
            <a:xfrm>
              <a:off x="3509" y="928"/>
              <a:ext cx="795" cy="1657"/>
            </a:xfrm>
            <a:prstGeom prst="rect">
              <a:avLst/>
            </a:prstGeom>
            <a:solidFill>
              <a:srgbClr val="99CC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97301" name="Line 40"/>
            <p:cNvSpPr>
              <a:spLocks noChangeShapeType="1"/>
            </p:cNvSpPr>
            <p:nvPr/>
          </p:nvSpPr>
          <p:spPr bwMode="auto">
            <a:xfrm>
              <a:off x="4304" y="1009"/>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02" name="Line 41"/>
            <p:cNvSpPr>
              <a:spLocks noChangeShapeType="1"/>
            </p:cNvSpPr>
            <p:nvPr/>
          </p:nvSpPr>
          <p:spPr bwMode="auto">
            <a:xfrm>
              <a:off x="4304" y="1381"/>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03" name="Line 42"/>
            <p:cNvSpPr>
              <a:spLocks noChangeShapeType="1"/>
            </p:cNvSpPr>
            <p:nvPr/>
          </p:nvSpPr>
          <p:spPr bwMode="auto">
            <a:xfrm>
              <a:off x="4304" y="2509"/>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nvGrpSpPr>
            <p:cNvPr id="97304" name="Group 43"/>
            <p:cNvGrpSpPr>
              <a:grpSpLocks/>
            </p:cNvGrpSpPr>
            <p:nvPr/>
          </p:nvGrpSpPr>
          <p:grpSpPr bwMode="auto">
            <a:xfrm>
              <a:off x="3736" y="1301"/>
              <a:ext cx="331" cy="256"/>
              <a:chOff x="2785" y="1258"/>
              <a:chExt cx="331" cy="270"/>
            </a:xfrm>
          </p:grpSpPr>
          <p:sp>
            <p:nvSpPr>
              <p:cNvPr id="97322" name="Line 44"/>
              <p:cNvSpPr>
                <a:spLocks noChangeShapeType="1"/>
              </p:cNvSpPr>
              <p:nvPr/>
            </p:nvSpPr>
            <p:spPr bwMode="auto">
              <a:xfrm>
                <a:off x="2793" y="1266"/>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23" name="Line 45"/>
              <p:cNvSpPr>
                <a:spLocks noChangeShapeType="1"/>
              </p:cNvSpPr>
              <p:nvPr/>
            </p:nvSpPr>
            <p:spPr bwMode="auto">
              <a:xfrm>
                <a:off x="2856" y="1258"/>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24" name="Line 46"/>
              <p:cNvSpPr>
                <a:spLocks noChangeShapeType="1"/>
              </p:cNvSpPr>
              <p:nvPr/>
            </p:nvSpPr>
            <p:spPr bwMode="auto">
              <a:xfrm flipV="1">
                <a:off x="2785" y="1267"/>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97325" name="Line 47"/>
              <p:cNvSpPr>
                <a:spLocks noChangeShapeType="1"/>
              </p:cNvSpPr>
              <p:nvPr/>
            </p:nvSpPr>
            <p:spPr bwMode="auto">
              <a:xfrm>
                <a:off x="3044" y="1267"/>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97305" name="Text Box 48"/>
            <p:cNvSpPr txBox="1">
              <a:spLocks noChangeArrowheads="1"/>
            </p:cNvSpPr>
            <p:nvPr/>
          </p:nvSpPr>
          <p:spPr bwMode="auto">
            <a:xfrm>
              <a:off x="3509" y="1814"/>
              <a:ext cx="795" cy="698"/>
            </a:xfrm>
            <a:prstGeom prst="rect">
              <a:avLst/>
            </a:prstGeom>
            <a:noFill/>
            <a:ln w="19050">
              <a:noFill/>
              <a:miter lim="800000"/>
              <a:headEnd type="none" w="lg" len="med"/>
              <a:tailEnd type="none" w="lg" len="med"/>
            </a:ln>
          </p:spPr>
          <p:txBody>
            <a:bodyPr anchor="ctr">
              <a:spAutoFit/>
            </a:bodyPr>
            <a:lstStyle/>
            <a:p>
              <a:pPr algn="ctr"/>
              <a:r>
                <a:rPr kumimoji="1" lang="zh-CN" altLang="en-US" sz="2000">
                  <a:solidFill>
                    <a:srgbClr val="000099"/>
                  </a:solidFill>
                  <a:latin typeface="Verdana" pitchFamily="34" charset="0"/>
                  <a:ea typeface="隶书" pitchFamily="49" charset="-122"/>
                </a:rPr>
                <a:t>传输</a:t>
              </a:r>
            </a:p>
            <a:p>
              <a:pPr algn="ctr"/>
              <a:r>
                <a:rPr kumimoji="1" lang="zh-CN" altLang="en-US" sz="2000">
                  <a:solidFill>
                    <a:srgbClr val="000099"/>
                  </a:solidFill>
                  <a:latin typeface="Verdana" pitchFamily="34" charset="0"/>
                  <a:ea typeface="隶书" pitchFamily="49" charset="-122"/>
                </a:rPr>
                <a:t>交换</a:t>
              </a:r>
            </a:p>
            <a:p>
              <a:pPr algn="ctr"/>
              <a:r>
                <a:rPr kumimoji="1" lang="zh-CN" altLang="en-US" sz="2000">
                  <a:solidFill>
                    <a:srgbClr val="000099"/>
                  </a:solidFill>
                  <a:latin typeface="Verdana" pitchFamily="34" charset="0"/>
                  <a:ea typeface="隶书" pitchFamily="49" charset="-122"/>
                </a:rPr>
                <a:t>媒体</a:t>
              </a:r>
              <a:endParaRPr kumimoji="1" lang="zh-CN" altLang="en-US">
                <a:solidFill>
                  <a:srgbClr val="000099"/>
                </a:solidFill>
                <a:latin typeface="Verdana" pitchFamily="34" charset="0"/>
                <a:ea typeface="隶书" pitchFamily="49" charset="-122"/>
              </a:endParaRPr>
            </a:p>
          </p:txBody>
        </p:sp>
        <p:sp>
          <p:nvSpPr>
            <p:cNvPr id="97306" name="Text Box 49"/>
            <p:cNvSpPr txBox="1">
              <a:spLocks noChangeArrowheads="1"/>
            </p:cNvSpPr>
            <p:nvPr/>
          </p:nvSpPr>
          <p:spPr bwMode="auto">
            <a:xfrm>
              <a:off x="2701" y="1266"/>
              <a:ext cx="464" cy="1247"/>
            </a:xfrm>
            <a:prstGeom prst="rect">
              <a:avLst/>
            </a:prstGeom>
            <a:noFill/>
            <a:ln w="19050">
              <a:noFill/>
              <a:miter lim="800000"/>
              <a:headEnd type="none" w="lg" len="med"/>
              <a:tailEnd type="none" w="lg" len="med"/>
            </a:ln>
          </p:spPr>
          <p:txBody>
            <a:bodyPr anchor="ctr">
              <a:spAutoFit/>
            </a:bodyPr>
            <a:lstStyle/>
            <a:p>
              <a:pPr algn="ctr"/>
              <a:r>
                <a:rPr kumimoji="1" lang="zh-CN" altLang="en-US" sz="2800">
                  <a:solidFill>
                    <a:srgbClr val="000099"/>
                  </a:solidFill>
                  <a:latin typeface="Verdana" pitchFamily="34" charset="0"/>
                  <a:ea typeface="隶书" pitchFamily="49" charset="-122"/>
                </a:rPr>
                <a:t>仲裁</a:t>
              </a:r>
            </a:p>
            <a:p>
              <a:pPr algn="ctr"/>
              <a:r>
                <a:rPr kumimoji="1" lang="zh-CN" altLang="en-US" sz="2800">
                  <a:solidFill>
                    <a:srgbClr val="000099"/>
                  </a:solidFill>
                  <a:latin typeface="Verdana" pitchFamily="34" charset="0"/>
                  <a:ea typeface="隶书" pitchFamily="49" charset="-122"/>
                </a:rPr>
                <a:t>逻辑</a:t>
              </a:r>
              <a:endParaRPr kumimoji="1" lang="zh-CN" altLang="en-US" sz="2400">
                <a:solidFill>
                  <a:srgbClr val="000099"/>
                </a:solidFill>
                <a:latin typeface="Verdana" pitchFamily="34" charset="0"/>
                <a:ea typeface="隶书" pitchFamily="49" charset="-122"/>
              </a:endParaRPr>
            </a:p>
          </p:txBody>
        </p:sp>
        <p:sp>
          <p:nvSpPr>
            <p:cNvPr id="97307" name="Text Box 50"/>
            <p:cNvSpPr txBox="1">
              <a:spLocks noChangeArrowheads="1"/>
            </p:cNvSpPr>
            <p:nvPr/>
          </p:nvSpPr>
          <p:spPr bwMode="auto">
            <a:xfrm>
              <a:off x="4687" y="881"/>
              <a:ext cx="209" cy="21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1</a:t>
              </a:r>
              <a:endParaRPr kumimoji="1" lang="en-US" altLang="zh-CN" sz="2000">
                <a:solidFill>
                  <a:srgbClr val="000099"/>
                </a:solidFill>
                <a:latin typeface="Verdana" pitchFamily="34" charset="0"/>
              </a:endParaRPr>
            </a:p>
          </p:txBody>
        </p:sp>
        <p:sp>
          <p:nvSpPr>
            <p:cNvPr id="97308" name="Text Box 51"/>
            <p:cNvSpPr txBox="1">
              <a:spLocks noChangeArrowheads="1"/>
            </p:cNvSpPr>
            <p:nvPr/>
          </p:nvSpPr>
          <p:spPr bwMode="auto">
            <a:xfrm>
              <a:off x="4687" y="1272"/>
              <a:ext cx="209" cy="21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2</a:t>
              </a:r>
              <a:endParaRPr kumimoji="1" lang="en-US" altLang="zh-CN" sz="2000">
                <a:solidFill>
                  <a:srgbClr val="000099"/>
                </a:solidFill>
                <a:latin typeface="Verdana" pitchFamily="34" charset="0"/>
              </a:endParaRPr>
            </a:p>
          </p:txBody>
        </p:sp>
        <p:sp>
          <p:nvSpPr>
            <p:cNvPr id="97309" name="Text Box 52"/>
            <p:cNvSpPr txBox="1">
              <a:spLocks noChangeArrowheads="1"/>
            </p:cNvSpPr>
            <p:nvPr/>
          </p:nvSpPr>
          <p:spPr bwMode="auto">
            <a:xfrm>
              <a:off x="4687" y="2400"/>
              <a:ext cx="209" cy="21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N</a:t>
              </a:r>
              <a:endParaRPr kumimoji="1" lang="en-US" altLang="zh-CN" sz="2000">
                <a:solidFill>
                  <a:srgbClr val="000099"/>
                </a:solidFill>
                <a:latin typeface="Verdana" pitchFamily="34" charset="0"/>
              </a:endParaRPr>
            </a:p>
          </p:txBody>
        </p:sp>
        <p:sp>
          <p:nvSpPr>
            <p:cNvPr id="97310" name="Text Box 53"/>
            <p:cNvSpPr txBox="1">
              <a:spLocks noChangeArrowheads="1"/>
            </p:cNvSpPr>
            <p:nvPr/>
          </p:nvSpPr>
          <p:spPr bwMode="auto">
            <a:xfrm>
              <a:off x="1005" y="881"/>
              <a:ext cx="209" cy="21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1</a:t>
              </a:r>
              <a:endParaRPr kumimoji="1" lang="en-US" altLang="zh-CN" sz="2000">
                <a:solidFill>
                  <a:srgbClr val="000099"/>
                </a:solidFill>
                <a:latin typeface="Verdana" pitchFamily="34" charset="0"/>
              </a:endParaRPr>
            </a:p>
          </p:txBody>
        </p:sp>
        <p:sp>
          <p:nvSpPr>
            <p:cNvPr id="97311" name="Text Box 54"/>
            <p:cNvSpPr txBox="1">
              <a:spLocks noChangeArrowheads="1"/>
            </p:cNvSpPr>
            <p:nvPr/>
          </p:nvSpPr>
          <p:spPr bwMode="auto">
            <a:xfrm>
              <a:off x="1005" y="1272"/>
              <a:ext cx="209" cy="21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2</a:t>
              </a:r>
              <a:endParaRPr kumimoji="1" lang="en-US" altLang="zh-CN" sz="2000">
                <a:solidFill>
                  <a:srgbClr val="000099"/>
                </a:solidFill>
                <a:latin typeface="Verdana" pitchFamily="34" charset="0"/>
              </a:endParaRPr>
            </a:p>
          </p:txBody>
        </p:sp>
        <p:sp>
          <p:nvSpPr>
            <p:cNvPr id="97312" name="Text Box 55"/>
            <p:cNvSpPr txBox="1">
              <a:spLocks noChangeArrowheads="1"/>
            </p:cNvSpPr>
            <p:nvPr/>
          </p:nvSpPr>
          <p:spPr bwMode="auto">
            <a:xfrm>
              <a:off x="1005" y="2400"/>
              <a:ext cx="209" cy="21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N</a:t>
              </a:r>
              <a:endParaRPr kumimoji="1" lang="en-US" altLang="zh-CN" sz="2000">
                <a:solidFill>
                  <a:srgbClr val="000099"/>
                </a:solidFill>
                <a:latin typeface="Verdana" pitchFamily="34" charset="0"/>
              </a:endParaRPr>
            </a:p>
          </p:txBody>
        </p:sp>
        <p:sp>
          <p:nvSpPr>
            <p:cNvPr id="97313" name="Text Box 56"/>
            <p:cNvSpPr txBox="1">
              <a:spLocks noChangeArrowheads="1"/>
            </p:cNvSpPr>
            <p:nvPr/>
          </p:nvSpPr>
          <p:spPr bwMode="auto">
            <a:xfrm>
              <a:off x="4848" y="1443"/>
              <a:ext cx="311" cy="655"/>
            </a:xfrm>
            <a:prstGeom prst="rect">
              <a:avLst/>
            </a:prstGeom>
            <a:noFill/>
            <a:ln w="19050">
              <a:noFill/>
              <a:miter lim="800000"/>
              <a:headEnd type="none" w="lg" len="med"/>
              <a:tailEnd type="none" w="lg" len="med"/>
            </a:ln>
          </p:spPr>
          <p:txBody>
            <a:bodyPr anchor="ctr">
              <a:spAutoFit/>
            </a:bodyPr>
            <a:lstStyle/>
            <a:p>
              <a:pPr algn="ctr"/>
              <a:r>
                <a:rPr kumimoji="1" lang="zh-CN" altLang="en-US" sz="2800">
                  <a:solidFill>
                    <a:srgbClr val="000099"/>
                  </a:solidFill>
                  <a:latin typeface="Verdana" pitchFamily="34" charset="0"/>
                  <a:ea typeface="隶书" pitchFamily="49" charset="-122"/>
                </a:rPr>
                <a:t>出线</a:t>
              </a:r>
              <a:endParaRPr kumimoji="1" lang="zh-CN" altLang="en-US" sz="2400">
                <a:solidFill>
                  <a:srgbClr val="000099"/>
                </a:solidFill>
                <a:latin typeface="Verdana" pitchFamily="34" charset="0"/>
                <a:ea typeface="隶书" pitchFamily="49" charset="-122"/>
              </a:endParaRPr>
            </a:p>
          </p:txBody>
        </p:sp>
        <p:sp>
          <p:nvSpPr>
            <p:cNvPr id="97314" name="Text Box 57"/>
            <p:cNvSpPr txBox="1">
              <a:spLocks noChangeArrowheads="1"/>
            </p:cNvSpPr>
            <p:nvPr/>
          </p:nvSpPr>
          <p:spPr bwMode="auto">
            <a:xfrm>
              <a:off x="691" y="1411"/>
              <a:ext cx="264" cy="655"/>
            </a:xfrm>
            <a:prstGeom prst="rect">
              <a:avLst/>
            </a:prstGeom>
            <a:noFill/>
            <a:ln w="19050">
              <a:noFill/>
              <a:miter lim="800000"/>
              <a:headEnd type="none" w="lg" len="med"/>
              <a:tailEnd type="none" w="lg" len="med"/>
            </a:ln>
          </p:spPr>
          <p:txBody>
            <a:bodyPr anchor="ctr">
              <a:spAutoFit/>
            </a:bodyPr>
            <a:lstStyle/>
            <a:p>
              <a:pPr algn="ctr"/>
              <a:r>
                <a:rPr kumimoji="1" lang="zh-CN" altLang="en-US" sz="2800">
                  <a:solidFill>
                    <a:srgbClr val="000099"/>
                  </a:solidFill>
                  <a:latin typeface="Verdana" pitchFamily="34" charset="0"/>
                  <a:ea typeface="隶书" pitchFamily="49" charset="-122"/>
                </a:rPr>
                <a:t>入线</a:t>
              </a:r>
              <a:endParaRPr kumimoji="1" lang="zh-CN" altLang="en-US" sz="2400">
                <a:solidFill>
                  <a:srgbClr val="000099"/>
                </a:solidFill>
                <a:latin typeface="Verdana" pitchFamily="34" charset="0"/>
                <a:ea typeface="隶书" pitchFamily="49" charset="-122"/>
              </a:endParaRPr>
            </a:p>
          </p:txBody>
        </p:sp>
        <p:sp>
          <p:nvSpPr>
            <p:cNvPr id="97315" name="Text Box 58"/>
            <p:cNvSpPr txBox="1">
              <a:spLocks noChangeArrowheads="1"/>
            </p:cNvSpPr>
            <p:nvPr/>
          </p:nvSpPr>
          <p:spPr bwMode="auto">
            <a:xfrm>
              <a:off x="1401" y="608"/>
              <a:ext cx="1013" cy="253"/>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zh-CN" altLang="en-US" sz="2400">
                  <a:solidFill>
                    <a:srgbClr val="000099"/>
                  </a:solidFill>
                  <a:latin typeface="Verdana" pitchFamily="34" charset="0"/>
                  <a:ea typeface="隶书" pitchFamily="49" charset="-122"/>
                </a:rPr>
                <a:t>输入队列</a:t>
              </a:r>
              <a:endParaRPr kumimoji="1" lang="zh-CN" altLang="en-US" sz="2800">
                <a:solidFill>
                  <a:srgbClr val="000099"/>
                </a:solidFill>
                <a:latin typeface="Verdana" pitchFamily="34" charset="0"/>
                <a:ea typeface="隶书" pitchFamily="49" charset="-122"/>
              </a:endParaRPr>
            </a:p>
          </p:txBody>
        </p:sp>
        <p:sp>
          <p:nvSpPr>
            <p:cNvPr id="97316" name="Oval 59"/>
            <p:cNvSpPr>
              <a:spLocks noChangeArrowheads="1"/>
            </p:cNvSpPr>
            <p:nvPr/>
          </p:nvSpPr>
          <p:spPr bwMode="auto">
            <a:xfrm flipH="1">
              <a:off x="1838" y="1724"/>
              <a:ext cx="47" cy="44"/>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97317" name="Oval 60"/>
            <p:cNvSpPr>
              <a:spLocks noChangeArrowheads="1"/>
            </p:cNvSpPr>
            <p:nvPr/>
          </p:nvSpPr>
          <p:spPr bwMode="auto">
            <a:xfrm flipH="1">
              <a:off x="1838" y="1885"/>
              <a:ext cx="47" cy="44"/>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97318" name="Oval 61"/>
            <p:cNvSpPr>
              <a:spLocks noChangeArrowheads="1"/>
            </p:cNvSpPr>
            <p:nvPr/>
          </p:nvSpPr>
          <p:spPr bwMode="auto">
            <a:xfrm flipH="1">
              <a:off x="1838" y="2064"/>
              <a:ext cx="47" cy="45"/>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97319" name="Oval 62"/>
            <p:cNvSpPr>
              <a:spLocks noChangeArrowheads="1"/>
            </p:cNvSpPr>
            <p:nvPr/>
          </p:nvSpPr>
          <p:spPr bwMode="auto">
            <a:xfrm flipH="1">
              <a:off x="4491" y="1723"/>
              <a:ext cx="47" cy="44"/>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97320" name="Oval 63"/>
            <p:cNvSpPr>
              <a:spLocks noChangeArrowheads="1"/>
            </p:cNvSpPr>
            <p:nvPr/>
          </p:nvSpPr>
          <p:spPr bwMode="auto">
            <a:xfrm flipH="1">
              <a:off x="4491" y="1884"/>
              <a:ext cx="47" cy="44"/>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97321" name="Oval 64"/>
            <p:cNvSpPr>
              <a:spLocks noChangeArrowheads="1"/>
            </p:cNvSpPr>
            <p:nvPr/>
          </p:nvSpPr>
          <p:spPr bwMode="auto">
            <a:xfrm flipH="1">
              <a:off x="4491" y="2063"/>
              <a:ext cx="47" cy="45"/>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grpSp>
      <p:sp>
        <p:nvSpPr>
          <p:cNvPr id="939073" name="Rectangle 65"/>
          <p:cNvSpPr>
            <a:spLocks noGrp="1" noChangeArrowheads="1"/>
          </p:cNvSpPr>
          <p:nvPr>
            <p:ph type="body" idx="1"/>
          </p:nvPr>
        </p:nvSpPr>
        <p:spPr>
          <a:xfrm>
            <a:off x="457200" y="4869160"/>
            <a:ext cx="3817938" cy="1514475"/>
          </a:xfrm>
        </p:spPr>
        <p:txBody>
          <a:bodyPr/>
          <a:lstStyle/>
          <a:p>
            <a:pPr eaLnBrk="1" hangingPunct="1">
              <a:lnSpc>
                <a:spcPct val="90000"/>
              </a:lnSpc>
              <a:buFont typeface="Wingdings" pitchFamily="2" charset="2"/>
              <a:buChar char="Ø"/>
            </a:pPr>
            <a:r>
              <a:rPr lang="zh-CN" altLang="en-US" sz="2400" dirty="0" smtClean="0"/>
              <a:t>每条入线一个缓冲队列</a:t>
            </a:r>
          </a:p>
          <a:p>
            <a:pPr eaLnBrk="1" hangingPunct="1">
              <a:lnSpc>
                <a:spcPct val="90000"/>
              </a:lnSpc>
              <a:buFont typeface="Wingdings" pitchFamily="2" charset="2"/>
              <a:buChar char="Ø"/>
            </a:pPr>
            <a:r>
              <a:rPr lang="zh-CN" altLang="en-US" sz="2400" dirty="0" smtClean="0"/>
              <a:t>信元在入线排队</a:t>
            </a:r>
          </a:p>
          <a:p>
            <a:pPr eaLnBrk="1" hangingPunct="1">
              <a:lnSpc>
                <a:spcPct val="90000"/>
              </a:lnSpc>
              <a:buFont typeface="Wingdings" pitchFamily="2" charset="2"/>
              <a:buChar char="Ø"/>
            </a:pPr>
            <a:r>
              <a:rPr lang="zh-CN" altLang="en-US" sz="2400" dirty="0" smtClean="0"/>
              <a:t>交换</a:t>
            </a:r>
            <a:r>
              <a:rPr lang="zh-CN" altLang="en-US" sz="2400" dirty="0" smtClean="0"/>
              <a:t>传输媒体：是</a:t>
            </a:r>
            <a:r>
              <a:rPr lang="zh-CN" altLang="en-US" sz="2400" dirty="0" smtClean="0"/>
              <a:t>一个无阻塞的传输网络</a:t>
            </a:r>
          </a:p>
        </p:txBody>
      </p:sp>
      <p:sp>
        <p:nvSpPr>
          <p:cNvPr id="939074" name="Rectangle 66"/>
          <p:cNvSpPr>
            <a:spLocks noChangeArrowheads="1"/>
          </p:cNvSpPr>
          <p:nvPr/>
        </p:nvSpPr>
        <p:spPr bwMode="auto">
          <a:xfrm>
            <a:off x="4355976" y="4838700"/>
            <a:ext cx="4379913" cy="20193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Ø"/>
            </a:pPr>
            <a:r>
              <a:rPr lang="zh-CN" altLang="en-US" sz="2400" dirty="0">
                <a:latin typeface="+mn-lt"/>
                <a:ea typeface="+mn-ea"/>
              </a:rPr>
              <a:t>仲裁逻辑</a:t>
            </a:r>
          </a:p>
          <a:p>
            <a:pPr marL="630238" lvl="1" indent="-269875">
              <a:spcBef>
                <a:spcPct val="20000"/>
              </a:spcBef>
              <a:buClr>
                <a:schemeClr val="hlink"/>
              </a:buClr>
              <a:buSzPct val="55000"/>
              <a:buFont typeface="Wingdings" pitchFamily="2" charset="2"/>
              <a:buChar char="n"/>
            </a:pPr>
            <a:r>
              <a:rPr lang="zh-CN" altLang="en-US" sz="2400" dirty="0">
                <a:latin typeface="+mn-lt"/>
                <a:ea typeface="+mn-ea"/>
              </a:rPr>
              <a:t>决定可以得到服务的入线</a:t>
            </a:r>
          </a:p>
          <a:p>
            <a:pPr marL="630238" lvl="1" indent="-269875">
              <a:spcBef>
                <a:spcPct val="20000"/>
              </a:spcBef>
              <a:buClr>
                <a:schemeClr val="hlink"/>
              </a:buClr>
              <a:buSzPct val="55000"/>
              <a:buFont typeface="Wingdings" pitchFamily="2" charset="2"/>
              <a:buChar char="n"/>
            </a:pPr>
            <a:r>
              <a:rPr lang="zh-CN" altLang="en-US" sz="2400" dirty="0">
                <a:latin typeface="+mn-lt"/>
                <a:ea typeface="+mn-ea"/>
              </a:rPr>
              <a:t>仲裁</a:t>
            </a:r>
            <a:r>
              <a:rPr lang="zh-CN" altLang="en-US" sz="2400" dirty="0" smtClean="0">
                <a:latin typeface="+mn-lt"/>
                <a:ea typeface="+mn-ea"/>
              </a:rPr>
              <a:t>策略：轮流</a:t>
            </a:r>
            <a:r>
              <a:rPr lang="zh-CN" altLang="en-US" sz="2400" dirty="0">
                <a:latin typeface="+mn-lt"/>
                <a:ea typeface="+mn-ea"/>
              </a:rPr>
              <a:t>服务、具有优先级（固定优先级或队列长度优先等）</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39073">
                                            <p:txEl>
                                              <p:pRg st="0" end="0"/>
                                            </p:txEl>
                                          </p:spTgt>
                                        </p:tgtEl>
                                        <p:attrNameLst>
                                          <p:attrName>style.visibility</p:attrName>
                                        </p:attrNameLst>
                                      </p:cBhvr>
                                      <p:to>
                                        <p:strVal val="visible"/>
                                      </p:to>
                                    </p:set>
                                    <p:animEffect transition="in" filter="dissolve">
                                      <p:cBhvr>
                                        <p:cTn id="11" dur="500"/>
                                        <p:tgtEl>
                                          <p:spTgt spid="939073">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39073">
                                            <p:txEl>
                                              <p:pRg st="1" end="1"/>
                                            </p:txEl>
                                          </p:spTgt>
                                        </p:tgtEl>
                                        <p:attrNameLst>
                                          <p:attrName>style.visibility</p:attrName>
                                        </p:attrNameLst>
                                      </p:cBhvr>
                                      <p:to>
                                        <p:strVal val="visible"/>
                                      </p:to>
                                    </p:set>
                                    <p:animEffect transition="in" filter="dissolve">
                                      <p:cBhvr>
                                        <p:cTn id="15" dur="500"/>
                                        <p:tgtEl>
                                          <p:spTgt spid="939073">
                                            <p:txEl>
                                              <p:pRg st="1" end="1"/>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39073">
                                            <p:txEl>
                                              <p:pRg st="2" end="2"/>
                                            </p:txEl>
                                          </p:spTgt>
                                        </p:tgtEl>
                                        <p:attrNameLst>
                                          <p:attrName>style.visibility</p:attrName>
                                        </p:attrNameLst>
                                      </p:cBhvr>
                                      <p:to>
                                        <p:strVal val="visible"/>
                                      </p:to>
                                    </p:set>
                                    <p:animEffect transition="in" filter="dissolve">
                                      <p:cBhvr>
                                        <p:cTn id="19" dur="500"/>
                                        <p:tgtEl>
                                          <p:spTgt spid="939073">
                                            <p:txEl>
                                              <p:pRg st="2" end="2"/>
                                            </p:txEl>
                                          </p:spTgt>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39074"/>
                                        </p:tgtEl>
                                        <p:attrNameLst>
                                          <p:attrName>style.visibility</p:attrName>
                                        </p:attrNameLst>
                                      </p:cBhvr>
                                      <p:to>
                                        <p:strVal val="visible"/>
                                      </p:to>
                                    </p:set>
                                    <p:animEffect transition="in" filter="dissolve">
                                      <p:cBhvr>
                                        <p:cTn id="23" dur="500"/>
                                        <p:tgtEl>
                                          <p:spTgt spid="939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73" grpId="0" build="p" autoUpdateAnimBg="0" advAuto="0"/>
      <p:bldP spid="93907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t>输入排队的缺点</a:t>
            </a:r>
          </a:p>
        </p:txBody>
      </p:sp>
      <p:sp>
        <p:nvSpPr>
          <p:cNvPr id="99331" name="Rectangle 3"/>
          <p:cNvSpPr>
            <a:spLocks noGrp="1" noChangeArrowheads="1"/>
          </p:cNvSpPr>
          <p:nvPr>
            <p:ph type="body" idx="1"/>
          </p:nvPr>
        </p:nvSpPr>
        <p:spPr>
          <a:xfrm>
            <a:off x="468313" y="1628775"/>
            <a:ext cx="8305800" cy="4572000"/>
          </a:xfrm>
        </p:spPr>
        <p:txBody>
          <a:bodyPr/>
          <a:lstStyle/>
          <a:p>
            <a:pPr eaLnBrk="1" hangingPunct="1">
              <a:buFont typeface="Wingdings" pitchFamily="2" charset="2"/>
              <a:buChar char="Ø"/>
            </a:pPr>
            <a:r>
              <a:rPr lang="zh-CN" altLang="en-US" dirty="0" smtClean="0"/>
              <a:t>在入线处的队列将需要更多的缓冲容量</a:t>
            </a:r>
          </a:p>
          <a:p>
            <a:pPr eaLnBrk="1" hangingPunct="1">
              <a:buFont typeface="Wingdings" pitchFamily="2" charset="2"/>
              <a:buChar char="Ø"/>
            </a:pPr>
            <a:r>
              <a:rPr lang="zh-CN" altLang="en-US" dirty="0" smtClean="0"/>
              <a:t>存在队头阻塞（</a:t>
            </a:r>
            <a:r>
              <a:rPr lang="en-US" altLang="zh-CN" dirty="0" smtClean="0"/>
              <a:t>HOL</a:t>
            </a:r>
            <a:r>
              <a:rPr lang="zh-CN" altLang="en-US" dirty="0" smtClean="0"/>
              <a:t>）</a:t>
            </a:r>
          </a:p>
          <a:p>
            <a:pPr marL="862013" lvl="1" indent="-309563" eaLnBrk="1" hangingPunct="1">
              <a:buFont typeface="Wingdings" pitchFamily="2" charset="2"/>
              <a:buChar char="ü"/>
            </a:pPr>
            <a:r>
              <a:rPr lang="zh-CN" altLang="en-US" sz="2000" dirty="0" smtClean="0"/>
              <a:t>在一个信元周期内，任一条出线都只能为一个信元提供输出服务，而选择该出线的其他信元必须在输入队列中等待</a:t>
            </a:r>
            <a:r>
              <a:rPr lang="en-US" altLang="zh-CN" sz="2000" dirty="0" smtClean="0"/>
              <a:t>;</a:t>
            </a:r>
            <a:endParaRPr lang="zh-CN" altLang="en-US" sz="2000" dirty="0" smtClean="0"/>
          </a:p>
          <a:p>
            <a:pPr marL="862013" lvl="1" indent="-309563" eaLnBrk="1" hangingPunct="1">
              <a:buFont typeface="Wingdings" pitchFamily="2" charset="2"/>
              <a:buChar char="ü"/>
            </a:pPr>
            <a:r>
              <a:rPr lang="zh-CN" altLang="en-US" sz="2000" dirty="0" smtClean="0"/>
              <a:t>若一条入线上的队列的排头信元因竞争失败而阻塞，即使该队列中的后续信元所选择的出线当前是空闲的</a:t>
            </a:r>
            <a:r>
              <a:rPr lang="en-US" altLang="zh-CN" sz="2000" dirty="0" smtClean="0"/>
              <a:t>, </a:t>
            </a:r>
            <a:r>
              <a:rPr lang="zh-CN" altLang="en-US" sz="2000" dirty="0" smtClean="0"/>
              <a:t>该队列中的所有后续信元也被迫阻塞；</a:t>
            </a:r>
          </a:p>
          <a:p>
            <a:pPr marL="862013" lvl="1" indent="-309563" eaLnBrk="1" hangingPunct="1">
              <a:buFont typeface="Wingdings" pitchFamily="2" charset="2"/>
              <a:buChar char="ü"/>
            </a:pPr>
            <a:r>
              <a:rPr lang="zh-CN" altLang="en-US" sz="2000" dirty="0" smtClean="0"/>
              <a:t>一个信元周期内，通过交换传输媒体传输的信元数 </a:t>
            </a:r>
            <a:r>
              <a:rPr lang="en-US" altLang="zh-CN" sz="2000" dirty="0" smtClean="0"/>
              <a:t>P </a:t>
            </a:r>
            <a:r>
              <a:rPr lang="zh-CN" altLang="en-US" sz="2000" dirty="0" smtClean="0"/>
              <a:t>不超过交换单元的入线总数 </a:t>
            </a:r>
            <a:r>
              <a:rPr lang="en-US" altLang="zh-CN" sz="2000" dirty="0" smtClean="0"/>
              <a:t>N</a:t>
            </a:r>
            <a:r>
              <a:rPr lang="zh-CN" altLang="en-US" sz="2000" dirty="0" smtClean="0"/>
              <a:t>，即 </a:t>
            </a:r>
            <a:r>
              <a:rPr lang="en-US" altLang="zh-CN" sz="2000" dirty="0" smtClean="0"/>
              <a:t>P </a:t>
            </a:r>
            <a:r>
              <a:rPr lang="en-US" altLang="zh-CN" sz="2000" dirty="0" smtClean="0">
                <a:sym typeface="Symbol" pitchFamily="18" charset="2"/>
              </a:rPr>
              <a:t> N</a:t>
            </a:r>
            <a:r>
              <a:rPr lang="zh-CN" altLang="en-US" sz="2000" dirty="0" smtClean="0">
                <a:sym typeface="Symbol" pitchFamily="18" charset="2"/>
              </a:rPr>
              <a:t>。</a:t>
            </a:r>
          </a:p>
          <a:p>
            <a:pPr eaLnBrk="1" hangingPunct="1">
              <a:buFont typeface="Wingdings" pitchFamily="2" charset="2"/>
              <a:buChar char="Ø"/>
            </a:pPr>
            <a:r>
              <a:rPr lang="zh-CN" altLang="en-US" dirty="0" smtClean="0"/>
              <a:t>在输入排队模型中，仲裁逻辑是必须的</a:t>
            </a:r>
          </a:p>
          <a:p>
            <a:pPr marL="685800" lvl="1" indent="-33338" eaLnBrk="1" hangingPunct="1">
              <a:buFont typeface="Wingdings" pitchFamily="2" charset="2"/>
              <a:buChar char="ü"/>
            </a:pPr>
            <a:r>
              <a:rPr lang="zh-CN" altLang="en-US" sz="2000" dirty="0" smtClean="0"/>
              <a:t>  用于</a:t>
            </a:r>
            <a:r>
              <a:rPr lang="zh-CN" altLang="en-US" sz="2000" dirty="0" smtClean="0"/>
              <a:t>确定可以得到服务的入线</a:t>
            </a:r>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smtClean="0"/>
              <a:t>输出排队</a:t>
            </a:r>
          </a:p>
        </p:txBody>
      </p:sp>
      <p:sp>
        <p:nvSpPr>
          <p:cNvPr id="101379" name="Rectangle 3"/>
          <p:cNvSpPr>
            <a:spLocks noGrp="1" noChangeArrowheads="1"/>
          </p:cNvSpPr>
          <p:nvPr>
            <p:ph type="body" idx="1"/>
          </p:nvPr>
        </p:nvSpPr>
        <p:spPr>
          <a:xfrm>
            <a:off x="611188" y="1484313"/>
            <a:ext cx="8075612" cy="4968875"/>
          </a:xfrm>
        </p:spPr>
        <p:txBody>
          <a:bodyPr/>
          <a:lstStyle/>
          <a:p>
            <a:pPr eaLnBrk="1" hangingPunct="1">
              <a:buFont typeface="Wingdings" pitchFamily="2" charset="2"/>
              <a:buChar char="Ø"/>
            </a:pPr>
            <a:r>
              <a:rPr lang="zh-CN" altLang="en-US" b="1" dirty="0" smtClean="0"/>
              <a:t>基本思想</a:t>
            </a:r>
          </a:p>
          <a:p>
            <a:pPr marL="858838" lvl="1" indent="-325438" eaLnBrk="1" hangingPunct="1">
              <a:buFont typeface="Wingdings" pitchFamily="2" charset="2"/>
              <a:buChar char="ü"/>
            </a:pPr>
            <a:r>
              <a:rPr lang="zh-CN" altLang="en-US" sz="2400" dirty="0" smtClean="0"/>
              <a:t>来自入线的信元可以自由通过交换传输媒体传送（交换）到所需的出线上，在出线上设置缓冲队列解决多信元对出线的竞争。</a:t>
            </a:r>
          </a:p>
          <a:p>
            <a:pPr eaLnBrk="1" hangingPunct="1">
              <a:buFont typeface="Wingdings" pitchFamily="2" charset="2"/>
              <a:buChar char="Ø"/>
            </a:pPr>
            <a:r>
              <a:rPr lang="zh-CN" altLang="en-US" b="1" dirty="0" smtClean="0"/>
              <a:t>实现方法</a:t>
            </a:r>
          </a:p>
          <a:p>
            <a:pPr marL="858838" lvl="1" indent="-325438" eaLnBrk="1" hangingPunct="1">
              <a:buFont typeface="Wingdings" pitchFamily="2" charset="2"/>
              <a:buChar char="ü"/>
            </a:pPr>
            <a:r>
              <a:rPr lang="zh-CN" altLang="en-US" sz="2400" dirty="0" smtClean="0"/>
              <a:t>在一个信元周期内，所有信元都可无需仲裁地从入线到达所需的出线</a:t>
            </a:r>
            <a:r>
              <a:rPr lang="en-US" altLang="zh-CN" sz="2400" dirty="0" smtClean="0"/>
              <a:t>;</a:t>
            </a:r>
            <a:endParaRPr lang="zh-CN" altLang="en-US" sz="2400" dirty="0" smtClean="0"/>
          </a:p>
          <a:p>
            <a:pPr marL="858838" lvl="1" indent="-325438" eaLnBrk="1" hangingPunct="1">
              <a:buFont typeface="Wingdings" pitchFamily="2" charset="2"/>
              <a:buChar char="ü"/>
            </a:pPr>
            <a:r>
              <a:rPr lang="zh-CN" altLang="en-US" sz="2400" dirty="0" smtClean="0"/>
              <a:t>每条出线配置一个队列，以便缓冲同时到达的竞争该出线的多个信元</a:t>
            </a:r>
            <a:r>
              <a:rPr lang="en-US" altLang="zh-CN" sz="2400" dirty="0" smtClean="0"/>
              <a:t>;</a:t>
            </a:r>
            <a:endParaRPr lang="zh-CN" altLang="en-US" sz="2400" dirty="0" smtClean="0"/>
          </a:p>
          <a:p>
            <a:pPr marL="858838" lvl="1" indent="-325438" eaLnBrk="1" hangingPunct="1">
              <a:buFont typeface="Wingdings" pitchFamily="2" charset="2"/>
              <a:buChar char="ü"/>
            </a:pPr>
            <a:r>
              <a:rPr lang="zh-CN" altLang="en-US" sz="2400" dirty="0" smtClean="0"/>
              <a:t>一个信元周期内，一条出线只能为一个信元服务，未服务的信元将暂存在该出线的输出队列中。</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smtClean="0"/>
              <a:t>输出排队模型</a:t>
            </a:r>
          </a:p>
        </p:txBody>
      </p:sp>
      <p:grpSp>
        <p:nvGrpSpPr>
          <p:cNvPr id="2" name="Group 3"/>
          <p:cNvGrpSpPr>
            <a:grpSpLocks/>
          </p:cNvGrpSpPr>
          <p:nvPr/>
        </p:nvGrpSpPr>
        <p:grpSpPr bwMode="auto">
          <a:xfrm>
            <a:off x="827088" y="1484313"/>
            <a:ext cx="7343775" cy="2808287"/>
            <a:chOff x="485" y="468"/>
            <a:chExt cx="4765" cy="2404"/>
          </a:xfrm>
        </p:grpSpPr>
        <p:sp>
          <p:nvSpPr>
            <p:cNvPr id="103429" name="Rectangle 4"/>
            <p:cNvSpPr>
              <a:spLocks noChangeArrowheads="1"/>
            </p:cNvSpPr>
            <p:nvPr/>
          </p:nvSpPr>
          <p:spPr bwMode="auto">
            <a:xfrm>
              <a:off x="578" y="591"/>
              <a:ext cx="4579" cy="2281"/>
            </a:xfrm>
            <a:prstGeom prst="rect">
              <a:avLst/>
            </a:prstGeom>
            <a:noFill/>
            <a:ln w="19050">
              <a:noFill/>
              <a:miter lim="800000"/>
              <a:headEnd type="none" w="lg" len="med"/>
              <a:tailEnd type="none" w="lg" len="med"/>
            </a:ln>
          </p:spPr>
          <p:txBody>
            <a:bodyPr wrap="none" anchor="ctr"/>
            <a:lstStyle/>
            <a:p>
              <a:endParaRPr lang="zh-CN" altLang="en-US">
                <a:latin typeface="Calibri" pitchFamily="34" charset="0"/>
              </a:endParaRPr>
            </a:p>
          </p:txBody>
        </p:sp>
        <p:sp>
          <p:nvSpPr>
            <p:cNvPr id="103430" name="Rectangle 5"/>
            <p:cNvSpPr>
              <a:spLocks noChangeArrowheads="1"/>
            </p:cNvSpPr>
            <p:nvPr/>
          </p:nvSpPr>
          <p:spPr bwMode="auto">
            <a:xfrm>
              <a:off x="2228" y="917"/>
              <a:ext cx="795" cy="1771"/>
            </a:xfrm>
            <a:prstGeom prst="rect">
              <a:avLst/>
            </a:prstGeom>
            <a:solidFill>
              <a:srgbClr val="99CC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3431" name="Group 6"/>
            <p:cNvGrpSpPr>
              <a:grpSpLocks/>
            </p:cNvGrpSpPr>
            <p:nvPr/>
          </p:nvGrpSpPr>
          <p:grpSpPr bwMode="auto">
            <a:xfrm>
              <a:off x="3920" y="981"/>
              <a:ext cx="679" cy="1603"/>
              <a:chOff x="5086" y="918"/>
              <a:chExt cx="383" cy="1582"/>
            </a:xfrm>
          </p:grpSpPr>
          <p:sp>
            <p:nvSpPr>
              <p:cNvPr id="103488" name="Line 7"/>
              <p:cNvSpPr>
                <a:spLocks noChangeShapeType="1"/>
              </p:cNvSpPr>
              <p:nvPr/>
            </p:nvSpPr>
            <p:spPr bwMode="auto">
              <a:xfrm>
                <a:off x="5086" y="918"/>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9" name="Line 8"/>
              <p:cNvSpPr>
                <a:spLocks noChangeShapeType="1"/>
              </p:cNvSpPr>
              <p:nvPr/>
            </p:nvSpPr>
            <p:spPr bwMode="auto">
              <a:xfrm>
                <a:off x="5086" y="1311"/>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90" name="Line 9"/>
              <p:cNvSpPr>
                <a:spLocks noChangeShapeType="1"/>
              </p:cNvSpPr>
              <p:nvPr/>
            </p:nvSpPr>
            <p:spPr bwMode="auto">
              <a:xfrm>
                <a:off x="5086" y="2500"/>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grpSp>
          <p:nvGrpSpPr>
            <p:cNvPr id="103432" name="Group 10"/>
            <p:cNvGrpSpPr>
              <a:grpSpLocks/>
            </p:cNvGrpSpPr>
            <p:nvPr/>
          </p:nvGrpSpPr>
          <p:grpSpPr bwMode="auto">
            <a:xfrm>
              <a:off x="2455" y="1315"/>
              <a:ext cx="331" cy="274"/>
              <a:chOff x="2785" y="1258"/>
              <a:chExt cx="331" cy="270"/>
            </a:xfrm>
          </p:grpSpPr>
          <p:sp>
            <p:nvSpPr>
              <p:cNvPr id="103484" name="Line 11"/>
              <p:cNvSpPr>
                <a:spLocks noChangeShapeType="1"/>
              </p:cNvSpPr>
              <p:nvPr/>
            </p:nvSpPr>
            <p:spPr bwMode="auto">
              <a:xfrm>
                <a:off x="2793" y="1266"/>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5" name="Line 12"/>
              <p:cNvSpPr>
                <a:spLocks noChangeShapeType="1"/>
              </p:cNvSpPr>
              <p:nvPr/>
            </p:nvSpPr>
            <p:spPr bwMode="auto">
              <a:xfrm>
                <a:off x="2856" y="1258"/>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6" name="Line 13"/>
              <p:cNvSpPr>
                <a:spLocks noChangeShapeType="1"/>
              </p:cNvSpPr>
              <p:nvPr/>
            </p:nvSpPr>
            <p:spPr bwMode="auto">
              <a:xfrm flipV="1">
                <a:off x="2785" y="1267"/>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7" name="Line 14"/>
              <p:cNvSpPr>
                <a:spLocks noChangeShapeType="1"/>
              </p:cNvSpPr>
              <p:nvPr/>
            </p:nvSpPr>
            <p:spPr bwMode="auto">
              <a:xfrm>
                <a:off x="3044" y="1267"/>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103433" name="Text Box 15"/>
            <p:cNvSpPr txBox="1">
              <a:spLocks noChangeArrowheads="1"/>
            </p:cNvSpPr>
            <p:nvPr/>
          </p:nvSpPr>
          <p:spPr bwMode="auto">
            <a:xfrm>
              <a:off x="2228" y="1805"/>
              <a:ext cx="795" cy="862"/>
            </a:xfrm>
            <a:prstGeom prst="rect">
              <a:avLst/>
            </a:prstGeom>
            <a:noFill/>
            <a:ln w="19050">
              <a:noFill/>
              <a:miter lim="800000"/>
              <a:headEnd type="none" w="lg" len="med"/>
              <a:tailEnd type="none" w="lg" len="med"/>
            </a:ln>
          </p:spPr>
          <p:txBody>
            <a:bodyPr anchor="ctr">
              <a:spAutoFit/>
            </a:bodyPr>
            <a:lstStyle/>
            <a:p>
              <a:pPr algn="ctr"/>
              <a:r>
                <a:rPr kumimoji="1" lang="zh-CN" altLang="en-US" sz="2000">
                  <a:solidFill>
                    <a:srgbClr val="000099"/>
                  </a:solidFill>
                  <a:latin typeface="Times New Roman" pitchFamily="18" charset="0"/>
                  <a:ea typeface="隶书" pitchFamily="49" charset="-122"/>
                </a:rPr>
                <a:t>传输</a:t>
              </a:r>
            </a:p>
            <a:p>
              <a:pPr algn="ctr"/>
              <a:r>
                <a:rPr kumimoji="1" lang="zh-CN" altLang="en-US" sz="2000">
                  <a:solidFill>
                    <a:srgbClr val="000099"/>
                  </a:solidFill>
                  <a:latin typeface="Times New Roman" pitchFamily="18" charset="0"/>
                  <a:ea typeface="隶书" pitchFamily="49" charset="-122"/>
                </a:rPr>
                <a:t>交换</a:t>
              </a:r>
            </a:p>
            <a:p>
              <a:pPr algn="ctr"/>
              <a:r>
                <a:rPr kumimoji="1" lang="zh-CN" altLang="en-US" sz="2000">
                  <a:solidFill>
                    <a:srgbClr val="000099"/>
                  </a:solidFill>
                  <a:latin typeface="Times New Roman" pitchFamily="18" charset="0"/>
                  <a:ea typeface="隶书" pitchFamily="49" charset="-122"/>
                </a:rPr>
                <a:t>媒体</a:t>
              </a:r>
              <a:endParaRPr kumimoji="1" lang="zh-CN" altLang="en-US">
                <a:solidFill>
                  <a:srgbClr val="000099"/>
                </a:solidFill>
                <a:latin typeface="Times New Roman" pitchFamily="18" charset="0"/>
                <a:ea typeface="隶书" pitchFamily="49" charset="-122"/>
              </a:endParaRPr>
            </a:p>
          </p:txBody>
        </p:sp>
        <p:sp>
          <p:nvSpPr>
            <p:cNvPr id="103434" name="Text Box 16"/>
            <p:cNvSpPr txBox="1">
              <a:spLocks noChangeArrowheads="1"/>
            </p:cNvSpPr>
            <p:nvPr/>
          </p:nvSpPr>
          <p:spPr bwMode="auto">
            <a:xfrm>
              <a:off x="4622" y="849"/>
              <a:ext cx="209" cy="26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1</a:t>
              </a:r>
              <a:endParaRPr kumimoji="1" lang="en-US" altLang="zh-CN" sz="2000">
                <a:solidFill>
                  <a:srgbClr val="000099"/>
                </a:solidFill>
                <a:latin typeface="Verdana" pitchFamily="34" charset="0"/>
              </a:endParaRPr>
            </a:p>
          </p:txBody>
        </p:sp>
        <p:sp>
          <p:nvSpPr>
            <p:cNvPr id="103435" name="Text Box 17"/>
            <p:cNvSpPr txBox="1">
              <a:spLocks noChangeArrowheads="1"/>
            </p:cNvSpPr>
            <p:nvPr/>
          </p:nvSpPr>
          <p:spPr bwMode="auto">
            <a:xfrm>
              <a:off x="4622" y="1267"/>
              <a:ext cx="209" cy="26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2</a:t>
              </a:r>
              <a:endParaRPr kumimoji="1" lang="en-US" altLang="zh-CN" sz="2000">
                <a:solidFill>
                  <a:srgbClr val="000099"/>
                </a:solidFill>
                <a:latin typeface="Verdana" pitchFamily="34" charset="0"/>
              </a:endParaRPr>
            </a:p>
          </p:txBody>
        </p:sp>
        <p:sp>
          <p:nvSpPr>
            <p:cNvPr id="103436" name="Text Box 18"/>
            <p:cNvSpPr txBox="1">
              <a:spLocks noChangeArrowheads="1"/>
            </p:cNvSpPr>
            <p:nvPr/>
          </p:nvSpPr>
          <p:spPr bwMode="auto">
            <a:xfrm>
              <a:off x="4622" y="2473"/>
              <a:ext cx="209" cy="260"/>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N</a:t>
              </a:r>
              <a:endParaRPr kumimoji="1" lang="en-US" altLang="zh-CN" sz="2000">
                <a:solidFill>
                  <a:srgbClr val="000099"/>
                </a:solidFill>
                <a:latin typeface="Verdana" pitchFamily="34" charset="0"/>
              </a:endParaRPr>
            </a:p>
          </p:txBody>
        </p:sp>
        <p:sp>
          <p:nvSpPr>
            <p:cNvPr id="103437" name="Text Box 19"/>
            <p:cNvSpPr txBox="1">
              <a:spLocks noChangeArrowheads="1"/>
            </p:cNvSpPr>
            <p:nvPr/>
          </p:nvSpPr>
          <p:spPr bwMode="auto">
            <a:xfrm>
              <a:off x="940" y="849"/>
              <a:ext cx="209" cy="26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1</a:t>
              </a:r>
              <a:endParaRPr kumimoji="1" lang="en-US" altLang="zh-CN" sz="2000">
                <a:solidFill>
                  <a:srgbClr val="000099"/>
                </a:solidFill>
                <a:latin typeface="Verdana" pitchFamily="34" charset="0"/>
              </a:endParaRPr>
            </a:p>
          </p:txBody>
        </p:sp>
        <p:sp>
          <p:nvSpPr>
            <p:cNvPr id="103438" name="Text Box 20"/>
            <p:cNvSpPr txBox="1">
              <a:spLocks noChangeArrowheads="1"/>
            </p:cNvSpPr>
            <p:nvPr/>
          </p:nvSpPr>
          <p:spPr bwMode="auto">
            <a:xfrm>
              <a:off x="940" y="1267"/>
              <a:ext cx="209" cy="261"/>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2</a:t>
              </a:r>
              <a:endParaRPr kumimoji="1" lang="en-US" altLang="zh-CN" sz="2000">
                <a:solidFill>
                  <a:srgbClr val="000099"/>
                </a:solidFill>
                <a:latin typeface="Verdana" pitchFamily="34" charset="0"/>
              </a:endParaRPr>
            </a:p>
          </p:txBody>
        </p:sp>
        <p:sp>
          <p:nvSpPr>
            <p:cNvPr id="103439" name="Text Box 21"/>
            <p:cNvSpPr txBox="1">
              <a:spLocks noChangeArrowheads="1"/>
            </p:cNvSpPr>
            <p:nvPr/>
          </p:nvSpPr>
          <p:spPr bwMode="auto">
            <a:xfrm>
              <a:off x="940" y="2473"/>
              <a:ext cx="209" cy="260"/>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en-US" altLang="zh-CN" sz="2000">
                  <a:solidFill>
                    <a:srgbClr val="000099"/>
                  </a:solidFill>
                  <a:latin typeface="Verdana" pitchFamily="34" charset="0"/>
                  <a:ea typeface="方正隶变简体"/>
                  <a:cs typeface="方正隶变简体"/>
                </a:rPr>
                <a:t>N</a:t>
              </a:r>
              <a:endParaRPr kumimoji="1" lang="en-US" altLang="zh-CN" sz="2000">
                <a:solidFill>
                  <a:srgbClr val="000099"/>
                </a:solidFill>
                <a:latin typeface="Verdana" pitchFamily="34" charset="0"/>
              </a:endParaRPr>
            </a:p>
          </p:txBody>
        </p:sp>
        <p:sp>
          <p:nvSpPr>
            <p:cNvPr id="103440" name="Text Box 22"/>
            <p:cNvSpPr txBox="1">
              <a:spLocks noChangeArrowheads="1"/>
            </p:cNvSpPr>
            <p:nvPr/>
          </p:nvSpPr>
          <p:spPr bwMode="auto">
            <a:xfrm>
              <a:off x="4862" y="1365"/>
              <a:ext cx="388" cy="810"/>
            </a:xfrm>
            <a:prstGeom prst="rect">
              <a:avLst/>
            </a:prstGeom>
            <a:noFill/>
            <a:ln w="19050">
              <a:noFill/>
              <a:miter lim="800000"/>
              <a:headEnd type="none" w="lg" len="med"/>
              <a:tailEnd type="none" w="lg" len="med"/>
            </a:ln>
          </p:spPr>
          <p:txBody>
            <a:bodyPr anchor="ctr">
              <a:spAutoFit/>
            </a:bodyPr>
            <a:lstStyle/>
            <a:p>
              <a:pPr algn="ctr"/>
              <a:r>
                <a:rPr kumimoji="1" lang="zh-CN" altLang="en-US" sz="2800">
                  <a:solidFill>
                    <a:srgbClr val="000099"/>
                  </a:solidFill>
                  <a:latin typeface="Verdana" pitchFamily="34" charset="0"/>
                  <a:ea typeface="隶书" pitchFamily="49" charset="-122"/>
                </a:rPr>
                <a:t>出线</a:t>
              </a:r>
              <a:endParaRPr kumimoji="1" lang="zh-CN" altLang="en-US" sz="2400">
                <a:solidFill>
                  <a:srgbClr val="000099"/>
                </a:solidFill>
                <a:latin typeface="Verdana" pitchFamily="34" charset="0"/>
                <a:ea typeface="隶书" pitchFamily="49" charset="-122"/>
              </a:endParaRPr>
            </a:p>
          </p:txBody>
        </p:sp>
        <p:sp>
          <p:nvSpPr>
            <p:cNvPr id="103441" name="Text Box 23"/>
            <p:cNvSpPr txBox="1">
              <a:spLocks noChangeArrowheads="1"/>
            </p:cNvSpPr>
            <p:nvPr/>
          </p:nvSpPr>
          <p:spPr bwMode="auto">
            <a:xfrm>
              <a:off x="485" y="1388"/>
              <a:ext cx="430" cy="810"/>
            </a:xfrm>
            <a:prstGeom prst="rect">
              <a:avLst/>
            </a:prstGeom>
            <a:noFill/>
            <a:ln w="19050">
              <a:noFill/>
              <a:miter lim="800000"/>
              <a:headEnd type="none" w="lg" len="med"/>
              <a:tailEnd type="none" w="lg" len="med"/>
            </a:ln>
          </p:spPr>
          <p:txBody>
            <a:bodyPr anchor="ctr">
              <a:spAutoFit/>
            </a:bodyPr>
            <a:lstStyle/>
            <a:p>
              <a:pPr algn="ctr"/>
              <a:r>
                <a:rPr kumimoji="1" lang="zh-CN" altLang="en-US" sz="2800">
                  <a:solidFill>
                    <a:srgbClr val="000099"/>
                  </a:solidFill>
                  <a:latin typeface="Verdana" pitchFamily="34" charset="0"/>
                  <a:ea typeface="隶书" pitchFamily="49" charset="-122"/>
                </a:rPr>
                <a:t>入线</a:t>
              </a:r>
              <a:endParaRPr kumimoji="1" lang="zh-CN" altLang="en-US" sz="2400">
                <a:solidFill>
                  <a:srgbClr val="000099"/>
                </a:solidFill>
                <a:latin typeface="Verdana" pitchFamily="34" charset="0"/>
                <a:ea typeface="隶书" pitchFamily="49" charset="-122"/>
              </a:endParaRPr>
            </a:p>
          </p:txBody>
        </p:sp>
        <p:sp>
          <p:nvSpPr>
            <p:cNvPr id="103442" name="Rectangle 24"/>
            <p:cNvSpPr>
              <a:spLocks noChangeArrowheads="1"/>
            </p:cNvSpPr>
            <p:nvPr/>
          </p:nvSpPr>
          <p:spPr bwMode="auto">
            <a:xfrm>
              <a:off x="3406" y="830"/>
              <a:ext cx="514" cy="288"/>
            </a:xfrm>
            <a:prstGeom prst="rect">
              <a:avLst/>
            </a:prstGeom>
            <a:solidFill>
              <a:srgbClr val="66FF33"/>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3443" name="Group 25"/>
            <p:cNvGrpSpPr>
              <a:grpSpLocks/>
            </p:cNvGrpSpPr>
            <p:nvPr/>
          </p:nvGrpSpPr>
          <p:grpSpPr bwMode="auto">
            <a:xfrm>
              <a:off x="3430" y="895"/>
              <a:ext cx="458" cy="167"/>
              <a:chOff x="653" y="881"/>
              <a:chExt cx="696" cy="229"/>
            </a:xfrm>
          </p:grpSpPr>
          <p:sp>
            <p:nvSpPr>
              <p:cNvPr id="103477" name="Rectangle 26"/>
              <p:cNvSpPr>
                <a:spLocks noChangeArrowheads="1"/>
              </p:cNvSpPr>
              <p:nvPr/>
            </p:nvSpPr>
            <p:spPr bwMode="auto">
              <a:xfrm>
                <a:off x="794" y="881"/>
                <a:ext cx="555" cy="229"/>
              </a:xfrm>
              <a:prstGeom prst="rect">
                <a:avLst/>
              </a:prstGeom>
              <a:solidFill>
                <a:srgbClr val="FFFF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103478" name="Line 27"/>
              <p:cNvSpPr>
                <a:spLocks noChangeShapeType="1"/>
              </p:cNvSpPr>
              <p:nvPr/>
            </p:nvSpPr>
            <p:spPr bwMode="auto">
              <a:xfrm flipH="1">
                <a:off x="653" y="881"/>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79" name="Line 28"/>
              <p:cNvSpPr>
                <a:spLocks noChangeShapeType="1"/>
              </p:cNvSpPr>
              <p:nvPr/>
            </p:nvSpPr>
            <p:spPr bwMode="auto">
              <a:xfrm flipH="1">
                <a:off x="653" y="1110"/>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0" name="Line 29"/>
              <p:cNvSpPr>
                <a:spLocks noChangeShapeType="1"/>
              </p:cNvSpPr>
              <p:nvPr/>
            </p:nvSpPr>
            <p:spPr bwMode="auto">
              <a:xfrm>
                <a:off x="1227"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1" name="Line 30"/>
              <p:cNvSpPr>
                <a:spLocks noChangeShapeType="1"/>
              </p:cNvSpPr>
              <p:nvPr/>
            </p:nvSpPr>
            <p:spPr bwMode="auto">
              <a:xfrm>
                <a:off x="1116"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2" name="Line 31"/>
              <p:cNvSpPr>
                <a:spLocks noChangeShapeType="1"/>
              </p:cNvSpPr>
              <p:nvPr/>
            </p:nvSpPr>
            <p:spPr bwMode="auto">
              <a:xfrm>
                <a:off x="1005"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83" name="Line 32"/>
              <p:cNvSpPr>
                <a:spLocks noChangeShapeType="1"/>
              </p:cNvSpPr>
              <p:nvPr/>
            </p:nvSpPr>
            <p:spPr bwMode="auto">
              <a:xfrm>
                <a:off x="894"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103444" name="Line 33"/>
            <p:cNvSpPr>
              <a:spLocks noChangeShapeType="1"/>
            </p:cNvSpPr>
            <p:nvPr/>
          </p:nvSpPr>
          <p:spPr bwMode="auto">
            <a:xfrm>
              <a:off x="3023" y="981"/>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45" name="Rectangle 34"/>
            <p:cNvSpPr>
              <a:spLocks noChangeArrowheads="1"/>
            </p:cNvSpPr>
            <p:nvPr/>
          </p:nvSpPr>
          <p:spPr bwMode="auto">
            <a:xfrm>
              <a:off x="3406" y="1228"/>
              <a:ext cx="514" cy="288"/>
            </a:xfrm>
            <a:prstGeom prst="rect">
              <a:avLst/>
            </a:prstGeom>
            <a:solidFill>
              <a:srgbClr val="66FF33"/>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3446" name="Group 35"/>
            <p:cNvGrpSpPr>
              <a:grpSpLocks/>
            </p:cNvGrpSpPr>
            <p:nvPr/>
          </p:nvGrpSpPr>
          <p:grpSpPr bwMode="auto">
            <a:xfrm>
              <a:off x="3430" y="1293"/>
              <a:ext cx="458" cy="167"/>
              <a:chOff x="653" y="881"/>
              <a:chExt cx="696" cy="229"/>
            </a:xfrm>
          </p:grpSpPr>
          <p:sp>
            <p:nvSpPr>
              <p:cNvPr id="103470" name="Rectangle 36"/>
              <p:cNvSpPr>
                <a:spLocks noChangeArrowheads="1"/>
              </p:cNvSpPr>
              <p:nvPr/>
            </p:nvSpPr>
            <p:spPr bwMode="auto">
              <a:xfrm>
                <a:off x="794" y="881"/>
                <a:ext cx="555" cy="229"/>
              </a:xfrm>
              <a:prstGeom prst="rect">
                <a:avLst/>
              </a:prstGeom>
              <a:solidFill>
                <a:srgbClr val="FFFF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103471" name="Line 37"/>
              <p:cNvSpPr>
                <a:spLocks noChangeShapeType="1"/>
              </p:cNvSpPr>
              <p:nvPr/>
            </p:nvSpPr>
            <p:spPr bwMode="auto">
              <a:xfrm flipH="1">
                <a:off x="653" y="881"/>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72" name="Line 38"/>
              <p:cNvSpPr>
                <a:spLocks noChangeShapeType="1"/>
              </p:cNvSpPr>
              <p:nvPr/>
            </p:nvSpPr>
            <p:spPr bwMode="auto">
              <a:xfrm flipH="1">
                <a:off x="653" y="1110"/>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73" name="Line 39"/>
              <p:cNvSpPr>
                <a:spLocks noChangeShapeType="1"/>
              </p:cNvSpPr>
              <p:nvPr/>
            </p:nvSpPr>
            <p:spPr bwMode="auto">
              <a:xfrm>
                <a:off x="1227"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74" name="Line 40"/>
              <p:cNvSpPr>
                <a:spLocks noChangeShapeType="1"/>
              </p:cNvSpPr>
              <p:nvPr/>
            </p:nvSpPr>
            <p:spPr bwMode="auto">
              <a:xfrm>
                <a:off x="1116"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75" name="Line 41"/>
              <p:cNvSpPr>
                <a:spLocks noChangeShapeType="1"/>
              </p:cNvSpPr>
              <p:nvPr/>
            </p:nvSpPr>
            <p:spPr bwMode="auto">
              <a:xfrm>
                <a:off x="1005"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76" name="Line 42"/>
              <p:cNvSpPr>
                <a:spLocks noChangeShapeType="1"/>
              </p:cNvSpPr>
              <p:nvPr/>
            </p:nvSpPr>
            <p:spPr bwMode="auto">
              <a:xfrm>
                <a:off x="894"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103447" name="Line 43"/>
            <p:cNvSpPr>
              <a:spLocks noChangeShapeType="1"/>
            </p:cNvSpPr>
            <p:nvPr/>
          </p:nvSpPr>
          <p:spPr bwMode="auto">
            <a:xfrm>
              <a:off x="3023" y="1379"/>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48" name="Rectangle 44"/>
            <p:cNvSpPr>
              <a:spLocks noChangeArrowheads="1"/>
            </p:cNvSpPr>
            <p:nvPr/>
          </p:nvSpPr>
          <p:spPr bwMode="auto">
            <a:xfrm>
              <a:off x="3406" y="2433"/>
              <a:ext cx="514" cy="288"/>
            </a:xfrm>
            <a:prstGeom prst="rect">
              <a:avLst/>
            </a:prstGeom>
            <a:solidFill>
              <a:srgbClr val="66FF33"/>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3449" name="Group 45"/>
            <p:cNvGrpSpPr>
              <a:grpSpLocks/>
            </p:cNvGrpSpPr>
            <p:nvPr/>
          </p:nvGrpSpPr>
          <p:grpSpPr bwMode="auto">
            <a:xfrm>
              <a:off x="3430" y="2498"/>
              <a:ext cx="458" cy="167"/>
              <a:chOff x="653" y="881"/>
              <a:chExt cx="696" cy="229"/>
            </a:xfrm>
          </p:grpSpPr>
          <p:sp>
            <p:nvSpPr>
              <p:cNvPr id="103463" name="Rectangle 46"/>
              <p:cNvSpPr>
                <a:spLocks noChangeArrowheads="1"/>
              </p:cNvSpPr>
              <p:nvPr/>
            </p:nvSpPr>
            <p:spPr bwMode="auto">
              <a:xfrm>
                <a:off x="794" y="881"/>
                <a:ext cx="555" cy="229"/>
              </a:xfrm>
              <a:prstGeom prst="rect">
                <a:avLst/>
              </a:prstGeom>
              <a:solidFill>
                <a:srgbClr val="FFFF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103464" name="Line 47"/>
              <p:cNvSpPr>
                <a:spLocks noChangeShapeType="1"/>
              </p:cNvSpPr>
              <p:nvPr/>
            </p:nvSpPr>
            <p:spPr bwMode="auto">
              <a:xfrm flipH="1">
                <a:off x="653" y="881"/>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65" name="Line 48"/>
              <p:cNvSpPr>
                <a:spLocks noChangeShapeType="1"/>
              </p:cNvSpPr>
              <p:nvPr/>
            </p:nvSpPr>
            <p:spPr bwMode="auto">
              <a:xfrm flipH="1">
                <a:off x="653" y="1110"/>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66" name="Line 49"/>
              <p:cNvSpPr>
                <a:spLocks noChangeShapeType="1"/>
              </p:cNvSpPr>
              <p:nvPr/>
            </p:nvSpPr>
            <p:spPr bwMode="auto">
              <a:xfrm>
                <a:off x="1227"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67" name="Line 50"/>
              <p:cNvSpPr>
                <a:spLocks noChangeShapeType="1"/>
              </p:cNvSpPr>
              <p:nvPr/>
            </p:nvSpPr>
            <p:spPr bwMode="auto">
              <a:xfrm>
                <a:off x="1116"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68" name="Line 51"/>
              <p:cNvSpPr>
                <a:spLocks noChangeShapeType="1"/>
              </p:cNvSpPr>
              <p:nvPr/>
            </p:nvSpPr>
            <p:spPr bwMode="auto">
              <a:xfrm>
                <a:off x="1005"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69" name="Line 52"/>
              <p:cNvSpPr>
                <a:spLocks noChangeShapeType="1"/>
              </p:cNvSpPr>
              <p:nvPr/>
            </p:nvSpPr>
            <p:spPr bwMode="auto">
              <a:xfrm>
                <a:off x="894"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103450" name="Line 53"/>
            <p:cNvSpPr>
              <a:spLocks noChangeShapeType="1"/>
            </p:cNvSpPr>
            <p:nvPr/>
          </p:nvSpPr>
          <p:spPr bwMode="auto">
            <a:xfrm>
              <a:off x="3023" y="2584"/>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3451" name="Text Box 54"/>
            <p:cNvSpPr txBox="1">
              <a:spLocks noChangeArrowheads="1"/>
            </p:cNvSpPr>
            <p:nvPr/>
          </p:nvSpPr>
          <p:spPr bwMode="auto">
            <a:xfrm>
              <a:off x="3156" y="468"/>
              <a:ext cx="1090" cy="313"/>
            </a:xfrm>
            <a:prstGeom prst="rect">
              <a:avLst/>
            </a:prstGeom>
            <a:noFill/>
            <a:ln w="19050">
              <a:noFill/>
              <a:miter lim="800000"/>
              <a:headEnd type="none" w="lg" len="med"/>
              <a:tailEnd type="none" w="lg" len="med"/>
            </a:ln>
          </p:spPr>
          <p:txBody>
            <a:bodyPr lIns="0" tIns="0" rIns="0" bIns="0" anchor="ctr" anchorCtr="1">
              <a:spAutoFit/>
            </a:bodyPr>
            <a:lstStyle/>
            <a:p>
              <a:pPr algn="ctr"/>
              <a:r>
                <a:rPr kumimoji="1" lang="zh-CN" altLang="en-US" sz="2400">
                  <a:solidFill>
                    <a:srgbClr val="000099"/>
                  </a:solidFill>
                  <a:latin typeface="Verdana" pitchFamily="34" charset="0"/>
                  <a:ea typeface="隶书" pitchFamily="49" charset="-122"/>
                </a:rPr>
                <a:t>输出队列</a:t>
              </a:r>
              <a:endParaRPr kumimoji="1" lang="zh-CN" altLang="en-US" sz="2800">
                <a:solidFill>
                  <a:srgbClr val="000099"/>
                </a:solidFill>
                <a:latin typeface="Verdana" pitchFamily="34" charset="0"/>
                <a:ea typeface="隶书" pitchFamily="49" charset="-122"/>
              </a:endParaRPr>
            </a:p>
          </p:txBody>
        </p:sp>
        <p:sp>
          <p:nvSpPr>
            <p:cNvPr id="103452" name="Oval 55"/>
            <p:cNvSpPr>
              <a:spLocks noChangeArrowheads="1"/>
            </p:cNvSpPr>
            <p:nvPr/>
          </p:nvSpPr>
          <p:spPr bwMode="auto">
            <a:xfrm flipH="1">
              <a:off x="3647" y="1745"/>
              <a:ext cx="47" cy="48"/>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3453" name="Oval 56"/>
            <p:cNvSpPr>
              <a:spLocks noChangeArrowheads="1"/>
            </p:cNvSpPr>
            <p:nvPr/>
          </p:nvSpPr>
          <p:spPr bwMode="auto">
            <a:xfrm flipH="1">
              <a:off x="3647" y="1917"/>
              <a:ext cx="47" cy="48"/>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3454" name="Oval 57"/>
            <p:cNvSpPr>
              <a:spLocks noChangeArrowheads="1"/>
            </p:cNvSpPr>
            <p:nvPr/>
          </p:nvSpPr>
          <p:spPr bwMode="auto">
            <a:xfrm flipH="1">
              <a:off x="3647" y="2109"/>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grpSp>
          <p:nvGrpSpPr>
            <p:cNvPr id="103455" name="Group 58"/>
            <p:cNvGrpSpPr>
              <a:grpSpLocks/>
            </p:cNvGrpSpPr>
            <p:nvPr/>
          </p:nvGrpSpPr>
          <p:grpSpPr bwMode="auto">
            <a:xfrm>
              <a:off x="1144" y="1003"/>
              <a:ext cx="1084" cy="1604"/>
              <a:chOff x="1126" y="909"/>
              <a:chExt cx="1398" cy="1582"/>
            </a:xfrm>
          </p:grpSpPr>
          <p:sp>
            <p:nvSpPr>
              <p:cNvPr id="103460" name="Line 59"/>
              <p:cNvSpPr>
                <a:spLocks noChangeShapeType="1"/>
              </p:cNvSpPr>
              <p:nvPr/>
            </p:nvSpPr>
            <p:spPr bwMode="auto">
              <a:xfrm>
                <a:off x="1126" y="909"/>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03461" name="Line 60"/>
              <p:cNvSpPr>
                <a:spLocks noChangeShapeType="1"/>
              </p:cNvSpPr>
              <p:nvPr/>
            </p:nvSpPr>
            <p:spPr bwMode="auto">
              <a:xfrm>
                <a:off x="1126" y="1302"/>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03462" name="Line 61"/>
              <p:cNvSpPr>
                <a:spLocks noChangeShapeType="1"/>
              </p:cNvSpPr>
              <p:nvPr/>
            </p:nvSpPr>
            <p:spPr bwMode="auto">
              <a:xfrm>
                <a:off x="1126" y="2491"/>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grpSp>
        <p:grpSp>
          <p:nvGrpSpPr>
            <p:cNvPr id="103456" name="Group 62"/>
            <p:cNvGrpSpPr>
              <a:grpSpLocks/>
            </p:cNvGrpSpPr>
            <p:nvPr/>
          </p:nvGrpSpPr>
          <p:grpSpPr bwMode="auto">
            <a:xfrm>
              <a:off x="1595" y="1766"/>
              <a:ext cx="47" cy="412"/>
              <a:chOff x="3506" y="1662"/>
              <a:chExt cx="47" cy="406"/>
            </a:xfrm>
          </p:grpSpPr>
          <p:sp>
            <p:nvSpPr>
              <p:cNvPr id="103457" name="Oval 63"/>
              <p:cNvSpPr>
                <a:spLocks noChangeArrowheads="1"/>
              </p:cNvSpPr>
              <p:nvPr/>
            </p:nvSpPr>
            <p:spPr bwMode="auto">
              <a:xfrm flipH="1">
                <a:off x="3506" y="1662"/>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3458" name="Oval 64"/>
              <p:cNvSpPr>
                <a:spLocks noChangeArrowheads="1"/>
              </p:cNvSpPr>
              <p:nvPr/>
            </p:nvSpPr>
            <p:spPr bwMode="auto">
              <a:xfrm flipH="1">
                <a:off x="3506" y="1832"/>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3459" name="Oval 65"/>
              <p:cNvSpPr>
                <a:spLocks noChangeArrowheads="1"/>
              </p:cNvSpPr>
              <p:nvPr/>
            </p:nvSpPr>
            <p:spPr bwMode="auto">
              <a:xfrm flipH="1">
                <a:off x="3506" y="2021"/>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grpSp>
      </p:grpSp>
      <p:sp>
        <p:nvSpPr>
          <p:cNvPr id="945218" name="Rectangle 66"/>
          <p:cNvSpPr>
            <a:spLocks noGrp="1" noChangeArrowheads="1"/>
          </p:cNvSpPr>
          <p:nvPr>
            <p:ph type="body" idx="1"/>
          </p:nvPr>
        </p:nvSpPr>
        <p:spPr>
          <a:xfrm>
            <a:off x="539750" y="4724400"/>
            <a:ext cx="8353425" cy="1512888"/>
          </a:xfrm>
        </p:spPr>
        <p:txBody>
          <a:bodyPr/>
          <a:lstStyle/>
          <a:p>
            <a:pPr eaLnBrk="1" hangingPunct="1">
              <a:lnSpc>
                <a:spcPct val="90000"/>
              </a:lnSpc>
              <a:buFont typeface="Wingdings" pitchFamily="2" charset="2"/>
              <a:buChar char="Ø"/>
            </a:pPr>
            <a:r>
              <a:rPr lang="zh-CN" altLang="en-US" dirty="0" smtClean="0"/>
              <a:t>交换传输媒体</a:t>
            </a:r>
          </a:p>
          <a:p>
            <a:pPr marL="809625" lvl="1" indent="-276225" eaLnBrk="1" hangingPunct="1">
              <a:lnSpc>
                <a:spcPct val="90000"/>
              </a:lnSpc>
              <a:buFont typeface="Wingdings" pitchFamily="2" charset="2"/>
              <a:buChar char="ü"/>
            </a:pPr>
            <a:r>
              <a:rPr lang="zh-CN" altLang="en-US" sz="2400" dirty="0" smtClean="0"/>
              <a:t>无阻塞的传输网络，信元通过传输媒体时无需仲裁逻辑</a:t>
            </a:r>
          </a:p>
          <a:p>
            <a:pPr eaLnBrk="1" hangingPunct="1">
              <a:lnSpc>
                <a:spcPct val="90000"/>
              </a:lnSpc>
              <a:buFont typeface="Wingdings" pitchFamily="2" charset="2"/>
              <a:buChar char="Ø"/>
            </a:pPr>
            <a:r>
              <a:rPr lang="zh-CN" altLang="en-US" dirty="0" smtClean="0"/>
              <a:t>每出线配置一个缓冲队列</a:t>
            </a:r>
          </a:p>
          <a:p>
            <a:pPr marL="809625" lvl="1" indent="-276225" eaLnBrk="1" hangingPunct="1">
              <a:lnSpc>
                <a:spcPct val="90000"/>
              </a:lnSpc>
              <a:buFont typeface="Wingdings" pitchFamily="2" charset="2"/>
              <a:buChar char="ü"/>
            </a:pPr>
            <a:r>
              <a:rPr lang="zh-CN" altLang="en-US" sz="2400" dirty="0" smtClean="0"/>
              <a:t>信元在出线处排队，采用 </a:t>
            </a:r>
            <a:r>
              <a:rPr lang="en-US" altLang="zh-CN" sz="2400" dirty="0" smtClean="0"/>
              <a:t>FIFO </a:t>
            </a:r>
            <a:r>
              <a:rPr lang="zh-CN" altLang="en-US" sz="2400" dirty="0" smtClean="0"/>
              <a:t>原则，保证信元的顺序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45218">
                                            <p:txEl>
                                              <p:pRg st="0" end="0"/>
                                            </p:txEl>
                                          </p:spTgt>
                                        </p:tgtEl>
                                        <p:attrNameLst>
                                          <p:attrName>style.visibility</p:attrName>
                                        </p:attrNameLst>
                                      </p:cBhvr>
                                      <p:to>
                                        <p:strVal val="visible"/>
                                      </p:to>
                                    </p:set>
                                    <p:animEffect transition="in" filter="barn(outVertical)">
                                      <p:cBhvr>
                                        <p:cTn id="11" dur="500"/>
                                        <p:tgtEl>
                                          <p:spTgt spid="945218">
                                            <p:txEl>
                                              <p:pRg st="0" end="0"/>
                                            </p:txEl>
                                          </p:spTgt>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945218">
                                            <p:txEl>
                                              <p:pRg st="1" end="1"/>
                                            </p:txEl>
                                          </p:spTgt>
                                        </p:tgtEl>
                                        <p:attrNameLst>
                                          <p:attrName>style.visibility</p:attrName>
                                        </p:attrNameLst>
                                      </p:cBhvr>
                                      <p:to>
                                        <p:strVal val="visible"/>
                                      </p:to>
                                    </p:set>
                                    <p:animEffect transition="in" filter="barn(outVertical)">
                                      <p:cBhvr>
                                        <p:cTn id="14" dur="500"/>
                                        <p:tgtEl>
                                          <p:spTgt spid="945218">
                                            <p:txEl>
                                              <p:pRg st="1" end="1"/>
                                            </p:txEl>
                                          </p:spTgt>
                                        </p:tgtEl>
                                      </p:cBhvr>
                                    </p:animEffect>
                                  </p:childTnLst>
                                </p:cTn>
                              </p:par>
                            </p:childTnLst>
                          </p:cTn>
                        </p:par>
                        <p:par>
                          <p:cTn id="15" fill="hold" nodeType="afterGroup">
                            <p:stCondLst>
                              <p:cond delay="1000"/>
                            </p:stCondLst>
                            <p:childTnLst>
                              <p:par>
                                <p:cTn id="16" presetID="16" presetClass="entr" presetSubtype="37" fill="hold" grpId="0" nodeType="afterEffect">
                                  <p:stCondLst>
                                    <p:cond delay="0"/>
                                  </p:stCondLst>
                                  <p:childTnLst>
                                    <p:set>
                                      <p:cBhvr>
                                        <p:cTn id="17" dur="1" fill="hold">
                                          <p:stCondLst>
                                            <p:cond delay="0"/>
                                          </p:stCondLst>
                                        </p:cTn>
                                        <p:tgtEl>
                                          <p:spTgt spid="945218">
                                            <p:txEl>
                                              <p:pRg st="2" end="2"/>
                                            </p:txEl>
                                          </p:spTgt>
                                        </p:tgtEl>
                                        <p:attrNameLst>
                                          <p:attrName>style.visibility</p:attrName>
                                        </p:attrNameLst>
                                      </p:cBhvr>
                                      <p:to>
                                        <p:strVal val="visible"/>
                                      </p:to>
                                    </p:set>
                                    <p:animEffect transition="in" filter="barn(outVertical)">
                                      <p:cBhvr>
                                        <p:cTn id="18" dur="500"/>
                                        <p:tgtEl>
                                          <p:spTgt spid="945218">
                                            <p:txEl>
                                              <p:pRg st="2" end="2"/>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945218">
                                            <p:txEl>
                                              <p:pRg st="3" end="3"/>
                                            </p:txEl>
                                          </p:spTgt>
                                        </p:tgtEl>
                                        <p:attrNameLst>
                                          <p:attrName>style.visibility</p:attrName>
                                        </p:attrNameLst>
                                      </p:cBhvr>
                                      <p:to>
                                        <p:strVal val="visible"/>
                                      </p:to>
                                    </p:set>
                                    <p:animEffect transition="in" filter="barn(outVertical)">
                                      <p:cBhvr>
                                        <p:cTn id="21" dur="500"/>
                                        <p:tgtEl>
                                          <p:spTgt spid="945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218" grpId="0" build="p" autoUpdateAnimBg="0" advAuto="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输出排队的优缺点</a:t>
            </a:r>
          </a:p>
        </p:txBody>
      </p:sp>
      <p:sp>
        <p:nvSpPr>
          <p:cNvPr id="105475" name="Rectangle 3"/>
          <p:cNvSpPr>
            <a:spLocks noGrp="1" noChangeArrowheads="1"/>
          </p:cNvSpPr>
          <p:nvPr>
            <p:ph type="body" idx="1"/>
          </p:nvPr>
        </p:nvSpPr>
        <p:spPr>
          <a:xfrm>
            <a:off x="323850" y="1557338"/>
            <a:ext cx="8605838" cy="4824412"/>
          </a:xfrm>
        </p:spPr>
        <p:txBody>
          <a:bodyPr/>
          <a:lstStyle/>
          <a:p>
            <a:pPr eaLnBrk="1" hangingPunct="1">
              <a:lnSpc>
                <a:spcPct val="120000"/>
              </a:lnSpc>
              <a:buFont typeface="Wingdings" pitchFamily="2" charset="2"/>
              <a:buChar char="Ø"/>
            </a:pPr>
            <a:r>
              <a:rPr lang="zh-CN" altLang="en-US" sz="2800" dirty="0" smtClean="0"/>
              <a:t>设置在出线上的队列所需的缓冲空间较小；</a:t>
            </a:r>
          </a:p>
          <a:p>
            <a:pPr eaLnBrk="1" hangingPunct="1">
              <a:lnSpc>
                <a:spcPct val="120000"/>
              </a:lnSpc>
              <a:buFont typeface="Wingdings" pitchFamily="2" charset="2"/>
              <a:buChar char="Ø"/>
            </a:pPr>
            <a:r>
              <a:rPr lang="zh-CN" altLang="en-US" sz="2800" dirty="0" smtClean="0"/>
              <a:t>去往同一条出线的多个信元可以在同一个信元周期内交换到出线上，不存在队头阻塞；</a:t>
            </a:r>
          </a:p>
          <a:p>
            <a:pPr eaLnBrk="1" hangingPunct="1">
              <a:lnSpc>
                <a:spcPct val="120000"/>
              </a:lnSpc>
              <a:buFont typeface="Wingdings" pitchFamily="2" charset="2"/>
              <a:buChar char="Ø"/>
            </a:pPr>
            <a:r>
              <a:rPr lang="zh-CN" altLang="en-US" sz="2800" dirty="0" smtClean="0"/>
              <a:t>不需要仲裁逻辑；</a:t>
            </a:r>
          </a:p>
          <a:p>
            <a:pPr eaLnBrk="1" hangingPunct="1">
              <a:lnSpc>
                <a:spcPct val="120000"/>
              </a:lnSpc>
              <a:buFont typeface="Wingdings" pitchFamily="2" charset="2"/>
              <a:buChar char="Ø"/>
            </a:pPr>
            <a:r>
              <a:rPr lang="zh-CN" altLang="en-US" sz="2800" dirty="0" smtClean="0"/>
              <a:t>为保证没有信元丢失，在传输交换媒体中信元的传输交换的速率必须 </a:t>
            </a:r>
            <a:r>
              <a:rPr lang="en-US" altLang="zh-CN" sz="2800" dirty="0" smtClean="0"/>
              <a:t>N </a:t>
            </a:r>
            <a:r>
              <a:rPr lang="zh-CN" altLang="en-US" sz="2800" dirty="0" smtClean="0"/>
              <a:t>倍于入线的速率；</a:t>
            </a:r>
          </a:p>
          <a:p>
            <a:pPr eaLnBrk="1" hangingPunct="1">
              <a:lnSpc>
                <a:spcPct val="120000"/>
              </a:lnSpc>
              <a:buFont typeface="Wingdings" pitchFamily="2" charset="2"/>
              <a:buChar char="Ø"/>
            </a:pPr>
            <a:r>
              <a:rPr lang="zh-CN" altLang="en-US" sz="2800" dirty="0" smtClean="0"/>
              <a:t>输出排队策略对缓冲器的访问速度要求很高。</a:t>
            </a:r>
          </a:p>
          <a:p>
            <a:pPr lvl="1" eaLnBrk="1" hangingPunct="1">
              <a:lnSpc>
                <a:spcPct val="120000"/>
              </a:lnSpc>
            </a:pPr>
            <a:r>
              <a:rPr lang="zh-CN" altLang="en-US" sz="2000" dirty="0" smtClean="0"/>
              <a:t>在一个信元周期内需要对队列缓冲器进行 </a:t>
            </a:r>
            <a:r>
              <a:rPr lang="en-US" altLang="zh-CN" sz="2000" dirty="0" smtClean="0"/>
              <a:t>N </a:t>
            </a:r>
            <a:r>
              <a:rPr lang="zh-CN" altLang="en-US" sz="2000" dirty="0" smtClean="0"/>
              <a:t>次信元写操作和一次信元读操作。</a:t>
            </a:r>
          </a:p>
        </p:txBody>
      </p:sp>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539750" y="1628775"/>
            <a:ext cx="8012113" cy="44767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Ø"/>
            </a:pPr>
            <a:r>
              <a:rPr lang="zh-CN" altLang="en-US" sz="3200" b="1" dirty="0" smtClean="0">
                <a:latin typeface="+mn-ea"/>
                <a:ea typeface="+mn-ea"/>
              </a:rPr>
              <a:t>基本</a:t>
            </a:r>
            <a:r>
              <a:rPr lang="zh-CN" altLang="en-US" sz="3200" b="1" dirty="0">
                <a:latin typeface="+mn-ea"/>
                <a:ea typeface="+mn-ea"/>
              </a:rPr>
              <a:t>思想</a:t>
            </a:r>
          </a:p>
          <a:p>
            <a:pPr marL="858838" lvl="1" indent="-325438">
              <a:spcBef>
                <a:spcPct val="20000"/>
              </a:spcBef>
              <a:buClr>
                <a:schemeClr val="hlink"/>
              </a:buClr>
              <a:buSzPct val="55000"/>
              <a:buFont typeface="Wingdings" pitchFamily="2" charset="2"/>
              <a:buChar char="n"/>
            </a:pPr>
            <a:r>
              <a:rPr lang="zh-CN" altLang="en-US" sz="2400" dirty="0">
                <a:latin typeface="+mn-ea"/>
                <a:ea typeface="+mn-ea"/>
              </a:rPr>
              <a:t>为了减少整个交换单元所需的总缓冲容量，在基本交换单元中设置一个共享的队列缓冲器，被所有的入线和出线</a:t>
            </a:r>
            <a:r>
              <a:rPr lang="zh-CN" altLang="en-US" sz="2400" dirty="0" smtClean="0">
                <a:latin typeface="+mn-ea"/>
                <a:ea typeface="+mn-ea"/>
              </a:rPr>
              <a:t>所共用</a:t>
            </a:r>
            <a:r>
              <a:rPr lang="zh-CN" altLang="en-US" sz="2400" dirty="0">
                <a:latin typeface="+mn-ea"/>
                <a:ea typeface="+mn-ea"/>
              </a:rPr>
              <a:t>。</a:t>
            </a:r>
          </a:p>
          <a:p>
            <a:pPr marL="342900" indent="-342900">
              <a:spcBef>
                <a:spcPct val="20000"/>
              </a:spcBef>
              <a:buClr>
                <a:schemeClr val="folHlink"/>
              </a:buClr>
              <a:buSzPct val="60000"/>
              <a:buFont typeface="Wingdings" pitchFamily="2" charset="2"/>
              <a:buChar char="Ø"/>
            </a:pPr>
            <a:r>
              <a:rPr lang="zh-CN" altLang="en-US" sz="3200" b="1" dirty="0">
                <a:latin typeface="+mn-ea"/>
                <a:ea typeface="+mn-ea"/>
              </a:rPr>
              <a:t>实现方法</a:t>
            </a:r>
          </a:p>
          <a:p>
            <a:pPr marL="858838" lvl="1" indent="-325438">
              <a:spcBef>
                <a:spcPct val="20000"/>
              </a:spcBef>
              <a:buClr>
                <a:schemeClr val="hlink"/>
              </a:buClr>
              <a:buSzPct val="55000"/>
              <a:buFont typeface="Wingdings" pitchFamily="2" charset="2"/>
              <a:buChar char="n"/>
            </a:pPr>
            <a:r>
              <a:rPr lang="zh-CN" altLang="en-US" sz="2400" dirty="0">
                <a:latin typeface="+mn-ea"/>
                <a:ea typeface="+mn-ea"/>
              </a:rPr>
              <a:t>在基本交换单元的中央设置一个队列缓冲器，被所有的入线和出线所共享；</a:t>
            </a:r>
          </a:p>
          <a:p>
            <a:pPr marL="858838" lvl="1" indent="-325438">
              <a:spcBef>
                <a:spcPct val="20000"/>
              </a:spcBef>
              <a:buClr>
                <a:schemeClr val="hlink"/>
              </a:buClr>
              <a:buSzPct val="55000"/>
              <a:buFont typeface="Wingdings" pitchFamily="2" charset="2"/>
              <a:buChar char="n"/>
            </a:pPr>
            <a:r>
              <a:rPr lang="zh-CN" altLang="en-US" sz="2400" dirty="0">
                <a:latin typeface="+mn-ea"/>
                <a:ea typeface="+mn-ea"/>
              </a:rPr>
              <a:t>来自所有入线上的全部信元都直接存入中央队列</a:t>
            </a:r>
          </a:p>
          <a:p>
            <a:pPr marL="858838" lvl="1" indent="-325438">
              <a:spcBef>
                <a:spcPct val="20000"/>
              </a:spcBef>
              <a:buClr>
                <a:schemeClr val="hlink"/>
              </a:buClr>
              <a:buSzPct val="55000"/>
              <a:buFont typeface="Wingdings" pitchFamily="2" charset="2"/>
              <a:buChar char="n"/>
            </a:pPr>
            <a:r>
              <a:rPr lang="zh-CN" altLang="en-US" sz="2400" dirty="0">
                <a:latin typeface="+mn-ea"/>
                <a:ea typeface="+mn-ea"/>
              </a:rPr>
              <a:t>各出线从中央队列中查找目的地为其自身的信元，依照先进先出的原则取出并发送。</a:t>
            </a:r>
          </a:p>
        </p:txBody>
      </p:sp>
      <p:sp>
        <p:nvSpPr>
          <p:cNvPr id="107523" name="Rectangle 3"/>
          <p:cNvSpPr>
            <a:spLocks noGrp="1" noChangeArrowheads="1"/>
          </p:cNvSpPr>
          <p:nvPr>
            <p:ph type="title"/>
          </p:nvPr>
        </p:nvSpPr>
        <p:spPr/>
        <p:txBody>
          <a:bodyPr/>
          <a:lstStyle/>
          <a:p>
            <a:pPr eaLnBrk="1" hangingPunct="1"/>
            <a:r>
              <a:rPr lang="zh-CN" altLang="en-US" smtClean="0"/>
              <a:t>中央排队</a:t>
            </a:r>
          </a:p>
        </p:txBody>
      </p:sp>
    </p:spTree>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smtClean="0"/>
              <a:t>中央排队模型</a:t>
            </a:r>
          </a:p>
        </p:txBody>
      </p:sp>
      <p:grpSp>
        <p:nvGrpSpPr>
          <p:cNvPr id="2" name="Group 3"/>
          <p:cNvGrpSpPr>
            <a:grpSpLocks/>
          </p:cNvGrpSpPr>
          <p:nvPr/>
        </p:nvGrpSpPr>
        <p:grpSpPr bwMode="auto">
          <a:xfrm>
            <a:off x="395536" y="1484784"/>
            <a:ext cx="8064500" cy="2936875"/>
            <a:chOff x="343" y="591"/>
            <a:chExt cx="5080" cy="2032"/>
          </a:xfrm>
        </p:grpSpPr>
        <p:sp>
          <p:nvSpPr>
            <p:cNvPr id="109573" name="Rectangle 4"/>
            <p:cNvSpPr>
              <a:spLocks noChangeArrowheads="1"/>
            </p:cNvSpPr>
            <p:nvPr/>
          </p:nvSpPr>
          <p:spPr bwMode="auto">
            <a:xfrm>
              <a:off x="578" y="591"/>
              <a:ext cx="4579" cy="2032"/>
            </a:xfrm>
            <a:prstGeom prst="rect">
              <a:avLst/>
            </a:prstGeom>
            <a:noFill/>
            <a:ln w="19050">
              <a:noFill/>
              <a:miter lim="800000"/>
              <a:headEnd type="none" w="lg" len="med"/>
              <a:tailEnd type="none" w="lg" len="med"/>
            </a:ln>
          </p:spPr>
          <p:txBody>
            <a:bodyPr wrap="none" anchor="ctr"/>
            <a:lstStyle/>
            <a:p>
              <a:endParaRPr lang="zh-CN" altLang="en-US">
                <a:latin typeface="Calibri" pitchFamily="34" charset="0"/>
              </a:endParaRPr>
            </a:p>
          </p:txBody>
        </p:sp>
        <p:sp>
          <p:nvSpPr>
            <p:cNvPr id="109574" name="AutoShape 5"/>
            <p:cNvSpPr>
              <a:spLocks noChangeArrowheads="1"/>
            </p:cNvSpPr>
            <p:nvPr/>
          </p:nvSpPr>
          <p:spPr bwMode="auto">
            <a:xfrm>
              <a:off x="3209" y="1385"/>
              <a:ext cx="431" cy="387"/>
            </a:xfrm>
            <a:prstGeom prst="rightArrow">
              <a:avLst>
                <a:gd name="adj1" fmla="val 42787"/>
                <a:gd name="adj2" fmla="val 52194"/>
              </a:avLst>
            </a:prstGeom>
            <a:solidFill>
              <a:schemeClr val="bg1"/>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9575" name="Group 6"/>
            <p:cNvGrpSpPr>
              <a:grpSpLocks/>
            </p:cNvGrpSpPr>
            <p:nvPr/>
          </p:nvGrpSpPr>
          <p:grpSpPr bwMode="auto">
            <a:xfrm>
              <a:off x="4313" y="871"/>
              <a:ext cx="389" cy="1497"/>
              <a:chOff x="5086" y="918"/>
              <a:chExt cx="383" cy="1582"/>
            </a:xfrm>
          </p:grpSpPr>
          <p:sp>
            <p:nvSpPr>
              <p:cNvPr id="109624" name="Line 7"/>
              <p:cNvSpPr>
                <a:spLocks noChangeShapeType="1"/>
              </p:cNvSpPr>
              <p:nvPr/>
            </p:nvSpPr>
            <p:spPr bwMode="auto">
              <a:xfrm>
                <a:off x="5086" y="918"/>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25" name="Line 8"/>
              <p:cNvSpPr>
                <a:spLocks noChangeShapeType="1"/>
              </p:cNvSpPr>
              <p:nvPr/>
            </p:nvSpPr>
            <p:spPr bwMode="auto">
              <a:xfrm>
                <a:off x="5086" y="1311"/>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26" name="Line 9"/>
              <p:cNvSpPr>
                <a:spLocks noChangeShapeType="1"/>
              </p:cNvSpPr>
              <p:nvPr/>
            </p:nvSpPr>
            <p:spPr bwMode="auto">
              <a:xfrm>
                <a:off x="5086" y="2500"/>
                <a:ext cx="383" cy="0"/>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grpSp>
          <p:nvGrpSpPr>
            <p:cNvPr id="109576" name="Group 10"/>
            <p:cNvGrpSpPr>
              <a:grpSpLocks/>
            </p:cNvGrpSpPr>
            <p:nvPr/>
          </p:nvGrpSpPr>
          <p:grpSpPr bwMode="auto">
            <a:xfrm>
              <a:off x="1412" y="812"/>
              <a:ext cx="673" cy="1734"/>
              <a:chOff x="1412" y="824"/>
              <a:chExt cx="673" cy="1832"/>
            </a:xfrm>
          </p:grpSpPr>
          <p:sp>
            <p:nvSpPr>
              <p:cNvPr id="109617" name="Rectangle 11"/>
              <p:cNvSpPr>
                <a:spLocks noChangeArrowheads="1"/>
              </p:cNvSpPr>
              <p:nvPr/>
            </p:nvSpPr>
            <p:spPr bwMode="auto">
              <a:xfrm>
                <a:off x="1412" y="824"/>
                <a:ext cx="673" cy="1747"/>
              </a:xfrm>
              <a:prstGeom prst="rect">
                <a:avLst/>
              </a:prstGeom>
              <a:solidFill>
                <a:srgbClr val="99CC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9618" name="Group 12"/>
              <p:cNvGrpSpPr>
                <a:grpSpLocks/>
              </p:cNvGrpSpPr>
              <p:nvPr/>
            </p:nvGrpSpPr>
            <p:grpSpPr bwMode="auto">
              <a:xfrm>
                <a:off x="1591" y="1081"/>
                <a:ext cx="331" cy="270"/>
                <a:chOff x="2785" y="1258"/>
                <a:chExt cx="331" cy="270"/>
              </a:xfrm>
            </p:grpSpPr>
            <p:sp>
              <p:nvSpPr>
                <p:cNvPr id="109620" name="Line 13"/>
                <p:cNvSpPr>
                  <a:spLocks noChangeShapeType="1"/>
                </p:cNvSpPr>
                <p:nvPr/>
              </p:nvSpPr>
              <p:spPr bwMode="auto">
                <a:xfrm>
                  <a:off x="2793" y="1266"/>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21" name="Line 14"/>
                <p:cNvSpPr>
                  <a:spLocks noChangeShapeType="1"/>
                </p:cNvSpPr>
                <p:nvPr/>
              </p:nvSpPr>
              <p:spPr bwMode="auto">
                <a:xfrm>
                  <a:off x="2856" y="1258"/>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22" name="Line 15"/>
                <p:cNvSpPr>
                  <a:spLocks noChangeShapeType="1"/>
                </p:cNvSpPr>
                <p:nvPr/>
              </p:nvSpPr>
              <p:spPr bwMode="auto">
                <a:xfrm flipV="1">
                  <a:off x="2785" y="1267"/>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23" name="Line 16"/>
                <p:cNvSpPr>
                  <a:spLocks noChangeShapeType="1"/>
                </p:cNvSpPr>
                <p:nvPr/>
              </p:nvSpPr>
              <p:spPr bwMode="auto">
                <a:xfrm>
                  <a:off x="3044" y="1267"/>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109619" name="Text Box 17"/>
              <p:cNvSpPr txBox="1">
                <a:spLocks noChangeArrowheads="1"/>
              </p:cNvSpPr>
              <p:nvPr/>
            </p:nvSpPr>
            <p:spPr bwMode="auto">
              <a:xfrm>
                <a:off x="1412" y="1458"/>
                <a:ext cx="673" cy="1198"/>
              </a:xfrm>
              <a:prstGeom prst="rect">
                <a:avLst/>
              </a:prstGeom>
              <a:noFill/>
              <a:ln w="19050">
                <a:noFill/>
                <a:miter lim="800000"/>
                <a:headEnd type="none" w="lg" len="med"/>
                <a:tailEnd type="none" w="lg" len="med"/>
              </a:ln>
            </p:spPr>
            <p:txBody>
              <a:bodyPr wrap="none" anchor="ctr"/>
              <a:lstStyle/>
              <a:p>
                <a:pPr algn="ctr"/>
                <a:r>
                  <a:rPr kumimoji="1" lang="zh-CN" altLang="en-US" sz="2800">
                    <a:solidFill>
                      <a:srgbClr val="000099"/>
                    </a:solidFill>
                    <a:latin typeface="Verdana" pitchFamily="34" charset="0"/>
                    <a:ea typeface="隶书" pitchFamily="49" charset="-122"/>
                  </a:rPr>
                  <a:t>交换</a:t>
                </a:r>
              </a:p>
              <a:p>
                <a:pPr algn="ctr"/>
                <a:r>
                  <a:rPr kumimoji="1" lang="zh-CN" altLang="en-US" sz="2800">
                    <a:solidFill>
                      <a:srgbClr val="000099"/>
                    </a:solidFill>
                    <a:latin typeface="Verdana" pitchFamily="34" charset="0"/>
                    <a:ea typeface="隶书" pitchFamily="49" charset="-122"/>
                  </a:rPr>
                  <a:t>传输</a:t>
                </a:r>
              </a:p>
              <a:p>
                <a:pPr algn="ctr"/>
                <a:r>
                  <a:rPr kumimoji="1" lang="zh-CN" altLang="en-US" sz="2800">
                    <a:solidFill>
                      <a:srgbClr val="000099"/>
                    </a:solidFill>
                    <a:latin typeface="Verdana" pitchFamily="34" charset="0"/>
                    <a:ea typeface="隶书" pitchFamily="49" charset="-122"/>
                  </a:rPr>
                  <a:t>媒体</a:t>
                </a:r>
              </a:p>
              <a:p>
                <a:pPr algn="ctr"/>
                <a:r>
                  <a:rPr kumimoji="1" lang="en-US" altLang="zh-CN" sz="2800">
                    <a:solidFill>
                      <a:srgbClr val="000099"/>
                    </a:solidFill>
                    <a:latin typeface="Verdana" pitchFamily="34" charset="0"/>
                    <a:ea typeface="方正隶变简体"/>
                    <a:cs typeface="方正隶变简体"/>
                  </a:rPr>
                  <a:t>I</a:t>
                </a:r>
              </a:p>
            </p:txBody>
          </p:sp>
        </p:grpSp>
        <p:sp>
          <p:nvSpPr>
            <p:cNvPr id="109577" name="Text Box 18"/>
            <p:cNvSpPr txBox="1">
              <a:spLocks noChangeArrowheads="1"/>
            </p:cNvSpPr>
            <p:nvPr/>
          </p:nvSpPr>
          <p:spPr bwMode="auto">
            <a:xfrm>
              <a:off x="4702" y="773"/>
              <a:ext cx="209" cy="192"/>
            </a:xfrm>
            <a:prstGeom prst="rect">
              <a:avLst/>
            </a:prstGeom>
            <a:noFill/>
            <a:ln w="19050">
              <a:noFill/>
              <a:miter lim="800000"/>
              <a:headEnd type="none" w="lg" len="med"/>
              <a:tailEnd type="none" w="lg" len="med"/>
            </a:ln>
          </p:spPr>
          <p:txBody>
            <a:bodyPr wrap="none" lIns="0" tIns="0" rIns="0" bIns="0" anchor="ctr" anchorCtr="1"/>
            <a:lstStyle/>
            <a:p>
              <a:pPr algn="ctr"/>
              <a:r>
                <a:rPr kumimoji="1" lang="en-US" altLang="zh-CN" sz="2000">
                  <a:solidFill>
                    <a:srgbClr val="000099"/>
                  </a:solidFill>
                  <a:latin typeface="Verdana" pitchFamily="34" charset="0"/>
                  <a:ea typeface="方正隶变简体"/>
                  <a:cs typeface="方正隶变简体"/>
                </a:rPr>
                <a:t>1</a:t>
              </a:r>
              <a:endParaRPr kumimoji="1" lang="en-US" altLang="zh-CN" sz="2000">
                <a:solidFill>
                  <a:srgbClr val="000099"/>
                </a:solidFill>
                <a:latin typeface="Verdana" pitchFamily="34" charset="0"/>
              </a:endParaRPr>
            </a:p>
          </p:txBody>
        </p:sp>
        <p:sp>
          <p:nvSpPr>
            <p:cNvPr id="109578" name="Text Box 19"/>
            <p:cNvSpPr txBox="1">
              <a:spLocks noChangeArrowheads="1"/>
            </p:cNvSpPr>
            <p:nvPr/>
          </p:nvSpPr>
          <p:spPr bwMode="auto">
            <a:xfrm>
              <a:off x="4702" y="1164"/>
              <a:ext cx="209" cy="192"/>
            </a:xfrm>
            <a:prstGeom prst="rect">
              <a:avLst/>
            </a:prstGeom>
            <a:noFill/>
            <a:ln w="19050">
              <a:noFill/>
              <a:miter lim="800000"/>
              <a:headEnd type="none" w="lg" len="med"/>
              <a:tailEnd type="none" w="lg" len="med"/>
            </a:ln>
          </p:spPr>
          <p:txBody>
            <a:bodyPr wrap="none" lIns="0" tIns="0" rIns="0" bIns="0" anchor="ctr" anchorCtr="1"/>
            <a:lstStyle/>
            <a:p>
              <a:pPr algn="ctr"/>
              <a:r>
                <a:rPr kumimoji="1" lang="en-US" altLang="zh-CN" sz="2000">
                  <a:solidFill>
                    <a:srgbClr val="000099"/>
                  </a:solidFill>
                  <a:latin typeface="Verdana" pitchFamily="34" charset="0"/>
                  <a:ea typeface="方正隶变简体"/>
                  <a:cs typeface="方正隶变简体"/>
                </a:rPr>
                <a:t>2</a:t>
              </a:r>
              <a:endParaRPr kumimoji="1" lang="en-US" altLang="zh-CN" sz="2000">
                <a:solidFill>
                  <a:srgbClr val="000099"/>
                </a:solidFill>
                <a:latin typeface="Verdana" pitchFamily="34" charset="0"/>
              </a:endParaRPr>
            </a:p>
          </p:txBody>
        </p:sp>
        <p:sp>
          <p:nvSpPr>
            <p:cNvPr id="109579" name="Text Box 20"/>
            <p:cNvSpPr txBox="1">
              <a:spLocks noChangeArrowheads="1"/>
            </p:cNvSpPr>
            <p:nvPr/>
          </p:nvSpPr>
          <p:spPr bwMode="auto">
            <a:xfrm>
              <a:off x="4702" y="2290"/>
              <a:ext cx="209" cy="192"/>
            </a:xfrm>
            <a:prstGeom prst="rect">
              <a:avLst/>
            </a:prstGeom>
            <a:noFill/>
            <a:ln w="19050">
              <a:noFill/>
              <a:miter lim="800000"/>
              <a:headEnd type="none" w="lg" len="med"/>
              <a:tailEnd type="none" w="lg" len="med"/>
            </a:ln>
          </p:spPr>
          <p:txBody>
            <a:bodyPr wrap="none" lIns="0" tIns="0" rIns="0" bIns="0" anchor="ctr" anchorCtr="1"/>
            <a:lstStyle/>
            <a:p>
              <a:pPr algn="ctr"/>
              <a:r>
                <a:rPr kumimoji="1" lang="en-US" altLang="zh-CN" sz="2000">
                  <a:solidFill>
                    <a:srgbClr val="000099"/>
                  </a:solidFill>
                  <a:latin typeface="Verdana" pitchFamily="34" charset="0"/>
                  <a:ea typeface="方正隶变简体"/>
                  <a:cs typeface="方正隶变简体"/>
                </a:rPr>
                <a:t>N</a:t>
              </a:r>
              <a:endParaRPr kumimoji="1" lang="en-US" altLang="zh-CN" sz="2000">
                <a:solidFill>
                  <a:srgbClr val="000099"/>
                </a:solidFill>
                <a:latin typeface="Verdana" pitchFamily="34" charset="0"/>
              </a:endParaRPr>
            </a:p>
          </p:txBody>
        </p:sp>
        <p:sp>
          <p:nvSpPr>
            <p:cNvPr id="109580" name="Text Box 21"/>
            <p:cNvSpPr txBox="1">
              <a:spLocks noChangeArrowheads="1"/>
            </p:cNvSpPr>
            <p:nvPr/>
          </p:nvSpPr>
          <p:spPr bwMode="auto">
            <a:xfrm>
              <a:off x="796" y="773"/>
              <a:ext cx="209" cy="192"/>
            </a:xfrm>
            <a:prstGeom prst="rect">
              <a:avLst/>
            </a:prstGeom>
            <a:noFill/>
            <a:ln w="19050">
              <a:noFill/>
              <a:miter lim="800000"/>
              <a:headEnd type="none" w="lg" len="med"/>
              <a:tailEnd type="none" w="lg" len="med"/>
            </a:ln>
          </p:spPr>
          <p:txBody>
            <a:bodyPr wrap="none" lIns="0" tIns="0" rIns="0" bIns="0" anchor="ctr" anchorCtr="1"/>
            <a:lstStyle/>
            <a:p>
              <a:pPr algn="ctr"/>
              <a:r>
                <a:rPr kumimoji="1" lang="en-US" altLang="zh-CN" sz="2000">
                  <a:solidFill>
                    <a:srgbClr val="000099"/>
                  </a:solidFill>
                  <a:latin typeface="Verdana" pitchFamily="34" charset="0"/>
                  <a:ea typeface="方正隶变简体"/>
                  <a:cs typeface="方正隶变简体"/>
                </a:rPr>
                <a:t>1</a:t>
              </a:r>
              <a:endParaRPr kumimoji="1" lang="en-US" altLang="zh-CN" sz="2000">
                <a:solidFill>
                  <a:srgbClr val="000099"/>
                </a:solidFill>
                <a:latin typeface="Verdana" pitchFamily="34" charset="0"/>
              </a:endParaRPr>
            </a:p>
          </p:txBody>
        </p:sp>
        <p:sp>
          <p:nvSpPr>
            <p:cNvPr id="109581" name="Text Box 22"/>
            <p:cNvSpPr txBox="1">
              <a:spLocks noChangeArrowheads="1"/>
            </p:cNvSpPr>
            <p:nvPr/>
          </p:nvSpPr>
          <p:spPr bwMode="auto">
            <a:xfrm>
              <a:off x="796" y="1164"/>
              <a:ext cx="209" cy="192"/>
            </a:xfrm>
            <a:prstGeom prst="rect">
              <a:avLst/>
            </a:prstGeom>
            <a:noFill/>
            <a:ln w="19050">
              <a:noFill/>
              <a:miter lim="800000"/>
              <a:headEnd type="none" w="lg" len="med"/>
              <a:tailEnd type="none" w="lg" len="med"/>
            </a:ln>
          </p:spPr>
          <p:txBody>
            <a:bodyPr wrap="none" lIns="0" tIns="0" rIns="0" bIns="0" anchor="ctr" anchorCtr="1"/>
            <a:lstStyle/>
            <a:p>
              <a:pPr algn="ctr"/>
              <a:r>
                <a:rPr kumimoji="1" lang="en-US" altLang="zh-CN" sz="2000">
                  <a:solidFill>
                    <a:srgbClr val="000099"/>
                  </a:solidFill>
                  <a:latin typeface="Verdana" pitchFamily="34" charset="0"/>
                  <a:ea typeface="方正隶变简体"/>
                  <a:cs typeface="方正隶变简体"/>
                </a:rPr>
                <a:t>2</a:t>
              </a:r>
              <a:endParaRPr kumimoji="1" lang="en-US" altLang="zh-CN" sz="2000">
                <a:solidFill>
                  <a:srgbClr val="000099"/>
                </a:solidFill>
                <a:latin typeface="Verdana" pitchFamily="34" charset="0"/>
              </a:endParaRPr>
            </a:p>
          </p:txBody>
        </p:sp>
        <p:sp>
          <p:nvSpPr>
            <p:cNvPr id="109582" name="Text Box 23"/>
            <p:cNvSpPr txBox="1">
              <a:spLocks noChangeArrowheads="1"/>
            </p:cNvSpPr>
            <p:nvPr/>
          </p:nvSpPr>
          <p:spPr bwMode="auto">
            <a:xfrm>
              <a:off x="796" y="2290"/>
              <a:ext cx="209" cy="192"/>
            </a:xfrm>
            <a:prstGeom prst="rect">
              <a:avLst/>
            </a:prstGeom>
            <a:noFill/>
            <a:ln w="19050">
              <a:noFill/>
              <a:miter lim="800000"/>
              <a:headEnd type="none" w="lg" len="med"/>
              <a:tailEnd type="none" w="lg" len="med"/>
            </a:ln>
          </p:spPr>
          <p:txBody>
            <a:bodyPr wrap="none" lIns="0" tIns="0" rIns="0" bIns="0" anchor="ctr" anchorCtr="1"/>
            <a:lstStyle/>
            <a:p>
              <a:pPr algn="ctr"/>
              <a:r>
                <a:rPr kumimoji="1" lang="en-US" altLang="zh-CN" sz="2000">
                  <a:solidFill>
                    <a:srgbClr val="000099"/>
                  </a:solidFill>
                  <a:latin typeface="Verdana" pitchFamily="34" charset="0"/>
                  <a:ea typeface="方正隶变简体"/>
                  <a:cs typeface="方正隶变简体"/>
                </a:rPr>
                <a:t>N</a:t>
              </a:r>
              <a:endParaRPr kumimoji="1" lang="en-US" altLang="zh-CN" sz="2000">
                <a:solidFill>
                  <a:srgbClr val="000099"/>
                </a:solidFill>
                <a:latin typeface="Verdana" pitchFamily="34" charset="0"/>
              </a:endParaRPr>
            </a:p>
          </p:txBody>
        </p:sp>
        <p:sp>
          <p:nvSpPr>
            <p:cNvPr id="109583" name="Text Box 24"/>
            <p:cNvSpPr txBox="1">
              <a:spLocks noChangeArrowheads="1"/>
            </p:cNvSpPr>
            <p:nvPr/>
          </p:nvSpPr>
          <p:spPr bwMode="auto">
            <a:xfrm>
              <a:off x="5050" y="1356"/>
              <a:ext cx="373" cy="538"/>
            </a:xfrm>
            <a:prstGeom prst="rect">
              <a:avLst/>
            </a:prstGeom>
            <a:noFill/>
            <a:ln w="19050">
              <a:noFill/>
              <a:miter lim="800000"/>
              <a:headEnd type="none" w="lg" len="med"/>
              <a:tailEnd type="none" w="lg" len="med"/>
            </a:ln>
          </p:spPr>
          <p:txBody>
            <a:bodyPr wrap="none" lIns="0" tIns="0" rIns="0" bIns="0" anchor="ctr"/>
            <a:lstStyle/>
            <a:p>
              <a:pPr algn="r"/>
              <a:r>
                <a:rPr kumimoji="1" lang="zh-CN" altLang="en-US" sz="2800">
                  <a:solidFill>
                    <a:srgbClr val="000099"/>
                  </a:solidFill>
                  <a:latin typeface="Verdana" pitchFamily="34" charset="0"/>
                  <a:ea typeface="隶书" pitchFamily="49" charset="-122"/>
                </a:rPr>
                <a:t>出</a:t>
              </a:r>
              <a:endParaRPr kumimoji="1" lang="en-US" altLang="zh-CN" sz="2800">
                <a:solidFill>
                  <a:srgbClr val="000099"/>
                </a:solidFill>
                <a:latin typeface="Verdana" pitchFamily="34" charset="0"/>
                <a:ea typeface="隶书" pitchFamily="49" charset="-122"/>
              </a:endParaRPr>
            </a:p>
            <a:p>
              <a:pPr algn="r"/>
              <a:r>
                <a:rPr kumimoji="1" lang="zh-CN" altLang="en-US" sz="2800">
                  <a:solidFill>
                    <a:srgbClr val="000099"/>
                  </a:solidFill>
                  <a:latin typeface="Verdana" pitchFamily="34" charset="0"/>
                  <a:ea typeface="隶书" pitchFamily="49" charset="-122"/>
                </a:rPr>
                <a:t>线</a:t>
              </a:r>
              <a:endParaRPr kumimoji="1" lang="zh-CN" altLang="en-US" sz="2400">
                <a:solidFill>
                  <a:srgbClr val="000099"/>
                </a:solidFill>
                <a:latin typeface="Verdana" pitchFamily="34" charset="0"/>
                <a:ea typeface="隶书" pitchFamily="49" charset="-122"/>
              </a:endParaRPr>
            </a:p>
          </p:txBody>
        </p:sp>
        <p:sp>
          <p:nvSpPr>
            <p:cNvPr id="109584" name="Text Box 25"/>
            <p:cNvSpPr txBox="1">
              <a:spLocks noChangeArrowheads="1"/>
            </p:cNvSpPr>
            <p:nvPr/>
          </p:nvSpPr>
          <p:spPr bwMode="auto">
            <a:xfrm>
              <a:off x="343" y="1286"/>
              <a:ext cx="523" cy="541"/>
            </a:xfrm>
            <a:prstGeom prst="rect">
              <a:avLst/>
            </a:prstGeom>
            <a:noFill/>
            <a:ln w="19050">
              <a:noFill/>
              <a:miter lim="800000"/>
              <a:headEnd type="none" w="lg" len="med"/>
              <a:tailEnd type="none" w="lg" len="med"/>
            </a:ln>
          </p:spPr>
          <p:txBody>
            <a:bodyPr wrap="none" anchor="ctr"/>
            <a:lstStyle/>
            <a:p>
              <a:pPr algn="ctr"/>
              <a:r>
                <a:rPr kumimoji="1" lang="zh-CN" altLang="en-US" sz="2800">
                  <a:solidFill>
                    <a:srgbClr val="000099"/>
                  </a:solidFill>
                  <a:latin typeface="Verdana" pitchFamily="34" charset="0"/>
                  <a:ea typeface="隶书" pitchFamily="49" charset="-122"/>
                </a:rPr>
                <a:t>入</a:t>
              </a:r>
            </a:p>
            <a:p>
              <a:pPr algn="ctr"/>
              <a:r>
                <a:rPr kumimoji="1" lang="zh-CN" altLang="en-US" sz="2800">
                  <a:solidFill>
                    <a:srgbClr val="000099"/>
                  </a:solidFill>
                  <a:latin typeface="Verdana" pitchFamily="34" charset="0"/>
                  <a:ea typeface="隶书" pitchFamily="49" charset="-122"/>
                </a:rPr>
                <a:t>线</a:t>
              </a:r>
              <a:endParaRPr kumimoji="1" lang="zh-CN" altLang="en-US" sz="2400">
                <a:solidFill>
                  <a:srgbClr val="000099"/>
                </a:solidFill>
                <a:latin typeface="Verdana" pitchFamily="34" charset="0"/>
                <a:ea typeface="隶书" pitchFamily="49" charset="-122"/>
              </a:endParaRPr>
            </a:p>
          </p:txBody>
        </p:sp>
        <p:grpSp>
          <p:nvGrpSpPr>
            <p:cNvPr id="109585" name="Group 26"/>
            <p:cNvGrpSpPr>
              <a:grpSpLocks/>
            </p:cNvGrpSpPr>
            <p:nvPr/>
          </p:nvGrpSpPr>
          <p:grpSpPr bwMode="auto">
            <a:xfrm>
              <a:off x="2516" y="1192"/>
              <a:ext cx="716" cy="788"/>
              <a:chOff x="2886" y="1830"/>
              <a:chExt cx="514" cy="284"/>
            </a:xfrm>
          </p:grpSpPr>
          <p:sp>
            <p:nvSpPr>
              <p:cNvPr id="109608" name="Rectangle 27"/>
              <p:cNvSpPr>
                <a:spLocks noChangeArrowheads="1"/>
              </p:cNvSpPr>
              <p:nvPr/>
            </p:nvSpPr>
            <p:spPr bwMode="auto">
              <a:xfrm>
                <a:off x="2886" y="1830"/>
                <a:ext cx="514" cy="284"/>
              </a:xfrm>
              <a:prstGeom prst="rect">
                <a:avLst/>
              </a:prstGeom>
              <a:solidFill>
                <a:srgbClr val="66FF33"/>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9609" name="Group 28"/>
              <p:cNvGrpSpPr>
                <a:grpSpLocks/>
              </p:cNvGrpSpPr>
              <p:nvPr/>
            </p:nvGrpSpPr>
            <p:grpSpPr bwMode="auto">
              <a:xfrm>
                <a:off x="2910" y="1894"/>
                <a:ext cx="458" cy="165"/>
                <a:chOff x="653" y="881"/>
                <a:chExt cx="696" cy="229"/>
              </a:xfrm>
            </p:grpSpPr>
            <p:sp>
              <p:nvSpPr>
                <p:cNvPr id="109610" name="Rectangle 29"/>
                <p:cNvSpPr>
                  <a:spLocks noChangeArrowheads="1"/>
                </p:cNvSpPr>
                <p:nvPr/>
              </p:nvSpPr>
              <p:spPr bwMode="auto">
                <a:xfrm>
                  <a:off x="794" y="881"/>
                  <a:ext cx="555" cy="229"/>
                </a:xfrm>
                <a:prstGeom prst="rect">
                  <a:avLst/>
                </a:prstGeom>
                <a:solidFill>
                  <a:srgbClr val="FFFF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sp>
              <p:nvSpPr>
                <p:cNvPr id="109611" name="Line 30"/>
                <p:cNvSpPr>
                  <a:spLocks noChangeShapeType="1"/>
                </p:cNvSpPr>
                <p:nvPr/>
              </p:nvSpPr>
              <p:spPr bwMode="auto">
                <a:xfrm flipH="1">
                  <a:off x="653" y="881"/>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12" name="Line 31"/>
                <p:cNvSpPr>
                  <a:spLocks noChangeShapeType="1"/>
                </p:cNvSpPr>
                <p:nvPr/>
              </p:nvSpPr>
              <p:spPr bwMode="auto">
                <a:xfrm flipH="1">
                  <a:off x="653" y="1110"/>
                  <a:ext cx="1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13" name="Line 32"/>
                <p:cNvSpPr>
                  <a:spLocks noChangeShapeType="1"/>
                </p:cNvSpPr>
                <p:nvPr/>
              </p:nvSpPr>
              <p:spPr bwMode="auto">
                <a:xfrm>
                  <a:off x="1227"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14" name="Line 33"/>
                <p:cNvSpPr>
                  <a:spLocks noChangeShapeType="1"/>
                </p:cNvSpPr>
                <p:nvPr/>
              </p:nvSpPr>
              <p:spPr bwMode="auto">
                <a:xfrm>
                  <a:off x="1116"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15" name="Line 34"/>
                <p:cNvSpPr>
                  <a:spLocks noChangeShapeType="1"/>
                </p:cNvSpPr>
                <p:nvPr/>
              </p:nvSpPr>
              <p:spPr bwMode="auto">
                <a:xfrm>
                  <a:off x="1005"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616" name="Line 35"/>
                <p:cNvSpPr>
                  <a:spLocks noChangeShapeType="1"/>
                </p:cNvSpPr>
                <p:nvPr/>
              </p:nvSpPr>
              <p:spPr bwMode="auto">
                <a:xfrm>
                  <a:off x="894" y="881"/>
                  <a:ext cx="0" cy="229"/>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grpSp>
        <p:sp>
          <p:nvSpPr>
            <p:cNvPr id="109586" name="Text Box 36"/>
            <p:cNvSpPr txBox="1">
              <a:spLocks noChangeArrowheads="1"/>
            </p:cNvSpPr>
            <p:nvPr/>
          </p:nvSpPr>
          <p:spPr bwMode="auto">
            <a:xfrm>
              <a:off x="2516" y="858"/>
              <a:ext cx="716" cy="460"/>
            </a:xfrm>
            <a:prstGeom prst="rect">
              <a:avLst/>
            </a:prstGeom>
            <a:noFill/>
            <a:ln w="19050">
              <a:noFill/>
              <a:miter lim="800000"/>
              <a:headEnd type="none" w="lg" len="med"/>
              <a:tailEnd type="none" w="lg" len="med"/>
            </a:ln>
          </p:spPr>
          <p:txBody>
            <a:bodyPr wrap="none" lIns="0" tIns="0" rIns="0" bIns="0" anchor="ctr" anchorCtr="1"/>
            <a:lstStyle/>
            <a:p>
              <a:pPr algn="ctr"/>
              <a:r>
                <a:rPr kumimoji="1" lang="zh-CN" altLang="en-US" sz="2400">
                  <a:solidFill>
                    <a:srgbClr val="000099"/>
                  </a:solidFill>
                  <a:latin typeface="Verdana" pitchFamily="34" charset="0"/>
                  <a:ea typeface="隶书" pitchFamily="49" charset="-122"/>
                </a:rPr>
                <a:t>中央队列</a:t>
              </a:r>
              <a:endParaRPr kumimoji="1" lang="zh-CN" altLang="en-US" sz="2800">
                <a:solidFill>
                  <a:srgbClr val="000099"/>
                </a:solidFill>
                <a:latin typeface="Verdana" pitchFamily="34" charset="0"/>
                <a:ea typeface="隶书" pitchFamily="49" charset="-122"/>
              </a:endParaRPr>
            </a:p>
          </p:txBody>
        </p:sp>
        <p:grpSp>
          <p:nvGrpSpPr>
            <p:cNvPr id="109587" name="Group 37"/>
            <p:cNvGrpSpPr>
              <a:grpSpLocks/>
            </p:cNvGrpSpPr>
            <p:nvPr/>
          </p:nvGrpSpPr>
          <p:grpSpPr bwMode="auto">
            <a:xfrm>
              <a:off x="1000" y="892"/>
              <a:ext cx="412" cy="1497"/>
              <a:chOff x="1126" y="909"/>
              <a:chExt cx="1398" cy="1582"/>
            </a:xfrm>
          </p:grpSpPr>
          <p:sp>
            <p:nvSpPr>
              <p:cNvPr id="109605" name="Line 38"/>
              <p:cNvSpPr>
                <a:spLocks noChangeShapeType="1"/>
              </p:cNvSpPr>
              <p:nvPr/>
            </p:nvSpPr>
            <p:spPr bwMode="auto">
              <a:xfrm>
                <a:off x="1126" y="909"/>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09606" name="Line 39"/>
              <p:cNvSpPr>
                <a:spLocks noChangeShapeType="1"/>
              </p:cNvSpPr>
              <p:nvPr/>
            </p:nvSpPr>
            <p:spPr bwMode="auto">
              <a:xfrm>
                <a:off x="1126" y="1302"/>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09607" name="Line 40"/>
              <p:cNvSpPr>
                <a:spLocks noChangeShapeType="1"/>
              </p:cNvSpPr>
              <p:nvPr/>
            </p:nvSpPr>
            <p:spPr bwMode="auto">
              <a:xfrm>
                <a:off x="1126" y="2491"/>
                <a:ext cx="1398"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grpSp>
        <p:grpSp>
          <p:nvGrpSpPr>
            <p:cNvPr id="109588" name="Group 41"/>
            <p:cNvGrpSpPr>
              <a:grpSpLocks/>
            </p:cNvGrpSpPr>
            <p:nvPr/>
          </p:nvGrpSpPr>
          <p:grpSpPr bwMode="auto">
            <a:xfrm>
              <a:off x="1122" y="1596"/>
              <a:ext cx="47" cy="384"/>
              <a:chOff x="3506" y="1662"/>
              <a:chExt cx="47" cy="406"/>
            </a:xfrm>
          </p:grpSpPr>
          <p:sp>
            <p:nvSpPr>
              <p:cNvPr id="109602" name="Oval 42"/>
              <p:cNvSpPr>
                <a:spLocks noChangeArrowheads="1"/>
              </p:cNvSpPr>
              <p:nvPr/>
            </p:nvSpPr>
            <p:spPr bwMode="auto">
              <a:xfrm flipH="1">
                <a:off x="3506" y="1662"/>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9603" name="Oval 43"/>
              <p:cNvSpPr>
                <a:spLocks noChangeArrowheads="1"/>
              </p:cNvSpPr>
              <p:nvPr/>
            </p:nvSpPr>
            <p:spPr bwMode="auto">
              <a:xfrm flipH="1">
                <a:off x="3506" y="1832"/>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9604" name="Oval 44"/>
              <p:cNvSpPr>
                <a:spLocks noChangeArrowheads="1"/>
              </p:cNvSpPr>
              <p:nvPr/>
            </p:nvSpPr>
            <p:spPr bwMode="auto">
              <a:xfrm flipH="1">
                <a:off x="3506" y="2021"/>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grpSp>
        <p:grpSp>
          <p:nvGrpSpPr>
            <p:cNvPr id="109589" name="Group 45"/>
            <p:cNvGrpSpPr>
              <a:grpSpLocks/>
            </p:cNvGrpSpPr>
            <p:nvPr/>
          </p:nvGrpSpPr>
          <p:grpSpPr bwMode="auto">
            <a:xfrm>
              <a:off x="4481" y="1596"/>
              <a:ext cx="47" cy="384"/>
              <a:chOff x="3506" y="1662"/>
              <a:chExt cx="47" cy="406"/>
            </a:xfrm>
          </p:grpSpPr>
          <p:sp>
            <p:nvSpPr>
              <p:cNvPr id="109599" name="Oval 46"/>
              <p:cNvSpPr>
                <a:spLocks noChangeArrowheads="1"/>
              </p:cNvSpPr>
              <p:nvPr/>
            </p:nvSpPr>
            <p:spPr bwMode="auto">
              <a:xfrm flipH="1">
                <a:off x="3506" y="1662"/>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9600" name="Oval 47"/>
              <p:cNvSpPr>
                <a:spLocks noChangeArrowheads="1"/>
              </p:cNvSpPr>
              <p:nvPr/>
            </p:nvSpPr>
            <p:spPr bwMode="auto">
              <a:xfrm flipH="1">
                <a:off x="3506" y="1832"/>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09601" name="Oval 48"/>
              <p:cNvSpPr>
                <a:spLocks noChangeArrowheads="1"/>
              </p:cNvSpPr>
              <p:nvPr/>
            </p:nvSpPr>
            <p:spPr bwMode="auto">
              <a:xfrm flipH="1">
                <a:off x="3506" y="2021"/>
                <a:ext cx="47" cy="47"/>
              </a:xfrm>
              <a:prstGeom prst="ellipse">
                <a:avLst/>
              </a:prstGeom>
              <a:solidFill>
                <a:srgbClr val="000099"/>
              </a:solidFill>
              <a:ln w="19050">
                <a:solidFill>
                  <a:srgbClr val="000099"/>
                </a:solidFill>
                <a:round/>
                <a:headEnd type="none" w="lg" len="med"/>
                <a:tailEnd type="none" w="lg" len="med"/>
              </a:ln>
            </p:spPr>
            <p:txBody>
              <a:bodyPr wrap="none" anchor="ctr"/>
              <a:lstStyle/>
              <a:p>
                <a:endParaRPr lang="zh-CN" altLang="en-US">
                  <a:latin typeface="Calibri" pitchFamily="34" charset="0"/>
                </a:endParaRPr>
              </a:p>
            </p:txBody>
          </p:sp>
        </p:grpSp>
        <p:grpSp>
          <p:nvGrpSpPr>
            <p:cNvPr id="109590" name="Group 49"/>
            <p:cNvGrpSpPr>
              <a:grpSpLocks/>
            </p:cNvGrpSpPr>
            <p:nvPr/>
          </p:nvGrpSpPr>
          <p:grpSpPr bwMode="auto">
            <a:xfrm>
              <a:off x="3640" y="811"/>
              <a:ext cx="673" cy="1734"/>
              <a:chOff x="1412" y="824"/>
              <a:chExt cx="673" cy="1832"/>
            </a:xfrm>
          </p:grpSpPr>
          <p:sp>
            <p:nvSpPr>
              <p:cNvPr id="109592" name="Rectangle 50"/>
              <p:cNvSpPr>
                <a:spLocks noChangeArrowheads="1"/>
              </p:cNvSpPr>
              <p:nvPr/>
            </p:nvSpPr>
            <p:spPr bwMode="auto">
              <a:xfrm>
                <a:off x="1412" y="824"/>
                <a:ext cx="673" cy="1747"/>
              </a:xfrm>
              <a:prstGeom prst="rect">
                <a:avLst/>
              </a:prstGeom>
              <a:solidFill>
                <a:srgbClr val="99CCFF"/>
              </a:solidFill>
              <a:ln w="19050">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nvGrpSpPr>
              <p:cNvPr id="109593" name="Group 51"/>
              <p:cNvGrpSpPr>
                <a:grpSpLocks/>
              </p:cNvGrpSpPr>
              <p:nvPr/>
            </p:nvGrpSpPr>
            <p:grpSpPr bwMode="auto">
              <a:xfrm>
                <a:off x="1591" y="1081"/>
                <a:ext cx="331" cy="270"/>
                <a:chOff x="2785" y="1258"/>
                <a:chExt cx="331" cy="270"/>
              </a:xfrm>
            </p:grpSpPr>
            <p:sp>
              <p:nvSpPr>
                <p:cNvPr id="109595" name="Line 52"/>
                <p:cNvSpPr>
                  <a:spLocks noChangeShapeType="1"/>
                </p:cNvSpPr>
                <p:nvPr/>
              </p:nvSpPr>
              <p:spPr bwMode="auto">
                <a:xfrm>
                  <a:off x="2793" y="1266"/>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596" name="Line 53"/>
                <p:cNvSpPr>
                  <a:spLocks noChangeShapeType="1"/>
                </p:cNvSpPr>
                <p:nvPr/>
              </p:nvSpPr>
              <p:spPr bwMode="auto">
                <a:xfrm>
                  <a:off x="2856" y="1258"/>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597" name="Line 54"/>
                <p:cNvSpPr>
                  <a:spLocks noChangeShapeType="1"/>
                </p:cNvSpPr>
                <p:nvPr/>
              </p:nvSpPr>
              <p:spPr bwMode="auto">
                <a:xfrm flipV="1">
                  <a:off x="2785" y="1267"/>
                  <a:ext cx="260" cy="261"/>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09598" name="Line 55"/>
                <p:cNvSpPr>
                  <a:spLocks noChangeShapeType="1"/>
                </p:cNvSpPr>
                <p:nvPr/>
              </p:nvSpPr>
              <p:spPr bwMode="auto">
                <a:xfrm>
                  <a:off x="3044" y="1267"/>
                  <a:ext cx="7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grpSp>
          <p:sp>
            <p:nvSpPr>
              <p:cNvPr id="109594" name="Text Box 56"/>
              <p:cNvSpPr txBox="1">
                <a:spLocks noChangeArrowheads="1"/>
              </p:cNvSpPr>
              <p:nvPr/>
            </p:nvSpPr>
            <p:spPr bwMode="auto">
              <a:xfrm>
                <a:off x="1412" y="1458"/>
                <a:ext cx="673" cy="1198"/>
              </a:xfrm>
              <a:prstGeom prst="rect">
                <a:avLst/>
              </a:prstGeom>
              <a:noFill/>
              <a:ln w="19050">
                <a:noFill/>
                <a:miter lim="800000"/>
                <a:headEnd type="none" w="lg" len="med"/>
                <a:tailEnd type="none" w="lg" len="med"/>
              </a:ln>
            </p:spPr>
            <p:txBody>
              <a:bodyPr wrap="none" anchor="ctr"/>
              <a:lstStyle/>
              <a:p>
                <a:pPr algn="ctr"/>
                <a:r>
                  <a:rPr kumimoji="1" lang="zh-CN" altLang="en-US" sz="2800">
                    <a:solidFill>
                      <a:srgbClr val="000099"/>
                    </a:solidFill>
                    <a:latin typeface="Verdana" pitchFamily="34" charset="0"/>
                    <a:ea typeface="隶书" pitchFamily="49" charset="-122"/>
                  </a:rPr>
                  <a:t>传输</a:t>
                </a:r>
              </a:p>
              <a:p>
                <a:pPr algn="ctr"/>
                <a:r>
                  <a:rPr kumimoji="1" lang="zh-CN" altLang="en-US" sz="2800">
                    <a:solidFill>
                      <a:srgbClr val="000099"/>
                    </a:solidFill>
                    <a:latin typeface="Verdana" pitchFamily="34" charset="0"/>
                    <a:ea typeface="隶书" pitchFamily="49" charset="-122"/>
                  </a:rPr>
                  <a:t>交换</a:t>
                </a:r>
              </a:p>
              <a:p>
                <a:pPr algn="ctr"/>
                <a:r>
                  <a:rPr kumimoji="1" lang="zh-CN" altLang="en-US" sz="2800">
                    <a:solidFill>
                      <a:srgbClr val="000099"/>
                    </a:solidFill>
                    <a:latin typeface="Verdana" pitchFamily="34" charset="0"/>
                    <a:ea typeface="隶书" pitchFamily="49" charset="-122"/>
                  </a:rPr>
                  <a:t>媒体</a:t>
                </a:r>
              </a:p>
              <a:p>
                <a:pPr algn="ctr"/>
                <a:r>
                  <a:rPr kumimoji="1" lang="en-US" altLang="zh-CN" sz="2800">
                    <a:solidFill>
                      <a:srgbClr val="000099"/>
                    </a:solidFill>
                    <a:latin typeface="Verdana" pitchFamily="34" charset="0"/>
                    <a:ea typeface="方正隶变简体"/>
                    <a:cs typeface="方正隶变简体"/>
                  </a:rPr>
                  <a:t>II</a:t>
                </a:r>
                <a:endParaRPr kumimoji="1" lang="en-US" altLang="zh-CN" sz="2400">
                  <a:solidFill>
                    <a:srgbClr val="000099"/>
                  </a:solidFill>
                  <a:latin typeface="Verdana" pitchFamily="34" charset="0"/>
                </a:endParaRPr>
              </a:p>
            </p:txBody>
          </p:sp>
        </p:grpSp>
        <p:sp>
          <p:nvSpPr>
            <p:cNvPr id="109591" name="AutoShape 57"/>
            <p:cNvSpPr>
              <a:spLocks noChangeArrowheads="1"/>
            </p:cNvSpPr>
            <p:nvPr/>
          </p:nvSpPr>
          <p:spPr bwMode="auto">
            <a:xfrm>
              <a:off x="2085" y="1385"/>
              <a:ext cx="431" cy="387"/>
            </a:xfrm>
            <a:prstGeom prst="rightArrow">
              <a:avLst>
                <a:gd name="adj1" fmla="val 42787"/>
                <a:gd name="adj2" fmla="val 52194"/>
              </a:avLst>
            </a:prstGeom>
            <a:solidFill>
              <a:schemeClr val="bg1"/>
            </a:solidFill>
            <a:ln w="9525">
              <a:solidFill>
                <a:srgbClr val="000099"/>
              </a:solidFill>
              <a:miter lim="800000"/>
              <a:headEnd type="none" w="lg" len="med"/>
              <a:tailEnd type="none" w="lg" len="med"/>
            </a:ln>
          </p:spPr>
          <p:txBody>
            <a:bodyPr wrap="none" anchor="ctr"/>
            <a:lstStyle/>
            <a:p>
              <a:endParaRPr lang="zh-CN" altLang="en-US">
                <a:latin typeface="Calibri" pitchFamily="34" charset="0"/>
              </a:endParaRPr>
            </a:p>
          </p:txBody>
        </p:sp>
      </p:grpSp>
      <p:sp>
        <p:nvSpPr>
          <p:cNvPr id="951354" name="Rectangle 58"/>
          <p:cNvSpPr>
            <a:spLocks noGrp="1" noChangeArrowheads="1"/>
          </p:cNvSpPr>
          <p:nvPr>
            <p:ph type="body" idx="1"/>
          </p:nvPr>
        </p:nvSpPr>
        <p:spPr>
          <a:xfrm>
            <a:off x="323850" y="4797425"/>
            <a:ext cx="8569325" cy="1657350"/>
          </a:xfrm>
        </p:spPr>
        <p:txBody>
          <a:bodyPr/>
          <a:lstStyle/>
          <a:p>
            <a:pPr eaLnBrk="1" hangingPunct="1">
              <a:lnSpc>
                <a:spcPts val="2900"/>
              </a:lnSpc>
              <a:buFont typeface="Wingdings" pitchFamily="2" charset="2"/>
              <a:buChar char="Ø"/>
            </a:pPr>
            <a:r>
              <a:rPr lang="zh-CN" altLang="en-US" dirty="0" smtClean="0"/>
              <a:t>共享的中央队列被入线和出线所公用</a:t>
            </a:r>
          </a:p>
          <a:p>
            <a:pPr eaLnBrk="1" hangingPunct="1">
              <a:lnSpc>
                <a:spcPts val="2900"/>
              </a:lnSpc>
              <a:buFont typeface="Wingdings" pitchFamily="2" charset="2"/>
              <a:buChar char="Ø"/>
            </a:pPr>
            <a:r>
              <a:rPr lang="zh-CN" altLang="en-US" dirty="0" smtClean="0"/>
              <a:t>交换传输媒体分为两部分</a:t>
            </a:r>
          </a:p>
          <a:p>
            <a:pPr marL="712788" lvl="1" indent="-352425" eaLnBrk="1" hangingPunct="1">
              <a:lnSpc>
                <a:spcPts val="2900"/>
              </a:lnSpc>
              <a:buFont typeface="Wingdings" pitchFamily="2" charset="2"/>
              <a:buChar char="ü"/>
            </a:pPr>
            <a:r>
              <a:rPr lang="zh-CN" altLang="en-US" sz="2400" dirty="0" smtClean="0"/>
              <a:t>输入信元通过交换传输媒体 </a:t>
            </a:r>
            <a:r>
              <a:rPr lang="en-US" altLang="zh-CN" sz="2400" dirty="0" smtClean="0"/>
              <a:t>I </a:t>
            </a:r>
            <a:r>
              <a:rPr lang="zh-CN" altLang="en-US" sz="2400" dirty="0" smtClean="0"/>
              <a:t>进入中央队列排队；再通</a:t>
            </a:r>
            <a:r>
              <a:rPr lang="zh-CN" altLang="en-US" sz="2400" dirty="0" smtClean="0"/>
              <a:t>过交换</a:t>
            </a:r>
            <a:r>
              <a:rPr lang="zh-CN" altLang="en-US" sz="2400" dirty="0" smtClean="0"/>
              <a:t>传输媒体 </a:t>
            </a:r>
            <a:r>
              <a:rPr lang="en-US" altLang="zh-CN" sz="2400" dirty="0" smtClean="0"/>
              <a:t>II </a:t>
            </a:r>
            <a:r>
              <a:rPr lang="zh-CN" altLang="en-US" sz="2400" dirty="0" smtClean="0"/>
              <a:t>输出到出线。信元通过传输媒体时无需仲裁逻辑。</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51354">
                                            <p:txEl>
                                              <p:pRg st="0" end="0"/>
                                            </p:txEl>
                                          </p:spTgt>
                                        </p:tgtEl>
                                        <p:attrNameLst>
                                          <p:attrName>style.visibility</p:attrName>
                                        </p:attrNameLst>
                                      </p:cBhvr>
                                      <p:to>
                                        <p:strVal val="visible"/>
                                      </p:to>
                                    </p:set>
                                    <p:animEffect transition="in" filter="barn(outVertical)">
                                      <p:cBhvr>
                                        <p:cTn id="11" dur="500"/>
                                        <p:tgtEl>
                                          <p:spTgt spid="951354">
                                            <p:txEl>
                                              <p:pRg st="0" end="0"/>
                                            </p:txEl>
                                          </p:spTgt>
                                        </p:tgtEl>
                                      </p:cBhvr>
                                    </p:animEffect>
                                  </p:childTnLst>
                                </p:cTn>
                              </p:par>
                            </p:childTnLst>
                          </p:cTn>
                        </p:par>
                        <p:par>
                          <p:cTn id="12" fill="hold" nodeType="after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951354">
                                            <p:txEl>
                                              <p:pRg st="1" end="1"/>
                                            </p:txEl>
                                          </p:spTgt>
                                        </p:tgtEl>
                                        <p:attrNameLst>
                                          <p:attrName>style.visibility</p:attrName>
                                        </p:attrNameLst>
                                      </p:cBhvr>
                                      <p:to>
                                        <p:strVal val="visible"/>
                                      </p:to>
                                    </p:set>
                                    <p:animEffect transition="in" filter="barn(outVertical)">
                                      <p:cBhvr>
                                        <p:cTn id="15" dur="500"/>
                                        <p:tgtEl>
                                          <p:spTgt spid="951354">
                                            <p:txEl>
                                              <p:pRg st="1" end="1"/>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951354">
                                            <p:txEl>
                                              <p:pRg st="2" end="2"/>
                                            </p:txEl>
                                          </p:spTgt>
                                        </p:tgtEl>
                                        <p:attrNameLst>
                                          <p:attrName>style.visibility</p:attrName>
                                        </p:attrNameLst>
                                      </p:cBhvr>
                                      <p:to>
                                        <p:strVal val="visible"/>
                                      </p:to>
                                    </p:set>
                                    <p:animEffect transition="in" filter="barn(outVertical)">
                                      <p:cBhvr>
                                        <p:cTn id="18" dur="500"/>
                                        <p:tgtEl>
                                          <p:spTgt spid="9513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54" grpId="0" build="p" autoUpdateAnimBg="0"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zh-CN" altLang="en-US" smtClean="0"/>
              <a:t>中央排队的优缺点</a:t>
            </a:r>
          </a:p>
        </p:txBody>
      </p:sp>
      <p:sp>
        <p:nvSpPr>
          <p:cNvPr id="111619" name="Rectangle 3"/>
          <p:cNvSpPr>
            <a:spLocks noGrp="1" noChangeArrowheads="1"/>
          </p:cNvSpPr>
          <p:nvPr>
            <p:ph type="body" idx="1"/>
          </p:nvPr>
        </p:nvSpPr>
        <p:spPr>
          <a:xfrm>
            <a:off x="684213" y="1484784"/>
            <a:ext cx="8002587" cy="4495800"/>
          </a:xfrm>
        </p:spPr>
        <p:txBody>
          <a:bodyPr/>
          <a:lstStyle/>
          <a:p>
            <a:pPr eaLnBrk="1" hangingPunct="1">
              <a:buFont typeface="Wingdings" pitchFamily="2" charset="2"/>
              <a:buChar char="Ø"/>
            </a:pPr>
            <a:r>
              <a:rPr lang="zh-CN" altLang="en-US" dirty="0" smtClean="0"/>
              <a:t>中央队列被所有入线和出线共享，提高了缓冲器的利用率，因此大大减少队列缓冲器的总容量。</a:t>
            </a:r>
          </a:p>
          <a:p>
            <a:pPr eaLnBrk="1" hangingPunct="1">
              <a:buFont typeface="Wingdings" pitchFamily="2" charset="2"/>
              <a:buChar char="Ø"/>
            </a:pPr>
            <a:r>
              <a:rPr lang="zh-CN" altLang="en-US" dirty="0" smtClean="0"/>
              <a:t>交换单元的控制管理复杂</a:t>
            </a:r>
          </a:p>
          <a:p>
            <a:pPr marL="858838" lvl="1" indent="-325438" eaLnBrk="1" hangingPunct="1">
              <a:buFont typeface="Wingdings" pitchFamily="2" charset="2"/>
              <a:buChar char="ü"/>
            </a:pPr>
            <a:r>
              <a:rPr lang="zh-CN" altLang="en-US" sz="2400" dirty="0" smtClean="0"/>
              <a:t>出线必须能够通过某种查找机制，从中央队列中找出准备输出到出线的信元；</a:t>
            </a:r>
          </a:p>
          <a:p>
            <a:pPr marL="858838" lvl="1" indent="-325438" eaLnBrk="1" hangingPunct="1">
              <a:buFont typeface="Wingdings" pitchFamily="2" charset="2"/>
              <a:buChar char="ü"/>
            </a:pPr>
            <a:r>
              <a:rPr lang="zh-CN" altLang="en-US" sz="2400" dirty="0" smtClean="0"/>
              <a:t>必须保证中央缓冲器中的各逻辑队列具有先进先出的顺序；</a:t>
            </a:r>
          </a:p>
          <a:p>
            <a:pPr marL="858838" lvl="1" indent="-325438" eaLnBrk="1" hangingPunct="1">
              <a:buFont typeface="Wingdings" pitchFamily="2" charset="2"/>
              <a:buChar char="ü"/>
            </a:pPr>
            <a:r>
              <a:rPr lang="zh-CN" altLang="en-US" sz="2400" dirty="0" smtClean="0"/>
              <a:t>由于对中央缓冲器的信元读写是完全随机的，因此需要一套复杂的存储器管理系统。</a:t>
            </a:r>
          </a:p>
        </p:txBody>
      </p:sp>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smtClean="0"/>
              <a:t>三种排队策略的性能分析</a:t>
            </a:r>
          </a:p>
        </p:txBody>
      </p:sp>
      <p:sp>
        <p:nvSpPr>
          <p:cNvPr id="113667" name="Rectangle 3"/>
          <p:cNvSpPr>
            <a:spLocks noGrp="1" noChangeArrowheads="1"/>
          </p:cNvSpPr>
          <p:nvPr>
            <p:ph type="body" idx="1"/>
          </p:nvPr>
        </p:nvSpPr>
        <p:spPr>
          <a:xfrm>
            <a:off x="611560" y="1341016"/>
            <a:ext cx="8229600" cy="5040312"/>
          </a:xfrm>
        </p:spPr>
        <p:txBody>
          <a:bodyPr/>
          <a:lstStyle/>
          <a:p>
            <a:pPr eaLnBrk="1" hangingPunct="1">
              <a:lnSpc>
                <a:spcPts val="3038"/>
              </a:lnSpc>
              <a:buFont typeface="Wingdings" pitchFamily="2" charset="2"/>
              <a:buChar char="Ø"/>
            </a:pPr>
            <a:r>
              <a:rPr lang="zh-CN" altLang="en-US" dirty="0" smtClean="0"/>
              <a:t>衡量排队策略的性能参数</a:t>
            </a:r>
          </a:p>
          <a:p>
            <a:pPr lvl="1" eaLnBrk="1" hangingPunct="1">
              <a:lnSpc>
                <a:spcPts val="3038"/>
              </a:lnSpc>
            </a:pPr>
            <a:r>
              <a:rPr lang="zh-CN" altLang="en-US" sz="2400" dirty="0" smtClean="0"/>
              <a:t>信元丢失率</a:t>
            </a:r>
          </a:p>
          <a:p>
            <a:pPr lvl="1" eaLnBrk="1" hangingPunct="1">
              <a:lnSpc>
                <a:spcPts val="3038"/>
              </a:lnSpc>
            </a:pPr>
            <a:r>
              <a:rPr lang="zh-CN" altLang="en-US" sz="2400" dirty="0" smtClean="0"/>
              <a:t>信元的排队时延</a:t>
            </a:r>
          </a:p>
          <a:p>
            <a:pPr lvl="1" eaLnBrk="1" hangingPunct="1">
              <a:lnSpc>
                <a:spcPts val="3038"/>
              </a:lnSpc>
            </a:pPr>
            <a:r>
              <a:rPr lang="zh-CN" altLang="en-US" sz="2400" dirty="0" smtClean="0"/>
              <a:t>所需队列缓冲器的容量（物理实现参数）</a:t>
            </a:r>
          </a:p>
          <a:p>
            <a:pPr eaLnBrk="1" hangingPunct="1">
              <a:lnSpc>
                <a:spcPts val="3038"/>
              </a:lnSpc>
              <a:buFont typeface="Wingdings" pitchFamily="2" charset="2"/>
              <a:buChar char="Ø"/>
            </a:pPr>
            <a:r>
              <a:rPr lang="zh-CN" altLang="en-US" dirty="0" smtClean="0"/>
              <a:t>研究性能的方法</a:t>
            </a:r>
          </a:p>
          <a:p>
            <a:pPr lvl="1" eaLnBrk="1" hangingPunct="1">
              <a:lnSpc>
                <a:spcPts val="3038"/>
              </a:lnSpc>
            </a:pPr>
            <a:r>
              <a:rPr lang="zh-CN" altLang="en-US" sz="2400" dirty="0" smtClean="0"/>
              <a:t>在交换单元的输入线上，给定一种特定的业务类型和业务量负荷，来研究不同排队策略的性能。</a:t>
            </a:r>
          </a:p>
          <a:p>
            <a:pPr eaLnBrk="1" hangingPunct="1">
              <a:lnSpc>
                <a:spcPts val="3038"/>
              </a:lnSpc>
              <a:buFont typeface="Wingdings" pitchFamily="2" charset="2"/>
              <a:buChar char="Ø"/>
            </a:pPr>
            <a:r>
              <a:rPr lang="zh-CN" altLang="en-US" dirty="0" smtClean="0"/>
              <a:t>进行排队策略性能研究的手段</a:t>
            </a:r>
          </a:p>
          <a:p>
            <a:pPr lvl="1" eaLnBrk="1" hangingPunct="1">
              <a:lnSpc>
                <a:spcPts val="3038"/>
              </a:lnSpc>
            </a:pPr>
            <a:r>
              <a:rPr lang="zh-CN" altLang="en-US" sz="2400" dirty="0" smtClean="0"/>
              <a:t>直观的分析</a:t>
            </a:r>
          </a:p>
          <a:p>
            <a:pPr lvl="1" eaLnBrk="1" hangingPunct="1">
              <a:lnSpc>
                <a:spcPts val="3038"/>
              </a:lnSpc>
            </a:pPr>
            <a:r>
              <a:rPr lang="zh-CN" altLang="en-US" sz="2400" dirty="0" smtClean="0"/>
              <a:t>建立数学模型</a:t>
            </a:r>
          </a:p>
          <a:p>
            <a:pPr lvl="1" eaLnBrk="1" hangingPunct="1">
              <a:lnSpc>
                <a:spcPts val="3038"/>
              </a:lnSpc>
            </a:pPr>
            <a:r>
              <a:rPr lang="zh-CN" altLang="en-US" sz="2400" dirty="0" smtClean="0"/>
              <a:t>计算机仿真</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矩形 3"/>
          <p:cNvSpPr>
            <a:spLocks noChangeArrowheads="1"/>
          </p:cNvSpPr>
          <p:nvPr/>
        </p:nvSpPr>
        <p:spPr bwMode="auto">
          <a:xfrm>
            <a:off x="3246438" y="107950"/>
            <a:ext cx="2655887" cy="584200"/>
          </a:xfrm>
          <a:prstGeom prst="rect">
            <a:avLst/>
          </a:prstGeom>
          <a:noFill/>
          <a:ln w="9525">
            <a:noFill/>
            <a:miter lim="800000"/>
            <a:headEnd/>
            <a:tailEnd/>
          </a:ln>
        </p:spPr>
        <p:txBody>
          <a:bodyPr wrap="none">
            <a:spAutoFit/>
          </a:bodyPr>
          <a:lstStyle/>
          <a:p>
            <a:r>
              <a:rPr lang="zh-CN" altLang="en-US" sz="3200" b="1">
                <a:latin typeface="Calibri" pitchFamily="34" charset="0"/>
              </a:rPr>
              <a:t>时分交换功能</a:t>
            </a:r>
          </a:p>
        </p:txBody>
      </p:sp>
      <p:sp>
        <p:nvSpPr>
          <p:cNvPr id="5" name="矩形 4"/>
          <p:cNvSpPr/>
          <p:nvPr/>
        </p:nvSpPr>
        <p:spPr>
          <a:xfrm>
            <a:off x="0" y="3789040"/>
            <a:ext cx="9144000" cy="2492990"/>
          </a:xfrm>
          <a:prstGeom prst="rect">
            <a:avLst/>
          </a:prstGeom>
        </p:spPr>
        <p:txBody>
          <a:bodyPr>
            <a:spAutoFit/>
          </a:bodyPr>
          <a:lstStyle/>
          <a:p>
            <a:pPr fontAlgn="auto">
              <a:spcBef>
                <a:spcPts val="0"/>
              </a:spcBef>
              <a:spcAft>
                <a:spcPts val="0"/>
              </a:spcAft>
              <a:buFont typeface="Wingdings" pitchFamily="2" charset="2"/>
              <a:buChar char="Ø"/>
              <a:defRPr/>
            </a:pPr>
            <a:r>
              <a:rPr lang="zh-CN" altLang="en-US" sz="2400" b="1" dirty="0">
                <a:latin typeface="+mn-lt"/>
                <a:ea typeface="+mn-ea"/>
              </a:rPr>
              <a:t> </a:t>
            </a:r>
            <a:r>
              <a:rPr lang="zh-CN" altLang="en-US" sz="3600" b="1" dirty="0">
                <a:latin typeface="+mn-lt"/>
                <a:ea typeface="+mn-ea"/>
              </a:rPr>
              <a:t>时分交换功能</a:t>
            </a:r>
          </a:p>
          <a:p>
            <a:pPr marL="800100" lvl="1" indent="-342900" fontAlgn="auto">
              <a:spcBef>
                <a:spcPts val="0"/>
              </a:spcBef>
              <a:spcAft>
                <a:spcPts val="0"/>
              </a:spcAft>
              <a:buFont typeface="Wingdings" pitchFamily="2" charset="2"/>
              <a:buChar char="ü"/>
              <a:defRPr/>
            </a:pPr>
            <a:r>
              <a:rPr lang="zh-CN" altLang="en-US" sz="2400" dirty="0">
                <a:latin typeface="+mn-lt"/>
                <a:ea typeface="+mn-ea"/>
              </a:rPr>
              <a:t>入线上某逻辑信道中的信息被交换到出线上另一个逻辑信道</a:t>
            </a:r>
          </a:p>
          <a:p>
            <a:pPr marL="800100" lvl="1" indent="-342900" fontAlgn="auto">
              <a:spcBef>
                <a:spcPts val="0"/>
              </a:spcBef>
              <a:spcAft>
                <a:spcPts val="0"/>
              </a:spcAft>
              <a:buFont typeface="Wingdings" pitchFamily="2" charset="2"/>
              <a:buChar char="ü"/>
              <a:defRPr/>
            </a:pPr>
            <a:r>
              <a:rPr lang="zh-CN" altLang="en-US" sz="2400" dirty="0">
                <a:latin typeface="+mn-lt"/>
                <a:ea typeface="+mn-ea"/>
              </a:rPr>
              <a:t>是逻辑信道（</a:t>
            </a:r>
            <a:r>
              <a:rPr lang="en-US" altLang="zh-CN" sz="2400" dirty="0">
                <a:latin typeface="+mn-lt"/>
                <a:ea typeface="+mn-ea"/>
              </a:rPr>
              <a:t>VP/VC</a:t>
            </a:r>
            <a:r>
              <a:rPr lang="zh-CN" altLang="en-US" sz="2400" dirty="0">
                <a:latin typeface="+mn-lt"/>
                <a:ea typeface="+mn-ea"/>
              </a:rPr>
              <a:t>）的交换（而不是固定帧时隙）</a:t>
            </a:r>
          </a:p>
          <a:p>
            <a:pPr marL="800100" lvl="1" indent="-342900" fontAlgn="auto">
              <a:spcBef>
                <a:spcPts val="0"/>
              </a:spcBef>
              <a:spcAft>
                <a:spcPts val="0"/>
              </a:spcAft>
              <a:buFont typeface="Wingdings" pitchFamily="2" charset="2"/>
              <a:buChar char="ü"/>
              <a:defRPr/>
            </a:pPr>
            <a:r>
              <a:rPr lang="zh-CN" altLang="en-US" sz="2400" dirty="0">
                <a:latin typeface="+mn-lt"/>
                <a:ea typeface="+mn-ea"/>
              </a:rPr>
              <a:t>存在竞争</a:t>
            </a:r>
            <a:r>
              <a:rPr lang="zh-CN" altLang="en-US" sz="2400" dirty="0" smtClean="0">
                <a:latin typeface="+mn-lt"/>
                <a:ea typeface="+mn-ea"/>
              </a:rPr>
              <a:t>问题：存在</a:t>
            </a:r>
            <a:r>
              <a:rPr lang="zh-CN" altLang="en-US" sz="2400" dirty="0">
                <a:latin typeface="+mn-lt"/>
                <a:ea typeface="+mn-ea"/>
              </a:rPr>
              <a:t>多个逻辑信道竞争物理出线上同一时间片的情况，必须引入排队来解决竞争问题。</a:t>
            </a:r>
          </a:p>
          <a:p>
            <a:pPr marL="800100" lvl="1" indent="-342900" fontAlgn="auto">
              <a:spcBef>
                <a:spcPts val="0"/>
              </a:spcBef>
              <a:spcAft>
                <a:spcPts val="0"/>
              </a:spcAft>
              <a:buFont typeface="Wingdings" pitchFamily="2" charset="2"/>
              <a:buChar char="ü"/>
              <a:defRPr/>
            </a:pPr>
            <a:r>
              <a:rPr lang="zh-CN" altLang="en-US" sz="2400" dirty="0">
                <a:latin typeface="+mn-lt"/>
                <a:ea typeface="+mn-ea"/>
              </a:rPr>
              <a:t>排队功能 </a:t>
            </a:r>
            <a:r>
              <a:rPr lang="en-US" altLang="zh-CN" sz="2400" dirty="0">
                <a:latin typeface="+mn-lt"/>
                <a:ea typeface="+mn-ea"/>
              </a:rPr>
              <a:t>—— ATM </a:t>
            </a:r>
            <a:r>
              <a:rPr lang="zh-CN" altLang="en-US" sz="2400" dirty="0">
                <a:latin typeface="+mn-lt"/>
                <a:ea typeface="+mn-ea"/>
              </a:rPr>
              <a:t>交换的一个重要功能</a:t>
            </a:r>
          </a:p>
        </p:txBody>
      </p:sp>
      <p:pic>
        <p:nvPicPr>
          <p:cNvPr id="23555" name="Picture 2"/>
          <p:cNvPicPr>
            <a:picLocks noChangeAspect="1" noChangeArrowheads="1"/>
          </p:cNvPicPr>
          <p:nvPr/>
        </p:nvPicPr>
        <p:blipFill>
          <a:blip r:embed="rId3" cstate="print"/>
          <a:srcRect/>
          <a:stretch>
            <a:fillRect/>
          </a:stretch>
        </p:blipFill>
        <p:spPr bwMode="auto">
          <a:xfrm>
            <a:off x="95250" y="1268413"/>
            <a:ext cx="8951913" cy="23971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smtClean="0"/>
              <a:t>邮局中的输入排队模型</a:t>
            </a:r>
          </a:p>
        </p:txBody>
      </p:sp>
      <p:sp>
        <p:nvSpPr>
          <p:cNvPr id="115715" name="Rectangle 3"/>
          <p:cNvSpPr>
            <a:spLocks noGrp="1" noChangeArrowheads="1"/>
          </p:cNvSpPr>
          <p:nvPr>
            <p:ph type="body" idx="1"/>
          </p:nvPr>
        </p:nvSpPr>
        <p:spPr>
          <a:xfrm>
            <a:off x="467544" y="1484784"/>
            <a:ext cx="4536256" cy="4114800"/>
          </a:xfrm>
        </p:spPr>
        <p:txBody>
          <a:bodyPr/>
          <a:lstStyle/>
          <a:p>
            <a:pPr eaLnBrk="1" hangingPunct="1">
              <a:lnSpc>
                <a:spcPct val="90000"/>
              </a:lnSpc>
              <a:buFont typeface="Wingdings" pitchFamily="2" charset="2"/>
              <a:buChar char="Ø"/>
            </a:pPr>
            <a:r>
              <a:rPr lang="zh-CN" altLang="en-US" sz="2800" dirty="0" smtClean="0"/>
              <a:t>一个邮局中有两个服务窗口</a:t>
            </a:r>
          </a:p>
          <a:p>
            <a:pPr marL="533400" lvl="1" indent="19050" eaLnBrk="1" hangingPunct="1">
              <a:lnSpc>
                <a:spcPct val="90000"/>
              </a:lnSpc>
            </a:pPr>
            <a:r>
              <a:rPr lang="zh-CN" altLang="en-US" sz="2000" dirty="0" smtClean="0"/>
              <a:t> 邮局大门相当于一条入线</a:t>
            </a:r>
          </a:p>
          <a:p>
            <a:pPr marL="533400" lvl="1" indent="19050" eaLnBrk="1" hangingPunct="1">
              <a:lnSpc>
                <a:spcPct val="90000"/>
              </a:lnSpc>
            </a:pPr>
            <a:r>
              <a:rPr lang="zh-CN" altLang="en-US" sz="2000" dirty="0" smtClean="0"/>
              <a:t> 两个服务窗口相当于两条出线</a:t>
            </a:r>
          </a:p>
          <a:p>
            <a:pPr eaLnBrk="1" hangingPunct="1">
              <a:lnSpc>
                <a:spcPct val="90000"/>
              </a:lnSpc>
              <a:buFont typeface="Wingdings" pitchFamily="2" charset="2"/>
              <a:buChar char="Ø"/>
            </a:pPr>
            <a:r>
              <a:rPr lang="zh-CN" altLang="en-US" sz="2800" dirty="0" smtClean="0"/>
              <a:t>到达邮局的顾客</a:t>
            </a:r>
            <a:r>
              <a:rPr lang="zh-CN" altLang="en-US" sz="2800" dirty="0" smtClean="0"/>
              <a:t>都在邮局</a:t>
            </a:r>
            <a:r>
              <a:rPr lang="zh-CN" altLang="en-US" sz="2800" dirty="0" smtClean="0"/>
              <a:t>门口排在一个队列中</a:t>
            </a:r>
          </a:p>
          <a:p>
            <a:pPr marL="533400" lvl="1" indent="19050" eaLnBrk="1" hangingPunct="1">
              <a:lnSpc>
                <a:spcPct val="90000"/>
              </a:lnSpc>
            </a:pPr>
            <a:r>
              <a:rPr lang="zh-CN" altLang="en-US" sz="2000" dirty="0" smtClean="0"/>
              <a:t>相当于输入队列</a:t>
            </a:r>
          </a:p>
          <a:p>
            <a:pPr eaLnBrk="1" hangingPunct="1">
              <a:lnSpc>
                <a:spcPct val="90000"/>
              </a:lnSpc>
              <a:buFont typeface="Wingdings" pitchFamily="2" charset="2"/>
              <a:buChar char="Ø"/>
            </a:pPr>
            <a:r>
              <a:rPr lang="zh-CN" altLang="en-US" sz="2800" dirty="0" smtClean="0"/>
              <a:t>队列按照先进先出原则服务</a:t>
            </a:r>
          </a:p>
          <a:p>
            <a:pPr eaLnBrk="1" hangingPunct="1">
              <a:lnSpc>
                <a:spcPct val="90000"/>
              </a:lnSpc>
              <a:buFont typeface="Wingdings" pitchFamily="2" charset="2"/>
              <a:buChar char="Ø"/>
            </a:pPr>
            <a:r>
              <a:rPr lang="zh-CN" altLang="en-US" sz="2800" dirty="0" smtClean="0"/>
              <a:t>队头的顾客被阻塞（等待）会导致队中的其他顾客也得不到服务</a:t>
            </a:r>
          </a:p>
        </p:txBody>
      </p:sp>
      <p:grpSp>
        <p:nvGrpSpPr>
          <p:cNvPr id="115716" name="Group 4"/>
          <p:cNvGrpSpPr>
            <a:grpSpLocks/>
          </p:cNvGrpSpPr>
          <p:nvPr/>
        </p:nvGrpSpPr>
        <p:grpSpPr bwMode="auto">
          <a:xfrm>
            <a:off x="5003800" y="1556792"/>
            <a:ext cx="3816350" cy="4929187"/>
            <a:chOff x="2954" y="523"/>
            <a:chExt cx="2810" cy="3621"/>
          </a:xfrm>
        </p:grpSpPr>
        <p:sp>
          <p:nvSpPr>
            <p:cNvPr id="115717" name="Rectangle 5"/>
            <p:cNvSpPr>
              <a:spLocks noChangeArrowheads="1"/>
            </p:cNvSpPr>
            <p:nvPr/>
          </p:nvSpPr>
          <p:spPr bwMode="auto">
            <a:xfrm>
              <a:off x="2954" y="576"/>
              <a:ext cx="2810" cy="3456"/>
            </a:xfrm>
            <a:prstGeom prst="rect">
              <a:avLst/>
            </a:prstGeom>
            <a:noFill/>
            <a:ln w="19050">
              <a:noFill/>
              <a:miter lim="800000"/>
              <a:headEnd type="none" w="lg" len="med"/>
              <a:tailEnd type="none" w="med" len="lg"/>
            </a:ln>
          </p:spPr>
          <p:txBody>
            <a:bodyPr wrap="none" anchor="ctr"/>
            <a:lstStyle/>
            <a:p>
              <a:endParaRPr lang="zh-CN" altLang="en-US">
                <a:latin typeface="Calibri" pitchFamily="34" charset="0"/>
              </a:endParaRPr>
            </a:p>
          </p:txBody>
        </p:sp>
        <p:sp>
          <p:nvSpPr>
            <p:cNvPr id="115718" name="Text Box 6"/>
            <p:cNvSpPr txBox="1">
              <a:spLocks noChangeArrowheads="1"/>
            </p:cNvSpPr>
            <p:nvPr/>
          </p:nvSpPr>
          <p:spPr bwMode="auto">
            <a:xfrm>
              <a:off x="3912" y="1660"/>
              <a:ext cx="1165" cy="2484"/>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6600">
                <a:solidFill>
                  <a:srgbClr val="0000CC"/>
                </a:solidFill>
                <a:latin typeface="隶书" pitchFamily="49" charset="-122"/>
                <a:ea typeface="隶书" pitchFamily="49" charset="-122"/>
                <a:sym typeface="Webdings" pitchFamily="18" charset="2"/>
              </a:endParaRPr>
            </a:p>
            <a:p>
              <a:pPr algn="ctr"/>
              <a:r>
                <a:rPr kumimoji="1" lang="zh-CN" altLang="en-US" sz="5400">
                  <a:solidFill>
                    <a:schemeClr val="hlink"/>
                  </a:solidFill>
                  <a:latin typeface="隶书" pitchFamily="49" charset="-122"/>
                  <a:ea typeface="隶书" pitchFamily="49" charset="-122"/>
                  <a:sym typeface="Webdings" pitchFamily="18" charset="2"/>
                </a:rPr>
                <a:t></a:t>
              </a:r>
              <a:r>
                <a:rPr kumimoji="1" lang="zh-CN" altLang="en-US" sz="2800">
                  <a:solidFill>
                    <a:schemeClr val="bg2"/>
                  </a:solidFill>
                  <a:latin typeface="隶书" pitchFamily="49" charset="-122"/>
                  <a:ea typeface="隶书" pitchFamily="49" charset="-122"/>
                  <a:sym typeface="Webdings" pitchFamily="18" charset="2"/>
                </a:rPr>
                <a:t>寄信</a:t>
              </a:r>
              <a:endParaRPr kumimoji="1" lang="zh-CN" altLang="en-US" sz="6600">
                <a:solidFill>
                  <a:schemeClr val="bg2"/>
                </a:solidFill>
                <a:latin typeface="隶书" pitchFamily="49" charset="-122"/>
                <a:ea typeface="隶书" pitchFamily="49" charset="-122"/>
                <a:sym typeface="Webdings" pitchFamily="18" charset="2"/>
              </a:endParaRPr>
            </a:p>
            <a:p>
              <a:pPr algn="ctr"/>
              <a:r>
                <a:rPr kumimoji="1" lang="zh-CN" altLang="en-US" sz="5400">
                  <a:solidFill>
                    <a:schemeClr val="hlink"/>
                  </a:solidFill>
                  <a:latin typeface="隶书" pitchFamily="49" charset="-122"/>
                  <a:ea typeface="隶书" pitchFamily="49" charset="-122"/>
                  <a:sym typeface="Webdings" pitchFamily="18" charset="2"/>
                </a:rPr>
                <a:t></a:t>
              </a:r>
              <a:r>
                <a:rPr kumimoji="1" lang="zh-CN" altLang="en-US" sz="2800">
                  <a:solidFill>
                    <a:schemeClr val="bg2"/>
                  </a:solidFill>
                  <a:latin typeface="隶书" pitchFamily="49" charset="-122"/>
                  <a:ea typeface="隶书" pitchFamily="49" charset="-122"/>
                  <a:sym typeface="Webdings" pitchFamily="18" charset="2"/>
                </a:rPr>
                <a:t>寄信</a:t>
              </a:r>
              <a:endParaRPr kumimoji="1" lang="zh-CN" altLang="en-US" sz="6600">
                <a:solidFill>
                  <a:schemeClr val="bg2"/>
                </a:solidFill>
                <a:latin typeface="隶书" pitchFamily="49" charset="-122"/>
                <a:ea typeface="隶书" pitchFamily="49" charset="-122"/>
                <a:sym typeface="Webdings" pitchFamily="18" charset="2"/>
              </a:endParaRPr>
            </a:p>
            <a:p>
              <a:pPr algn="ctr"/>
              <a:r>
                <a:rPr kumimoji="1" lang="zh-CN" altLang="en-US"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3200">
                <a:solidFill>
                  <a:srgbClr val="0000CC"/>
                </a:solidFill>
                <a:latin typeface="隶书" pitchFamily="49" charset="-122"/>
                <a:ea typeface="隶书" pitchFamily="49" charset="-122"/>
                <a:sym typeface="Webdings" pitchFamily="18" charset="2"/>
              </a:endParaRPr>
            </a:p>
          </p:txBody>
        </p:sp>
        <p:grpSp>
          <p:nvGrpSpPr>
            <p:cNvPr id="115719" name="Group 7"/>
            <p:cNvGrpSpPr>
              <a:grpSpLocks/>
            </p:cNvGrpSpPr>
            <p:nvPr/>
          </p:nvGrpSpPr>
          <p:grpSpPr bwMode="auto">
            <a:xfrm>
              <a:off x="3500" y="900"/>
              <a:ext cx="448" cy="574"/>
              <a:chOff x="3375" y="1242"/>
              <a:chExt cx="448" cy="574"/>
            </a:xfrm>
          </p:grpSpPr>
          <p:sp>
            <p:nvSpPr>
              <p:cNvPr id="115727" name="Rectangle 8"/>
              <p:cNvSpPr>
                <a:spLocks noChangeArrowheads="1"/>
              </p:cNvSpPr>
              <p:nvPr/>
            </p:nvSpPr>
            <p:spPr bwMode="auto">
              <a:xfrm>
                <a:off x="3375" y="1242"/>
                <a:ext cx="448" cy="330"/>
              </a:xfrm>
              <a:prstGeom prst="rect">
                <a:avLst/>
              </a:prstGeom>
              <a:solidFill>
                <a:srgbClr val="FFFFFF"/>
              </a:solidFill>
              <a:ln w="19050">
                <a:solidFill>
                  <a:srgbClr val="000099"/>
                </a:solidFill>
                <a:miter lim="800000"/>
                <a:headEnd type="none" w="lg" len="med"/>
                <a:tailEnd type="none" w="med" len="lg"/>
              </a:ln>
            </p:spPr>
            <p:txBody>
              <a:bodyPr wrap="none" anchor="ctr"/>
              <a:lstStyle/>
              <a:p>
                <a:endParaRPr lang="zh-CN" altLang="en-US">
                  <a:latin typeface="Calibri" pitchFamily="34" charset="0"/>
                </a:endParaRPr>
              </a:p>
            </p:txBody>
          </p:sp>
          <p:sp>
            <p:nvSpPr>
              <p:cNvPr id="115728" name="Text Box 9"/>
              <p:cNvSpPr txBox="1">
                <a:spLocks noChangeArrowheads="1"/>
              </p:cNvSpPr>
              <p:nvPr/>
            </p:nvSpPr>
            <p:spPr bwMode="auto">
              <a:xfrm>
                <a:off x="3375" y="1354"/>
                <a:ext cx="448" cy="330"/>
              </a:xfrm>
              <a:prstGeom prst="rect">
                <a:avLst/>
              </a:prstGeom>
              <a:noFill/>
              <a:ln w="19050">
                <a:noFill/>
                <a:miter lim="800000"/>
                <a:headEnd type="none" w="lg" len="med"/>
                <a:tailEnd type="none" w="med" len="lg"/>
              </a:ln>
            </p:spPr>
            <p:txBody>
              <a:bodyPr wrap="none" lIns="0" tIns="0" rIns="0" bIns="0" anchor="ctr" anchorCtr="1"/>
              <a:lstStyle/>
              <a:p>
                <a:pPr algn="ctr"/>
                <a:r>
                  <a:rPr kumimoji="1" lang="en-US" altLang="zh-CN" sz="6000">
                    <a:solidFill>
                      <a:srgbClr val="0000CC"/>
                    </a:solidFill>
                    <a:latin typeface="隶书" pitchFamily="49" charset="-122"/>
                    <a:ea typeface="隶书" pitchFamily="49" charset="-122"/>
                    <a:sym typeface="Webdings" pitchFamily="18" charset="2"/>
                  </a:rPr>
                  <a:t></a:t>
                </a:r>
                <a:endParaRPr kumimoji="1" lang="en-US" altLang="zh-CN" sz="4800">
                  <a:solidFill>
                    <a:srgbClr val="0000CC"/>
                  </a:solidFill>
                  <a:latin typeface="隶书" pitchFamily="49" charset="-122"/>
                  <a:ea typeface="隶书" pitchFamily="49" charset="-122"/>
                  <a:sym typeface="Webdings" pitchFamily="18" charset="2"/>
                </a:endParaRPr>
              </a:p>
            </p:txBody>
          </p:sp>
          <p:sp>
            <p:nvSpPr>
              <p:cNvPr id="115729" name="Rectangle 10"/>
              <p:cNvSpPr>
                <a:spLocks noChangeArrowheads="1"/>
              </p:cNvSpPr>
              <p:nvPr/>
            </p:nvSpPr>
            <p:spPr bwMode="auto">
              <a:xfrm>
                <a:off x="3450" y="1579"/>
                <a:ext cx="307" cy="237"/>
              </a:xfrm>
              <a:prstGeom prst="rect">
                <a:avLst/>
              </a:prstGeom>
              <a:solidFill>
                <a:srgbClr val="99CCFF"/>
              </a:solidFill>
              <a:ln w="19050">
                <a:noFill/>
                <a:miter lim="800000"/>
                <a:headEnd type="none" w="lg" len="med"/>
                <a:tailEnd type="none" w="med" len="lg"/>
              </a:ln>
            </p:spPr>
            <p:txBody>
              <a:bodyPr wrap="none" anchor="ctr"/>
              <a:lstStyle/>
              <a:p>
                <a:endParaRPr lang="zh-CN" altLang="en-US">
                  <a:latin typeface="Calibri" pitchFamily="34" charset="0"/>
                </a:endParaRPr>
              </a:p>
            </p:txBody>
          </p:sp>
        </p:grpSp>
        <p:grpSp>
          <p:nvGrpSpPr>
            <p:cNvPr id="115720" name="Group 11"/>
            <p:cNvGrpSpPr>
              <a:grpSpLocks/>
            </p:cNvGrpSpPr>
            <p:nvPr/>
          </p:nvGrpSpPr>
          <p:grpSpPr bwMode="auto">
            <a:xfrm>
              <a:off x="4913" y="900"/>
              <a:ext cx="448" cy="574"/>
              <a:chOff x="4913" y="780"/>
              <a:chExt cx="448" cy="574"/>
            </a:xfrm>
          </p:grpSpPr>
          <p:sp>
            <p:nvSpPr>
              <p:cNvPr id="115724" name="Rectangle 12"/>
              <p:cNvSpPr>
                <a:spLocks noChangeArrowheads="1"/>
              </p:cNvSpPr>
              <p:nvPr/>
            </p:nvSpPr>
            <p:spPr bwMode="auto">
              <a:xfrm>
                <a:off x="4913" y="780"/>
                <a:ext cx="448" cy="330"/>
              </a:xfrm>
              <a:prstGeom prst="rect">
                <a:avLst/>
              </a:prstGeom>
              <a:solidFill>
                <a:srgbClr val="FFFFFF"/>
              </a:solidFill>
              <a:ln w="19050">
                <a:solidFill>
                  <a:schemeClr val="hlink"/>
                </a:solidFill>
                <a:miter lim="800000"/>
                <a:headEnd type="none" w="lg" len="med"/>
                <a:tailEnd type="none" w="med" len="lg"/>
              </a:ln>
            </p:spPr>
            <p:txBody>
              <a:bodyPr wrap="none" anchor="ctr"/>
              <a:lstStyle/>
              <a:p>
                <a:endParaRPr lang="zh-CN" altLang="en-US">
                  <a:latin typeface="Calibri" pitchFamily="34" charset="0"/>
                </a:endParaRPr>
              </a:p>
            </p:txBody>
          </p:sp>
          <p:sp>
            <p:nvSpPr>
              <p:cNvPr id="115725" name="Text Box 13"/>
              <p:cNvSpPr txBox="1">
                <a:spLocks noChangeArrowheads="1"/>
              </p:cNvSpPr>
              <p:nvPr/>
            </p:nvSpPr>
            <p:spPr bwMode="auto">
              <a:xfrm>
                <a:off x="4913" y="892"/>
                <a:ext cx="448" cy="330"/>
              </a:xfrm>
              <a:prstGeom prst="rect">
                <a:avLst/>
              </a:prstGeom>
              <a:noFill/>
              <a:ln w="19050">
                <a:noFill/>
                <a:miter lim="800000"/>
                <a:headEnd type="none" w="lg" len="med"/>
                <a:tailEnd type="none" w="med" len="lg"/>
              </a:ln>
            </p:spPr>
            <p:txBody>
              <a:bodyPr wrap="none" lIns="0" tIns="0" rIns="0" bIns="0" anchor="ctr" anchorCtr="1"/>
              <a:lstStyle/>
              <a:p>
                <a:pPr algn="ctr"/>
                <a:r>
                  <a:rPr kumimoji="1" lang="en-US" altLang="zh-CN" sz="6000">
                    <a:solidFill>
                      <a:schemeClr val="hlink"/>
                    </a:solidFill>
                    <a:latin typeface="隶书" pitchFamily="49" charset="-122"/>
                    <a:ea typeface="隶书" pitchFamily="49" charset="-122"/>
                    <a:sym typeface="Webdings" pitchFamily="18" charset="2"/>
                  </a:rPr>
                  <a:t></a:t>
                </a:r>
                <a:endParaRPr kumimoji="1" lang="en-US" altLang="zh-CN" sz="4800">
                  <a:solidFill>
                    <a:schemeClr val="hlink"/>
                  </a:solidFill>
                  <a:latin typeface="隶书" pitchFamily="49" charset="-122"/>
                  <a:ea typeface="隶书" pitchFamily="49" charset="-122"/>
                  <a:sym typeface="Webdings" pitchFamily="18" charset="2"/>
                </a:endParaRPr>
              </a:p>
            </p:txBody>
          </p:sp>
          <p:sp>
            <p:nvSpPr>
              <p:cNvPr id="115726" name="Rectangle 14"/>
              <p:cNvSpPr>
                <a:spLocks noChangeArrowheads="1"/>
              </p:cNvSpPr>
              <p:nvPr/>
            </p:nvSpPr>
            <p:spPr bwMode="auto">
              <a:xfrm>
                <a:off x="4988" y="1117"/>
                <a:ext cx="307" cy="237"/>
              </a:xfrm>
              <a:prstGeom prst="rect">
                <a:avLst/>
              </a:prstGeom>
              <a:solidFill>
                <a:srgbClr val="99CCFF"/>
              </a:solidFill>
              <a:ln w="19050">
                <a:noFill/>
                <a:miter lim="800000"/>
                <a:headEnd type="none" w="lg" len="med"/>
                <a:tailEnd type="none" w="med" len="lg"/>
              </a:ln>
            </p:spPr>
            <p:txBody>
              <a:bodyPr wrap="none" anchor="ctr"/>
              <a:lstStyle/>
              <a:p>
                <a:endParaRPr lang="zh-CN" altLang="en-US">
                  <a:latin typeface="Calibri" pitchFamily="34" charset="0"/>
                </a:endParaRPr>
              </a:p>
            </p:txBody>
          </p:sp>
        </p:grpSp>
        <p:sp>
          <p:nvSpPr>
            <p:cNvPr id="115721" name="Text Box 15"/>
            <p:cNvSpPr txBox="1">
              <a:spLocks noChangeArrowheads="1"/>
            </p:cNvSpPr>
            <p:nvPr/>
          </p:nvSpPr>
          <p:spPr bwMode="auto">
            <a:xfrm>
              <a:off x="3195" y="1237"/>
              <a:ext cx="1164" cy="672"/>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6600">
                <a:solidFill>
                  <a:srgbClr val="0000CC"/>
                </a:solidFill>
                <a:latin typeface="隶书" pitchFamily="49" charset="-122"/>
                <a:ea typeface="隶书" pitchFamily="49" charset="-122"/>
                <a:sym typeface="Webdings" pitchFamily="18" charset="2"/>
              </a:endParaRPr>
            </a:p>
          </p:txBody>
        </p:sp>
        <p:sp>
          <p:nvSpPr>
            <p:cNvPr id="115722" name="Text Box 16"/>
            <p:cNvSpPr txBox="1">
              <a:spLocks noChangeArrowheads="1"/>
            </p:cNvSpPr>
            <p:nvPr/>
          </p:nvSpPr>
          <p:spPr bwMode="auto">
            <a:xfrm>
              <a:off x="3134" y="523"/>
              <a:ext cx="1183" cy="382"/>
            </a:xfrm>
            <a:prstGeom prst="rect">
              <a:avLst/>
            </a:prstGeom>
            <a:noFill/>
            <a:ln w="19050">
              <a:noFill/>
              <a:miter lim="800000"/>
              <a:headEnd type="none" w="lg" len="med"/>
              <a:tailEnd type="none" w="med" len="lg"/>
            </a:ln>
          </p:spPr>
          <p:txBody>
            <a:bodyPr wrap="none" anchor="ctr">
              <a:spAutoFit/>
            </a:bodyPr>
            <a:lstStyle/>
            <a:p>
              <a:pPr algn="ctr"/>
              <a:r>
                <a:rPr kumimoji="1" lang="zh-CN" altLang="en-US" sz="2800">
                  <a:solidFill>
                    <a:srgbClr val="0000CC"/>
                  </a:solidFill>
                  <a:latin typeface="隶书" pitchFamily="49" charset="-122"/>
                  <a:ea typeface="隶书" pitchFamily="49" charset="-122"/>
                  <a:sym typeface="Webdings" pitchFamily="18" charset="2"/>
                </a:rPr>
                <a:t>邮票窗口</a:t>
              </a:r>
              <a:endParaRPr kumimoji="1" lang="zh-CN" altLang="en-US" sz="6000">
                <a:solidFill>
                  <a:srgbClr val="0000CC"/>
                </a:solidFill>
                <a:latin typeface="隶书" pitchFamily="49" charset="-122"/>
                <a:ea typeface="隶书" pitchFamily="49" charset="-122"/>
                <a:sym typeface="Webdings" pitchFamily="18" charset="2"/>
              </a:endParaRPr>
            </a:p>
          </p:txBody>
        </p:sp>
        <p:sp>
          <p:nvSpPr>
            <p:cNvPr id="115723" name="Text Box 17"/>
            <p:cNvSpPr txBox="1">
              <a:spLocks noChangeArrowheads="1"/>
            </p:cNvSpPr>
            <p:nvPr/>
          </p:nvSpPr>
          <p:spPr bwMode="auto">
            <a:xfrm>
              <a:off x="4543" y="523"/>
              <a:ext cx="1182" cy="382"/>
            </a:xfrm>
            <a:prstGeom prst="rect">
              <a:avLst/>
            </a:prstGeom>
            <a:noFill/>
            <a:ln w="19050">
              <a:noFill/>
              <a:miter lim="800000"/>
              <a:headEnd type="none" w="lg" len="med"/>
              <a:tailEnd type="none" w="med" len="lg"/>
            </a:ln>
          </p:spPr>
          <p:txBody>
            <a:bodyPr wrap="none" anchor="ctr">
              <a:spAutoFit/>
            </a:bodyPr>
            <a:lstStyle/>
            <a:p>
              <a:pPr algn="ctr"/>
              <a:r>
                <a:rPr kumimoji="1" lang="zh-CN" altLang="en-US" sz="2800">
                  <a:solidFill>
                    <a:schemeClr val="bg2"/>
                  </a:solidFill>
                  <a:latin typeface="隶书" pitchFamily="49" charset="-122"/>
                  <a:ea typeface="隶书" pitchFamily="49" charset="-122"/>
                  <a:sym typeface="Webdings" pitchFamily="18" charset="2"/>
                </a:rPr>
                <a:t>邮寄窗口</a:t>
              </a:r>
              <a:endParaRPr kumimoji="1" lang="zh-CN" altLang="en-US" sz="6000">
                <a:solidFill>
                  <a:schemeClr val="bg2"/>
                </a:solidFill>
                <a:latin typeface="隶书" pitchFamily="49" charset="-122"/>
                <a:ea typeface="隶书" pitchFamily="49" charset="-122"/>
                <a:sym typeface="Webdings" pitchFamily="18" charset="2"/>
              </a:endParaRPr>
            </a:p>
          </p:txBody>
        </p:sp>
      </p:grpSp>
    </p:spTree>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t>邮局中的输出排队模型</a:t>
            </a:r>
          </a:p>
        </p:txBody>
      </p:sp>
      <p:sp>
        <p:nvSpPr>
          <p:cNvPr id="117763" name="Rectangle 3"/>
          <p:cNvSpPr>
            <a:spLocks noGrp="1" noChangeArrowheads="1"/>
          </p:cNvSpPr>
          <p:nvPr>
            <p:ph type="body" idx="1"/>
          </p:nvPr>
        </p:nvSpPr>
        <p:spPr>
          <a:xfrm>
            <a:off x="179512" y="1555204"/>
            <a:ext cx="4824288" cy="4610100"/>
          </a:xfrm>
        </p:spPr>
        <p:txBody>
          <a:bodyPr/>
          <a:lstStyle/>
          <a:p>
            <a:pPr eaLnBrk="1" hangingPunct="1">
              <a:lnSpc>
                <a:spcPts val="3075"/>
              </a:lnSpc>
              <a:buFont typeface="Wingdings" pitchFamily="2" charset="2"/>
              <a:buChar char="Ø"/>
            </a:pPr>
            <a:r>
              <a:rPr lang="zh-CN" altLang="en-US" sz="2800" dirty="0" smtClean="0"/>
              <a:t>到达的顾客都直接进入邮局，并根据自己的目的选择排在一个服务窗口的队列中</a:t>
            </a:r>
          </a:p>
          <a:p>
            <a:pPr marL="758825" lvl="1" indent="-225425" eaLnBrk="1" hangingPunct="1">
              <a:lnSpc>
                <a:spcPts val="3075"/>
              </a:lnSpc>
            </a:pPr>
            <a:r>
              <a:rPr lang="zh-CN" altLang="en-US" sz="2000" dirty="0" smtClean="0"/>
              <a:t>顾客的选择相当于交换过程</a:t>
            </a:r>
          </a:p>
          <a:p>
            <a:pPr marL="758825" lvl="1" indent="-225425" eaLnBrk="1" hangingPunct="1">
              <a:lnSpc>
                <a:spcPts val="3075"/>
              </a:lnSpc>
            </a:pPr>
            <a:r>
              <a:rPr lang="zh-CN" altLang="en-US" sz="2000" dirty="0" smtClean="0"/>
              <a:t>窗口队列相当于输出队列</a:t>
            </a:r>
          </a:p>
          <a:p>
            <a:pPr eaLnBrk="1" hangingPunct="1">
              <a:lnSpc>
                <a:spcPts val="3075"/>
              </a:lnSpc>
              <a:buFont typeface="Wingdings" pitchFamily="2" charset="2"/>
              <a:buChar char="Ø"/>
            </a:pPr>
            <a:r>
              <a:rPr lang="zh-CN" altLang="en-US" sz="2800" dirty="0" smtClean="0"/>
              <a:t>服务窗口的利用率得到提高</a:t>
            </a:r>
          </a:p>
          <a:p>
            <a:pPr eaLnBrk="1" hangingPunct="1">
              <a:lnSpc>
                <a:spcPts val="3075"/>
              </a:lnSpc>
              <a:buFont typeface="Wingdings" pitchFamily="2" charset="2"/>
              <a:buChar char="Ø"/>
            </a:pPr>
            <a:r>
              <a:rPr lang="zh-CN" altLang="en-US" sz="2800" dirty="0" smtClean="0"/>
              <a:t>顾客排队的等待时间减少了</a:t>
            </a:r>
          </a:p>
          <a:p>
            <a:pPr marL="758825" lvl="1" indent="-225425" eaLnBrk="1" hangingPunct="1">
              <a:lnSpc>
                <a:spcPts val="3075"/>
              </a:lnSpc>
            </a:pPr>
            <a:r>
              <a:rPr lang="zh-CN" altLang="en-US" sz="2000" dirty="0" smtClean="0"/>
              <a:t>各服务窗口的队列相互独立，在一个队列中等待的顾客不会影响其他服务队列中的顾客。</a:t>
            </a:r>
          </a:p>
        </p:txBody>
      </p:sp>
      <p:grpSp>
        <p:nvGrpSpPr>
          <p:cNvPr id="117764" name="Group 4"/>
          <p:cNvGrpSpPr>
            <a:grpSpLocks/>
          </p:cNvGrpSpPr>
          <p:nvPr/>
        </p:nvGrpSpPr>
        <p:grpSpPr bwMode="auto">
          <a:xfrm>
            <a:off x="4859338" y="1917700"/>
            <a:ext cx="4097337" cy="4905375"/>
            <a:chOff x="2949" y="500"/>
            <a:chExt cx="2810" cy="3532"/>
          </a:xfrm>
        </p:grpSpPr>
        <p:sp>
          <p:nvSpPr>
            <p:cNvPr id="117765" name="Rectangle 5"/>
            <p:cNvSpPr>
              <a:spLocks noChangeArrowheads="1"/>
            </p:cNvSpPr>
            <p:nvPr/>
          </p:nvSpPr>
          <p:spPr bwMode="auto">
            <a:xfrm>
              <a:off x="2949" y="576"/>
              <a:ext cx="2810" cy="3456"/>
            </a:xfrm>
            <a:prstGeom prst="rect">
              <a:avLst/>
            </a:prstGeom>
            <a:noFill/>
            <a:ln w="19050">
              <a:noFill/>
              <a:miter lim="800000"/>
              <a:headEnd type="none" w="lg" len="med"/>
              <a:tailEnd type="none" w="med" len="lg"/>
            </a:ln>
          </p:spPr>
          <p:txBody>
            <a:bodyPr wrap="none" anchor="ctr"/>
            <a:lstStyle/>
            <a:p>
              <a:endParaRPr lang="zh-CN" altLang="en-US">
                <a:latin typeface="Calibri" pitchFamily="34" charset="0"/>
              </a:endParaRPr>
            </a:p>
          </p:txBody>
        </p:sp>
        <p:sp>
          <p:nvSpPr>
            <p:cNvPr id="117766" name="Text Box 6"/>
            <p:cNvSpPr txBox="1">
              <a:spLocks noChangeArrowheads="1"/>
            </p:cNvSpPr>
            <p:nvPr/>
          </p:nvSpPr>
          <p:spPr bwMode="auto">
            <a:xfrm>
              <a:off x="3222" y="1699"/>
              <a:ext cx="996" cy="1251"/>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6600">
                <a:solidFill>
                  <a:srgbClr val="0000CC"/>
                </a:solidFill>
                <a:latin typeface="隶书" pitchFamily="49" charset="-122"/>
                <a:ea typeface="隶书" pitchFamily="49" charset="-122"/>
                <a:sym typeface="Webdings" pitchFamily="18" charset="2"/>
              </a:endParaRPr>
            </a:p>
            <a:p>
              <a:pPr algn="ctr"/>
              <a:r>
                <a:rPr kumimoji="1" lang="zh-CN" altLang="en-US"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3200">
                <a:solidFill>
                  <a:srgbClr val="0000CC"/>
                </a:solidFill>
                <a:latin typeface="隶书" pitchFamily="49" charset="-122"/>
                <a:ea typeface="隶书" pitchFamily="49" charset="-122"/>
                <a:sym typeface="Webdings" pitchFamily="18" charset="2"/>
              </a:endParaRPr>
            </a:p>
          </p:txBody>
        </p:sp>
        <p:grpSp>
          <p:nvGrpSpPr>
            <p:cNvPr id="117767" name="Group 7"/>
            <p:cNvGrpSpPr>
              <a:grpSpLocks/>
            </p:cNvGrpSpPr>
            <p:nvPr/>
          </p:nvGrpSpPr>
          <p:grpSpPr bwMode="auto">
            <a:xfrm>
              <a:off x="3495" y="900"/>
              <a:ext cx="448" cy="574"/>
              <a:chOff x="3375" y="1242"/>
              <a:chExt cx="448" cy="574"/>
            </a:xfrm>
          </p:grpSpPr>
          <p:sp>
            <p:nvSpPr>
              <p:cNvPr id="117777" name="Rectangle 8"/>
              <p:cNvSpPr>
                <a:spLocks noChangeArrowheads="1"/>
              </p:cNvSpPr>
              <p:nvPr/>
            </p:nvSpPr>
            <p:spPr bwMode="auto">
              <a:xfrm>
                <a:off x="3375" y="1242"/>
                <a:ext cx="448" cy="330"/>
              </a:xfrm>
              <a:prstGeom prst="rect">
                <a:avLst/>
              </a:prstGeom>
              <a:solidFill>
                <a:srgbClr val="FFFFFF"/>
              </a:solidFill>
              <a:ln w="19050">
                <a:solidFill>
                  <a:srgbClr val="000099"/>
                </a:solidFill>
                <a:miter lim="800000"/>
                <a:headEnd type="none" w="lg" len="med"/>
                <a:tailEnd type="none" w="med" len="lg"/>
              </a:ln>
            </p:spPr>
            <p:txBody>
              <a:bodyPr wrap="none" anchor="ctr"/>
              <a:lstStyle/>
              <a:p>
                <a:endParaRPr lang="zh-CN" altLang="en-US">
                  <a:latin typeface="Calibri" pitchFamily="34" charset="0"/>
                </a:endParaRPr>
              </a:p>
            </p:txBody>
          </p:sp>
          <p:sp>
            <p:nvSpPr>
              <p:cNvPr id="117778" name="Text Box 9"/>
              <p:cNvSpPr txBox="1">
                <a:spLocks noChangeArrowheads="1"/>
              </p:cNvSpPr>
              <p:nvPr/>
            </p:nvSpPr>
            <p:spPr bwMode="auto">
              <a:xfrm>
                <a:off x="3375" y="1354"/>
                <a:ext cx="448" cy="330"/>
              </a:xfrm>
              <a:prstGeom prst="rect">
                <a:avLst/>
              </a:prstGeom>
              <a:noFill/>
              <a:ln w="19050">
                <a:noFill/>
                <a:miter lim="800000"/>
                <a:headEnd type="none" w="lg" len="med"/>
                <a:tailEnd type="none" w="med" len="lg"/>
              </a:ln>
            </p:spPr>
            <p:txBody>
              <a:bodyPr wrap="none" lIns="0" tIns="0" rIns="0" bIns="0" anchor="ctr" anchorCtr="1"/>
              <a:lstStyle/>
              <a:p>
                <a:pPr algn="ctr"/>
                <a:r>
                  <a:rPr kumimoji="1" lang="en-US" altLang="zh-CN" sz="6000">
                    <a:solidFill>
                      <a:srgbClr val="0000CC"/>
                    </a:solidFill>
                    <a:latin typeface="隶书" pitchFamily="49" charset="-122"/>
                    <a:ea typeface="隶书" pitchFamily="49" charset="-122"/>
                    <a:sym typeface="Webdings" pitchFamily="18" charset="2"/>
                  </a:rPr>
                  <a:t></a:t>
                </a:r>
                <a:endParaRPr kumimoji="1" lang="en-US" altLang="zh-CN" sz="4800">
                  <a:solidFill>
                    <a:srgbClr val="0000CC"/>
                  </a:solidFill>
                  <a:latin typeface="隶书" pitchFamily="49" charset="-122"/>
                  <a:ea typeface="隶书" pitchFamily="49" charset="-122"/>
                  <a:sym typeface="Webdings" pitchFamily="18" charset="2"/>
                </a:endParaRPr>
              </a:p>
            </p:txBody>
          </p:sp>
          <p:sp>
            <p:nvSpPr>
              <p:cNvPr id="117779" name="Rectangle 10"/>
              <p:cNvSpPr>
                <a:spLocks noChangeArrowheads="1"/>
              </p:cNvSpPr>
              <p:nvPr/>
            </p:nvSpPr>
            <p:spPr bwMode="auto">
              <a:xfrm>
                <a:off x="3450" y="1579"/>
                <a:ext cx="307" cy="237"/>
              </a:xfrm>
              <a:prstGeom prst="rect">
                <a:avLst/>
              </a:prstGeom>
              <a:solidFill>
                <a:srgbClr val="99CCFF"/>
              </a:solidFill>
              <a:ln w="19050">
                <a:noFill/>
                <a:miter lim="800000"/>
                <a:headEnd type="none" w="lg" len="med"/>
                <a:tailEnd type="none" w="med" len="lg"/>
              </a:ln>
            </p:spPr>
            <p:txBody>
              <a:bodyPr wrap="none" anchor="ctr"/>
              <a:lstStyle/>
              <a:p>
                <a:endParaRPr lang="zh-CN" altLang="en-US">
                  <a:latin typeface="Calibri" pitchFamily="34" charset="0"/>
                </a:endParaRPr>
              </a:p>
            </p:txBody>
          </p:sp>
        </p:grpSp>
        <p:grpSp>
          <p:nvGrpSpPr>
            <p:cNvPr id="117768" name="Group 11"/>
            <p:cNvGrpSpPr>
              <a:grpSpLocks/>
            </p:cNvGrpSpPr>
            <p:nvPr/>
          </p:nvGrpSpPr>
          <p:grpSpPr bwMode="auto">
            <a:xfrm>
              <a:off x="4908" y="900"/>
              <a:ext cx="448" cy="574"/>
              <a:chOff x="4913" y="780"/>
              <a:chExt cx="448" cy="574"/>
            </a:xfrm>
          </p:grpSpPr>
          <p:sp>
            <p:nvSpPr>
              <p:cNvPr id="117774" name="Rectangle 12"/>
              <p:cNvSpPr>
                <a:spLocks noChangeArrowheads="1"/>
              </p:cNvSpPr>
              <p:nvPr/>
            </p:nvSpPr>
            <p:spPr bwMode="auto">
              <a:xfrm>
                <a:off x="4913" y="780"/>
                <a:ext cx="448" cy="330"/>
              </a:xfrm>
              <a:prstGeom prst="rect">
                <a:avLst/>
              </a:prstGeom>
              <a:solidFill>
                <a:srgbClr val="FFFFFF"/>
              </a:solidFill>
              <a:ln w="19050">
                <a:solidFill>
                  <a:schemeClr val="hlink"/>
                </a:solidFill>
                <a:miter lim="800000"/>
                <a:headEnd type="none" w="lg" len="med"/>
                <a:tailEnd type="none" w="med" len="lg"/>
              </a:ln>
            </p:spPr>
            <p:txBody>
              <a:bodyPr wrap="none" anchor="ctr"/>
              <a:lstStyle/>
              <a:p>
                <a:endParaRPr lang="zh-CN" altLang="en-US">
                  <a:latin typeface="Calibri" pitchFamily="34" charset="0"/>
                </a:endParaRPr>
              </a:p>
            </p:txBody>
          </p:sp>
          <p:sp>
            <p:nvSpPr>
              <p:cNvPr id="117775" name="Text Box 13"/>
              <p:cNvSpPr txBox="1">
                <a:spLocks noChangeArrowheads="1"/>
              </p:cNvSpPr>
              <p:nvPr/>
            </p:nvSpPr>
            <p:spPr bwMode="auto">
              <a:xfrm>
                <a:off x="4913" y="892"/>
                <a:ext cx="448" cy="330"/>
              </a:xfrm>
              <a:prstGeom prst="rect">
                <a:avLst/>
              </a:prstGeom>
              <a:noFill/>
              <a:ln w="19050">
                <a:noFill/>
                <a:miter lim="800000"/>
                <a:headEnd type="none" w="lg" len="med"/>
                <a:tailEnd type="none" w="med" len="lg"/>
              </a:ln>
            </p:spPr>
            <p:txBody>
              <a:bodyPr wrap="none" lIns="0" tIns="0" rIns="0" bIns="0" anchor="ctr" anchorCtr="1"/>
              <a:lstStyle/>
              <a:p>
                <a:pPr algn="ctr"/>
                <a:r>
                  <a:rPr kumimoji="1" lang="en-US" altLang="zh-CN" sz="6000">
                    <a:solidFill>
                      <a:schemeClr val="hlink"/>
                    </a:solidFill>
                    <a:latin typeface="隶书" pitchFamily="49" charset="-122"/>
                    <a:ea typeface="隶书" pitchFamily="49" charset="-122"/>
                    <a:sym typeface="Webdings" pitchFamily="18" charset="2"/>
                  </a:rPr>
                  <a:t></a:t>
                </a:r>
                <a:endParaRPr kumimoji="1" lang="en-US" altLang="zh-CN" sz="4800">
                  <a:solidFill>
                    <a:schemeClr val="hlink"/>
                  </a:solidFill>
                  <a:latin typeface="隶书" pitchFamily="49" charset="-122"/>
                  <a:ea typeface="隶书" pitchFamily="49" charset="-122"/>
                  <a:sym typeface="Webdings" pitchFamily="18" charset="2"/>
                </a:endParaRPr>
              </a:p>
            </p:txBody>
          </p:sp>
          <p:sp>
            <p:nvSpPr>
              <p:cNvPr id="117776" name="Rectangle 14"/>
              <p:cNvSpPr>
                <a:spLocks noChangeArrowheads="1"/>
              </p:cNvSpPr>
              <p:nvPr/>
            </p:nvSpPr>
            <p:spPr bwMode="auto">
              <a:xfrm>
                <a:off x="4988" y="1117"/>
                <a:ext cx="307" cy="237"/>
              </a:xfrm>
              <a:prstGeom prst="rect">
                <a:avLst/>
              </a:prstGeom>
              <a:solidFill>
                <a:srgbClr val="99CCFF"/>
              </a:solidFill>
              <a:ln w="19050">
                <a:noFill/>
                <a:miter lim="800000"/>
                <a:headEnd type="none" w="lg" len="med"/>
                <a:tailEnd type="none" w="med" len="lg"/>
              </a:ln>
            </p:spPr>
            <p:txBody>
              <a:bodyPr wrap="none" anchor="ctr"/>
              <a:lstStyle/>
              <a:p>
                <a:endParaRPr lang="zh-CN" altLang="en-US">
                  <a:latin typeface="Calibri" pitchFamily="34" charset="0"/>
                </a:endParaRPr>
              </a:p>
            </p:txBody>
          </p:sp>
        </p:grpSp>
        <p:sp>
          <p:nvSpPr>
            <p:cNvPr id="117769" name="Text Box 15"/>
            <p:cNvSpPr txBox="1">
              <a:spLocks noChangeArrowheads="1"/>
            </p:cNvSpPr>
            <p:nvPr/>
          </p:nvSpPr>
          <p:spPr bwMode="auto">
            <a:xfrm>
              <a:off x="3230" y="1237"/>
              <a:ext cx="996" cy="659"/>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6600">
                <a:solidFill>
                  <a:srgbClr val="0000CC"/>
                </a:solidFill>
                <a:latin typeface="隶书" pitchFamily="49" charset="-122"/>
                <a:ea typeface="隶书" pitchFamily="49" charset="-122"/>
                <a:sym typeface="Webdings" pitchFamily="18" charset="2"/>
              </a:endParaRPr>
            </a:p>
          </p:txBody>
        </p:sp>
        <p:sp>
          <p:nvSpPr>
            <p:cNvPr id="117770" name="Text Box 16"/>
            <p:cNvSpPr txBox="1">
              <a:spLocks noChangeArrowheads="1"/>
            </p:cNvSpPr>
            <p:nvPr/>
          </p:nvSpPr>
          <p:spPr bwMode="auto">
            <a:xfrm>
              <a:off x="3214" y="500"/>
              <a:ext cx="1012" cy="374"/>
            </a:xfrm>
            <a:prstGeom prst="rect">
              <a:avLst/>
            </a:prstGeom>
            <a:noFill/>
            <a:ln w="19050">
              <a:noFill/>
              <a:miter lim="800000"/>
              <a:headEnd type="none" w="lg" len="med"/>
              <a:tailEnd type="none" w="med" len="lg"/>
            </a:ln>
          </p:spPr>
          <p:txBody>
            <a:bodyPr wrap="none" anchor="ctr">
              <a:spAutoFit/>
            </a:bodyPr>
            <a:lstStyle/>
            <a:p>
              <a:pPr algn="ctr"/>
              <a:r>
                <a:rPr kumimoji="1" lang="zh-CN" altLang="en-US" sz="2800">
                  <a:solidFill>
                    <a:srgbClr val="0000CC"/>
                  </a:solidFill>
                  <a:latin typeface="隶书" pitchFamily="49" charset="-122"/>
                  <a:ea typeface="隶书" pitchFamily="49" charset="-122"/>
                  <a:sym typeface="Webdings" pitchFamily="18" charset="2"/>
                </a:rPr>
                <a:t>邮票窗口</a:t>
              </a:r>
              <a:endParaRPr kumimoji="1" lang="zh-CN" altLang="en-US" sz="6000">
                <a:solidFill>
                  <a:srgbClr val="0000CC"/>
                </a:solidFill>
                <a:latin typeface="隶书" pitchFamily="49" charset="-122"/>
                <a:ea typeface="隶书" pitchFamily="49" charset="-122"/>
                <a:sym typeface="Webdings" pitchFamily="18" charset="2"/>
              </a:endParaRPr>
            </a:p>
          </p:txBody>
        </p:sp>
        <p:sp>
          <p:nvSpPr>
            <p:cNvPr id="117771" name="Text Box 17"/>
            <p:cNvSpPr txBox="1">
              <a:spLocks noChangeArrowheads="1"/>
            </p:cNvSpPr>
            <p:nvPr/>
          </p:nvSpPr>
          <p:spPr bwMode="auto">
            <a:xfrm>
              <a:off x="4622" y="500"/>
              <a:ext cx="1012" cy="374"/>
            </a:xfrm>
            <a:prstGeom prst="rect">
              <a:avLst/>
            </a:prstGeom>
            <a:noFill/>
            <a:ln w="19050">
              <a:noFill/>
              <a:miter lim="800000"/>
              <a:headEnd type="none" w="lg" len="med"/>
              <a:tailEnd type="none" w="med" len="lg"/>
            </a:ln>
          </p:spPr>
          <p:txBody>
            <a:bodyPr wrap="none" anchor="ctr">
              <a:spAutoFit/>
            </a:bodyPr>
            <a:lstStyle/>
            <a:p>
              <a:pPr algn="ctr"/>
              <a:r>
                <a:rPr kumimoji="1" lang="zh-CN" altLang="en-US" sz="2800">
                  <a:solidFill>
                    <a:schemeClr val="bg2"/>
                  </a:solidFill>
                  <a:latin typeface="隶书" pitchFamily="49" charset="-122"/>
                  <a:ea typeface="隶书" pitchFamily="49" charset="-122"/>
                  <a:sym typeface="Webdings" pitchFamily="18" charset="2"/>
                </a:rPr>
                <a:t>邮寄窗口</a:t>
              </a:r>
              <a:endParaRPr kumimoji="1" lang="zh-CN" altLang="en-US" sz="6000">
                <a:solidFill>
                  <a:schemeClr val="bg2"/>
                </a:solidFill>
                <a:latin typeface="隶书" pitchFamily="49" charset="-122"/>
                <a:ea typeface="隶书" pitchFamily="49" charset="-122"/>
                <a:sym typeface="Webdings" pitchFamily="18" charset="2"/>
              </a:endParaRPr>
            </a:p>
          </p:txBody>
        </p:sp>
        <p:sp>
          <p:nvSpPr>
            <p:cNvPr id="117772" name="Text Box 18"/>
            <p:cNvSpPr txBox="1">
              <a:spLocks noChangeArrowheads="1"/>
            </p:cNvSpPr>
            <p:nvPr/>
          </p:nvSpPr>
          <p:spPr bwMode="auto">
            <a:xfrm>
              <a:off x="4630" y="1699"/>
              <a:ext cx="996" cy="1251"/>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chemeClr val="hlink"/>
                  </a:solidFill>
                  <a:latin typeface="隶书" pitchFamily="49" charset="-122"/>
                  <a:ea typeface="隶书" pitchFamily="49" charset="-122"/>
                  <a:sym typeface="Webdings" pitchFamily="18" charset="2"/>
                </a:rPr>
                <a:t></a:t>
              </a:r>
              <a:r>
                <a:rPr kumimoji="1" lang="zh-CN" altLang="en-US" sz="2400">
                  <a:solidFill>
                    <a:schemeClr val="bg2"/>
                  </a:solidFill>
                  <a:latin typeface="隶书" pitchFamily="49" charset="-122"/>
                  <a:ea typeface="隶书" pitchFamily="49" charset="-122"/>
                  <a:sym typeface="Webdings" pitchFamily="18" charset="2"/>
                </a:rPr>
                <a:t>寄信</a:t>
              </a:r>
              <a:endParaRPr kumimoji="1" lang="zh-CN" altLang="en-US" sz="6000">
                <a:solidFill>
                  <a:schemeClr val="bg2"/>
                </a:solidFill>
                <a:latin typeface="隶书" pitchFamily="49" charset="-122"/>
                <a:ea typeface="隶书" pitchFamily="49" charset="-122"/>
                <a:sym typeface="Webdings" pitchFamily="18" charset="2"/>
              </a:endParaRPr>
            </a:p>
            <a:p>
              <a:pPr algn="ctr"/>
              <a:r>
                <a:rPr kumimoji="1" lang="zh-CN" altLang="en-US" sz="5400">
                  <a:solidFill>
                    <a:schemeClr val="hlink"/>
                  </a:solidFill>
                  <a:latin typeface="隶书" pitchFamily="49" charset="-122"/>
                  <a:ea typeface="隶书" pitchFamily="49" charset="-122"/>
                  <a:sym typeface="Webdings" pitchFamily="18" charset="2"/>
                </a:rPr>
                <a:t></a:t>
              </a:r>
              <a:r>
                <a:rPr kumimoji="1" lang="zh-CN" altLang="en-US" sz="2800">
                  <a:solidFill>
                    <a:schemeClr val="bg2"/>
                  </a:solidFill>
                  <a:latin typeface="隶书" pitchFamily="49" charset="-122"/>
                  <a:ea typeface="隶书" pitchFamily="49" charset="-122"/>
                  <a:sym typeface="Webdings" pitchFamily="18" charset="2"/>
                </a:rPr>
                <a:t>寄信</a:t>
              </a:r>
              <a:endParaRPr kumimoji="1" lang="zh-CN" altLang="en-US" sz="6600">
                <a:solidFill>
                  <a:schemeClr val="bg2"/>
                </a:solidFill>
                <a:latin typeface="隶书" pitchFamily="49" charset="-122"/>
                <a:ea typeface="隶书" pitchFamily="49" charset="-122"/>
                <a:sym typeface="Webdings" pitchFamily="18" charset="2"/>
              </a:endParaRPr>
            </a:p>
          </p:txBody>
        </p:sp>
        <p:sp>
          <p:nvSpPr>
            <p:cNvPr id="117773" name="Text Box 19"/>
            <p:cNvSpPr txBox="1">
              <a:spLocks noChangeArrowheads="1"/>
            </p:cNvSpPr>
            <p:nvPr/>
          </p:nvSpPr>
          <p:spPr bwMode="auto">
            <a:xfrm>
              <a:off x="4622" y="1230"/>
              <a:ext cx="996" cy="659"/>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chemeClr val="hlink"/>
                  </a:solidFill>
                  <a:latin typeface="隶书" pitchFamily="49" charset="-122"/>
                  <a:ea typeface="隶书" pitchFamily="49" charset="-122"/>
                  <a:sym typeface="Webdings" pitchFamily="18" charset="2"/>
                </a:rPr>
                <a:t></a:t>
              </a:r>
              <a:r>
                <a:rPr kumimoji="1" lang="zh-CN" altLang="en-US" sz="2800">
                  <a:solidFill>
                    <a:schemeClr val="bg2"/>
                  </a:solidFill>
                  <a:latin typeface="隶书" pitchFamily="49" charset="-122"/>
                  <a:ea typeface="隶书" pitchFamily="49" charset="-122"/>
                  <a:sym typeface="Webdings" pitchFamily="18" charset="2"/>
                </a:rPr>
                <a:t>寄信</a:t>
              </a:r>
              <a:endParaRPr kumimoji="1" lang="zh-CN" altLang="en-US" sz="6600">
                <a:solidFill>
                  <a:schemeClr val="bg2"/>
                </a:solidFill>
                <a:latin typeface="隶书" pitchFamily="49" charset="-122"/>
                <a:ea typeface="隶书" pitchFamily="49" charset="-122"/>
                <a:sym typeface="Webdings" pitchFamily="18" charset="2"/>
              </a:endParaRPr>
            </a:p>
          </p:txBody>
        </p:sp>
      </p:grpSp>
    </p:spTree>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zh-CN" altLang="en-US" smtClean="0"/>
              <a:t>邮局中的中央排队模型</a:t>
            </a:r>
          </a:p>
        </p:txBody>
      </p:sp>
      <p:sp>
        <p:nvSpPr>
          <p:cNvPr id="119811" name="Rectangle 3"/>
          <p:cNvSpPr>
            <a:spLocks noGrp="1" noChangeArrowheads="1"/>
          </p:cNvSpPr>
          <p:nvPr>
            <p:ph type="body" idx="1"/>
          </p:nvPr>
        </p:nvSpPr>
        <p:spPr>
          <a:xfrm>
            <a:off x="323528" y="1628800"/>
            <a:ext cx="4675882" cy="4114800"/>
          </a:xfrm>
        </p:spPr>
        <p:txBody>
          <a:bodyPr/>
          <a:lstStyle/>
          <a:p>
            <a:pPr eaLnBrk="1" hangingPunct="1">
              <a:lnSpc>
                <a:spcPts val="2775"/>
              </a:lnSpc>
              <a:buFont typeface="Wingdings" pitchFamily="2" charset="2"/>
              <a:buChar char="Ø"/>
            </a:pPr>
            <a:r>
              <a:rPr lang="zh-CN" altLang="en-US" sz="2800" dirty="0" smtClean="0"/>
              <a:t>输出排队要求每个服务窗口队列有足够的队列座位</a:t>
            </a:r>
          </a:p>
          <a:p>
            <a:pPr marL="862013" lvl="1" indent="-328613" eaLnBrk="1" hangingPunct="1">
              <a:lnSpc>
                <a:spcPts val="2775"/>
              </a:lnSpc>
            </a:pPr>
            <a:r>
              <a:rPr lang="zh-CN" altLang="en-US" sz="2000" dirty="0" smtClean="0"/>
              <a:t>相当于最坏情况下的队列长度</a:t>
            </a:r>
          </a:p>
          <a:p>
            <a:pPr eaLnBrk="1" hangingPunct="1">
              <a:lnSpc>
                <a:spcPts val="2775"/>
              </a:lnSpc>
              <a:buFont typeface="Wingdings" pitchFamily="2" charset="2"/>
              <a:buChar char="Ø"/>
            </a:pPr>
            <a:r>
              <a:rPr lang="zh-CN" altLang="en-US" sz="2800" dirty="0" smtClean="0"/>
              <a:t>为减少邮局中的座位总数</a:t>
            </a:r>
            <a:r>
              <a:rPr lang="en-US" altLang="zh-CN" sz="2800" dirty="0" smtClean="0"/>
              <a:t>, </a:t>
            </a:r>
            <a:r>
              <a:rPr lang="zh-CN" altLang="en-US" sz="2800" dirty="0" smtClean="0"/>
              <a:t>所有服务窗口共享一个队列</a:t>
            </a:r>
          </a:p>
          <a:p>
            <a:pPr marL="862013" lvl="1" indent="-328613" eaLnBrk="1" hangingPunct="1">
              <a:lnSpc>
                <a:spcPts val="2775"/>
              </a:lnSpc>
            </a:pPr>
            <a:r>
              <a:rPr lang="zh-CN" altLang="en-US" sz="2000" dirty="0" smtClean="0"/>
              <a:t>相当于在中央排队</a:t>
            </a:r>
          </a:p>
          <a:p>
            <a:pPr marL="862013" lvl="1" indent="-328613" eaLnBrk="1" hangingPunct="1">
              <a:lnSpc>
                <a:spcPts val="2775"/>
              </a:lnSpc>
            </a:pPr>
            <a:r>
              <a:rPr lang="zh-CN" altLang="en-US" sz="2000" dirty="0" smtClean="0"/>
              <a:t>可以减少总的队列缓冲容量</a:t>
            </a:r>
          </a:p>
          <a:p>
            <a:pPr eaLnBrk="1" hangingPunct="1">
              <a:lnSpc>
                <a:spcPts val="2775"/>
              </a:lnSpc>
              <a:buFont typeface="Wingdings" pitchFamily="2" charset="2"/>
              <a:buChar char="Ø"/>
            </a:pPr>
            <a:r>
              <a:rPr lang="zh-CN" altLang="en-US" sz="2800" dirty="0" smtClean="0"/>
              <a:t>智能服务员在服务窗口空闲时，从队列中找出下一个需要被服务的顾客</a:t>
            </a:r>
          </a:p>
          <a:p>
            <a:pPr marL="862013" lvl="1" indent="-328613" eaLnBrk="1" hangingPunct="1">
              <a:lnSpc>
                <a:spcPts val="2775"/>
              </a:lnSpc>
            </a:pPr>
            <a:r>
              <a:rPr lang="zh-CN" altLang="en-US" sz="2000" dirty="0" smtClean="0"/>
              <a:t>服务员的功能对应于一个复杂的控制逻辑</a:t>
            </a:r>
          </a:p>
        </p:txBody>
      </p:sp>
      <p:grpSp>
        <p:nvGrpSpPr>
          <p:cNvPr id="119812" name="Group 4"/>
          <p:cNvGrpSpPr>
            <a:grpSpLocks/>
          </p:cNvGrpSpPr>
          <p:nvPr/>
        </p:nvGrpSpPr>
        <p:grpSpPr bwMode="auto">
          <a:xfrm>
            <a:off x="4859338" y="1556792"/>
            <a:ext cx="4098925" cy="5135563"/>
            <a:chOff x="2949" y="526"/>
            <a:chExt cx="2910" cy="3540"/>
          </a:xfrm>
        </p:grpSpPr>
        <p:sp>
          <p:nvSpPr>
            <p:cNvPr id="119813" name="Rectangle 5"/>
            <p:cNvSpPr>
              <a:spLocks noChangeArrowheads="1"/>
            </p:cNvSpPr>
            <p:nvPr/>
          </p:nvSpPr>
          <p:spPr bwMode="auto">
            <a:xfrm>
              <a:off x="2949" y="576"/>
              <a:ext cx="2810" cy="3456"/>
            </a:xfrm>
            <a:prstGeom prst="rect">
              <a:avLst/>
            </a:prstGeom>
            <a:noFill/>
            <a:ln w="19050">
              <a:noFill/>
              <a:miter lim="800000"/>
              <a:headEnd type="none" w="lg" len="med"/>
              <a:tailEnd type="none" w="med" len="lg"/>
            </a:ln>
          </p:spPr>
          <p:txBody>
            <a:bodyPr wrap="none" anchor="ctr"/>
            <a:lstStyle/>
            <a:p>
              <a:pPr algn="ctr"/>
              <a:endParaRPr kumimoji="1" lang="zh-CN" altLang="zh-CN" sz="2000">
                <a:solidFill>
                  <a:schemeClr val="accent1"/>
                </a:solidFill>
                <a:latin typeface="隶书" pitchFamily="49" charset="-122"/>
                <a:ea typeface="隶书" pitchFamily="49" charset="-122"/>
              </a:endParaRPr>
            </a:p>
          </p:txBody>
        </p:sp>
        <p:sp>
          <p:nvSpPr>
            <p:cNvPr id="119814" name="Text Box 6"/>
            <p:cNvSpPr txBox="1">
              <a:spLocks noChangeArrowheads="1"/>
            </p:cNvSpPr>
            <p:nvPr/>
          </p:nvSpPr>
          <p:spPr bwMode="auto">
            <a:xfrm>
              <a:off x="3692" y="1735"/>
              <a:ext cx="1122" cy="2331"/>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6600">
                <a:solidFill>
                  <a:srgbClr val="0000CC"/>
                </a:solidFill>
                <a:latin typeface="隶书" pitchFamily="49" charset="-122"/>
                <a:ea typeface="隶书" pitchFamily="49" charset="-122"/>
                <a:sym typeface="Webdings" pitchFamily="18" charset="2"/>
              </a:endParaRPr>
            </a:p>
            <a:p>
              <a:pPr algn="ctr"/>
              <a:r>
                <a:rPr kumimoji="1" lang="zh-CN" altLang="en-US" sz="5400">
                  <a:solidFill>
                    <a:schemeClr val="hlink"/>
                  </a:solidFill>
                  <a:latin typeface="隶书" pitchFamily="49" charset="-122"/>
                  <a:ea typeface="隶书" pitchFamily="49" charset="-122"/>
                  <a:sym typeface="Webdings" pitchFamily="18" charset="2"/>
                </a:rPr>
                <a:t></a:t>
              </a:r>
              <a:r>
                <a:rPr kumimoji="1" lang="zh-CN" altLang="en-US" sz="2800">
                  <a:solidFill>
                    <a:schemeClr val="bg2"/>
                  </a:solidFill>
                  <a:latin typeface="隶书" pitchFamily="49" charset="-122"/>
                  <a:ea typeface="隶书" pitchFamily="49" charset="-122"/>
                  <a:sym typeface="Webdings" pitchFamily="18" charset="2"/>
                </a:rPr>
                <a:t>寄信</a:t>
              </a:r>
              <a:endParaRPr kumimoji="1" lang="zh-CN" altLang="en-US" sz="6600">
                <a:solidFill>
                  <a:schemeClr val="bg2"/>
                </a:solidFill>
                <a:latin typeface="隶书" pitchFamily="49" charset="-122"/>
                <a:ea typeface="隶书" pitchFamily="49" charset="-122"/>
                <a:sym typeface="Webdings" pitchFamily="18" charset="2"/>
              </a:endParaRPr>
            </a:p>
            <a:p>
              <a:pPr algn="ctr"/>
              <a:r>
                <a:rPr kumimoji="1" lang="zh-CN" altLang="en-US" sz="5400">
                  <a:solidFill>
                    <a:schemeClr val="hlink"/>
                  </a:solidFill>
                  <a:latin typeface="隶书" pitchFamily="49" charset="-122"/>
                  <a:ea typeface="隶书" pitchFamily="49" charset="-122"/>
                  <a:sym typeface="Webdings" pitchFamily="18" charset="2"/>
                </a:rPr>
                <a:t></a:t>
              </a:r>
              <a:r>
                <a:rPr kumimoji="1" lang="zh-CN" altLang="en-US" sz="2800">
                  <a:solidFill>
                    <a:schemeClr val="bg2"/>
                  </a:solidFill>
                  <a:latin typeface="隶书" pitchFamily="49" charset="-122"/>
                  <a:ea typeface="隶书" pitchFamily="49" charset="-122"/>
                  <a:sym typeface="Webdings" pitchFamily="18" charset="2"/>
                </a:rPr>
                <a:t>寄信</a:t>
              </a:r>
              <a:endParaRPr kumimoji="1" lang="zh-CN" altLang="en-US" sz="6600">
                <a:solidFill>
                  <a:schemeClr val="bg2"/>
                </a:solidFill>
                <a:latin typeface="隶书" pitchFamily="49" charset="-122"/>
                <a:ea typeface="隶书" pitchFamily="49" charset="-122"/>
                <a:sym typeface="Webdings" pitchFamily="18" charset="2"/>
              </a:endParaRPr>
            </a:p>
            <a:p>
              <a:pPr algn="ctr"/>
              <a:r>
                <a:rPr kumimoji="1" lang="zh-CN" altLang="en-US"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3200">
                <a:solidFill>
                  <a:srgbClr val="0000CC"/>
                </a:solidFill>
                <a:latin typeface="隶书" pitchFamily="49" charset="-122"/>
                <a:ea typeface="隶书" pitchFamily="49" charset="-122"/>
                <a:sym typeface="Webdings" pitchFamily="18" charset="2"/>
              </a:endParaRPr>
            </a:p>
          </p:txBody>
        </p:sp>
        <p:grpSp>
          <p:nvGrpSpPr>
            <p:cNvPr id="119815" name="Group 7"/>
            <p:cNvGrpSpPr>
              <a:grpSpLocks/>
            </p:cNvGrpSpPr>
            <p:nvPr/>
          </p:nvGrpSpPr>
          <p:grpSpPr bwMode="auto">
            <a:xfrm>
              <a:off x="3495" y="900"/>
              <a:ext cx="448" cy="574"/>
              <a:chOff x="3375" y="1242"/>
              <a:chExt cx="448" cy="574"/>
            </a:xfrm>
          </p:grpSpPr>
          <p:sp>
            <p:nvSpPr>
              <p:cNvPr id="119825" name="Rectangle 8"/>
              <p:cNvSpPr>
                <a:spLocks noChangeArrowheads="1"/>
              </p:cNvSpPr>
              <p:nvPr/>
            </p:nvSpPr>
            <p:spPr bwMode="auto">
              <a:xfrm>
                <a:off x="3375" y="1242"/>
                <a:ext cx="448" cy="330"/>
              </a:xfrm>
              <a:prstGeom prst="rect">
                <a:avLst/>
              </a:prstGeom>
              <a:solidFill>
                <a:srgbClr val="FFFFFF"/>
              </a:solidFill>
              <a:ln w="19050">
                <a:solidFill>
                  <a:srgbClr val="000099"/>
                </a:solidFill>
                <a:miter lim="800000"/>
                <a:headEnd type="none" w="lg" len="med"/>
                <a:tailEnd type="none" w="med" len="lg"/>
              </a:ln>
            </p:spPr>
            <p:txBody>
              <a:bodyPr wrap="none" anchor="ctr"/>
              <a:lstStyle/>
              <a:p>
                <a:endParaRPr lang="zh-CN" altLang="en-US">
                  <a:latin typeface="Calibri" pitchFamily="34" charset="0"/>
                </a:endParaRPr>
              </a:p>
            </p:txBody>
          </p:sp>
          <p:sp>
            <p:nvSpPr>
              <p:cNvPr id="119826" name="Text Box 9"/>
              <p:cNvSpPr txBox="1">
                <a:spLocks noChangeArrowheads="1"/>
              </p:cNvSpPr>
              <p:nvPr/>
            </p:nvSpPr>
            <p:spPr bwMode="auto">
              <a:xfrm>
                <a:off x="3375" y="1354"/>
                <a:ext cx="448" cy="330"/>
              </a:xfrm>
              <a:prstGeom prst="rect">
                <a:avLst/>
              </a:prstGeom>
              <a:noFill/>
              <a:ln w="19050">
                <a:noFill/>
                <a:miter lim="800000"/>
                <a:headEnd type="none" w="lg" len="med"/>
                <a:tailEnd type="none" w="med" len="lg"/>
              </a:ln>
            </p:spPr>
            <p:txBody>
              <a:bodyPr wrap="none" lIns="0" tIns="0" rIns="0" bIns="0" anchor="ctr" anchorCtr="1"/>
              <a:lstStyle/>
              <a:p>
                <a:pPr algn="ctr"/>
                <a:r>
                  <a:rPr kumimoji="1" lang="en-US" altLang="zh-CN" sz="6000">
                    <a:solidFill>
                      <a:srgbClr val="0000CC"/>
                    </a:solidFill>
                    <a:latin typeface="隶书" pitchFamily="49" charset="-122"/>
                    <a:ea typeface="隶书" pitchFamily="49" charset="-122"/>
                    <a:sym typeface="Webdings" pitchFamily="18" charset="2"/>
                  </a:rPr>
                  <a:t></a:t>
                </a:r>
                <a:endParaRPr kumimoji="1" lang="en-US" altLang="zh-CN" sz="4800">
                  <a:solidFill>
                    <a:srgbClr val="0000CC"/>
                  </a:solidFill>
                  <a:latin typeface="隶书" pitchFamily="49" charset="-122"/>
                  <a:ea typeface="隶书" pitchFamily="49" charset="-122"/>
                  <a:sym typeface="Webdings" pitchFamily="18" charset="2"/>
                </a:endParaRPr>
              </a:p>
            </p:txBody>
          </p:sp>
          <p:sp>
            <p:nvSpPr>
              <p:cNvPr id="119827" name="Rectangle 10"/>
              <p:cNvSpPr>
                <a:spLocks noChangeArrowheads="1"/>
              </p:cNvSpPr>
              <p:nvPr/>
            </p:nvSpPr>
            <p:spPr bwMode="auto">
              <a:xfrm>
                <a:off x="3450" y="1579"/>
                <a:ext cx="307" cy="237"/>
              </a:xfrm>
              <a:prstGeom prst="rect">
                <a:avLst/>
              </a:prstGeom>
              <a:solidFill>
                <a:srgbClr val="99CCFF"/>
              </a:solidFill>
              <a:ln w="19050">
                <a:noFill/>
                <a:miter lim="800000"/>
                <a:headEnd type="none" w="lg" len="med"/>
                <a:tailEnd type="none" w="med" len="lg"/>
              </a:ln>
            </p:spPr>
            <p:txBody>
              <a:bodyPr wrap="none" anchor="ctr"/>
              <a:lstStyle/>
              <a:p>
                <a:endParaRPr lang="zh-CN" altLang="en-US">
                  <a:latin typeface="Calibri" pitchFamily="34" charset="0"/>
                </a:endParaRPr>
              </a:p>
            </p:txBody>
          </p:sp>
        </p:grpSp>
        <p:grpSp>
          <p:nvGrpSpPr>
            <p:cNvPr id="119816" name="Group 11"/>
            <p:cNvGrpSpPr>
              <a:grpSpLocks/>
            </p:cNvGrpSpPr>
            <p:nvPr/>
          </p:nvGrpSpPr>
          <p:grpSpPr bwMode="auto">
            <a:xfrm>
              <a:off x="4908" y="900"/>
              <a:ext cx="448" cy="574"/>
              <a:chOff x="4913" y="780"/>
              <a:chExt cx="448" cy="574"/>
            </a:xfrm>
          </p:grpSpPr>
          <p:sp>
            <p:nvSpPr>
              <p:cNvPr id="119822" name="Rectangle 12"/>
              <p:cNvSpPr>
                <a:spLocks noChangeArrowheads="1"/>
              </p:cNvSpPr>
              <p:nvPr/>
            </p:nvSpPr>
            <p:spPr bwMode="auto">
              <a:xfrm>
                <a:off x="4913" y="780"/>
                <a:ext cx="448" cy="330"/>
              </a:xfrm>
              <a:prstGeom prst="rect">
                <a:avLst/>
              </a:prstGeom>
              <a:solidFill>
                <a:srgbClr val="FFFFFF"/>
              </a:solidFill>
              <a:ln w="19050">
                <a:solidFill>
                  <a:schemeClr val="hlink"/>
                </a:solidFill>
                <a:miter lim="800000"/>
                <a:headEnd type="none" w="lg" len="med"/>
                <a:tailEnd type="none" w="med" len="lg"/>
              </a:ln>
            </p:spPr>
            <p:txBody>
              <a:bodyPr wrap="none" anchor="ctr"/>
              <a:lstStyle/>
              <a:p>
                <a:endParaRPr lang="zh-CN" altLang="en-US">
                  <a:latin typeface="Calibri" pitchFamily="34" charset="0"/>
                </a:endParaRPr>
              </a:p>
            </p:txBody>
          </p:sp>
          <p:sp>
            <p:nvSpPr>
              <p:cNvPr id="119823" name="Text Box 13"/>
              <p:cNvSpPr txBox="1">
                <a:spLocks noChangeArrowheads="1"/>
              </p:cNvSpPr>
              <p:nvPr/>
            </p:nvSpPr>
            <p:spPr bwMode="auto">
              <a:xfrm>
                <a:off x="4913" y="892"/>
                <a:ext cx="448" cy="330"/>
              </a:xfrm>
              <a:prstGeom prst="rect">
                <a:avLst/>
              </a:prstGeom>
              <a:noFill/>
              <a:ln w="19050">
                <a:noFill/>
                <a:miter lim="800000"/>
                <a:headEnd type="none" w="lg" len="med"/>
                <a:tailEnd type="none" w="med" len="lg"/>
              </a:ln>
            </p:spPr>
            <p:txBody>
              <a:bodyPr wrap="none" lIns="0" tIns="0" rIns="0" bIns="0" anchor="ctr" anchorCtr="1"/>
              <a:lstStyle/>
              <a:p>
                <a:pPr algn="ctr"/>
                <a:r>
                  <a:rPr kumimoji="1" lang="en-US" altLang="zh-CN" sz="6000">
                    <a:solidFill>
                      <a:schemeClr val="hlink"/>
                    </a:solidFill>
                    <a:latin typeface="隶书" pitchFamily="49" charset="-122"/>
                    <a:ea typeface="隶书" pitchFamily="49" charset="-122"/>
                    <a:sym typeface="Webdings" pitchFamily="18" charset="2"/>
                  </a:rPr>
                  <a:t></a:t>
                </a:r>
                <a:endParaRPr kumimoji="1" lang="en-US" altLang="zh-CN" sz="4800">
                  <a:solidFill>
                    <a:schemeClr val="hlink"/>
                  </a:solidFill>
                  <a:latin typeface="隶书" pitchFamily="49" charset="-122"/>
                  <a:ea typeface="隶书" pitchFamily="49" charset="-122"/>
                  <a:sym typeface="Webdings" pitchFamily="18" charset="2"/>
                </a:endParaRPr>
              </a:p>
            </p:txBody>
          </p:sp>
          <p:sp>
            <p:nvSpPr>
              <p:cNvPr id="119824" name="Rectangle 14"/>
              <p:cNvSpPr>
                <a:spLocks noChangeArrowheads="1"/>
              </p:cNvSpPr>
              <p:nvPr/>
            </p:nvSpPr>
            <p:spPr bwMode="auto">
              <a:xfrm>
                <a:off x="4988" y="1117"/>
                <a:ext cx="307" cy="237"/>
              </a:xfrm>
              <a:prstGeom prst="rect">
                <a:avLst/>
              </a:prstGeom>
              <a:solidFill>
                <a:srgbClr val="99CCFF"/>
              </a:solidFill>
              <a:ln w="19050">
                <a:noFill/>
                <a:miter lim="800000"/>
                <a:headEnd type="none" w="lg" len="med"/>
                <a:tailEnd type="none" w="med" len="lg"/>
              </a:ln>
            </p:spPr>
            <p:txBody>
              <a:bodyPr wrap="none" anchor="ctr"/>
              <a:lstStyle/>
              <a:p>
                <a:endParaRPr lang="zh-CN" altLang="en-US">
                  <a:latin typeface="Calibri" pitchFamily="34" charset="0"/>
                </a:endParaRPr>
              </a:p>
            </p:txBody>
          </p:sp>
        </p:grpSp>
        <p:sp>
          <p:nvSpPr>
            <p:cNvPr id="119817" name="Text Box 15"/>
            <p:cNvSpPr txBox="1">
              <a:spLocks noChangeArrowheads="1"/>
            </p:cNvSpPr>
            <p:nvPr/>
          </p:nvSpPr>
          <p:spPr bwMode="auto">
            <a:xfrm>
              <a:off x="3169" y="1230"/>
              <a:ext cx="1122" cy="630"/>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rgbClr val="0000CC"/>
                  </a:solidFill>
                  <a:latin typeface="隶书" pitchFamily="49" charset="-122"/>
                  <a:ea typeface="隶书" pitchFamily="49" charset="-122"/>
                  <a:sym typeface="Webdings" pitchFamily="18" charset="2"/>
                </a:rPr>
                <a:t></a:t>
              </a:r>
              <a:r>
                <a:rPr kumimoji="1" lang="zh-CN" altLang="en-US" sz="2800">
                  <a:solidFill>
                    <a:srgbClr val="0000CC"/>
                  </a:solidFill>
                  <a:latin typeface="隶书" pitchFamily="49" charset="-122"/>
                  <a:ea typeface="隶书" pitchFamily="49" charset="-122"/>
                  <a:sym typeface="Webdings" pitchFamily="18" charset="2"/>
                </a:rPr>
                <a:t>邮票</a:t>
              </a:r>
              <a:endParaRPr kumimoji="1" lang="zh-CN" altLang="en-US" sz="6600">
                <a:solidFill>
                  <a:srgbClr val="0000CC"/>
                </a:solidFill>
                <a:latin typeface="隶书" pitchFamily="49" charset="-122"/>
                <a:ea typeface="隶书" pitchFamily="49" charset="-122"/>
                <a:sym typeface="Webdings" pitchFamily="18" charset="2"/>
              </a:endParaRPr>
            </a:p>
          </p:txBody>
        </p:sp>
        <p:sp>
          <p:nvSpPr>
            <p:cNvPr id="119818" name="Text Box 16"/>
            <p:cNvSpPr txBox="1">
              <a:spLocks noChangeArrowheads="1"/>
            </p:cNvSpPr>
            <p:nvPr/>
          </p:nvSpPr>
          <p:spPr bwMode="auto">
            <a:xfrm>
              <a:off x="3151" y="526"/>
              <a:ext cx="1140" cy="358"/>
            </a:xfrm>
            <a:prstGeom prst="rect">
              <a:avLst/>
            </a:prstGeom>
            <a:noFill/>
            <a:ln w="19050">
              <a:noFill/>
              <a:miter lim="800000"/>
              <a:headEnd type="none" w="lg" len="med"/>
              <a:tailEnd type="none" w="med" len="lg"/>
            </a:ln>
          </p:spPr>
          <p:txBody>
            <a:bodyPr wrap="none" anchor="ctr">
              <a:spAutoFit/>
            </a:bodyPr>
            <a:lstStyle/>
            <a:p>
              <a:pPr algn="ctr"/>
              <a:r>
                <a:rPr kumimoji="1" lang="zh-CN" altLang="en-US" sz="2800">
                  <a:solidFill>
                    <a:srgbClr val="0000CC"/>
                  </a:solidFill>
                  <a:latin typeface="隶书" pitchFamily="49" charset="-122"/>
                  <a:ea typeface="隶书" pitchFamily="49" charset="-122"/>
                  <a:sym typeface="Webdings" pitchFamily="18" charset="2"/>
                </a:rPr>
                <a:t>邮票窗口</a:t>
              </a:r>
              <a:endParaRPr kumimoji="1" lang="zh-CN" altLang="en-US" sz="6000">
                <a:solidFill>
                  <a:srgbClr val="0000CC"/>
                </a:solidFill>
                <a:latin typeface="隶书" pitchFamily="49" charset="-122"/>
                <a:ea typeface="隶书" pitchFamily="49" charset="-122"/>
                <a:sym typeface="Webdings" pitchFamily="18" charset="2"/>
              </a:endParaRPr>
            </a:p>
          </p:txBody>
        </p:sp>
        <p:sp>
          <p:nvSpPr>
            <p:cNvPr id="119819" name="Text Box 17"/>
            <p:cNvSpPr txBox="1">
              <a:spLocks noChangeArrowheads="1"/>
            </p:cNvSpPr>
            <p:nvPr/>
          </p:nvSpPr>
          <p:spPr bwMode="auto">
            <a:xfrm>
              <a:off x="4557" y="526"/>
              <a:ext cx="1141" cy="358"/>
            </a:xfrm>
            <a:prstGeom prst="rect">
              <a:avLst/>
            </a:prstGeom>
            <a:noFill/>
            <a:ln w="19050">
              <a:noFill/>
              <a:miter lim="800000"/>
              <a:headEnd type="none" w="lg" len="med"/>
              <a:tailEnd type="none" w="med" len="lg"/>
            </a:ln>
          </p:spPr>
          <p:txBody>
            <a:bodyPr wrap="none" anchor="ctr">
              <a:spAutoFit/>
            </a:bodyPr>
            <a:lstStyle/>
            <a:p>
              <a:pPr algn="ctr"/>
              <a:r>
                <a:rPr kumimoji="1" lang="zh-CN" altLang="en-US" sz="2800">
                  <a:solidFill>
                    <a:schemeClr val="bg2"/>
                  </a:solidFill>
                  <a:latin typeface="隶书" pitchFamily="49" charset="-122"/>
                  <a:ea typeface="隶书" pitchFamily="49" charset="-122"/>
                  <a:sym typeface="Webdings" pitchFamily="18" charset="2"/>
                </a:rPr>
                <a:t>邮寄窗口</a:t>
              </a:r>
              <a:endParaRPr kumimoji="1" lang="zh-CN" altLang="en-US" sz="6000">
                <a:solidFill>
                  <a:schemeClr val="bg2"/>
                </a:solidFill>
                <a:latin typeface="隶书" pitchFamily="49" charset="-122"/>
                <a:ea typeface="隶书" pitchFamily="49" charset="-122"/>
                <a:sym typeface="Webdings" pitchFamily="18" charset="2"/>
              </a:endParaRPr>
            </a:p>
          </p:txBody>
        </p:sp>
        <p:sp>
          <p:nvSpPr>
            <p:cNvPr id="119820" name="Text Box 18"/>
            <p:cNvSpPr txBox="1">
              <a:spLocks noChangeArrowheads="1"/>
            </p:cNvSpPr>
            <p:nvPr/>
          </p:nvSpPr>
          <p:spPr bwMode="auto">
            <a:xfrm>
              <a:off x="4576" y="1243"/>
              <a:ext cx="1122" cy="630"/>
            </a:xfrm>
            <a:prstGeom prst="rect">
              <a:avLst/>
            </a:prstGeom>
            <a:noFill/>
            <a:ln w="19050">
              <a:noFill/>
              <a:miter lim="800000"/>
              <a:headEnd type="none" w="lg" len="med"/>
              <a:tailEnd type="none" w="med" len="lg"/>
            </a:ln>
          </p:spPr>
          <p:txBody>
            <a:bodyPr wrap="none" anchor="ctr">
              <a:spAutoFit/>
            </a:bodyPr>
            <a:lstStyle/>
            <a:p>
              <a:pPr algn="ctr"/>
              <a:r>
                <a:rPr kumimoji="1" lang="en-US" altLang="zh-CN" sz="5400">
                  <a:solidFill>
                    <a:schemeClr val="hlink"/>
                  </a:solidFill>
                  <a:latin typeface="隶书" pitchFamily="49" charset="-122"/>
                  <a:ea typeface="隶书" pitchFamily="49" charset="-122"/>
                  <a:sym typeface="Webdings" pitchFamily="18" charset="2"/>
                </a:rPr>
                <a:t></a:t>
              </a:r>
              <a:r>
                <a:rPr kumimoji="1" lang="zh-CN" altLang="en-US" sz="2800">
                  <a:solidFill>
                    <a:schemeClr val="bg2"/>
                  </a:solidFill>
                  <a:latin typeface="隶书" pitchFamily="49" charset="-122"/>
                  <a:ea typeface="隶书" pitchFamily="49" charset="-122"/>
                  <a:sym typeface="Webdings" pitchFamily="18" charset="2"/>
                </a:rPr>
                <a:t>寄信</a:t>
              </a:r>
              <a:endParaRPr kumimoji="1" lang="zh-CN" altLang="en-US" sz="6600">
                <a:solidFill>
                  <a:schemeClr val="bg2"/>
                </a:solidFill>
                <a:latin typeface="隶书" pitchFamily="49" charset="-122"/>
                <a:ea typeface="隶书" pitchFamily="49" charset="-122"/>
                <a:sym typeface="Webdings" pitchFamily="18" charset="2"/>
              </a:endParaRPr>
            </a:p>
          </p:txBody>
        </p:sp>
        <p:sp>
          <p:nvSpPr>
            <p:cNvPr id="119821" name="Text Box 19"/>
            <p:cNvSpPr txBox="1">
              <a:spLocks noChangeArrowheads="1"/>
            </p:cNvSpPr>
            <p:nvPr/>
          </p:nvSpPr>
          <p:spPr bwMode="auto">
            <a:xfrm>
              <a:off x="4615" y="2601"/>
              <a:ext cx="1244" cy="567"/>
            </a:xfrm>
            <a:prstGeom prst="rect">
              <a:avLst/>
            </a:prstGeom>
            <a:noFill/>
            <a:ln w="19050">
              <a:noFill/>
              <a:miter lim="800000"/>
              <a:headEnd type="none" w="lg" len="med"/>
              <a:tailEnd type="none" w="med" len="lg"/>
            </a:ln>
          </p:spPr>
          <p:txBody>
            <a:bodyPr wrap="none" lIns="0" tIns="0" rIns="0" bIns="0" anchor="ctr">
              <a:spAutoFit/>
            </a:bodyPr>
            <a:lstStyle/>
            <a:p>
              <a:pPr algn="ctr"/>
              <a:r>
                <a:rPr kumimoji="1" lang="en-US" altLang="zh-CN" sz="5400">
                  <a:solidFill>
                    <a:srgbClr val="993366"/>
                  </a:solidFill>
                  <a:latin typeface="隶书" pitchFamily="49" charset="-122"/>
                  <a:ea typeface="隶书" pitchFamily="49" charset="-122"/>
                  <a:sym typeface="Webdings" pitchFamily="18" charset="2"/>
                </a:rPr>
                <a:t></a:t>
              </a:r>
              <a:r>
                <a:rPr kumimoji="1" lang="zh-CN" altLang="en-US" sz="2800">
                  <a:solidFill>
                    <a:srgbClr val="993366"/>
                  </a:solidFill>
                  <a:latin typeface="隶书" pitchFamily="49" charset="-122"/>
                  <a:ea typeface="隶书" pitchFamily="49" charset="-122"/>
                  <a:sym typeface="Webdings" pitchFamily="18" charset="2"/>
                </a:rPr>
                <a:t>服务员</a:t>
              </a:r>
              <a:endParaRPr kumimoji="1" lang="zh-CN" altLang="en-US" sz="6600">
                <a:solidFill>
                  <a:srgbClr val="993366"/>
                </a:solidFill>
                <a:latin typeface="隶书" pitchFamily="49" charset="-122"/>
                <a:ea typeface="隶书" pitchFamily="49" charset="-122"/>
                <a:sym typeface="Webdings" pitchFamily="18" charset="2"/>
              </a:endParaRPr>
            </a:p>
          </p:txBody>
        </p:sp>
      </p:grpSp>
    </p:spTree>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zh-CN" altLang="en-US" smtClean="0"/>
              <a:t>三种排队策略的直观分析</a:t>
            </a:r>
          </a:p>
        </p:txBody>
      </p:sp>
      <p:sp>
        <p:nvSpPr>
          <p:cNvPr id="121859" name="Rectangle 3"/>
          <p:cNvSpPr>
            <a:spLocks noGrp="1" noChangeArrowheads="1"/>
          </p:cNvSpPr>
          <p:nvPr>
            <p:ph type="body" idx="1"/>
          </p:nvPr>
        </p:nvSpPr>
        <p:spPr>
          <a:xfrm>
            <a:off x="323850" y="1484313"/>
            <a:ext cx="8374063" cy="5040312"/>
          </a:xfrm>
        </p:spPr>
        <p:txBody>
          <a:bodyPr/>
          <a:lstStyle/>
          <a:p>
            <a:pPr eaLnBrk="1" hangingPunct="1">
              <a:lnSpc>
                <a:spcPct val="120000"/>
              </a:lnSpc>
              <a:buFont typeface="Wingdings" pitchFamily="2" charset="2"/>
              <a:buChar char="Ø"/>
            </a:pPr>
            <a:r>
              <a:rPr lang="zh-CN" altLang="en-US" dirty="0" smtClean="0"/>
              <a:t>平均等待时间</a:t>
            </a:r>
          </a:p>
          <a:p>
            <a:pPr marL="946150" lvl="1" indent="-412750" eaLnBrk="1" hangingPunct="1">
              <a:lnSpc>
                <a:spcPct val="120000"/>
              </a:lnSpc>
            </a:pPr>
            <a:r>
              <a:rPr lang="zh-CN" altLang="en-US" sz="2400" dirty="0" smtClean="0"/>
              <a:t>对相同的外部业务负荷，输入排队的平均等待时间比其他两种排队策略更长</a:t>
            </a:r>
          </a:p>
          <a:p>
            <a:pPr eaLnBrk="1" hangingPunct="1">
              <a:lnSpc>
                <a:spcPct val="120000"/>
              </a:lnSpc>
              <a:buFont typeface="Wingdings" pitchFamily="2" charset="2"/>
              <a:buChar char="Ø"/>
            </a:pPr>
            <a:r>
              <a:rPr lang="zh-CN" altLang="en-US" dirty="0" smtClean="0"/>
              <a:t>队列缓冲器需求</a:t>
            </a:r>
          </a:p>
          <a:p>
            <a:pPr marL="946150" lvl="1" indent="-412750" eaLnBrk="1" hangingPunct="1">
              <a:lnSpc>
                <a:spcPct val="120000"/>
              </a:lnSpc>
            </a:pPr>
            <a:r>
              <a:rPr lang="zh-CN" altLang="en-US" sz="2400" dirty="0" smtClean="0"/>
              <a:t>输入排队需要最大</a:t>
            </a:r>
          </a:p>
          <a:p>
            <a:pPr marL="946150" lvl="1" indent="-412750" eaLnBrk="1" hangingPunct="1">
              <a:lnSpc>
                <a:spcPct val="120000"/>
              </a:lnSpc>
            </a:pPr>
            <a:r>
              <a:rPr lang="zh-CN" altLang="en-US" sz="2400" dirty="0" smtClean="0"/>
              <a:t>中央排队需要最少</a:t>
            </a:r>
          </a:p>
          <a:p>
            <a:pPr eaLnBrk="1" hangingPunct="1">
              <a:lnSpc>
                <a:spcPct val="120000"/>
              </a:lnSpc>
              <a:buFont typeface="Wingdings" pitchFamily="2" charset="2"/>
              <a:buChar char="Ø"/>
            </a:pPr>
            <a:r>
              <a:rPr lang="zh-CN" altLang="en-US" dirty="0" smtClean="0"/>
              <a:t>信元丢失率</a:t>
            </a:r>
          </a:p>
          <a:p>
            <a:pPr marL="946150" lvl="1" indent="-412750" eaLnBrk="1" hangingPunct="1">
              <a:lnSpc>
                <a:spcPct val="120000"/>
              </a:lnSpc>
            </a:pPr>
            <a:r>
              <a:rPr lang="zh-CN" altLang="en-US" sz="2400" dirty="0" smtClean="0"/>
              <a:t>在队列缓冲容量相同的情况下，输入排队的信元丢失率明显高于输出排队和中央排队的信元丢失率。</a:t>
            </a:r>
          </a:p>
        </p:txBody>
      </p:sp>
    </p:spTree>
  </p:cSld>
  <p:clrMapOvr>
    <a:masterClrMapping/>
  </p:clrMapOvr>
  <p:transition>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zh-CN" altLang="en-US" smtClean="0"/>
              <a:t>排队策略的数学模型</a:t>
            </a:r>
          </a:p>
        </p:txBody>
      </p:sp>
      <p:sp>
        <p:nvSpPr>
          <p:cNvPr id="123907" name="Rectangle 3"/>
          <p:cNvSpPr>
            <a:spLocks noGrp="1" noChangeArrowheads="1"/>
          </p:cNvSpPr>
          <p:nvPr>
            <p:ph type="body" idx="1"/>
          </p:nvPr>
        </p:nvSpPr>
        <p:spPr>
          <a:xfrm>
            <a:off x="467544" y="1484784"/>
            <a:ext cx="8077200" cy="4114800"/>
          </a:xfrm>
        </p:spPr>
        <p:txBody>
          <a:bodyPr/>
          <a:lstStyle/>
          <a:p>
            <a:pPr eaLnBrk="1" hangingPunct="1">
              <a:lnSpc>
                <a:spcPct val="90000"/>
              </a:lnSpc>
              <a:buFont typeface="Wingdings" pitchFamily="2" charset="2"/>
              <a:buChar char="Ø"/>
            </a:pPr>
            <a:r>
              <a:rPr lang="zh-CN" altLang="en-US" dirty="0" smtClean="0"/>
              <a:t>直观分析的结论可以通过以下手段进一步证明：</a:t>
            </a:r>
          </a:p>
          <a:p>
            <a:pPr marL="849313" lvl="1" indent="-315913" eaLnBrk="1" hangingPunct="1">
              <a:lnSpc>
                <a:spcPct val="90000"/>
              </a:lnSpc>
            </a:pPr>
            <a:r>
              <a:rPr lang="zh-CN" altLang="en-US" sz="2400" dirty="0" smtClean="0"/>
              <a:t>数学解析模型</a:t>
            </a:r>
          </a:p>
          <a:p>
            <a:pPr marL="849313" lvl="1" indent="-315913" eaLnBrk="1" hangingPunct="1">
              <a:lnSpc>
                <a:spcPct val="90000"/>
              </a:lnSpc>
            </a:pPr>
            <a:r>
              <a:rPr lang="zh-CN" altLang="en-US" sz="2400" dirty="0" smtClean="0"/>
              <a:t>计算机仿真</a:t>
            </a:r>
          </a:p>
          <a:p>
            <a:pPr marL="514350" indent="-514350" eaLnBrk="1" hangingPunct="1">
              <a:lnSpc>
                <a:spcPct val="90000"/>
              </a:lnSpc>
              <a:buFont typeface="Wingdings" pitchFamily="2" charset="2"/>
              <a:buChar char="Ø"/>
            </a:pPr>
            <a:r>
              <a:rPr lang="zh-CN" altLang="en-US" dirty="0" smtClean="0"/>
              <a:t>建造数学解析模型时，假定：</a:t>
            </a:r>
          </a:p>
          <a:p>
            <a:pPr marL="849313" lvl="1" indent="-315913" eaLnBrk="1" hangingPunct="1">
              <a:lnSpc>
                <a:spcPct val="90000"/>
              </a:lnSpc>
            </a:pPr>
            <a:r>
              <a:rPr lang="zh-CN" altLang="en-US" sz="2400" dirty="0" smtClean="0"/>
              <a:t>建模的交换单元的规模为： </a:t>
            </a:r>
            <a:r>
              <a:rPr lang="en-US" altLang="zh-CN" sz="2400" dirty="0" smtClean="0"/>
              <a:t>N </a:t>
            </a:r>
            <a:r>
              <a:rPr lang="zh-CN" altLang="en-US" sz="2400" dirty="0" smtClean="0"/>
              <a:t>入线 </a:t>
            </a:r>
            <a:r>
              <a:rPr lang="en-US" altLang="zh-CN" sz="2400" dirty="0" smtClean="0"/>
              <a:t>/ N </a:t>
            </a:r>
            <a:r>
              <a:rPr lang="zh-CN" altLang="en-US" sz="2400" dirty="0" smtClean="0"/>
              <a:t>出线</a:t>
            </a:r>
          </a:p>
          <a:p>
            <a:pPr marL="849313" lvl="1" indent="-315913" eaLnBrk="1" hangingPunct="1">
              <a:lnSpc>
                <a:spcPct val="90000"/>
              </a:lnSpc>
            </a:pPr>
            <a:r>
              <a:rPr lang="zh-CN" altLang="en-US" sz="2400" dirty="0" smtClean="0"/>
              <a:t>入线的平均利用率为 </a:t>
            </a:r>
            <a:r>
              <a:rPr lang="en-US" altLang="zh-CN" sz="2400" dirty="0" smtClean="0"/>
              <a:t>p</a:t>
            </a:r>
          </a:p>
          <a:p>
            <a:pPr marL="1463675" lvl="2" indent="-404813" eaLnBrk="1" hangingPunct="1">
              <a:lnSpc>
                <a:spcPct val="90000"/>
              </a:lnSpc>
            </a:pPr>
            <a:r>
              <a:rPr lang="zh-CN" altLang="en-US" sz="2000" dirty="0" smtClean="0"/>
              <a:t>即任意给定时隙（信元周期）内信元到达入线的概率为 </a:t>
            </a:r>
            <a:r>
              <a:rPr lang="en-US" altLang="zh-CN" sz="2000" dirty="0" smtClean="0"/>
              <a:t>p</a:t>
            </a:r>
          </a:p>
          <a:p>
            <a:pPr marL="849313" lvl="1" indent="-315913" eaLnBrk="1" hangingPunct="1">
              <a:lnSpc>
                <a:spcPct val="90000"/>
              </a:lnSpc>
            </a:pPr>
            <a:r>
              <a:rPr lang="zh-CN" altLang="en-US" sz="2400" dirty="0" smtClean="0"/>
              <a:t>入线上信元到达的简化模型</a:t>
            </a:r>
          </a:p>
          <a:p>
            <a:pPr marL="1463675" lvl="2" indent="-404813" eaLnBrk="1" hangingPunct="1">
              <a:lnSpc>
                <a:spcPct val="90000"/>
              </a:lnSpc>
              <a:buClr>
                <a:srgbClr val="FFFF00"/>
              </a:buClr>
            </a:pPr>
            <a:r>
              <a:rPr lang="zh-CN" altLang="en-US" dirty="0" smtClean="0"/>
              <a:t>每条入线上的信元到达基于不相关的一致性贝努里过程</a:t>
            </a:r>
          </a:p>
          <a:p>
            <a:pPr marL="849313" lvl="1" indent="-315913" eaLnBrk="1" hangingPunct="1">
              <a:lnSpc>
                <a:spcPct val="90000"/>
              </a:lnSpc>
            </a:pPr>
            <a:r>
              <a:rPr lang="zh-CN" altLang="en-US" sz="2400" dirty="0" smtClean="0"/>
              <a:t>任一信元被寻址到任何一条出线的概率是相等的 </a:t>
            </a:r>
            <a:r>
              <a:rPr lang="en-US" altLang="zh-CN" sz="2400" dirty="0" smtClean="0"/>
              <a:t>1/N</a:t>
            </a:r>
          </a:p>
        </p:txBody>
      </p:sp>
    </p:spTree>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zh-CN" altLang="en-US" smtClean="0"/>
              <a:t>输出排队的解析结果</a:t>
            </a:r>
          </a:p>
        </p:txBody>
      </p:sp>
      <p:sp>
        <p:nvSpPr>
          <p:cNvPr id="1029" name="Rectangle 3"/>
          <p:cNvSpPr>
            <a:spLocks noGrp="1" noChangeArrowheads="1"/>
          </p:cNvSpPr>
          <p:nvPr>
            <p:ph type="body" idx="1"/>
          </p:nvPr>
        </p:nvSpPr>
        <p:spPr>
          <a:xfrm>
            <a:off x="755650" y="2060575"/>
            <a:ext cx="7772400" cy="549275"/>
          </a:xfrm>
        </p:spPr>
        <p:txBody>
          <a:bodyPr/>
          <a:lstStyle/>
          <a:p>
            <a:pPr eaLnBrk="1" hangingPunct="1"/>
            <a:r>
              <a:rPr lang="zh-CN" altLang="en-US" dirty="0" smtClean="0"/>
              <a:t>通过推导，输出排队模型的平均等待时间为：</a:t>
            </a:r>
          </a:p>
        </p:txBody>
      </p:sp>
      <p:sp>
        <p:nvSpPr>
          <p:cNvPr id="1030" name="Rectangle 4"/>
          <p:cNvSpPr>
            <a:spLocks noChangeArrowheads="1"/>
          </p:cNvSpPr>
          <p:nvPr/>
        </p:nvSpPr>
        <p:spPr bwMode="auto">
          <a:xfrm>
            <a:off x="1143000" y="3048000"/>
            <a:ext cx="6981825" cy="962025"/>
          </a:xfrm>
          <a:prstGeom prst="rect">
            <a:avLst/>
          </a:prstGeom>
          <a:solidFill>
            <a:schemeClr val="bg1"/>
          </a:solidFill>
          <a:ln w="19050">
            <a:noFill/>
            <a:miter lim="800000"/>
            <a:headEnd type="none" w="lg" len="med"/>
            <a:tailEnd type="none" w="med" len="lg"/>
          </a:ln>
        </p:spPr>
        <p:txBody>
          <a:bodyPr wrap="none" anchor="ctr"/>
          <a:lstStyle/>
          <a:p>
            <a:endParaRPr lang="zh-CN" altLang="en-US">
              <a:latin typeface="Calibri" pitchFamily="34" charset="0"/>
            </a:endParaRPr>
          </a:p>
        </p:txBody>
      </p:sp>
      <p:graphicFrame>
        <p:nvGraphicFramePr>
          <p:cNvPr id="1026" name="Object 5"/>
          <p:cNvGraphicFramePr>
            <a:graphicFrameLocks noChangeAspect="1"/>
          </p:cNvGraphicFramePr>
          <p:nvPr/>
        </p:nvGraphicFramePr>
        <p:xfrm>
          <a:off x="2895600" y="3048000"/>
          <a:ext cx="3667125" cy="962025"/>
        </p:xfrm>
        <a:graphic>
          <a:graphicData uri="http://schemas.openxmlformats.org/presentationml/2006/ole">
            <p:oleObj spid="_x0000_s1031" name="Equation" r:id="rId4" imgW="1600200" imgH="419100" progId="Equation.3">
              <p:embed/>
            </p:oleObj>
          </a:graphicData>
        </a:graphic>
      </p:graphicFrame>
      <p:sp>
        <p:nvSpPr>
          <p:cNvPr id="1031" name="Rectangle 6"/>
          <p:cNvSpPr>
            <a:spLocks noChangeArrowheads="1"/>
          </p:cNvSpPr>
          <p:nvPr/>
        </p:nvSpPr>
        <p:spPr bwMode="auto">
          <a:xfrm>
            <a:off x="228600" y="3048000"/>
            <a:ext cx="8915400" cy="3662363"/>
          </a:xfrm>
          <a:prstGeom prst="rect">
            <a:avLst/>
          </a:prstGeom>
          <a:noFill/>
          <a:ln w="9525">
            <a:noFill/>
            <a:miter lim="800000"/>
            <a:headEnd/>
            <a:tailEnd/>
          </a:ln>
        </p:spPr>
        <p:txBody>
          <a:bodyPr/>
          <a:lstStyle/>
          <a:p>
            <a:pPr marL="946150" lvl="1" indent="-412750">
              <a:spcBef>
                <a:spcPct val="20000"/>
              </a:spcBef>
              <a:buClr>
                <a:schemeClr val="hlink"/>
              </a:buClr>
              <a:buSzPct val="55000"/>
              <a:buFont typeface="Wingdings" pitchFamily="2" charset="2"/>
              <a:buChar char="n"/>
            </a:pPr>
            <a:endParaRPr lang="zh-CN" altLang="zh-CN" sz="2800" b="1">
              <a:solidFill>
                <a:schemeClr val="tx2"/>
              </a:solidFill>
              <a:latin typeface="华文新魏" pitchFamily="2" charset="-122"/>
              <a:ea typeface="华文新魏" pitchFamily="2" charset="-122"/>
            </a:endParaRPr>
          </a:p>
        </p:txBody>
      </p:sp>
      <p:sp>
        <p:nvSpPr>
          <p:cNvPr id="1032" name="Rectangle 7"/>
          <p:cNvSpPr>
            <a:spLocks noChangeArrowheads="1"/>
          </p:cNvSpPr>
          <p:nvPr/>
        </p:nvSpPr>
        <p:spPr bwMode="auto">
          <a:xfrm>
            <a:off x="457200" y="4495800"/>
            <a:ext cx="8458200" cy="1384300"/>
          </a:xfrm>
          <a:prstGeom prst="rect">
            <a:avLst/>
          </a:prstGeom>
          <a:noFill/>
          <a:ln w="12700" cap="sq">
            <a:noFill/>
            <a:miter lim="800000"/>
            <a:headEnd type="none" w="sm" len="sm"/>
            <a:tailEnd type="none" w="sm" len="sm"/>
          </a:ln>
        </p:spPr>
        <p:txBody>
          <a:bodyPr>
            <a:spAutoFit/>
          </a:bodyPr>
          <a:lstStyle/>
          <a:p>
            <a:pPr marL="1257300" lvl="2" indent="-342900">
              <a:spcBef>
                <a:spcPct val="50000"/>
              </a:spcBef>
              <a:buClr>
                <a:srgbClr val="FF0000"/>
              </a:buClr>
              <a:buSzPct val="80000"/>
              <a:buFont typeface="Wingdings" pitchFamily="2" charset="2"/>
              <a:buChar char="n"/>
            </a:pPr>
            <a:r>
              <a:rPr kumimoji="1" lang="zh-CN" altLang="en-US" sz="2400" b="1">
                <a:solidFill>
                  <a:schemeClr val="tx2"/>
                </a:solidFill>
                <a:latin typeface="华文新魏" pitchFamily="2" charset="-122"/>
                <a:ea typeface="华文新魏" pitchFamily="2" charset="-122"/>
              </a:rPr>
              <a:t>输出排队模型的平均等待时间 </a:t>
            </a:r>
            <a:r>
              <a:rPr kumimoji="1" lang="en-US" altLang="zh-CN" sz="2400" b="1" i="1">
                <a:solidFill>
                  <a:schemeClr val="tx2"/>
                </a:solidFill>
                <a:latin typeface="华文新魏" pitchFamily="2" charset="-122"/>
                <a:ea typeface="华文新魏" pitchFamily="2" charset="-122"/>
              </a:rPr>
              <a:t>W</a:t>
            </a:r>
            <a:r>
              <a:rPr kumimoji="1" lang="en-US" altLang="zh-CN" sz="2400" b="1">
                <a:solidFill>
                  <a:schemeClr val="tx2"/>
                </a:solidFill>
                <a:latin typeface="华文新魏" pitchFamily="2" charset="-122"/>
                <a:ea typeface="华文新魏" pitchFamily="2" charset="-122"/>
              </a:rPr>
              <a:t> </a:t>
            </a:r>
            <a:r>
              <a:rPr kumimoji="1" lang="zh-CN" altLang="en-US" sz="2400" b="1">
                <a:solidFill>
                  <a:schemeClr val="tx2"/>
                </a:solidFill>
                <a:latin typeface="华文新魏" pitchFamily="2" charset="-122"/>
                <a:ea typeface="华文新魏" pitchFamily="2" charset="-122"/>
              </a:rPr>
              <a:t>是入线上的输入利用率（负荷） </a:t>
            </a:r>
            <a:r>
              <a:rPr kumimoji="1" lang="en-US" altLang="zh-CN" sz="2400" b="1" i="1">
                <a:solidFill>
                  <a:schemeClr val="tx2"/>
                </a:solidFill>
                <a:latin typeface="华文新魏" pitchFamily="2" charset="-122"/>
                <a:ea typeface="华文新魏" pitchFamily="2" charset="-122"/>
              </a:rPr>
              <a:t>p</a:t>
            </a:r>
            <a:r>
              <a:rPr kumimoji="1" lang="en-US" altLang="zh-CN" sz="2400" b="1">
                <a:solidFill>
                  <a:schemeClr val="tx2"/>
                </a:solidFill>
                <a:latin typeface="华文新魏" pitchFamily="2" charset="-122"/>
                <a:ea typeface="华文新魏" pitchFamily="2" charset="-122"/>
              </a:rPr>
              <a:t> </a:t>
            </a:r>
            <a:r>
              <a:rPr kumimoji="1" lang="zh-CN" altLang="en-US" sz="2400" b="1">
                <a:solidFill>
                  <a:schemeClr val="tx2"/>
                </a:solidFill>
                <a:latin typeface="华文新魏" pitchFamily="2" charset="-122"/>
                <a:ea typeface="华文新魏" pitchFamily="2" charset="-122"/>
              </a:rPr>
              <a:t>的函数</a:t>
            </a:r>
          </a:p>
          <a:p>
            <a:pPr marL="1257300" lvl="2" indent="-342900">
              <a:spcBef>
                <a:spcPct val="50000"/>
              </a:spcBef>
              <a:buClr>
                <a:srgbClr val="FF0000"/>
              </a:buClr>
              <a:buSzPct val="80000"/>
              <a:buFont typeface="Wingdings" pitchFamily="2" charset="2"/>
              <a:buChar char="n"/>
            </a:pPr>
            <a:r>
              <a:rPr kumimoji="1" lang="zh-CN" altLang="en-US" sz="2400" b="1">
                <a:solidFill>
                  <a:schemeClr val="tx2"/>
                </a:solidFill>
                <a:latin typeface="华文新魏" pitchFamily="2" charset="-122"/>
                <a:ea typeface="华文新魏" pitchFamily="2" charset="-122"/>
              </a:rPr>
              <a:t>交换单元的规模 </a:t>
            </a:r>
            <a:r>
              <a:rPr kumimoji="1" lang="en-US" altLang="zh-CN" sz="2400" b="1">
                <a:solidFill>
                  <a:schemeClr val="tx2"/>
                </a:solidFill>
                <a:latin typeface="华文新魏" pitchFamily="2" charset="-122"/>
                <a:ea typeface="华文新魏" pitchFamily="2" charset="-122"/>
              </a:rPr>
              <a:t>N </a:t>
            </a:r>
            <a:r>
              <a:rPr kumimoji="1" lang="zh-CN" altLang="en-US" sz="2400" b="1">
                <a:solidFill>
                  <a:schemeClr val="tx2"/>
                </a:solidFill>
                <a:latin typeface="华文新魏" pitchFamily="2" charset="-122"/>
                <a:ea typeface="华文新魏" pitchFamily="2" charset="-122"/>
              </a:rPr>
              <a:t>对平均等待时间的影响不大</a:t>
            </a: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0" y="1916113"/>
            <a:ext cx="6313488" cy="4505325"/>
            <a:chOff x="1015" y="929"/>
            <a:chExt cx="3977" cy="3037"/>
          </a:xfrm>
        </p:grpSpPr>
        <p:sp>
          <p:nvSpPr>
            <p:cNvPr id="129039" name="Rectangle 3"/>
            <p:cNvSpPr>
              <a:spLocks noChangeArrowheads="1"/>
            </p:cNvSpPr>
            <p:nvPr/>
          </p:nvSpPr>
          <p:spPr bwMode="auto">
            <a:xfrm>
              <a:off x="1015" y="929"/>
              <a:ext cx="3977" cy="3037"/>
            </a:xfrm>
            <a:prstGeom prst="rect">
              <a:avLst/>
            </a:prstGeom>
            <a:solidFill>
              <a:schemeClr val="bg1"/>
            </a:solidFill>
            <a:ln w="19050">
              <a:noFill/>
              <a:miter lim="800000"/>
              <a:headEnd type="none" w="lg" len="med"/>
              <a:tailEnd type="none" w="lg" len="med"/>
            </a:ln>
          </p:spPr>
          <p:txBody>
            <a:bodyPr wrap="none" anchor="ctr"/>
            <a:lstStyle/>
            <a:p>
              <a:endParaRPr lang="zh-CN" altLang="en-US">
                <a:latin typeface="Calibri" pitchFamily="34" charset="0"/>
              </a:endParaRPr>
            </a:p>
          </p:txBody>
        </p:sp>
        <p:sp>
          <p:nvSpPr>
            <p:cNvPr id="129040" name="Line 4"/>
            <p:cNvSpPr>
              <a:spLocks noChangeShapeType="1"/>
            </p:cNvSpPr>
            <p:nvPr/>
          </p:nvSpPr>
          <p:spPr bwMode="auto">
            <a:xfrm>
              <a:off x="1695" y="3602"/>
              <a:ext cx="2659" cy="0"/>
            </a:xfrm>
            <a:prstGeom prst="line">
              <a:avLst/>
            </a:prstGeom>
            <a:noFill/>
            <a:ln w="19050">
              <a:solidFill>
                <a:srgbClr val="000099"/>
              </a:solidFill>
              <a:round/>
              <a:headEnd type="none" w="lg" len="med"/>
              <a:tailEnd type="triangle" w="med" len="med"/>
            </a:ln>
          </p:spPr>
          <p:txBody>
            <a:bodyPr wrap="none" anchor="ctr"/>
            <a:lstStyle/>
            <a:p>
              <a:endParaRPr lang="zh-CN" altLang="en-US"/>
            </a:p>
          </p:txBody>
        </p:sp>
        <p:sp>
          <p:nvSpPr>
            <p:cNvPr id="129041" name="Line 5"/>
            <p:cNvSpPr>
              <a:spLocks noChangeShapeType="1"/>
            </p:cNvSpPr>
            <p:nvPr/>
          </p:nvSpPr>
          <p:spPr bwMode="auto">
            <a:xfrm flipV="1">
              <a:off x="2240" y="3602"/>
              <a:ext cx="0" cy="46"/>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42" name="Line 6"/>
            <p:cNvSpPr>
              <a:spLocks noChangeShapeType="1"/>
            </p:cNvSpPr>
            <p:nvPr/>
          </p:nvSpPr>
          <p:spPr bwMode="auto">
            <a:xfrm flipV="1">
              <a:off x="2726" y="3602"/>
              <a:ext cx="0" cy="46"/>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43" name="Line 7"/>
            <p:cNvSpPr>
              <a:spLocks noChangeShapeType="1"/>
            </p:cNvSpPr>
            <p:nvPr/>
          </p:nvSpPr>
          <p:spPr bwMode="auto">
            <a:xfrm flipV="1">
              <a:off x="3203" y="3602"/>
              <a:ext cx="0" cy="46"/>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44" name="Line 8"/>
            <p:cNvSpPr>
              <a:spLocks noChangeShapeType="1"/>
            </p:cNvSpPr>
            <p:nvPr/>
          </p:nvSpPr>
          <p:spPr bwMode="auto">
            <a:xfrm flipV="1">
              <a:off x="3683" y="3602"/>
              <a:ext cx="0" cy="46"/>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45" name="Line 9"/>
            <p:cNvSpPr>
              <a:spLocks noChangeShapeType="1"/>
            </p:cNvSpPr>
            <p:nvPr/>
          </p:nvSpPr>
          <p:spPr bwMode="auto">
            <a:xfrm flipV="1">
              <a:off x="4166" y="3602"/>
              <a:ext cx="0" cy="46"/>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46" name="Line 10"/>
            <p:cNvSpPr>
              <a:spLocks noChangeShapeType="1"/>
            </p:cNvSpPr>
            <p:nvPr/>
          </p:nvSpPr>
          <p:spPr bwMode="auto">
            <a:xfrm flipV="1">
              <a:off x="1744" y="1056"/>
              <a:ext cx="0" cy="2592"/>
            </a:xfrm>
            <a:prstGeom prst="line">
              <a:avLst/>
            </a:prstGeom>
            <a:noFill/>
            <a:ln w="19050">
              <a:solidFill>
                <a:srgbClr val="000099"/>
              </a:solidFill>
              <a:round/>
              <a:headEnd type="none" w="lg" len="med"/>
              <a:tailEnd type="triangle" w="med" len="med"/>
            </a:ln>
          </p:spPr>
          <p:txBody>
            <a:bodyPr wrap="none" anchor="ctr"/>
            <a:lstStyle/>
            <a:p>
              <a:endParaRPr lang="zh-CN" altLang="en-US"/>
            </a:p>
          </p:txBody>
        </p:sp>
        <p:sp>
          <p:nvSpPr>
            <p:cNvPr id="129047" name="Line 11"/>
            <p:cNvSpPr>
              <a:spLocks noChangeShapeType="1"/>
            </p:cNvSpPr>
            <p:nvPr/>
          </p:nvSpPr>
          <p:spPr bwMode="auto">
            <a:xfrm>
              <a:off x="1695" y="1248"/>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48" name="Line 12"/>
            <p:cNvSpPr>
              <a:spLocks noChangeShapeType="1"/>
            </p:cNvSpPr>
            <p:nvPr/>
          </p:nvSpPr>
          <p:spPr bwMode="auto">
            <a:xfrm>
              <a:off x="1695" y="1504"/>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49" name="Line 13"/>
            <p:cNvSpPr>
              <a:spLocks noChangeShapeType="1"/>
            </p:cNvSpPr>
            <p:nvPr/>
          </p:nvSpPr>
          <p:spPr bwMode="auto">
            <a:xfrm>
              <a:off x="1695" y="1734"/>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0" name="Line 14"/>
            <p:cNvSpPr>
              <a:spLocks noChangeShapeType="1"/>
            </p:cNvSpPr>
            <p:nvPr/>
          </p:nvSpPr>
          <p:spPr bwMode="auto">
            <a:xfrm>
              <a:off x="1695" y="1962"/>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1" name="Line 15"/>
            <p:cNvSpPr>
              <a:spLocks noChangeShapeType="1"/>
            </p:cNvSpPr>
            <p:nvPr/>
          </p:nvSpPr>
          <p:spPr bwMode="auto">
            <a:xfrm>
              <a:off x="1695" y="2193"/>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2" name="Line 16"/>
            <p:cNvSpPr>
              <a:spLocks noChangeShapeType="1"/>
            </p:cNvSpPr>
            <p:nvPr/>
          </p:nvSpPr>
          <p:spPr bwMode="auto">
            <a:xfrm>
              <a:off x="1695" y="2430"/>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3" name="Line 17"/>
            <p:cNvSpPr>
              <a:spLocks noChangeShapeType="1"/>
            </p:cNvSpPr>
            <p:nvPr/>
          </p:nvSpPr>
          <p:spPr bwMode="auto">
            <a:xfrm>
              <a:off x="1695" y="2660"/>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4" name="Line 18"/>
            <p:cNvSpPr>
              <a:spLocks noChangeShapeType="1"/>
            </p:cNvSpPr>
            <p:nvPr/>
          </p:nvSpPr>
          <p:spPr bwMode="auto">
            <a:xfrm>
              <a:off x="1695" y="2890"/>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5" name="Line 19"/>
            <p:cNvSpPr>
              <a:spLocks noChangeShapeType="1"/>
            </p:cNvSpPr>
            <p:nvPr/>
          </p:nvSpPr>
          <p:spPr bwMode="auto">
            <a:xfrm>
              <a:off x="1695" y="3123"/>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6" name="Line 20"/>
            <p:cNvSpPr>
              <a:spLocks noChangeShapeType="1"/>
            </p:cNvSpPr>
            <p:nvPr/>
          </p:nvSpPr>
          <p:spPr bwMode="auto">
            <a:xfrm>
              <a:off x="1695" y="3350"/>
              <a:ext cx="49"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29057" name="Text Box 21"/>
            <p:cNvSpPr txBox="1">
              <a:spLocks noChangeArrowheads="1"/>
            </p:cNvSpPr>
            <p:nvPr/>
          </p:nvSpPr>
          <p:spPr bwMode="auto">
            <a:xfrm>
              <a:off x="1807" y="1011"/>
              <a:ext cx="879" cy="493"/>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zh-CN" altLang="en-US" sz="2400">
                  <a:solidFill>
                    <a:srgbClr val="000099"/>
                  </a:solidFill>
                  <a:latin typeface="Verdana" pitchFamily="34" charset="0"/>
                  <a:ea typeface="隶书" pitchFamily="49" charset="-122"/>
                </a:rPr>
                <a:t>平均等待</a:t>
              </a:r>
            </a:p>
            <a:p>
              <a:pPr algn="ctr"/>
              <a:r>
                <a:rPr kumimoji="1" lang="zh-CN" altLang="en-US" sz="2400">
                  <a:solidFill>
                    <a:srgbClr val="000099"/>
                  </a:solidFill>
                  <a:latin typeface="Verdana" pitchFamily="34" charset="0"/>
                  <a:ea typeface="隶书" pitchFamily="49" charset="-122"/>
                </a:rPr>
                <a:t>时间</a:t>
              </a:r>
              <a:r>
                <a:rPr kumimoji="1" lang="en-US" altLang="zh-CN" sz="2000">
                  <a:solidFill>
                    <a:srgbClr val="000099"/>
                  </a:solidFill>
                  <a:latin typeface="Verdana" pitchFamily="34" charset="0"/>
                </a:rPr>
                <a:t>(cells)</a:t>
              </a:r>
            </a:p>
          </p:txBody>
        </p:sp>
        <p:sp>
          <p:nvSpPr>
            <p:cNvPr id="129058" name="Text Box 22"/>
            <p:cNvSpPr txBox="1">
              <a:spLocks noChangeArrowheads="1"/>
            </p:cNvSpPr>
            <p:nvPr/>
          </p:nvSpPr>
          <p:spPr bwMode="auto">
            <a:xfrm>
              <a:off x="3655" y="3360"/>
              <a:ext cx="1206" cy="246"/>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zh-CN" altLang="en-US" sz="2400">
                  <a:solidFill>
                    <a:srgbClr val="000099"/>
                  </a:solidFill>
                  <a:latin typeface="Verdana" pitchFamily="34" charset="0"/>
                  <a:ea typeface="隶书" pitchFamily="49" charset="-122"/>
                </a:rPr>
                <a:t>输入利用率</a:t>
              </a:r>
              <a:r>
                <a:rPr kumimoji="1" lang="en-US" altLang="zh-CN" sz="2000">
                  <a:solidFill>
                    <a:srgbClr val="000099"/>
                  </a:solidFill>
                  <a:latin typeface="Verdana" pitchFamily="34" charset="0"/>
                </a:rPr>
                <a:t>(p)</a:t>
              </a:r>
            </a:p>
          </p:txBody>
        </p:sp>
        <p:sp>
          <p:nvSpPr>
            <p:cNvPr id="129059" name="Text Box 23"/>
            <p:cNvSpPr txBox="1">
              <a:spLocks noChangeArrowheads="1"/>
            </p:cNvSpPr>
            <p:nvPr/>
          </p:nvSpPr>
          <p:spPr bwMode="auto">
            <a:xfrm>
              <a:off x="1508" y="1164"/>
              <a:ext cx="184" cy="186"/>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10</a:t>
              </a:r>
              <a:endParaRPr kumimoji="1" lang="en-US" altLang="zh-CN" sz="3200">
                <a:latin typeface="宋体" charset="-122"/>
              </a:endParaRPr>
            </a:p>
          </p:txBody>
        </p:sp>
        <p:sp>
          <p:nvSpPr>
            <p:cNvPr id="129060" name="Text Box 24"/>
            <p:cNvSpPr txBox="1">
              <a:spLocks noChangeArrowheads="1"/>
            </p:cNvSpPr>
            <p:nvPr/>
          </p:nvSpPr>
          <p:spPr bwMode="auto">
            <a:xfrm>
              <a:off x="1554" y="1396"/>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9</a:t>
              </a:r>
              <a:endParaRPr kumimoji="1" lang="en-US" altLang="zh-CN" sz="3200">
                <a:latin typeface="宋体" charset="-122"/>
              </a:endParaRPr>
            </a:p>
          </p:txBody>
        </p:sp>
        <p:sp>
          <p:nvSpPr>
            <p:cNvPr id="129061" name="Text Box 25"/>
            <p:cNvSpPr txBox="1">
              <a:spLocks noChangeArrowheads="1"/>
            </p:cNvSpPr>
            <p:nvPr/>
          </p:nvSpPr>
          <p:spPr bwMode="auto">
            <a:xfrm>
              <a:off x="1554" y="1632"/>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8</a:t>
              </a:r>
              <a:endParaRPr kumimoji="1" lang="en-US" altLang="zh-CN" sz="3200">
                <a:latin typeface="宋体" charset="-122"/>
              </a:endParaRPr>
            </a:p>
          </p:txBody>
        </p:sp>
        <p:sp>
          <p:nvSpPr>
            <p:cNvPr id="129062" name="Text Box 26"/>
            <p:cNvSpPr txBox="1">
              <a:spLocks noChangeArrowheads="1"/>
            </p:cNvSpPr>
            <p:nvPr/>
          </p:nvSpPr>
          <p:spPr bwMode="auto">
            <a:xfrm>
              <a:off x="1554" y="1859"/>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7</a:t>
              </a:r>
              <a:endParaRPr kumimoji="1" lang="en-US" altLang="zh-CN" sz="3200">
                <a:latin typeface="宋体" charset="-122"/>
              </a:endParaRPr>
            </a:p>
          </p:txBody>
        </p:sp>
        <p:sp>
          <p:nvSpPr>
            <p:cNvPr id="129063" name="Text Box 27"/>
            <p:cNvSpPr txBox="1">
              <a:spLocks noChangeArrowheads="1"/>
            </p:cNvSpPr>
            <p:nvPr/>
          </p:nvSpPr>
          <p:spPr bwMode="auto">
            <a:xfrm>
              <a:off x="1554" y="2090"/>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6</a:t>
              </a:r>
              <a:endParaRPr kumimoji="1" lang="en-US" altLang="zh-CN" sz="3200">
                <a:latin typeface="宋体" charset="-122"/>
              </a:endParaRPr>
            </a:p>
          </p:txBody>
        </p:sp>
        <p:sp>
          <p:nvSpPr>
            <p:cNvPr id="129064" name="Text Box 28"/>
            <p:cNvSpPr txBox="1">
              <a:spLocks noChangeArrowheads="1"/>
            </p:cNvSpPr>
            <p:nvPr/>
          </p:nvSpPr>
          <p:spPr bwMode="auto">
            <a:xfrm>
              <a:off x="1554" y="2328"/>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5</a:t>
              </a:r>
              <a:endParaRPr kumimoji="1" lang="en-US" altLang="zh-CN" sz="3200">
                <a:latin typeface="宋体" charset="-122"/>
              </a:endParaRPr>
            </a:p>
          </p:txBody>
        </p:sp>
        <p:sp>
          <p:nvSpPr>
            <p:cNvPr id="129065" name="Text Box 29"/>
            <p:cNvSpPr txBox="1">
              <a:spLocks noChangeArrowheads="1"/>
            </p:cNvSpPr>
            <p:nvPr/>
          </p:nvSpPr>
          <p:spPr bwMode="auto">
            <a:xfrm>
              <a:off x="1554" y="2557"/>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4</a:t>
              </a:r>
              <a:endParaRPr kumimoji="1" lang="en-US" altLang="zh-CN" sz="3200">
                <a:latin typeface="宋体" charset="-122"/>
              </a:endParaRPr>
            </a:p>
          </p:txBody>
        </p:sp>
        <p:sp>
          <p:nvSpPr>
            <p:cNvPr id="129066" name="Text Box 30"/>
            <p:cNvSpPr txBox="1">
              <a:spLocks noChangeArrowheads="1"/>
            </p:cNvSpPr>
            <p:nvPr/>
          </p:nvSpPr>
          <p:spPr bwMode="auto">
            <a:xfrm>
              <a:off x="1554" y="2787"/>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3</a:t>
              </a:r>
              <a:endParaRPr kumimoji="1" lang="en-US" altLang="zh-CN" sz="3200">
                <a:latin typeface="宋体" charset="-122"/>
              </a:endParaRPr>
            </a:p>
          </p:txBody>
        </p:sp>
        <p:sp>
          <p:nvSpPr>
            <p:cNvPr id="129067" name="Text Box 31"/>
            <p:cNvSpPr txBox="1">
              <a:spLocks noChangeArrowheads="1"/>
            </p:cNvSpPr>
            <p:nvPr/>
          </p:nvSpPr>
          <p:spPr bwMode="auto">
            <a:xfrm>
              <a:off x="1554" y="3021"/>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2</a:t>
              </a:r>
              <a:endParaRPr kumimoji="1" lang="en-US" altLang="zh-CN" sz="3200">
                <a:latin typeface="宋体" charset="-122"/>
              </a:endParaRPr>
            </a:p>
          </p:txBody>
        </p:sp>
        <p:sp>
          <p:nvSpPr>
            <p:cNvPr id="129068" name="Text Box 32"/>
            <p:cNvSpPr txBox="1">
              <a:spLocks noChangeArrowheads="1"/>
            </p:cNvSpPr>
            <p:nvPr/>
          </p:nvSpPr>
          <p:spPr bwMode="auto">
            <a:xfrm>
              <a:off x="1554" y="3248"/>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1</a:t>
              </a:r>
              <a:endParaRPr kumimoji="1" lang="en-US" altLang="zh-CN" sz="3200">
                <a:latin typeface="宋体" charset="-122"/>
              </a:endParaRPr>
            </a:p>
          </p:txBody>
        </p:sp>
        <p:sp>
          <p:nvSpPr>
            <p:cNvPr id="129069" name="Text Box 33"/>
            <p:cNvSpPr txBox="1">
              <a:spLocks noChangeArrowheads="1"/>
            </p:cNvSpPr>
            <p:nvPr/>
          </p:nvSpPr>
          <p:spPr bwMode="auto">
            <a:xfrm>
              <a:off x="1554" y="3499"/>
              <a:ext cx="92" cy="186"/>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0</a:t>
              </a:r>
              <a:endParaRPr kumimoji="1" lang="en-US" altLang="zh-CN" sz="3200">
                <a:latin typeface="宋体" charset="-122"/>
              </a:endParaRPr>
            </a:p>
          </p:txBody>
        </p:sp>
        <p:sp>
          <p:nvSpPr>
            <p:cNvPr id="129070" name="Text Box 34"/>
            <p:cNvSpPr txBox="1">
              <a:spLocks noChangeArrowheads="1"/>
            </p:cNvSpPr>
            <p:nvPr/>
          </p:nvSpPr>
          <p:spPr bwMode="auto">
            <a:xfrm>
              <a:off x="2120" y="3634"/>
              <a:ext cx="236"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0.2</a:t>
              </a:r>
              <a:endParaRPr kumimoji="1" lang="en-US" altLang="zh-CN" sz="3200">
                <a:latin typeface="宋体" charset="-122"/>
              </a:endParaRPr>
            </a:p>
          </p:txBody>
        </p:sp>
        <p:sp>
          <p:nvSpPr>
            <p:cNvPr id="129071" name="Text Box 35"/>
            <p:cNvSpPr txBox="1">
              <a:spLocks noChangeArrowheads="1"/>
            </p:cNvSpPr>
            <p:nvPr/>
          </p:nvSpPr>
          <p:spPr bwMode="auto">
            <a:xfrm>
              <a:off x="2596" y="3624"/>
              <a:ext cx="236"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0.4</a:t>
              </a:r>
              <a:endParaRPr kumimoji="1" lang="en-US" altLang="zh-CN" sz="3200">
                <a:latin typeface="宋体" charset="-122"/>
              </a:endParaRPr>
            </a:p>
          </p:txBody>
        </p:sp>
        <p:sp>
          <p:nvSpPr>
            <p:cNvPr id="129072" name="Text Box 36"/>
            <p:cNvSpPr txBox="1">
              <a:spLocks noChangeArrowheads="1"/>
            </p:cNvSpPr>
            <p:nvPr/>
          </p:nvSpPr>
          <p:spPr bwMode="auto">
            <a:xfrm>
              <a:off x="3092" y="3624"/>
              <a:ext cx="236"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0.6</a:t>
              </a:r>
              <a:endParaRPr kumimoji="1" lang="en-US" altLang="zh-CN" sz="3200">
                <a:latin typeface="宋体" charset="-122"/>
              </a:endParaRPr>
            </a:p>
          </p:txBody>
        </p:sp>
        <p:sp>
          <p:nvSpPr>
            <p:cNvPr id="129073" name="Text Box 37"/>
            <p:cNvSpPr txBox="1">
              <a:spLocks noChangeArrowheads="1"/>
            </p:cNvSpPr>
            <p:nvPr/>
          </p:nvSpPr>
          <p:spPr bwMode="auto">
            <a:xfrm>
              <a:off x="3559" y="3624"/>
              <a:ext cx="236"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0.8</a:t>
              </a:r>
              <a:endParaRPr kumimoji="1" lang="en-US" altLang="zh-CN" sz="3200">
                <a:latin typeface="宋体" charset="-122"/>
              </a:endParaRPr>
            </a:p>
          </p:txBody>
        </p:sp>
        <p:sp>
          <p:nvSpPr>
            <p:cNvPr id="129074" name="Text Box 38"/>
            <p:cNvSpPr txBox="1">
              <a:spLocks noChangeArrowheads="1"/>
            </p:cNvSpPr>
            <p:nvPr/>
          </p:nvSpPr>
          <p:spPr bwMode="auto">
            <a:xfrm>
              <a:off x="4054" y="3634"/>
              <a:ext cx="236"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1.0</a:t>
              </a:r>
              <a:endParaRPr kumimoji="1" lang="en-US" altLang="zh-CN" sz="3200">
                <a:latin typeface="宋体" charset="-122"/>
              </a:endParaRPr>
            </a:p>
          </p:txBody>
        </p:sp>
        <p:sp>
          <p:nvSpPr>
            <p:cNvPr id="129075" name="Text Box 39"/>
            <p:cNvSpPr txBox="1">
              <a:spLocks noChangeArrowheads="1"/>
            </p:cNvSpPr>
            <p:nvPr/>
          </p:nvSpPr>
          <p:spPr bwMode="auto">
            <a:xfrm>
              <a:off x="1717" y="3624"/>
              <a:ext cx="92" cy="185"/>
            </a:xfrm>
            <a:prstGeom prst="rect">
              <a:avLst/>
            </a:prstGeom>
            <a:solidFill>
              <a:schemeClr val="bg1"/>
            </a:solidFill>
            <a:ln w="19050">
              <a:noFill/>
              <a:miter lim="800000"/>
              <a:headEnd type="none" w="lg" len="med"/>
              <a:tailEnd type="none" w="lg" len="med"/>
            </a:ln>
          </p:spPr>
          <p:txBody>
            <a:bodyPr wrap="none" lIns="0" tIns="0" rIns="0" bIns="0" anchor="ctr" anchorCtr="1">
              <a:spAutoFit/>
            </a:bodyPr>
            <a:lstStyle/>
            <a:p>
              <a:pPr algn="ctr"/>
              <a:r>
                <a:rPr kumimoji="1" lang="en-US" altLang="zh-CN">
                  <a:solidFill>
                    <a:srgbClr val="000099"/>
                  </a:solidFill>
                  <a:latin typeface="Verdana" pitchFamily="34" charset="0"/>
                </a:rPr>
                <a:t>0</a:t>
              </a:r>
              <a:endParaRPr kumimoji="1" lang="en-US" altLang="zh-CN" sz="3200">
                <a:latin typeface="宋体" charset="-122"/>
              </a:endParaRPr>
            </a:p>
          </p:txBody>
        </p:sp>
      </p:grpSp>
      <p:sp>
        <p:nvSpPr>
          <p:cNvPr id="129027" name="Rectangle 40"/>
          <p:cNvSpPr>
            <a:spLocks noGrp="1" noChangeArrowheads="1"/>
          </p:cNvSpPr>
          <p:nvPr>
            <p:ph type="title"/>
          </p:nvPr>
        </p:nvSpPr>
        <p:spPr/>
        <p:txBody>
          <a:bodyPr/>
          <a:lstStyle/>
          <a:p>
            <a:pPr eaLnBrk="1" hangingPunct="1"/>
            <a:r>
              <a:rPr lang="zh-CN" altLang="en-US" sz="4000" smtClean="0"/>
              <a:t>输出排队的平均等待时间</a:t>
            </a:r>
            <a:endParaRPr lang="zh-CN" altLang="en-US" smtClean="0"/>
          </a:p>
        </p:txBody>
      </p:sp>
      <p:sp>
        <p:nvSpPr>
          <p:cNvPr id="969769" name="Rectangle 41"/>
          <p:cNvSpPr>
            <a:spLocks noGrp="1" noChangeArrowheads="1"/>
          </p:cNvSpPr>
          <p:nvPr>
            <p:ph type="body" idx="1"/>
          </p:nvPr>
        </p:nvSpPr>
        <p:spPr>
          <a:xfrm>
            <a:off x="1939925" y="6381750"/>
            <a:ext cx="4937125" cy="742950"/>
          </a:xfrm>
        </p:spPr>
        <p:txBody>
          <a:bodyPr/>
          <a:lstStyle/>
          <a:p>
            <a:pPr eaLnBrk="1" hangingPunct="1">
              <a:buFont typeface="Wingdings" pitchFamily="2" charset="2"/>
              <a:buNone/>
            </a:pPr>
            <a:r>
              <a:rPr lang="zh-CN" altLang="en-US" sz="2400" smtClean="0"/>
              <a:t>平均等待时间与输入利用率的关系</a:t>
            </a:r>
          </a:p>
        </p:txBody>
      </p:sp>
      <p:grpSp>
        <p:nvGrpSpPr>
          <p:cNvPr id="3" name="Group 42"/>
          <p:cNvGrpSpPr>
            <a:grpSpLocks/>
          </p:cNvGrpSpPr>
          <p:nvPr/>
        </p:nvGrpSpPr>
        <p:grpSpPr bwMode="auto">
          <a:xfrm>
            <a:off x="2768600" y="1976438"/>
            <a:ext cx="3713163" cy="3708400"/>
            <a:chOff x="1744" y="1245"/>
            <a:chExt cx="2339" cy="2336"/>
          </a:xfrm>
        </p:grpSpPr>
        <p:sp>
          <p:nvSpPr>
            <p:cNvPr id="129030" name="Freeform 43"/>
            <p:cNvSpPr>
              <a:spLocks/>
            </p:cNvSpPr>
            <p:nvPr/>
          </p:nvSpPr>
          <p:spPr bwMode="auto">
            <a:xfrm>
              <a:off x="1744" y="1248"/>
              <a:ext cx="2295" cy="2333"/>
            </a:xfrm>
            <a:custGeom>
              <a:avLst/>
              <a:gdLst>
                <a:gd name="T0" fmla="*/ 2278 w 2295"/>
                <a:gd name="T1" fmla="*/ 0 h 2333"/>
                <a:gd name="T2" fmla="*/ 2275 w 2295"/>
                <a:gd name="T3" fmla="*/ 224 h 2333"/>
                <a:gd name="T4" fmla="*/ 2253 w 2295"/>
                <a:gd name="T5" fmla="*/ 486 h 2333"/>
                <a:gd name="T6" fmla="*/ 2243 w 2295"/>
                <a:gd name="T7" fmla="*/ 710 h 2333"/>
                <a:gd name="T8" fmla="*/ 2170 w 2295"/>
                <a:gd name="T9" fmla="*/ 1280 h 2333"/>
                <a:gd name="T10" fmla="*/ 2032 w 2295"/>
                <a:gd name="T11" fmla="*/ 1680 h 2333"/>
                <a:gd name="T12" fmla="*/ 1930 w 2295"/>
                <a:gd name="T13" fmla="*/ 1834 h 2333"/>
                <a:gd name="T14" fmla="*/ 1885 w 2295"/>
                <a:gd name="T15" fmla="*/ 1882 h 2333"/>
                <a:gd name="T16" fmla="*/ 1856 w 2295"/>
                <a:gd name="T17" fmla="*/ 1920 h 2333"/>
                <a:gd name="T18" fmla="*/ 1818 w 2295"/>
                <a:gd name="T19" fmla="*/ 1952 h 2333"/>
                <a:gd name="T20" fmla="*/ 1773 w 2295"/>
                <a:gd name="T21" fmla="*/ 1990 h 2333"/>
                <a:gd name="T22" fmla="*/ 1722 w 2295"/>
                <a:gd name="T23" fmla="*/ 2026 h 2333"/>
                <a:gd name="T24" fmla="*/ 1651 w 2295"/>
                <a:gd name="T25" fmla="*/ 2061 h 2333"/>
                <a:gd name="T26" fmla="*/ 1571 w 2295"/>
                <a:gd name="T27" fmla="*/ 2099 h 2333"/>
                <a:gd name="T28" fmla="*/ 1469 w 2295"/>
                <a:gd name="T29" fmla="*/ 2144 h 2333"/>
                <a:gd name="T30" fmla="*/ 1328 w 2295"/>
                <a:gd name="T31" fmla="*/ 2186 h 2333"/>
                <a:gd name="T32" fmla="*/ 1094 w 2295"/>
                <a:gd name="T33" fmla="*/ 2234 h 2333"/>
                <a:gd name="T34" fmla="*/ 429 w 2295"/>
                <a:gd name="T35" fmla="*/ 2307 h 2333"/>
                <a:gd name="T36" fmla="*/ 0 w 2295"/>
                <a:gd name="T37" fmla="*/ 2333 h 23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95"/>
                <a:gd name="T58" fmla="*/ 0 h 2333"/>
                <a:gd name="T59" fmla="*/ 2295 w 2295"/>
                <a:gd name="T60" fmla="*/ 2333 h 23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95" h="2333">
                  <a:moveTo>
                    <a:pt x="2278" y="0"/>
                  </a:moveTo>
                  <a:cubicBezTo>
                    <a:pt x="2295" y="47"/>
                    <a:pt x="2279" y="168"/>
                    <a:pt x="2275" y="224"/>
                  </a:cubicBezTo>
                  <a:cubicBezTo>
                    <a:pt x="2266" y="355"/>
                    <a:pt x="2261" y="346"/>
                    <a:pt x="2253" y="486"/>
                  </a:cubicBezTo>
                  <a:cubicBezTo>
                    <a:pt x="2249" y="563"/>
                    <a:pt x="2251" y="633"/>
                    <a:pt x="2243" y="710"/>
                  </a:cubicBezTo>
                  <a:cubicBezTo>
                    <a:pt x="2223" y="904"/>
                    <a:pt x="2203" y="1088"/>
                    <a:pt x="2170" y="1280"/>
                  </a:cubicBezTo>
                  <a:cubicBezTo>
                    <a:pt x="2131" y="1424"/>
                    <a:pt x="2099" y="1546"/>
                    <a:pt x="2032" y="1680"/>
                  </a:cubicBezTo>
                  <a:cubicBezTo>
                    <a:pt x="1984" y="1766"/>
                    <a:pt x="1964" y="1787"/>
                    <a:pt x="1930" y="1834"/>
                  </a:cubicBezTo>
                  <a:cubicBezTo>
                    <a:pt x="1926" y="1850"/>
                    <a:pt x="1898" y="1866"/>
                    <a:pt x="1885" y="1882"/>
                  </a:cubicBezTo>
                  <a:cubicBezTo>
                    <a:pt x="1872" y="1907"/>
                    <a:pt x="1877" y="1895"/>
                    <a:pt x="1856" y="1920"/>
                  </a:cubicBezTo>
                  <a:cubicBezTo>
                    <a:pt x="1845" y="1933"/>
                    <a:pt x="1833" y="1943"/>
                    <a:pt x="1818" y="1952"/>
                  </a:cubicBezTo>
                  <a:cubicBezTo>
                    <a:pt x="1791" y="1969"/>
                    <a:pt x="1799" y="1971"/>
                    <a:pt x="1773" y="1990"/>
                  </a:cubicBezTo>
                  <a:cubicBezTo>
                    <a:pt x="1749" y="2008"/>
                    <a:pt x="1745" y="2007"/>
                    <a:pt x="1722" y="2026"/>
                  </a:cubicBezTo>
                  <a:cubicBezTo>
                    <a:pt x="1708" y="2038"/>
                    <a:pt x="1666" y="2050"/>
                    <a:pt x="1651" y="2061"/>
                  </a:cubicBezTo>
                  <a:cubicBezTo>
                    <a:pt x="1618" y="2085"/>
                    <a:pt x="1605" y="2075"/>
                    <a:pt x="1571" y="2099"/>
                  </a:cubicBezTo>
                  <a:cubicBezTo>
                    <a:pt x="1551" y="2114"/>
                    <a:pt x="1530" y="2115"/>
                    <a:pt x="1469" y="2144"/>
                  </a:cubicBezTo>
                  <a:cubicBezTo>
                    <a:pt x="1408" y="2163"/>
                    <a:pt x="1393" y="2169"/>
                    <a:pt x="1328" y="2186"/>
                  </a:cubicBezTo>
                  <a:cubicBezTo>
                    <a:pt x="1258" y="2205"/>
                    <a:pt x="1183" y="2221"/>
                    <a:pt x="1094" y="2234"/>
                  </a:cubicBezTo>
                  <a:cubicBezTo>
                    <a:pt x="883" y="2272"/>
                    <a:pt x="669" y="2297"/>
                    <a:pt x="429" y="2307"/>
                  </a:cubicBezTo>
                  <a:cubicBezTo>
                    <a:pt x="304" y="2317"/>
                    <a:pt x="89" y="2328"/>
                    <a:pt x="0" y="2333"/>
                  </a:cubicBezTo>
                </a:path>
              </a:pathLst>
            </a:custGeom>
            <a:noFill/>
            <a:ln w="28575">
              <a:solidFill>
                <a:srgbClr val="009900"/>
              </a:solidFill>
              <a:round/>
              <a:headEnd type="none" w="lg" len="med"/>
              <a:tailEnd type="none" w="lg" len="med"/>
            </a:ln>
          </p:spPr>
          <p:txBody>
            <a:bodyPr wrap="none" anchor="ctr"/>
            <a:lstStyle/>
            <a:p>
              <a:endParaRPr lang="zh-CN" altLang="en-US">
                <a:latin typeface="Calibri" pitchFamily="34" charset="0"/>
              </a:endParaRPr>
            </a:p>
          </p:txBody>
        </p:sp>
        <p:sp>
          <p:nvSpPr>
            <p:cNvPr id="129031" name="Freeform 44"/>
            <p:cNvSpPr>
              <a:spLocks/>
            </p:cNvSpPr>
            <p:nvPr/>
          </p:nvSpPr>
          <p:spPr bwMode="auto">
            <a:xfrm>
              <a:off x="1744" y="1245"/>
              <a:ext cx="2307" cy="2329"/>
            </a:xfrm>
            <a:custGeom>
              <a:avLst/>
              <a:gdLst>
                <a:gd name="T0" fmla="*/ 2304 w 2307"/>
                <a:gd name="T1" fmla="*/ 0 h 2329"/>
                <a:gd name="T2" fmla="*/ 2298 w 2307"/>
                <a:gd name="T3" fmla="*/ 256 h 2329"/>
                <a:gd name="T4" fmla="*/ 2288 w 2307"/>
                <a:gd name="T5" fmla="*/ 518 h 2329"/>
                <a:gd name="T6" fmla="*/ 2269 w 2307"/>
                <a:gd name="T7" fmla="*/ 829 h 2329"/>
                <a:gd name="T8" fmla="*/ 2221 w 2307"/>
                <a:gd name="T9" fmla="*/ 1337 h 2329"/>
                <a:gd name="T10" fmla="*/ 2115 w 2307"/>
                <a:gd name="T11" fmla="*/ 1693 h 2329"/>
                <a:gd name="T12" fmla="*/ 2023 w 2307"/>
                <a:gd name="T13" fmla="*/ 1860 h 2329"/>
                <a:gd name="T14" fmla="*/ 1978 w 2307"/>
                <a:gd name="T15" fmla="*/ 1908 h 2329"/>
                <a:gd name="T16" fmla="*/ 1949 w 2307"/>
                <a:gd name="T17" fmla="*/ 1946 h 2329"/>
                <a:gd name="T18" fmla="*/ 1911 w 2307"/>
                <a:gd name="T19" fmla="*/ 1978 h 2329"/>
                <a:gd name="T20" fmla="*/ 1866 w 2307"/>
                <a:gd name="T21" fmla="*/ 2016 h 2329"/>
                <a:gd name="T22" fmla="*/ 1815 w 2307"/>
                <a:gd name="T23" fmla="*/ 2052 h 2329"/>
                <a:gd name="T24" fmla="*/ 1744 w 2307"/>
                <a:gd name="T25" fmla="*/ 2087 h 2329"/>
                <a:gd name="T26" fmla="*/ 1664 w 2307"/>
                <a:gd name="T27" fmla="*/ 2125 h 2329"/>
                <a:gd name="T28" fmla="*/ 1562 w 2307"/>
                <a:gd name="T29" fmla="*/ 2170 h 2329"/>
                <a:gd name="T30" fmla="*/ 1421 w 2307"/>
                <a:gd name="T31" fmla="*/ 2212 h 2329"/>
                <a:gd name="T32" fmla="*/ 1178 w 2307"/>
                <a:gd name="T33" fmla="*/ 2246 h 2329"/>
                <a:gd name="T34" fmla="*/ 518 w 2307"/>
                <a:gd name="T35" fmla="*/ 2310 h 2329"/>
                <a:gd name="T36" fmla="*/ 0 w 2307"/>
                <a:gd name="T37" fmla="*/ 2329 h 23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7"/>
                <a:gd name="T58" fmla="*/ 0 h 2329"/>
                <a:gd name="T59" fmla="*/ 2307 w 2307"/>
                <a:gd name="T60" fmla="*/ 2329 h 23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7" h="2329">
                  <a:moveTo>
                    <a:pt x="2304" y="0"/>
                  </a:moveTo>
                  <a:cubicBezTo>
                    <a:pt x="2307" y="54"/>
                    <a:pt x="2298" y="176"/>
                    <a:pt x="2298" y="256"/>
                  </a:cubicBezTo>
                  <a:cubicBezTo>
                    <a:pt x="2288" y="387"/>
                    <a:pt x="2291" y="384"/>
                    <a:pt x="2288" y="518"/>
                  </a:cubicBezTo>
                  <a:cubicBezTo>
                    <a:pt x="2284" y="595"/>
                    <a:pt x="2282" y="697"/>
                    <a:pt x="2269" y="829"/>
                  </a:cubicBezTo>
                  <a:cubicBezTo>
                    <a:pt x="2253" y="1021"/>
                    <a:pt x="2243" y="1149"/>
                    <a:pt x="2221" y="1337"/>
                  </a:cubicBezTo>
                  <a:cubicBezTo>
                    <a:pt x="2186" y="1481"/>
                    <a:pt x="2179" y="1552"/>
                    <a:pt x="2115" y="1693"/>
                  </a:cubicBezTo>
                  <a:cubicBezTo>
                    <a:pt x="2067" y="1779"/>
                    <a:pt x="2057" y="1813"/>
                    <a:pt x="2023" y="1860"/>
                  </a:cubicBezTo>
                  <a:cubicBezTo>
                    <a:pt x="2019" y="1876"/>
                    <a:pt x="1991" y="1892"/>
                    <a:pt x="1978" y="1908"/>
                  </a:cubicBezTo>
                  <a:cubicBezTo>
                    <a:pt x="1965" y="1933"/>
                    <a:pt x="1970" y="1921"/>
                    <a:pt x="1949" y="1946"/>
                  </a:cubicBezTo>
                  <a:cubicBezTo>
                    <a:pt x="1938" y="1959"/>
                    <a:pt x="1926" y="1969"/>
                    <a:pt x="1911" y="1978"/>
                  </a:cubicBezTo>
                  <a:cubicBezTo>
                    <a:pt x="1884" y="1995"/>
                    <a:pt x="1892" y="1997"/>
                    <a:pt x="1866" y="2016"/>
                  </a:cubicBezTo>
                  <a:cubicBezTo>
                    <a:pt x="1842" y="2034"/>
                    <a:pt x="1838" y="2033"/>
                    <a:pt x="1815" y="2052"/>
                  </a:cubicBezTo>
                  <a:cubicBezTo>
                    <a:pt x="1801" y="2064"/>
                    <a:pt x="1759" y="2076"/>
                    <a:pt x="1744" y="2087"/>
                  </a:cubicBezTo>
                  <a:cubicBezTo>
                    <a:pt x="1711" y="2111"/>
                    <a:pt x="1698" y="2101"/>
                    <a:pt x="1664" y="2125"/>
                  </a:cubicBezTo>
                  <a:cubicBezTo>
                    <a:pt x="1644" y="2140"/>
                    <a:pt x="1623" y="2141"/>
                    <a:pt x="1562" y="2170"/>
                  </a:cubicBezTo>
                  <a:cubicBezTo>
                    <a:pt x="1501" y="2189"/>
                    <a:pt x="1486" y="2195"/>
                    <a:pt x="1421" y="2212"/>
                  </a:cubicBezTo>
                  <a:cubicBezTo>
                    <a:pt x="1351" y="2231"/>
                    <a:pt x="1267" y="2233"/>
                    <a:pt x="1178" y="2246"/>
                  </a:cubicBezTo>
                  <a:cubicBezTo>
                    <a:pt x="967" y="2284"/>
                    <a:pt x="758" y="2300"/>
                    <a:pt x="518" y="2310"/>
                  </a:cubicBezTo>
                  <a:cubicBezTo>
                    <a:pt x="393" y="2320"/>
                    <a:pt x="108" y="2325"/>
                    <a:pt x="0" y="2329"/>
                  </a:cubicBezTo>
                </a:path>
              </a:pathLst>
            </a:custGeom>
            <a:noFill/>
            <a:ln w="28575">
              <a:solidFill>
                <a:schemeClr val="hlink"/>
              </a:solidFill>
              <a:prstDash val="dash"/>
              <a:round/>
              <a:headEnd type="none" w="lg" len="med"/>
              <a:tailEnd type="none" w="lg" len="med"/>
            </a:ln>
          </p:spPr>
          <p:txBody>
            <a:bodyPr wrap="none" anchor="ctr"/>
            <a:lstStyle/>
            <a:p>
              <a:endParaRPr lang="zh-CN" altLang="en-US">
                <a:latin typeface="Calibri" pitchFamily="34" charset="0"/>
              </a:endParaRPr>
            </a:p>
          </p:txBody>
        </p:sp>
        <p:sp>
          <p:nvSpPr>
            <p:cNvPr id="129032" name="Freeform 45"/>
            <p:cNvSpPr>
              <a:spLocks/>
            </p:cNvSpPr>
            <p:nvPr/>
          </p:nvSpPr>
          <p:spPr bwMode="auto">
            <a:xfrm>
              <a:off x="1744" y="1245"/>
              <a:ext cx="2339" cy="2333"/>
            </a:xfrm>
            <a:custGeom>
              <a:avLst/>
              <a:gdLst>
                <a:gd name="T0" fmla="*/ 2336 w 2339"/>
                <a:gd name="T1" fmla="*/ 0 h 2333"/>
                <a:gd name="T2" fmla="*/ 2339 w 2339"/>
                <a:gd name="T3" fmla="*/ 333 h 2333"/>
                <a:gd name="T4" fmla="*/ 2333 w 2339"/>
                <a:gd name="T5" fmla="*/ 611 h 2333"/>
                <a:gd name="T6" fmla="*/ 2314 w 2339"/>
                <a:gd name="T7" fmla="*/ 915 h 2333"/>
                <a:gd name="T8" fmla="*/ 2275 w 2339"/>
                <a:gd name="T9" fmla="*/ 1395 h 2333"/>
                <a:gd name="T10" fmla="*/ 2189 w 2339"/>
                <a:gd name="T11" fmla="*/ 1773 h 2333"/>
                <a:gd name="T12" fmla="*/ 2090 w 2339"/>
                <a:gd name="T13" fmla="*/ 1937 h 2333"/>
                <a:gd name="T14" fmla="*/ 2045 w 2339"/>
                <a:gd name="T15" fmla="*/ 1985 h 2333"/>
                <a:gd name="T16" fmla="*/ 2016 w 2339"/>
                <a:gd name="T17" fmla="*/ 2023 h 2333"/>
                <a:gd name="T18" fmla="*/ 1978 w 2339"/>
                <a:gd name="T19" fmla="*/ 2055 h 2333"/>
                <a:gd name="T20" fmla="*/ 1933 w 2339"/>
                <a:gd name="T21" fmla="*/ 2093 h 2333"/>
                <a:gd name="T22" fmla="*/ 1882 w 2339"/>
                <a:gd name="T23" fmla="*/ 2129 h 2333"/>
                <a:gd name="T24" fmla="*/ 1821 w 2339"/>
                <a:gd name="T25" fmla="*/ 2150 h 2333"/>
                <a:gd name="T26" fmla="*/ 1728 w 2339"/>
                <a:gd name="T27" fmla="*/ 2189 h 2333"/>
                <a:gd name="T28" fmla="*/ 1626 w 2339"/>
                <a:gd name="T29" fmla="*/ 2214 h 2333"/>
                <a:gd name="T30" fmla="*/ 1469 w 2339"/>
                <a:gd name="T31" fmla="*/ 2246 h 2333"/>
                <a:gd name="T32" fmla="*/ 1235 w 2339"/>
                <a:gd name="T33" fmla="*/ 2272 h 2333"/>
                <a:gd name="T34" fmla="*/ 563 w 2339"/>
                <a:gd name="T35" fmla="*/ 2313 h 2333"/>
                <a:gd name="T36" fmla="*/ 0 w 2339"/>
                <a:gd name="T37" fmla="*/ 2333 h 23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9"/>
                <a:gd name="T58" fmla="*/ 0 h 2333"/>
                <a:gd name="T59" fmla="*/ 2339 w 2339"/>
                <a:gd name="T60" fmla="*/ 2333 h 233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9" h="2333">
                  <a:moveTo>
                    <a:pt x="2336" y="0"/>
                  </a:moveTo>
                  <a:cubicBezTo>
                    <a:pt x="2339" y="54"/>
                    <a:pt x="2339" y="253"/>
                    <a:pt x="2339" y="333"/>
                  </a:cubicBezTo>
                  <a:cubicBezTo>
                    <a:pt x="2329" y="464"/>
                    <a:pt x="2336" y="477"/>
                    <a:pt x="2333" y="611"/>
                  </a:cubicBezTo>
                  <a:cubicBezTo>
                    <a:pt x="2329" y="688"/>
                    <a:pt x="2320" y="777"/>
                    <a:pt x="2314" y="915"/>
                  </a:cubicBezTo>
                  <a:cubicBezTo>
                    <a:pt x="2298" y="1107"/>
                    <a:pt x="2297" y="1207"/>
                    <a:pt x="2275" y="1395"/>
                  </a:cubicBezTo>
                  <a:cubicBezTo>
                    <a:pt x="2256" y="1536"/>
                    <a:pt x="2246" y="1609"/>
                    <a:pt x="2189" y="1773"/>
                  </a:cubicBezTo>
                  <a:cubicBezTo>
                    <a:pt x="2144" y="1856"/>
                    <a:pt x="2124" y="1890"/>
                    <a:pt x="2090" y="1937"/>
                  </a:cubicBezTo>
                  <a:cubicBezTo>
                    <a:pt x="2086" y="1953"/>
                    <a:pt x="2058" y="1969"/>
                    <a:pt x="2045" y="1985"/>
                  </a:cubicBezTo>
                  <a:cubicBezTo>
                    <a:pt x="2032" y="2010"/>
                    <a:pt x="2037" y="1998"/>
                    <a:pt x="2016" y="2023"/>
                  </a:cubicBezTo>
                  <a:cubicBezTo>
                    <a:pt x="2005" y="2036"/>
                    <a:pt x="1993" y="2046"/>
                    <a:pt x="1978" y="2055"/>
                  </a:cubicBezTo>
                  <a:cubicBezTo>
                    <a:pt x="1951" y="2072"/>
                    <a:pt x="1959" y="2074"/>
                    <a:pt x="1933" y="2093"/>
                  </a:cubicBezTo>
                  <a:cubicBezTo>
                    <a:pt x="1909" y="2111"/>
                    <a:pt x="1905" y="2110"/>
                    <a:pt x="1882" y="2129"/>
                  </a:cubicBezTo>
                  <a:cubicBezTo>
                    <a:pt x="1868" y="2141"/>
                    <a:pt x="1866" y="2128"/>
                    <a:pt x="1821" y="2150"/>
                  </a:cubicBezTo>
                  <a:cubicBezTo>
                    <a:pt x="1782" y="2169"/>
                    <a:pt x="1770" y="2176"/>
                    <a:pt x="1728" y="2189"/>
                  </a:cubicBezTo>
                  <a:cubicBezTo>
                    <a:pt x="1677" y="2201"/>
                    <a:pt x="1670" y="2201"/>
                    <a:pt x="1626" y="2214"/>
                  </a:cubicBezTo>
                  <a:cubicBezTo>
                    <a:pt x="1555" y="2230"/>
                    <a:pt x="1536" y="2230"/>
                    <a:pt x="1469" y="2246"/>
                  </a:cubicBezTo>
                  <a:cubicBezTo>
                    <a:pt x="1395" y="2259"/>
                    <a:pt x="1370" y="2259"/>
                    <a:pt x="1235" y="2272"/>
                  </a:cubicBezTo>
                  <a:cubicBezTo>
                    <a:pt x="1005" y="2288"/>
                    <a:pt x="803" y="2303"/>
                    <a:pt x="563" y="2313"/>
                  </a:cubicBezTo>
                  <a:cubicBezTo>
                    <a:pt x="438" y="2323"/>
                    <a:pt x="117" y="2329"/>
                    <a:pt x="0" y="2333"/>
                  </a:cubicBezTo>
                </a:path>
              </a:pathLst>
            </a:custGeom>
            <a:noFill/>
            <a:ln w="28575">
              <a:solidFill>
                <a:srgbClr val="000099"/>
              </a:solidFill>
              <a:prstDash val="lgDash"/>
              <a:round/>
              <a:headEnd type="none" w="lg" len="med"/>
              <a:tailEnd type="none" w="lg" len="med"/>
            </a:ln>
          </p:spPr>
          <p:txBody>
            <a:bodyPr wrap="none" anchor="ctr"/>
            <a:lstStyle/>
            <a:p>
              <a:endParaRPr lang="zh-CN" altLang="en-US">
                <a:latin typeface="Calibri" pitchFamily="34" charset="0"/>
              </a:endParaRPr>
            </a:p>
          </p:txBody>
        </p:sp>
        <p:sp>
          <p:nvSpPr>
            <p:cNvPr id="129033" name="Text Box 46"/>
            <p:cNvSpPr txBox="1">
              <a:spLocks noChangeArrowheads="1"/>
            </p:cNvSpPr>
            <p:nvPr/>
          </p:nvSpPr>
          <p:spPr bwMode="auto">
            <a:xfrm>
              <a:off x="3088" y="2285"/>
              <a:ext cx="493" cy="23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400">
                  <a:solidFill>
                    <a:srgbClr val="000099"/>
                  </a:solidFill>
                  <a:latin typeface="Verdana" pitchFamily="34" charset="0"/>
                </a:rPr>
                <a:t>N=∞</a:t>
              </a:r>
              <a:endParaRPr kumimoji="1" lang="en-US" altLang="zh-CN" sz="3200">
                <a:latin typeface="Verdana" pitchFamily="34" charset="0"/>
              </a:endParaRPr>
            </a:p>
          </p:txBody>
        </p:sp>
        <p:sp>
          <p:nvSpPr>
            <p:cNvPr id="129034" name="Text Box 47"/>
            <p:cNvSpPr txBox="1">
              <a:spLocks noChangeArrowheads="1"/>
            </p:cNvSpPr>
            <p:nvPr/>
          </p:nvSpPr>
          <p:spPr bwMode="auto">
            <a:xfrm>
              <a:off x="3087" y="2688"/>
              <a:ext cx="423" cy="23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400" dirty="0">
                  <a:solidFill>
                    <a:srgbClr val="000099"/>
                  </a:solidFill>
                  <a:latin typeface="Verdana" pitchFamily="34" charset="0"/>
                </a:rPr>
                <a:t>N=4</a:t>
              </a:r>
              <a:endParaRPr kumimoji="1" lang="en-US" altLang="zh-CN" sz="3200" dirty="0">
                <a:latin typeface="Verdana" pitchFamily="34" charset="0"/>
              </a:endParaRPr>
            </a:p>
          </p:txBody>
        </p:sp>
        <p:sp>
          <p:nvSpPr>
            <p:cNvPr id="129035" name="Text Box 48"/>
            <p:cNvSpPr txBox="1">
              <a:spLocks noChangeArrowheads="1"/>
            </p:cNvSpPr>
            <p:nvPr/>
          </p:nvSpPr>
          <p:spPr bwMode="auto">
            <a:xfrm>
              <a:off x="2974" y="2978"/>
              <a:ext cx="423" cy="23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400">
                  <a:solidFill>
                    <a:srgbClr val="000099"/>
                  </a:solidFill>
                  <a:latin typeface="Verdana" pitchFamily="34" charset="0"/>
                </a:rPr>
                <a:t>N=2</a:t>
              </a:r>
              <a:endParaRPr kumimoji="1" lang="en-US" altLang="zh-CN" sz="3200">
                <a:latin typeface="Verdana" pitchFamily="34" charset="0"/>
              </a:endParaRPr>
            </a:p>
          </p:txBody>
        </p:sp>
        <p:sp>
          <p:nvSpPr>
            <p:cNvPr id="129036" name="Line 49"/>
            <p:cNvSpPr>
              <a:spLocks noChangeShapeType="1"/>
            </p:cNvSpPr>
            <p:nvPr/>
          </p:nvSpPr>
          <p:spPr bwMode="auto">
            <a:xfrm>
              <a:off x="3405" y="3131"/>
              <a:ext cx="459" cy="0"/>
            </a:xfrm>
            <a:prstGeom prst="line">
              <a:avLst/>
            </a:prstGeom>
            <a:noFill/>
            <a:ln w="9525">
              <a:solidFill>
                <a:srgbClr val="000099"/>
              </a:solidFill>
              <a:round/>
              <a:headEnd type="none" w="lg" len="med"/>
              <a:tailEnd type="stealth" w="sm" len="sm"/>
            </a:ln>
          </p:spPr>
          <p:txBody>
            <a:bodyPr wrap="none" anchor="ctr"/>
            <a:lstStyle/>
            <a:p>
              <a:endParaRPr lang="zh-CN" altLang="en-US"/>
            </a:p>
          </p:txBody>
        </p:sp>
        <p:sp>
          <p:nvSpPr>
            <p:cNvPr id="129037" name="Line 50"/>
            <p:cNvSpPr>
              <a:spLocks noChangeShapeType="1"/>
            </p:cNvSpPr>
            <p:nvPr/>
          </p:nvSpPr>
          <p:spPr bwMode="auto">
            <a:xfrm>
              <a:off x="3566" y="2812"/>
              <a:ext cx="330" cy="0"/>
            </a:xfrm>
            <a:prstGeom prst="line">
              <a:avLst/>
            </a:prstGeom>
            <a:noFill/>
            <a:ln w="9525">
              <a:solidFill>
                <a:schemeClr val="hlink"/>
              </a:solidFill>
              <a:round/>
              <a:headEnd type="none" w="lg" len="med"/>
              <a:tailEnd type="stealth" w="sm" len="sm"/>
            </a:ln>
          </p:spPr>
          <p:txBody>
            <a:bodyPr wrap="none" anchor="ctr"/>
            <a:lstStyle/>
            <a:p>
              <a:endParaRPr lang="zh-CN" altLang="en-US"/>
            </a:p>
          </p:txBody>
        </p:sp>
        <p:sp>
          <p:nvSpPr>
            <p:cNvPr id="129038" name="Line 51"/>
            <p:cNvSpPr>
              <a:spLocks noChangeShapeType="1"/>
            </p:cNvSpPr>
            <p:nvPr/>
          </p:nvSpPr>
          <p:spPr bwMode="auto">
            <a:xfrm>
              <a:off x="3585" y="2414"/>
              <a:ext cx="330" cy="0"/>
            </a:xfrm>
            <a:prstGeom prst="line">
              <a:avLst/>
            </a:prstGeom>
            <a:noFill/>
            <a:ln w="9525">
              <a:solidFill>
                <a:srgbClr val="009900"/>
              </a:solidFill>
              <a:round/>
              <a:headEnd type="none" w="lg" len="med"/>
              <a:tailEnd type="stealth" w="sm" len="sm"/>
            </a:ln>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69769">
                                            <p:txEl>
                                              <p:pRg st="0" end="0"/>
                                            </p:txEl>
                                          </p:spTgt>
                                        </p:tgtEl>
                                        <p:attrNameLst>
                                          <p:attrName>style.visibility</p:attrName>
                                        </p:attrNameLst>
                                      </p:cBhvr>
                                      <p:to>
                                        <p:strVal val="visible"/>
                                      </p:to>
                                    </p:set>
                                    <p:animEffect transition="in" filter="barn(outVertical)">
                                      <p:cBhvr>
                                        <p:cTn id="7" dur="500"/>
                                        <p:tgtEl>
                                          <p:spTgt spid="969769">
                                            <p:txEl>
                                              <p:pRg st="0" end="0"/>
                                            </p:txEl>
                                          </p:spTgt>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upRigh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69" grpId="0" build="p" autoUpdateAnimBg="0"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smtClean="0"/>
              <a:t>输出排队模型的性能分析</a:t>
            </a:r>
          </a:p>
        </p:txBody>
      </p:sp>
      <p:sp>
        <p:nvSpPr>
          <p:cNvPr id="131075" name="Rectangle 3"/>
          <p:cNvSpPr>
            <a:spLocks noGrp="1" noChangeArrowheads="1"/>
          </p:cNvSpPr>
          <p:nvPr>
            <p:ph type="body" idx="1"/>
          </p:nvPr>
        </p:nvSpPr>
        <p:spPr>
          <a:xfrm>
            <a:off x="468313" y="1557338"/>
            <a:ext cx="8534400" cy="4114800"/>
          </a:xfrm>
        </p:spPr>
        <p:txBody>
          <a:bodyPr/>
          <a:lstStyle/>
          <a:p>
            <a:pPr eaLnBrk="1" hangingPunct="1">
              <a:buFont typeface="Wingdings" pitchFamily="2" charset="2"/>
              <a:buChar char="Ø"/>
            </a:pPr>
            <a:r>
              <a:rPr lang="zh-CN" altLang="en-US" sz="2800" dirty="0" smtClean="0"/>
              <a:t>输出排队模型的平均等待时间与输入负荷有关；</a:t>
            </a:r>
          </a:p>
          <a:p>
            <a:pPr eaLnBrk="1" hangingPunct="1">
              <a:buFont typeface="Wingdings" pitchFamily="2" charset="2"/>
              <a:buChar char="Ø"/>
            </a:pPr>
            <a:r>
              <a:rPr lang="zh-CN" altLang="en-US" sz="2800" dirty="0" smtClean="0"/>
              <a:t>在低负荷情况下，输出排队模型的性能很好；</a:t>
            </a:r>
          </a:p>
          <a:p>
            <a:pPr lvl="1" eaLnBrk="1" hangingPunct="1"/>
            <a:r>
              <a:rPr lang="zh-CN" altLang="en-US" sz="2400" dirty="0" smtClean="0"/>
              <a:t> </a:t>
            </a:r>
            <a:r>
              <a:rPr lang="zh-CN" altLang="en-US" sz="2000" dirty="0" smtClean="0"/>
              <a:t>平均队列长度（平均等待时间）在几个信元范围内</a:t>
            </a:r>
          </a:p>
          <a:p>
            <a:pPr eaLnBrk="1" hangingPunct="1">
              <a:buFont typeface="Wingdings" pitchFamily="2" charset="2"/>
              <a:buChar char="Ø"/>
            </a:pPr>
            <a:r>
              <a:rPr lang="zh-CN" altLang="en-US" sz="2800" dirty="0" smtClean="0"/>
              <a:t>当输入负荷超过 </a:t>
            </a:r>
            <a:r>
              <a:rPr lang="en-US" altLang="zh-CN" sz="2800" dirty="0" smtClean="0"/>
              <a:t>0.8 </a:t>
            </a:r>
            <a:r>
              <a:rPr lang="zh-CN" altLang="en-US" sz="2800" dirty="0" smtClean="0"/>
              <a:t>时，性能急剧下降；</a:t>
            </a:r>
          </a:p>
          <a:p>
            <a:pPr lvl="1" eaLnBrk="1" hangingPunct="1"/>
            <a:r>
              <a:rPr lang="zh-CN" altLang="en-US" sz="2000" dirty="0" smtClean="0"/>
              <a:t>平均等待时间呈指数增长</a:t>
            </a:r>
          </a:p>
          <a:p>
            <a:pPr lvl="1" eaLnBrk="1" hangingPunct="1"/>
            <a:r>
              <a:rPr lang="zh-CN" altLang="en-US" sz="2000" dirty="0" smtClean="0"/>
              <a:t>队列长度也呈指数增长，并可能因溢出而造成信元丢失</a:t>
            </a:r>
          </a:p>
          <a:p>
            <a:pPr eaLnBrk="1" hangingPunct="1">
              <a:buFont typeface="Wingdings" pitchFamily="2" charset="2"/>
              <a:buChar char="Ø"/>
            </a:pPr>
            <a:r>
              <a:rPr lang="zh-CN" altLang="en-US" sz="2800" dirty="0" smtClean="0"/>
              <a:t>交换单元的规模 </a:t>
            </a:r>
            <a:r>
              <a:rPr lang="en-US" altLang="zh-CN" sz="2800" dirty="0" smtClean="0"/>
              <a:t>N </a:t>
            </a:r>
            <a:r>
              <a:rPr lang="zh-CN" altLang="en-US" sz="2800" dirty="0" smtClean="0"/>
              <a:t>对输出排队模型的性能影响很小；</a:t>
            </a:r>
          </a:p>
          <a:p>
            <a:pPr eaLnBrk="1" hangingPunct="1">
              <a:buFont typeface="Wingdings" pitchFamily="2" charset="2"/>
              <a:buChar char="Ø"/>
            </a:pPr>
            <a:r>
              <a:rPr lang="zh-CN" altLang="en-US" sz="2800" dirty="0" smtClean="0"/>
              <a:t>采用基于输出排队原理的交换单元时，应将输入负荷控制在 </a:t>
            </a:r>
            <a:r>
              <a:rPr lang="en-US" altLang="zh-CN" sz="2800" dirty="0" smtClean="0"/>
              <a:t>0.8 </a:t>
            </a:r>
            <a:r>
              <a:rPr lang="zh-CN" altLang="en-US" sz="2800" dirty="0" smtClean="0"/>
              <a:t>以下，以获得较好的性能。</a:t>
            </a:r>
          </a:p>
        </p:txBody>
      </p:sp>
    </p:spTree>
  </p:cSld>
  <p:clrMapOvr>
    <a:masterClrMapping/>
  </p:clrMapOvr>
  <p:transition>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zh-CN" altLang="en-US" smtClean="0"/>
              <a:t>输入排队模型的性能分析</a:t>
            </a:r>
          </a:p>
        </p:txBody>
      </p:sp>
      <p:sp>
        <p:nvSpPr>
          <p:cNvPr id="2054" name="Rectangle 3"/>
          <p:cNvSpPr>
            <a:spLocks noGrp="1" noChangeArrowheads="1"/>
          </p:cNvSpPr>
          <p:nvPr>
            <p:ph type="body" idx="1"/>
          </p:nvPr>
        </p:nvSpPr>
        <p:spPr>
          <a:xfrm>
            <a:off x="755650" y="1844675"/>
            <a:ext cx="7993063" cy="2049463"/>
          </a:xfrm>
        </p:spPr>
        <p:txBody>
          <a:bodyPr/>
          <a:lstStyle/>
          <a:p>
            <a:pPr eaLnBrk="1" hangingPunct="1"/>
            <a:r>
              <a:rPr lang="zh-CN" altLang="en-US" smtClean="0"/>
              <a:t>经过推导，可证明采用输入排队模型的交换单元的性能是有限的：</a:t>
            </a:r>
          </a:p>
          <a:p>
            <a:pPr marL="533400" lvl="1" indent="19050" eaLnBrk="1" hangingPunct="1"/>
            <a:r>
              <a:rPr lang="zh-CN" altLang="en-US" sz="2400" smtClean="0"/>
              <a:t>当入线的负荷达到一定程度时，就会出现饱和</a:t>
            </a:r>
            <a:r>
              <a:rPr lang="en-US" altLang="zh-CN" sz="2400" smtClean="0"/>
              <a:t>;</a:t>
            </a:r>
            <a:endParaRPr lang="zh-CN" altLang="en-US" sz="2400" smtClean="0"/>
          </a:p>
          <a:p>
            <a:pPr marL="533400" lvl="1" indent="19050" eaLnBrk="1" hangingPunct="1"/>
            <a:r>
              <a:rPr lang="zh-CN" altLang="en-US" sz="2400" smtClean="0"/>
              <a:t>该模型所能达到的最大负荷为：</a:t>
            </a:r>
          </a:p>
        </p:txBody>
      </p:sp>
      <p:sp>
        <p:nvSpPr>
          <p:cNvPr id="2055" name="Rectangle 4"/>
          <p:cNvSpPr>
            <a:spLocks noChangeArrowheads="1"/>
          </p:cNvSpPr>
          <p:nvPr/>
        </p:nvSpPr>
        <p:spPr bwMode="auto">
          <a:xfrm>
            <a:off x="1219200" y="3810000"/>
            <a:ext cx="6981825" cy="962025"/>
          </a:xfrm>
          <a:prstGeom prst="rect">
            <a:avLst/>
          </a:prstGeom>
          <a:solidFill>
            <a:schemeClr val="bg1"/>
          </a:solidFill>
          <a:ln w="19050">
            <a:noFill/>
            <a:miter lim="800000"/>
            <a:headEnd type="none" w="lg" len="med"/>
            <a:tailEnd type="none" w="med" len="lg"/>
          </a:ln>
        </p:spPr>
        <p:txBody>
          <a:bodyPr wrap="none" anchor="ctr"/>
          <a:lstStyle/>
          <a:p>
            <a:endParaRPr lang="zh-CN" altLang="en-US">
              <a:latin typeface="Calibri" pitchFamily="34" charset="0"/>
            </a:endParaRPr>
          </a:p>
        </p:txBody>
      </p:sp>
      <p:graphicFrame>
        <p:nvGraphicFramePr>
          <p:cNvPr id="2050" name="Object 5"/>
          <p:cNvGraphicFramePr>
            <a:graphicFrameLocks noChangeAspect="1"/>
          </p:cNvGraphicFramePr>
          <p:nvPr/>
        </p:nvGraphicFramePr>
        <p:xfrm>
          <a:off x="2590800" y="4038600"/>
          <a:ext cx="3200400" cy="549275"/>
        </p:xfrm>
        <a:graphic>
          <a:graphicData uri="http://schemas.openxmlformats.org/presentationml/2006/ole">
            <p:oleObj spid="_x0000_s2060" name="Equation" r:id="rId4" imgW="1397000" imgH="241300" progId="Equation.3">
              <p:embed/>
            </p:oleObj>
          </a:graphicData>
        </a:graphic>
      </p:graphicFrame>
      <p:graphicFrame>
        <p:nvGraphicFramePr>
          <p:cNvPr id="2051" name="Object 6"/>
          <p:cNvGraphicFramePr>
            <a:graphicFrameLocks noChangeAspect="1"/>
          </p:cNvGraphicFramePr>
          <p:nvPr/>
        </p:nvGraphicFramePr>
        <p:xfrm>
          <a:off x="5867400" y="4114800"/>
          <a:ext cx="1425575" cy="461963"/>
        </p:xfrm>
        <a:graphic>
          <a:graphicData uri="http://schemas.openxmlformats.org/presentationml/2006/ole">
            <p:oleObj spid="_x0000_s2061" name="Equation" r:id="rId5" imgW="622030" imgH="203112" progId="Equation.3">
              <p:embed/>
            </p:oleObj>
          </a:graphicData>
        </a:graphic>
      </p:graphicFrame>
      <p:sp>
        <p:nvSpPr>
          <p:cNvPr id="2056" name="Rectangle 7"/>
          <p:cNvSpPr>
            <a:spLocks noChangeArrowheads="1"/>
          </p:cNvSpPr>
          <p:nvPr/>
        </p:nvSpPr>
        <p:spPr bwMode="auto">
          <a:xfrm>
            <a:off x="762000" y="4837113"/>
            <a:ext cx="8153400" cy="2020887"/>
          </a:xfrm>
          <a:prstGeom prst="rect">
            <a:avLst/>
          </a:prstGeom>
          <a:noFill/>
          <a:ln w="9525">
            <a:noFill/>
            <a:miter lim="800000"/>
            <a:headEnd/>
            <a:tailEnd/>
          </a:ln>
        </p:spPr>
        <p:txBody>
          <a:bodyPr/>
          <a:lstStyle/>
          <a:p>
            <a:pPr marL="858838" lvl="1" indent="-325438">
              <a:spcBef>
                <a:spcPct val="20000"/>
              </a:spcBef>
              <a:buClr>
                <a:schemeClr val="hlink"/>
              </a:buClr>
              <a:buSzPct val="55000"/>
              <a:buFont typeface="Wingdings" pitchFamily="2" charset="2"/>
              <a:buChar char="n"/>
            </a:pPr>
            <a:r>
              <a:rPr lang="zh-CN" altLang="en-US" sz="2400" dirty="0">
                <a:latin typeface="+mn-ea"/>
                <a:ea typeface="+mn-ea"/>
              </a:rPr>
              <a:t>输入排队模型的性能明显低于输出排队</a:t>
            </a:r>
            <a:r>
              <a:rPr lang="en-US" altLang="zh-CN" sz="2400" dirty="0">
                <a:latin typeface="+mn-ea"/>
                <a:ea typeface="+mn-ea"/>
              </a:rPr>
              <a:t>;</a:t>
            </a:r>
            <a:endParaRPr lang="zh-CN" altLang="en-US" sz="2400" dirty="0">
              <a:latin typeface="+mn-ea"/>
              <a:ea typeface="+mn-ea"/>
            </a:endParaRPr>
          </a:p>
          <a:p>
            <a:pPr marL="858838" lvl="1" indent="-325438">
              <a:spcBef>
                <a:spcPct val="20000"/>
              </a:spcBef>
              <a:buClr>
                <a:schemeClr val="hlink"/>
              </a:buClr>
              <a:buSzPct val="55000"/>
              <a:buFont typeface="Wingdings" pitchFamily="2" charset="2"/>
              <a:buChar char="n"/>
            </a:pPr>
            <a:r>
              <a:rPr lang="zh-CN" altLang="en-US" sz="2400" dirty="0">
                <a:latin typeface="+mn-ea"/>
                <a:ea typeface="+mn-ea"/>
              </a:rPr>
              <a:t>由于交换单元的交换能力所限，超过最大负荷部分的信元将被丢弃</a:t>
            </a:r>
            <a:r>
              <a:rPr lang="en-US" altLang="zh-CN" sz="2400" dirty="0">
                <a:latin typeface="+mn-ea"/>
                <a:ea typeface="+mn-ea"/>
              </a:rPr>
              <a:t>.</a:t>
            </a:r>
            <a:endParaRPr lang="zh-CN" altLang="en-US" sz="2400" dirty="0">
              <a:latin typeface="+mn-ea"/>
              <a:ea typeface="+mn-ea"/>
            </a:endParaRPr>
          </a:p>
        </p:txBody>
      </p:sp>
    </p:spTree>
  </p:cSld>
  <p:clrMapOvr>
    <a:masterClrMapping/>
  </p:clrMapOvr>
  <p:transition>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smtClean="0"/>
              <a:t>中央排队模型的性能分析</a:t>
            </a:r>
          </a:p>
        </p:txBody>
      </p:sp>
      <p:sp>
        <p:nvSpPr>
          <p:cNvPr id="136195" name="Rectangle 3"/>
          <p:cNvSpPr>
            <a:spLocks noGrp="1" noChangeArrowheads="1"/>
          </p:cNvSpPr>
          <p:nvPr>
            <p:ph type="body" idx="1"/>
          </p:nvPr>
        </p:nvSpPr>
        <p:spPr>
          <a:xfrm>
            <a:off x="468313" y="1484313"/>
            <a:ext cx="8305800" cy="4114800"/>
          </a:xfrm>
        </p:spPr>
        <p:txBody>
          <a:bodyPr/>
          <a:lstStyle/>
          <a:p>
            <a:pPr eaLnBrk="1" hangingPunct="1">
              <a:lnSpc>
                <a:spcPct val="130000"/>
              </a:lnSpc>
            </a:pPr>
            <a:r>
              <a:rPr lang="zh-CN" altLang="en-US" dirty="0" smtClean="0"/>
              <a:t>中央排队模型的性能</a:t>
            </a:r>
          </a:p>
          <a:p>
            <a:pPr lvl="1" eaLnBrk="1" hangingPunct="1">
              <a:lnSpc>
                <a:spcPct val="130000"/>
              </a:lnSpc>
            </a:pPr>
            <a:r>
              <a:rPr lang="zh-CN" altLang="en-US" sz="2400" dirty="0" smtClean="0"/>
              <a:t>在平均等待时间特性上，中央排队与输入排队完全相同</a:t>
            </a:r>
          </a:p>
          <a:p>
            <a:pPr eaLnBrk="1" hangingPunct="1">
              <a:lnSpc>
                <a:spcPct val="130000"/>
              </a:lnSpc>
            </a:pPr>
            <a:r>
              <a:rPr lang="zh-CN" altLang="en-US" dirty="0" smtClean="0"/>
              <a:t>中央排队模型的优点：</a:t>
            </a:r>
          </a:p>
          <a:p>
            <a:pPr lvl="1" eaLnBrk="1" hangingPunct="1">
              <a:lnSpc>
                <a:spcPct val="130000"/>
              </a:lnSpc>
            </a:pPr>
            <a:r>
              <a:rPr lang="zh-CN" altLang="en-US" sz="2400" dirty="0" smtClean="0"/>
              <a:t>能够大量减少缓冲存储器的容量；</a:t>
            </a:r>
          </a:p>
          <a:p>
            <a:pPr lvl="1" eaLnBrk="1" hangingPunct="1">
              <a:lnSpc>
                <a:spcPct val="130000"/>
              </a:lnSpc>
            </a:pPr>
            <a:r>
              <a:rPr lang="zh-CN" altLang="en-US" sz="2400" dirty="0" smtClean="0"/>
              <a:t>原因</a:t>
            </a:r>
            <a:r>
              <a:rPr lang="zh-CN" altLang="en-US" sz="2400" dirty="0" smtClean="0"/>
              <a:t>：对</a:t>
            </a:r>
            <a:r>
              <a:rPr lang="zh-CN" altLang="en-US" sz="2400" dirty="0" smtClean="0"/>
              <a:t>缓冲器的共享提高了存储器的利用率。</a:t>
            </a:r>
          </a:p>
          <a:p>
            <a:pPr eaLnBrk="1" hangingPunct="1">
              <a:lnSpc>
                <a:spcPct val="130000"/>
              </a:lnSpc>
            </a:pPr>
            <a:r>
              <a:rPr lang="zh-CN" altLang="en-US" dirty="0" smtClean="0"/>
              <a:t>数学推导可证明，中央排队提高了缓冲的利用率，从而减少了对队列缓冲器容量的需求</a:t>
            </a:r>
          </a:p>
          <a:p>
            <a:pPr lvl="2" eaLnBrk="1" hangingPunct="1">
              <a:lnSpc>
                <a:spcPct val="130000"/>
              </a:lnSpc>
            </a:pPr>
            <a:r>
              <a:rPr lang="zh-CN" altLang="en-US" dirty="0" smtClean="0"/>
              <a:t>通过缓冲器大小与信元丢失率的关系可以反映出来</a:t>
            </a: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noChangeArrowheads="1"/>
          </p:cNvPicPr>
          <p:nvPr/>
        </p:nvPicPr>
        <p:blipFill>
          <a:blip r:embed="rId3" cstate="print"/>
          <a:srcRect/>
          <a:stretch>
            <a:fillRect/>
          </a:stretch>
        </p:blipFill>
        <p:spPr bwMode="auto">
          <a:xfrm>
            <a:off x="328613" y="1412875"/>
            <a:ext cx="8467725" cy="4968875"/>
          </a:xfrm>
          <a:prstGeom prst="rect">
            <a:avLst/>
          </a:prstGeom>
          <a:noFill/>
          <a:ln w="9525">
            <a:noFill/>
            <a:miter lim="800000"/>
            <a:headEnd/>
            <a:tailEnd/>
          </a:ln>
        </p:spPr>
      </p:pic>
      <p:sp>
        <p:nvSpPr>
          <p:cNvPr id="25602" name="矩形 3"/>
          <p:cNvSpPr>
            <a:spLocks noChangeArrowheads="1"/>
          </p:cNvSpPr>
          <p:nvPr/>
        </p:nvSpPr>
        <p:spPr bwMode="auto">
          <a:xfrm>
            <a:off x="2366963" y="419100"/>
            <a:ext cx="4410075" cy="646113"/>
          </a:xfrm>
          <a:prstGeom prst="rect">
            <a:avLst/>
          </a:prstGeom>
          <a:noFill/>
          <a:ln w="9525">
            <a:noFill/>
            <a:miter lim="800000"/>
            <a:headEnd/>
            <a:tailEnd/>
          </a:ln>
        </p:spPr>
        <p:txBody>
          <a:bodyPr wrap="none">
            <a:spAutoFit/>
          </a:bodyPr>
          <a:lstStyle/>
          <a:p>
            <a:r>
              <a:rPr lang="en-US" altLang="zh-CN" sz="3600" b="1">
                <a:latin typeface="Calibri" pitchFamily="34" charset="0"/>
              </a:rPr>
              <a:t>ATM </a:t>
            </a:r>
            <a:r>
              <a:rPr lang="zh-CN" altLang="en-US" sz="3600" b="1">
                <a:latin typeface="Calibri" pitchFamily="34" charset="0"/>
              </a:rPr>
              <a:t>交换的基本原理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smtClean="0"/>
              <a:t>中央排队策略的队列大小</a:t>
            </a:r>
          </a:p>
        </p:txBody>
      </p:sp>
      <p:sp>
        <p:nvSpPr>
          <p:cNvPr id="977923" name="Rectangle 3"/>
          <p:cNvSpPr>
            <a:spLocks noGrp="1" noChangeArrowheads="1"/>
          </p:cNvSpPr>
          <p:nvPr>
            <p:ph type="body" idx="1"/>
          </p:nvPr>
        </p:nvSpPr>
        <p:spPr>
          <a:xfrm>
            <a:off x="755650" y="6092825"/>
            <a:ext cx="7772400" cy="571500"/>
          </a:xfrm>
        </p:spPr>
        <p:txBody>
          <a:bodyPr/>
          <a:lstStyle/>
          <a:p>
            <a:pPr eaLnBrk="1" hangingPunct="1">
              <a:buFont typeface="Wingdings" pitchFamily="2" charset="2"/>
              <a:buNone/>
            </a:pPr>
            <a:r>
              <a:rPr lang="zh-CN" altLang="en-US" sz="2400" dirty="0" smtClean="0"/>
              <a:t>输出排队和中央排队中信元丢失率与队列大小的关系</a:t>
            </a:r>
          </a:p>
        </p:txBody>
      </p:sp>
      <p:grpSp>
        <p:nvGrpSpPr>
          <p:cNvPr id="47" name="组合 46"/>
          <p:cNvGrpSpPr/>
          <p:nvPr/>
        </p:nvGrpSpPr>
        <p:grpSpPr>
          <a:xfrm>
            <a:off x="755576" y="1556792"/>
            <a:ext cx="7666038" cy="4403725"/>
            <a:chOff x="971550" y="1844675"/>
            <a:chExt cx="7666038" cy="4403725"/>
          </a:xfrm>
        </p:grpSpPr>
        <p:grpSp>
          <p:nvGrpSpPr>
            <p:cNvPr id="2" name="Group 4"/>
            <p:cNvGrpSpPr>
              <a:grpSpLocks/>
            </p:cNvGrpSpPr>
            <p:nvPr/>
          </p:nvGrpSpPr>
          <p:grpSpPr bwMode="auto">
            <a:xfrm>
              <a:off x="971550" y="1844675"/>
              <a:ext cx="7666038" cy="4403725"/>
              <a:chOff x="692" y="1056"/>
              <a:chExt cx="4913" cy="2832"/>
            </a:xfrm>
          </p:grpSpPr>
          <p:sp>
            <p:nvSpPr>
              <p:cNvPr id="138262" name="Rectangle 5"/>
              <p:cNvSpPr>
                <a:spLocks noChangeArrowheads="1"/>
              </p:cNvSpPr>
              <p:nvPr/>
            </p:nvSpPr>
            <p:spPr bwMode="auto">
              <a:xfrm>
                <a:off x="692" y="1056"/>
                <a:ext cx="4913" cy="2832"/>
              </a:xfrm>
              <a:prstGeom prst="rect">
                <a:avLst/>
              </a:prstGeom>
              <a:solidFill>
                <a:schemeClr val="bg1"/>
              </a:solidFill>
              <a:ln w="19050">
                <a:noFill/>
                <a:miter lim="800000"/>
                <a:headEnd type="none" w="lg" len="med"/>
                <a:tailEnd type="none" w="lg" len="med"/>
              </a:ln>
            </p:spPr>
            <p:txBody>
              <a:bodyPr wrap="none" anchor="ctr"/>
              <a:lstStyle/>
              <a:p>
                <a:endParaRPr lang="zh-CN" altLang="en-US">
                  <a:latin typeface="Calibri" pitchFamily="34" charset="0"/>
                </a:endParaRPr>
              </a:p>
            </p:txBody>
          </p:sp>
          <p:sp>
            <p:nvSpPr>
              <p:cNvPr id="138263" name="Line 6"/>
              <p:cNvSpPr>
                <a:spLocks noChangeShapeType="1"/>
              </p:cNvSpPr>
              <p:nvPr/>
            </p:nvSpPr>
            <p:spPr bwMode="auto">
              <a:xfrm flipV="1">
                <a:off x="1338" y="1228"/>
                <a:ext cx="0" cy="2384"/>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38264" name="Line 7"/>
              <p:cNvSpPr>
                <a:spLocks noChangeShapeType="1"/>
              </p:cNvSpPr>
              <p:nvPr/>
            </p:nvSpPr>
            <p:spPr bwMode="auto">
              <a:xfrm>
                <a:off x="1338" y="3612"/>
                <a:ext cx="3029"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38265" name="Text Box 8"/>
              <p:cNvSpPr txBox="1">
                <a:spLocks noChangeArrowheads="1"/>
              </p:cNvSpPr>
              <p:nvPr/>
            </p:nvSpPr>
            <p:spPr bwMode="auto">
              <a:xfrm>
                <a:off x="4126" y="3086"/>
                <a:ext cx="1358" cy="469"/>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zh-CN" altLang="en-US" sz="2400">
                    <a:solidFill>
                      <a:srgbClr val="000099"/>
                    </a:solidFill>
                    <a:latin typeface="Verdana" pitchFamily="34" charset="0"/>
                    <a:ea typeface="隶书" pitchFamily="49" charset="-122"/>
                  </a:rPr>
                  <a:t>每输出链路的队列大小</a:t>
                </a:r>
                <a:r>
                  <a:rPr kumimoji="1" lang="zh-CN" altLang="en-US" sz="2400">
                    <a:solidFill>
                      <a:srgbClr val="000099"/>
                    </a:solidFill>
                    <a:latin typeface="Verdana" pitchFamily="34" charset="0"/>
                    <a:ea typeface="方正隶变简体"/>
                    <a:cs typeface="方正隶变简体"/>
                  </a:rPr>
                  <a:t> </a:t>
                </a:r>
                <a:r>
                  <a:rPr kumimoji="1" lang="en-US" altLang="zh-CN" sz="2000">
                    <a:solidFill>
                      <a:srgbClr val="000099"/>
                    </a:solidFill>
                    <a:latin typeface="Verdana" pitchFamily="34" charset="0"/>
                    <a:ea typeface="方正隶变简体"/>
                    <a:cs typeface="方正隶变简体"/>
                  </a:rPr>
                  <a:t>(cells)</a:t>
                </a:r>
                <a:endParaRPr kumimoji="1" lang="en-US" altLang="zh-CN" sz="3200">
                  <a:solidFill>
                    <a:srgbClr val="000099"/>
                  </a:solidFill>
                  <a:latin typeface="Verdana" pitchFamily="34" charset="0"/>
                </a:endParaRPr>
              </a:p>
            </p:txBody>
          </p:sp>
          <p:sp>
            <p:nvSpPr>
              <p:cNvPr id="138266" name="Line 9"/>
              <p:cNvSpPr>
                <a:spLocks noChangeShapeType="1"/>
              </p:cNvSpPr>
              <p:nvPr/>
            </p:nvSpPr>
            <p:spPr bwMode="auto">
              <a:xfrm>
                <a:off x="1338" y="2510"/>
                <a:ext cx="45"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67" name="Line 10"/>
              <p:cNvSpPr>
                <a:spLocks noChangeShapeType="1"/>
              </p:cNvSpPr>
              <p:nvPr/>
            </p:nvSpPr>
            <p:spPr bwMode="auto">
              <a:xfrm>
                <a:off x="1338" y="3057"/>
                <a:ext cx="45"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68" name="Line 11"/>
              <p:cNvSpPr>
                <a:spLocks noChangeShapeType="1"/>
              </p:cNvSpPr>
              <p:nvPr/>
            </p:nvSpPr>
            <p:spPr bwMode="auto">
              <a:xfrm>
                <a:off x="1338" y="1962"/>
                <a:ext cx="45"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69" name="Line 12"/>
              <p:cNvSpPr>
                <a:spLocks noChangeShapeType="1"/>
              </p:cNvSpPr>
              <p:nvPr/>
            </p:nvSpPr>
            <p:spPr bwMode="auto">
              <a:xfrm>
                <a:off x="1338" y="1378"/>
                <a:ext cx="45"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70" name="Line 13"/>
              <p:cNvSpPr>
                <a:spLocks noChangeShapeType="1"/>
              </p:cNvSpPr>
              <p:nvPr/>
            </p:nvSpPr>
            <p:spPr bwMode="auto">
              <a:xfrm flipH="1">
                <a:off x="1891" y="3540"/>
                <a:ext cx="0" cy="72"/>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71" name="Line 14"/>
              <p:cNvSpPr>
                <a:spLocks noChangeShapeType="1"/>
              </p:cNvSpPr>
              <p:nvPr/>
            </p:nvSpPr>
            <p:spPr bwMode="auto">
              <a:xfrm flipH="1">
                <a:off x="2435" y="3540"/>
                <a:ext cx="0" cy="72"/>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72" name="Line 15"/>
              <p:cNvSpPr>
                <a:spLocks noChangeShapeType="1"/>
              </p:cNvSpPr>
              <p:nvPr/>
            </p:nvSpPr>
            <p:spPr bwMode="auto">
              <a:xfrm flipH="1">
                <a:off x="2992" y="3540"/>
                <a:ext cx="0" cy="72"/>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73" name="Line 16"/>
              <p:cNvSpPr>
                <a:spLocks noChangeShapeType="1"/>
              </p:cNvSpPr>
              <p:nvPr/>
            </p:nvSpPr>
            <p:spPr bwMode="auto">
              <a:xfrm flipH="1">
                <a:off x="3533" y="3540"/>
                <a:ext cx="0" cy="72"/>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74" name="Line 17"/>
              <p:cNvSpPr>
                <a:spLocks noChangeShapeType="1"/>
              </p:cNvSpPr>
              <p:nvPr/>
            </p:nvSpPr>
            <p:spPr bwMode="auto">
              <a:xfrm flipH="1">
                <a:off x="4083" y="3540"/>
                <a:ext cx="0" cy="72"/>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38275" name="Text Box 18"/>
              <p:cNvSpPr txBox="1">
                <a:spLocks noChangeArrowheads="1"/>
              </p:cNvSpPr>
              <p:nvPr/>
            </p:nvSpPr>
            <p:spPr bwMode="auto">
              <a:xfrm>
                <a:off x="1778" y="3639"/>
                <a:ext cx="210"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20</a:t>
                </a:r>
                <a:endParaRPr kumimoji="1" lang="en-US" altLang="zh-CN" sz="3200">
                  <a:solidFill>
                    <a:srgbClr val="000099"/>
                  </a:solidFill>
                  <a:latin typeface="Verdana" pitchFamily="34" charset="0"/>
                </a:endParaRPr>
              </a:p>
            </p:txBody>
          </p:sp>
          <p:sp>
            <p:nvSpPr>
              <p:cNvPr id="138276" name="Text Box 19"/>
              <p:cNvSpPr txBox="1">
                <a:spLocks noChangeArrowheads="1"/>
              </p:cNvSpPr>
              <p:nvPr/>
            </p:nvSpPr>
            <p:spPr bwMode="auto">
              <a:xfrm>
                <a:off x="2331" y="3639"/>
                <a:ext cx="210"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40</a:t>
                </a:r>
                <a:endParaRPr kumimoji="1" lang="en-US" altLang="zh-CN" sz="3200">
                  <a:solidFill>
                    <a:srgbClr val="000099"/>
                  </a:solidFill>
                  <a:latin typeface="Verdana" pitchFamily="34" charset="0"/>
                </a:endParaRPr>
              </a:p>
            </p:txBody>
          </p:sp>
          <p:sp>
            <p:nvSpPr>
              <p:cNvPr id="138277" name="Text Box 20"/>
              <p:cNvSpPr txBox="1">
                <a:spLocks noChangeArrowheads="1"/>
              </p:cNvSpPr>
              <p:nvPr/>
            </p:nvSpPr>
            <p:spPr bwMode="auto">
              <a:xfrm>
                <a:off x="2894" y="3639"/>
                <a:ext cx="210"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60</a:t>
                </a:r>
                <a:endParaRPr kumimoji="1" lang="en-US" altLang="zh-CN" sz="3200">
                  <a:solidFill>
                    <a:srgbClr val="000099"/>
                  </a:solidFill>
                  <a:latin typeface="Verdana" pitchFamily="34" charset="0"/>
                </a:endParaRPr>
              </a:p>
            </p:txBody>
          </p:sp>
          <p:sp>
            <p:nvSpPr>
              <p:cNvPr id="138278" name="Text Box 21"/>
              <p:cNvSpPr txBox="1">
                <a:spLocks noChangeArrowheads="1"/>
              </p:cNvSpPr>
              <p:nvPr/>
            </p:nvSpPr>
            <p:spPr bwMode="auto">
              <a:xfrm>
                <a:off x="3432" y="3639"/>
                <a:ext cx="210"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80</a:t>
                </a:r>
                <a:endParaRPr kumimoji="1" lang="en-US" altLang="zh-CN" sz="3200">
                  <a:solidFill>
                    <a:srgbClr val="000099"/>
                  </a:solidFill>
                  <a:latin typeface="Verdana" pitchFamily="34" charset="0"/>
                </a:endParaRPr>
              </a:p>
            </p:txBody>
          </p:sp>
          <p:sp>
            <p:nvSpPr>
              <p:cNvPr id="138279" name="Text Box 22"/>
              <p:cNvSpPr txBox="1">
                <a:spLocks noChangeArrowheads="1"/>
              </p:cNvSpPr>
              <p:nvPr/>
            </p:nvSpPr>
            <p:spPr bwMode="auto">
              <a:xfrm>
                <a:off x="3920" y="3639"/>
                <a:ext cx="333"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100</a:t>
                </a:r>
                <a:endParaRPr kumimoji="1" lang="en-US" altLang="zh-CN" sz="3200">
                  <a:solidFill>
                    <a:srgbClr val="000099"/>
                  </a:solidFill>
                  <a:latin typeface="Verdana" pitchFamily="34" charset="0"/>
                </a:endParaRPr>
              </a:p>
            </p:txBody>
          </p:sp>
          <p:sp>
            <p:nvSpPr>
              <p:cNvPr id="138280" name="Text Box 23"/>
              <p:cNvSpPr txBox="1">
                <a:spLocks noChangeArrowheads="1"/>
              </p:cNvSpPr>
              <p:nvPr/>
            </p:nvSpPr>
            <p:spPr bwMode="auto">
              <a:xfrm>
                <a:off x="891" y="3464"/>
                <a:ext cx="401"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10</a:t>
                </a:r>
                <a:r>
                  <a:rPr kumimoji="1" lang="en-US" altLang="zh-CN" sz="2000" baseline="30000">
                    <a:solidFill>
                      <a:srgbClr val="000099"/>
                    </a:solidFill>
                    <a:latin typeface="Verdana" pitchFamily="34" charset="0"/>
                    <a:ea typeface="方正隶变简体"/>
                    <a:cs typeface="方正隶变简体"/>
                  </a:rPr>
                  <a:t>-10</a:t>
                </a:r>
                <a:endParaRPr kumimoji="1" lang="en-US" altLang="zh-CN" sz="3200">
                  <a:solidFill>
                    <a:srgbClr val="000099"/>
                  </a:solidFill>
                  <a:latin typeface="Verdana" pitchFamily="34" charset="0"/>
                </a:endParaRPr>
              </a:p>
            </p:txBody>
          </p:sp>
          <p:sp>
            <p:nvSpPr>
              <p:cNvPr id="138281" name="Text Box 24"/>
              <p:cNvSpPr txBox="1">
                <a:spLocks noChangeArrowheads="1"/>
              </p:cNvSpPr>
              <p:nvPr/>
            </p:nvSpPr>
            <p:spPr bwMode="auto">
              <a:xfrm>
                <a:off x="923" y="2934"/>
                <a:ext cx="334"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10</a:t>
                </a:r>
                <a:r>
                  <a:rPr kumimoji="1" lang="en-US" altLang="zh-CN" sz="2000" baseline="30000">
                    <a:solidFill>
                      <a:srgbClr val="000099"/>
                    </a:solidFill>
                    <a:latin typeface="Verdana" pitchFamily="34" charset="0"/>
                    <a:ea typeface="方正隶变简体"/>
                    <a:cs typeface="方正隶变简体"/>
                  </a:rPr>
                  <a:t>-8</a:t>
                </a:r>
                <a:endParaRPr kumimoji="1" lang="en-US" altLang="zh-CN" sz="3200">
                  <a:solidFill>
                    <a:srgbClr val="000099"/>
                  </a:solidFill>
                  <a:latin typeface="Verdana" pitchFamily="34" charset="0"/>
                </a:endParaRPr>
              </a:p>
            </p:txBody>
          </p:sp>
          <p:sp>
            <p:nvSpPr>
              <p:cNvPr id="138282" name="Text Box 25"/>
              <p:cNvSpPr txBox="1">
                <a:spLocks noChangeArrowheads="1"/>
              </p:cNvSpPr>
              <p:nvPr/>
            </p:nvSpPr>
            <p:spPr bwMode="auto">
              <a:xfrm>
                <a:off x="923" y="2410"/>
                <a:ext cx="334"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10</a:t>
                </a:r>
                <a:r>
                  <a:rPr kumimoji="1" lang="en-US" altLang="zh-CN" sz="2000" baseline="30000">
                    <a:solidFill>
                      <a:srgbClr val="000099"/>
                    </a:solidFill>
                    <a:latin typeface="Verdana" pitchFamily="34" charset="0"/>
                    <a:ea typeface="方正隶变简体"/>
                    <a:cs typeface="方正隶变简体"/>
                  </a:rPr>
                  <a:t>-6</a:t>
                </a:r>
                <a:endParaRPr kumimoji="1" lang="en-US" altLang="zh-CN" sz="3200">
                  <a:solidFill>
                    <a:srgbClr val="000099"/>
                  </a:solidFill>
                  <a:latin typeface="Verdana" pitchFamily="34" charset="0"/>
                </a:endParaRPr>
              </a:p>
            </p:txBody>
          </p:sp>
          <p:sp>
            <p:nvSpPr>
              <p:cNvPr id="138283" name="Text Box 26"/>
              <p:cNvSpPr txBox="1">
                <a:spLocks noChangeArrowheads="1"/>
              </p:cNvSpPr>
              <p:nvPr/>
            </p:nvSpPr>
            <p:spPr bwMode="auto">
              <a:xfrm>
                <a:off x="923" y="1863"/>
                <a:ext cx="334"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10</a:t>
                </a:r>
                <a:r>
                  <a:rPr kumimoji="1" lang="en-US" altLang="zh-CN" sz="2000" baseline="30000">
                    <a:solidFill>
                      <a:srgbClr val="000099"/>
                    </a:solidFill>
                    <a:latin typeface="Verdana" pitchFamily="34" charset="0"/>
                    <a:ea typeface="方正隶变简体"/>
                    <a:cs typeface="方正隶变简体"/>
                  </a:rPr>
                  <a:t>-4</a:t>
                </a:r>
                <a:endParaRPr kumimoji="1" lang="en-US" altLang="zh-CN" sz="3200">
                  <a:solidFill>
                    <a:srgbClr val="000099"/>
                  </a:solidFill>
                  <a:latin typeface="Verdana" pitchFamily="34" charset="0"/>
                </a:endParaRPr>
              </a:p>
            </p:txBody>
          </p:sp>
          <p:sp>
            <p:nvSpPr>
              <p:cNvPr id="138284" name="Text Box 27"/>
              <p:cNvSpPr txBox="1">
                <a:spLocks noChangeArrowheads="1"/>
              </p:cNvSpPr>
              <p:nvPr/>
            </p:nvSpPr>
            <p:spPr bwMode="auto">
              <a:xfrm>
                <a:off x="923" y="1289"/>
                <a:ext cx="334" cy="196"/>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10</a:t>
                </a:r>
                <a:r>
                  <a:rPr kumimoji="1" lang="en-US" altLang="zh-CN" sz="2000" baseline="30000">
                    <a:solidFill>
                      <a:srgbClr val="000099"/>
                    </a:solidFill>
                    <a:latin typeface="Verdana" pitchFamily="34" charset="0"/>
                    <a:ea typeface="方正隶变简体"/>
                    <a:cs typeface="方正隶变简体"/>
                  </a:rPr>
                  <a:t>-2</a:t>
                </a:r>
                <a:endParaRPr kumimoji="1" lang="en-US" altLang="zh-CN" sz="3200">
                  <a:solidFill>
                    <a:srgbClr val="000099"/>
                  </a:solidFill>
                  <a:latin typeface="Verdana" pitchFamily="34" charset="0"/>
                </a:endParaRPr>
              </a:p>
            </p:txBody>
          </p:sp>
          <p:sp>
            <p:nvSpPr>
              <p:cNvPr id="138285" name="Text Box 28"/>
              <p:cNvSpPr txBox="1">
                <a:spLocks noChangeArrowheads="1"/>
              </p:cNvSpPr>
              <p:nvPr/>
            </p:nvSpPr>
            <p:spPr bwMode="auto">
              <a:xfrm>
                <a:off x="1456" y="1083"/>
                <a:ext cx="1042" cy="234"/>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zh-CN" altLang="en-US" sz="2400">
                    <a:solidFill>
                      <a:srgbClr val="000099"/>
                    </a:solidFill>
                    <a:latin typeface="Verdana" pitchFamily="34" charset="0"/>
                    <a:ea typeface="隶书" pitchFamily="49" charset="-122"/>
                  </a:rPr>
                  <a:t>信元丢失率</a:t>
                </a:r>
                <a:endParaRPr kumimoji="1" lang="zh-CN" altLang="en-US" sz="3200">
                  <a:solidFill>
                    <a:srgbClr val="000099"/>
                  </a:solidFill>
                  <a:latin typeface="Verdana" pitchFamily="34" charset="0"/>
                  <a:ea typeface="隶书" pitchFamily="49" charset="-122"/>
                </a:endParaRPr>
              </a:p>
            </p:txBody>
          </p:sp>
        </p:grpSp>
        <p:grpSp>
          <p:nvGrpSpPr>
            <p:cNvPr id="3" name="Group 29"/>
            <p:cNvGrpSpPr>
              <a:grpSpLocks/>
            </p:cNvGrpSpPr>
            <p:nvPr/>
          </p:nvGrpSpPr>
          <p:grpSpPr bwMode="auto">
            <a:xfrm>
              <a:off x="2193925" y="1928813"/>
              <a:ext cx="5400675" cy="3821112"/>
              <a:chOff x="1382" y="1215"/>
              <a:chExt cx="3402" cy="2407"/>
            </a:xfrm>
          </p:grpSpPr>
          <p:sp>
            <p:nvSpPr>
              <p:cNvPr id="138246" name="Line 30"/>
              <p:cNvSpPr>
                <a:spLocks noChangeShapeType="1"/>
              </p:cNvSpPr>
              <p:nvPr/>
            </p:nvSpPr>
            <p:spPr bwMode="auto">
              <a:xfrm>
                <a:off x="1778" y="1495"/>
                <a:ext cx="2180" cy="1928"/>
              </a:xfrm>
              <a:prstGeom prst="line">
                <a:avLst/>
              </a:prstGeom>
              <a:noFill/>
              <a:ln w="38100">
                <a:solidFill>
                  <a:srgbClr val="000099"/>
                </a:solidFill>
                <a:round/>
                <a:headEnd type="none" w="lg" len="med"/>
                <a:tailEnd type="none" w="lg" len="med"/>
              </a:ln>
            </p:spPr>
            <p:txBody>
              <a:bodyPr wrap="none" anchor="ctr"/>
              <a:lstStyle/>
              <a:p>
                <a:endParaRPr lang="zh-CN" altLang="en-US"/>
              </a:p>
            </p:txBody>
          </p:sp>
          <p:sp>
            <p:nvSpPr>
              <p:cNvPr id="138247" name="Line 31"/>
              <p:cNvSpPr>
                <a:spLocks noChangeShapeType="1"/>
              </p:cNvSpPr>
              <p:nvPr/>
            </p:nvSpPr>
            <p:spPr bwMode="auto">
              <a:xfrm>
                <a:off x="1682" y="1495"/>
                <a:ext cx="928" cy="1918"/>
              </a:xfrm>
              <a:prstGeom prst="line">
                <a:avLst/>
              </a:prstGeom>
              <a:noFill/>
              <a:ln w="38100">
                <a:solidFill>
                  <a:srgbClr val="000099"/>
                </a:solidFill>
                <a:prstDash val="dash"/>
                <a:round/>
                <a:headEnd type="none" w="lg" len="med"/>
                <a:tailEnd type="none" w="lg" len="med"/>
              </a:ln>
            </p:spPr>
            <p:txBody>
              <a:bodyPr wrap="none" anchor="ctr"/>
              <a:lstStyle/>
              <a:p>
                <a:endParaRPr lang="zh-CN" altLang="en-US"/>
              </a:p>
            </p:txBody>
          </p:sp>
          <p:sp>
            <p:nvSpPr>
              <p:cNvPr id="138248" name="Line 32"/>
              <p:cNvSpPr>
                <a:spLocks noChangeShapeType="1"/>
              </p:cNvSpPr>
              <p:nvPr/>
            </p:nvSpPr>
            <p:spPr bwMode="auto">
              <a:xfrm>
                <a:off x="1626" y="1519"/>
                <a:ext cx="144" cy="1928"/>
              </a:xfrm>
              <a:prstGeom prst="line">
                <a:avLst/>
              </a:prstGeom>
              <a:noFill/>
              <a:ln w="38100">
                <a:solidFill>
                  <a:schemeClr val="hlink"/>
                </a:solidFill>
                <a:round/>
                <a:headEnd type="none" w="lg" len="med"/>
                <a:tailEnd type="none" w="lg" len="med"/>
              </a:ln>
            </p:spPr>
            <p:txBody>
              <a:bodyPr wrap="none" anchor="ctr"/>
              <a:lstStyle/>
              <a:p>
                <a:endParaRPr lang="zh-CN" altLang="en-US"/>
              </a:p>
            </p:txBody>
          </p:sp>
          <p:sp>
            <p:nvSpPr>
              <p:cNvPr id="138249" name="Line 33"/>
              <p:cNvSpPr>
                <a:spLocks noChangeShapeType="1"/>
              </p:cNvSpPr>
              <p:nvPr/>
            </p:nvSpPr>
            <p:spPr bwMode="auto">
              <a:xfrm>
                <a:off x="1522" y="1535"/>
                <a:ext cx="47" cy="1912"/>
              </a:xfrm>
              <a:prstGeom prst="line">
                <a:avLst/>
              </a:prstGeom>
              <a:noFill/>
              <a:ln w="38100">
                <a:solidFill>
                  <a:schemeClr val="hlink"/>
                </a:solidFill>
                <a:prstDash val="dash"/>
                <a:round/>
                <a:headEnd type="none" w="lg" len="med"/>
                <a:tailEnd type="none" w="lg" len="med"/>
              </a:ln>
            </p:spPr>
            <p:txBody>
              <a:bodyPr wrap="none" anchor="ctr"/>
              <a:lstStyle/>
              <a:p>
                <a:endParaRPr lang="zh-CN" altLang="en-US"/>
              </a:p>
            </p:txBody>
          </p:sp>
          <p:sp>
            <p:nvSpPr>
              <p:cNvPr id="138250" name="Text Box 34"/>
              <p:cNvSpPr txBox="1">
                <a:spLocks noChangeArrowheads="1"/>
              </p:cNvSpPr>
              <p:nvPr/>
            </p:nvSpPr>
            <p:spPr bwMode="auto">
              <a:xfrm>
                <a:off x="3252" y="1215"/>
                <a:ext cx="548" cy="768"/>
              </a:xfrm>
              <a:prstGeom prst="rect">
                <a:avLst/>
              </a:prstGeom>
              <a:no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p=0.8</a:t>
                </a:r>
              </a:p>
              <a:p>
                <a:pPr algn="ctr"/>
                <a:r>
                  <a:rPr kumimoji="1" lang="en-US" altLang="zh-CN" sz="2000">
                    <a:solidFill>
                      <a:srgbClr val="000099"/>
                    </a:solidFill>
                    <a:latin typeface="Verdana" pitchFamily="34" charset="0"/>
                    <a:ea typeface="方正隶变简体"/>
                    <a:cs typeface="方正隶变简体"/>
                  </a:rPr>
                  <a:t>p=0.9</a:t>
                </a:r>
              </a:p>
              <a:p>
                <a:pPr algn="ctr"/>
                <a:r>
                  <a:rPr kumimoji="1" lang="en-US" altLang="zh-CN" sz="2000">
                    <a:solidFill>
                      <a:srgbClr val="000099"/>
                    </a:solidFill>
                    <a:latin typeface="Verdana" pitchFamily="34" charset="0"/>
                    <a:ea typeface="方正隶变简体"/>
                    <a:cs typeface="方正隶变简体"/>
                  </a:rPr>
                  <a:t>p=0.8</a:t>
                </a:r>
              </a:p>
              <a:p>
                <a:pPr algn="ctr"/>
                <a:r>
                  <a:rPr kumimoji="1" lang="en-US" altLang="zh-CN" sz="2000">
                    <a:solidFill>
                      <a:srgbClr val="000099"/>
                    </a:solidFill>
                    <a:latin typeface="Verdana" pitchFamily="34" charset="0"/>
                    <a:ea typeface="方正隶变简体"/>
                    <a:cs typeface="方正隶变简体"/>
                  </a:rPr>
                  <a:t>p=0.9</a:t>
                </a:r>
                <a:endParaRPr kumimoji="1" lang="en-US" altLang="zh-CN" sz="2800">
                  <a:solidFill>
                    <a:schemeClr val="accent1"/>
                  </a:solidFill>
                  <a:latin typeface="Verdana" pitchFamily="34" charset="0"/>
                </a:endParaRPr>
              </a:p>
            </p:txBody>
          </p:sp>
          <p:sp>
            <p:nvSpPr>
              <p:cNvPr id="138251" name="Text Box 35"/>
              <p:cNvSpPr txBox="1">
                <a:spLocks noChangeArrowheads="1"/>
              </p:cNvSpPr>
              <p:nvPr/>
            </p:nvSpPr>
            <p:spPr bwMode="auto">
              <a:xfrm>
                <a:off x="3920" y="1343"/>
                <a:ext cx="864" cy="230"/>
              </a:xfrm>
              <a:prstGeom prst="rect">
                <a:avLst/>
              </a:prstGeom>
              <a:noFill/>
              <a:ln w="19050">
                <a:noFill/>
                <a:miter lim="800000"/>
                <a:headEnd type="none" w="lg" len="med"/>
                <a:tailEnd type="none" w="lg" len="med"/>
              </a:ln>
            </p:spPr>
            <p:txBody>
              <a:bodyPr lIns="0" tIns="0" rIns="0" bIns="0" anchor="ctr">
                <a:spAutoFit/>
              </a:bodyPr>
              <a:lstStyle/>
              <a:p>
                <a:r>
                  <a:rPr kumimoji="1" lang="zh-CN" altLang="en-US" sz="2400">
                    <a:solidFill>
                      <a:srgbClr val="000099"/>
                    </a:solidFill>
                    <a:latin typeface="Verdana" pitchFamily="34" charset="0"/>
                    <a:ea typeface="隶书" pitchFamily="49" charset="-122"/>
                  </a:rPr>
                  <a:t>中央排队</a:t>
                </a:r>
                <a:endParaRPr kumimoji="1" lang="zh-CN" altLang="en-US" sz="3200">
                  <a:solidFill>
                    <a:schemeClr val="accent1"/>
                  </a:solidFill>
                  <a:latin typeface="Verdana" pitchFamily="34" charset="0"/>
                  <a:ea typeface="隶书" pitchFamily="49" charset="-122"/>
                </a:endParaRPr>
              </a:p>
            </p:txBody>
          </p:sp>
          <p:sp>
            <p:nvSpPr>
              <p:cNvPr id="138252" name="Text Box 36"/>
              <p:cNvSpPr txBox="1">
                <a:spLocks noChangeArrowheads="1"/>
              </p:cNvSpPr>
              <p:nvPr/>
            </p:nvSpPr>
            <p:spPr bwMode="auto">
              <a:xfrm>
                <a:off x="3928" y="1646"/>
                <a:ext cx="769" cy="230"/>
              </a:xfrm>
              <a:prstGeom prst="rect">
                <a:avLst/>
              </a:prstGeom>
              <a:noFill/>
              <a:ln w="19050">
                <a:noFill/>
                <a:miter lim="800000"/>
                <a:headEnd type="none" w="lg" len="med"/>
                <a:tailEnd type="none" w="lg" len="med"/>
              </a:ln>
            </p:spPr>
            <p:txBody>
              <a:bodyPr lIns="0" tIns="0" rIns="0" bIns="0" anchor="ctr">
                <a:spAutoFit/>
              </a:bodyPr>
              <a:lstStyle/>
              <a:p>
                <a:r>
                  <a:rPr kumimoji="1" lang="zh-CN" altLang="en-US" sz="2400">
                    <a:solidFill>
                      <a:srgbClr val="000099"/>
                    </a:solidFill>
                    <a:latin typeface="Verdana" pitchFamily="34" charset="0"/>
                    <a:ea typeface="隶书" pitchFamily="49" charset="-122"/>
                  </a:rPr>
                  <a:t>输出排队</a:t>
                </a:r>
                <a:endParaRPr kumimoji="1" lang="zh-CN" altLang="en-US" sz="3200">
                  <a:solidFill>
                    <a:schemeClr val="accent1"/>
                  </a:solidFill>
                  <a:latin typeface="Verdana" pitchFamily="34" charset="0"/>
                  <a:ea typeface="隶书" pitchFamily="49" charset="-122"/>
                </a:endParaRPr>
              </a:p>
            </p:txBody>
          </p:sp>
          <p:sp>
            <p:nvSpPr>
              <p:cNvPr id="138253" name="Line 37"/>
              <p:cNvSpPr>
                <a:spLocks noChangeShapeType="1"/>
              </p:cNvSpPr>
              <p:nvPr/>
            </p:nvSpPr>
            <p:spPr bwMode="auto">
              <a:xfrm>
                <a:off x="2894" y="1378"/>
                <a:ext cx="358" cy="3"/>
              </a:xfrm>
              <a:prstGeom prst="line">
                <a:avLst/>
              </a:prstGeom>
              <a:noFill/>
              <a:ln w="38100">
                <a:solidFill>
                  <a:schemeClr val="hlink"/>
                </a:solidFill>
                <a:prstDash val="dash"/>
                <a:round/>
                <a:headEnd type="none" w="lg" len="med"/>
                <a:tailEnd type="none" w="lg" len="med"/>
              </a:ln>
            </p:spPr>
            <p:txBody>
              <a:bodyPr wrap="none" anchor="ctr"/>
              <a:lstStyle/>
              <a:p>
                <a:endParaRPr lang="zh-CN" altLang="en-US"/>
              </a:p>
            </p:txBody>
          </p:sp>
          <p:sp>
            <p:nvSpPr>
              <p:cNvPr id="138254" name="Line 38"/>
              <p:cNvSpPr>
                <a:spLocks noChangeShapeType="1"/>
              </p:cNvSpPr>
              <p:nvPr/>
            </p:nvSpPr>
            <p:spPr bwMode="auto">
              <a:xfrm flipH="1">
                <a:off x="2894" y="1535"/>
                <a:ext cx="358" cy="0"/>
              </a:xfrm>
              <a:prstGeom prst="line">
                <a:avLst/>
              </a:prstGeom>
              <a:noFill/>
              <a:ln w="38100">
                <a:solidFill>
                  <a:schemeClr val="hlink"/>
                </a:solidFill>
                <a:round/>
                <a:headEnd type="none" w="lg" len="med"/>
                <a:tailEnd type="none" w="lg" len="med"/>
              </a:ln>
            </p:spPr>
            <p:txBody>
              <a:bodyPr wrap="none" anchor="ctr"/>
              <a:lstStyle/>
              <a:p>
                <a:endParaRPr lang="zh-CN" altLang="en-US"/>
              </a:p>
            </p:txBody>
          </p:sp>
          <p:sp>
            <p:nvSpPr>
              <p:cNvPr id="138255" name="Line 39"/>
              <p:cNvSpPr>
                <a:spLocks noChangeShapeType="1"/>
              </p:cNvSpPr>
              <p:nvPr/>
            </p:nvSpPr>
            <p:spPr bwMode="auto">
              <a:xfrm flipH="1">
                <a:off x="2894" y="1731"/>
                <a:ext cx="358" cy="0"/>
              </a:xfrm>
              <a:prstGeom prst="line">
                <a:avLst/>
              </a:prstGeom>
              <a:noFill/>
              <a:ln w="38100">
                <a:solidFill>
                  <a:srgbClr val="000099"/>
                </a:solidFill>
                <a:prstDash val="dash"/>
                <a:round/>
                <a:headEnd type="none" w="lg" len="med"/>
                <a:tailEnd type="none" w="lg" len="med"/>
              </a:ln>
            </p:spPr>
            <p:txBody>
              <a:bodyPr wrap="none" anchor="ctr"/>
              <a:lstStyle/>
              <a:p>
                <a:endParaRPr lang="zh-CN" altLang="en-US"/>
              </a:p>
            </p:txBody>
          </p:sp>
          <p:sp>
            <p:nvSpPr>
              <p:cNvPr id="138256" name="Line 40"/>
              <p:cNvSpPr>
                <a:spLocks noChangeShapeType="1"/>
              </p:cNvSpPr>
              <p:nvPr/>
            </p:nvSpPr>
            <p:spPr bwMode="auto">
              <a:xfrm flipH="1">
                <a:off x="2894" y="1914"/>
                <a:ext cx="358" cy="0"/>
              </a:xfrm>
              <a:prstGeom prst="line">
                <a:avLst/>
              </a:prstGeom>
              <a:noFill/>
              <a:ln w="38100">
                <a:solidFill>
                  <a:srgbClr val="000099"/>
                </a:solidFill>
                <a:round/>
                <a:headEnd type="none" w="lg" len="med"/>
                <a:tailEnd type="none" w="lg" len="med"/>
              </a:ln>
            </p:spPr>
            <p:txBody>
              <a:bodyPr wrap="none" anchor="ctr"/>
              <a:lstStyle/>
              <a:p>
                <a:endParaRPr lang="zh-CN" altLang="en-US"/>
              </a:p>
            </p:txBody>
          </p:sp>
          <p:sp>
            <p:nvSpPr>
              <p:cNvPr id="138257" name="AutoShape 41"/>
              <p:cNvSpPr>
                <a:spLocks/>
              </p:cNvSpPr>
              <p:nvPr/>
            </p:nvSpPr>
            <p:spPr bwMode="auto">
              <a:xfrm>
                <a:off x="3793" y="1323"/>
                <a:ext cx="47" cy="216"/>
              </a:xfrm>
              <a:prstGeom prst="rightBrace">
                <a:avLst>
                  <a:gd name="adj1" fmla="val 38298"/>
                  <a:gd name="adj2" fmla="val 50000"/>
                </a:avLst>
              </a:prstGeom>
              <a:noFill/>
              <a:ln w="9525">
                <a:solidFill>
                  <a:srgbClr val="000099"/>
                </a:solidFill>
                <a:round/>
                <a:headEnd type="none" w="lg" len="med"/>
                <a:tailEnd/>
              </a:ln>
            </p:spPr>
            <p:txBody>
              <a:bodyPr wrap="none" anchor="ctr"/>
              <a:lstStyle/>
              <a:p>
                <a:endParaRPr lang="zh-CN" altLang="en-US">
                  <a:latin typeface="Calibri" pitchFamily="34" charset="0"/>
                </a:endParaRPr>
              </a:p>
            </p:txBody>
          </p:sp>
          <p:sp>
            <p:nvSpPr>
              <p:cNvPr id="138258" name="AutoShape 42"/>
              <p:cNvSpPr>
                <a:spLocks/>
              </p:cNvSpPr>
              <p:nvPr/>
            </p:nvSpPr>
            <p:spPr bwMode="auto">
              <a:xfrm>
                <a:off x="3793" y="1702"/>
                <a:ext cx="47" cy="216"/>
              </a:xfrm>
              <a:prstGeom prst="rightBrace">
                <a:avLst>
                  <a:gd name="adj1" fmla="val 38298"/>
                  <a:gd name="adj2" fmla="val 50000"/>
                </a:avLst>
              </a:prstGeom>
              <a:noFill/>
              <a:ln w="9525">
                <a:solidFill>
                  <a:srgbClr val="000099"/>
                </a:solidFill>
                <a:round/>
                <a:headEnd type="none" w="lg" len="med"/>
                <a:tailEnd/>
              </a:ln>
            </p:spPr>
            <p:txBody>
              <a:bodyPr wrap="none" anchor="ctr"/>
              <a:lstStyle/>
              <a:p>
                <a:endParaRPr lang="zh-CN" altLang="en-US">
                  <a:latin typeface="Calibri" pitchFamily="34" charset="0"/>
                </a:endParaRPr>
              </a:p>
            </p:txBody>
          </p:sp>
          <p:sp>
            <p:nvSpPr>
              <p:cNvPr id="138259" name="Line 43"/>
              <p:cNvSpPr>
                <a:spLocks noChangeShapeType="1"/>
              </p:cNvSpPr>
              <p:nvPr/>
            </p:nvSpPr>
            <p:spPr bwMode="auto">
              <a:xfrm>
                <a:off x="1382" y="3053"/>
                <a:ext cx="1056" cy="0"/>
              </a:xfrm>
              <a:prstGeom prst="line">
                <a:avLst/>
              </a:prstGeom>
              <a:noFill/>
              <a:ln w="19050">
                <a:solidFill>
                  <a:srgbClr val="009900"/>
                </a:solidFill>
                <a:prstDash val="sysDot"/>
                <a:round/>
                <a:headEnd/>
                <a:tailEnd/>
              </a:ln>
            </p:spPr>
            <p:txBody>
              <a:bodyPr anchor="ctr"/>
              <a:lstStyle/>
              <a:p>
                <a:endParaRPr lang="zh-CN" altLang="en-US"/>
              </a:p>
            </p:txBody>
          </p:sp>
          <p:sp>
            <p:nvSpPr>
              <p:cNvPr id="138260" name="Line 44"/>
              <p:cNvSpPr>
                <a:spLocks noChangeShapeType="1"/>
              </p:cNvSpPr>
              <p:nvPr/>
            </p:nvSpPr>
            <p:spPr bwMode="auto">
              <a:xfrm>
                <a:off x="2440" y="3064"/>
                <a:ext cx="1" cy="519"/>
              </a:xfrm>
              <a:prstGeom prst="line">
                <a:avLst/>
              </a:prstGeom>
              <a:noFill/>
              <a:ln w="19050">
                <a:solidFill>
                  <a:srgbClr val="009900"/>
                </a:solidFill>
                <a:prstDash val="sysDot"/>
                <a:round/>
                <a:headEnd/>
                <a:tailEnd/>
              </a:ln>
            </p:spPr>
            <p:txBody>
              <a:bodyPr anchor="ctr"/>
              <a:lstStyle/>
              <a:p>
                <a:endParaRPr lang="zh-CN" altLang="en-US"/>
              </a:p>
            </p:txBody>
          </p:sp>
          <p:sp>
            <p:nvSpPr>
              <p:cNvPr id="138261" name="Line 45"/>
              <p:cNvSpPr>
                <a:spLocks noChangeShapeType="1"/>
              </p:cNvSpPr>
              <p:nvPr/>
            </p:nvSpPr>
            <p:spPr bwMode="auto">
              <a:xfrm>
                <a:off x="1557" y="3103"/>
                <a:ext cx="1" cy="519"/>
              </a:xfrm>
              <a:prstGeom prst="line">
                <a:avLst/>
              </a:prstGeom>
              <a:noFill/>
              <a:ln w="19050">
                <a:solidFill>
                  <a:srgbClr val="009900"/>
                </a:solidFill>
                <a:prstDash val="sysDot"/>
                <a:round/>
                <a:headEnd/>
                <a:tailEnd/>
              </a:ln>
            </p:spPr>
            <p:txBody>
              <a:bodyPr anchor="ctr"/>
              <a:lstStyle/>
              <a:p>
                <a:endParaRPr lang="zh-CN" altLang="en-US"/>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animEffect transition="in" filter="barn(outVertical)">
                                      <p:cBhvr>
                                        <p:cTn id="7" dur="500"/>
                                        <p:tgtEl>
                                          <p:spTgt spid="977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build="p" autoUpdateAnimBg="0" advAuto="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1" name="Rectangle 29"/>
          <p:cNvSpPr>
            <a:spLocks noGrp="1" noChangeArrowheads="1"/>
          </p:cNvSpPr>
          <p:nvPr>
            <p:ph type="title"/>
          </p:nvPr>
        </p:nvSpPr>
        <p:spPr/>
        <p:txBody>
          <a:bodyPr/>
          <a:lstStyle/>
          <a:p>
            <a:pPr eaLnBrk="1" hangingPunct="1"/>
            <a:r>
              <a:rPr lang="zh-CN" altLang="en-US" smtClean="0"/>
              <a:t>中央排队策略的队列大小</a:t>
            </a:r>
          </a:p>
        </p:txBody>
      </p:sp>
      <p:sp>
        <p:nvSpPr>
          <p:cNvPr id="979998" name="Rectangle 30"/>
          <p:cNvSpPr>
            <a:spLocks noGrp="1" noChangeArrowheads="1"/>
          </p:cNvSpPr>
          <p:nvPr>
            <p:ph type="body" idx="1"/>
          </p:nvPr>
        </p:nvSpPr>
        <p:spPr>
          <a:xfrm>
            <a:off x="1048072" y="6165304"/>
            <a:ext cx="7772400" cy="571500"/>
          </a:xfrm>
        </p:spPr>
        <p:txBody>
          <a:bodyPr/>
          <a:lstStyle/>
          <a:p>
            <a:pPr eaLnBrk="1" hangingPunct="1">
              <a:buFont typeface="Wingdings" pitchFamily="2" charset="2"/>
              <a:buNone/>
            </a:pPr>
            <a:r>
              <a:rPr lang="en-US" altLang="zh-CN" sz="2400" dirty="0" smtClean="0"/>
              <a:t> </a:t>
            </a:r>
            <a:r>
              <a:rPr lang="zh-CN" altLang="en-US" sz="2400" dirty="0" smtClean="0"/>
              <a:t>中央排队与输出排队相比的队列存贮器减少</a:t>
            </a:r>
            <a:endParaRPr lang="zh-CN" altLang="en-US" sz="2400" dirty="0" smtClean="0">
              <a:solidFill>
                <a:schemeClr val="hlink"/>
              </a:solidFill>
            </a:endParaRPr>
          </a:p>
        </p:txBody>
      </p:sp>
      <p:grpSp>
        <p:nvGrpSpPr>
          <p:cNvPr id="38" name="组合 37"/>
          <p:cNvGrpSpPr/>
          <p:nvPr/>
        </p:nvGrpSpPr>
        <p:grpSpPr>
          <a:xfrm>
            <a:off x="683568" y="1772816"/>
            <a:ext cx="8053387" cy="4225925"/>
            <a:chOff x="827088" y="1916113"/>
            <a:chExt cx="8053387" cy="4225925"/>
          </a:xfrm>
        </p:grpSpPr>
        <p:grpSp>
          <p:nvGrpSpPr>
            <p:cNvPr id="2" name="Group 2"/>
            <p:cNvGrpSpPr>
              <a:grpSpLocks/>
            </p:cNvGrpSpPr>
            <p:nvPr/>
          </p:nvGrpSpPr>
          <p:grpSpPr bwMode="auto">
            <a:xfrm>
              <a:off x="827088" y="1916113"/>
              <a:ext cx="7416800" cy="4225925"/>
              <a:chOff x="378" y="963"/>
              <a:chExt cx="5253" cy="2906"/>
            </a:xfrm>
          </p:grpSpPr>
          <p:sp>
            <p:nvSpPr>
              <p:cNvPr id="140299" name="Rectangle 3"/>
              <p:cNvSpPr>
                <a:spLocks noChangeArrowheads="1"/>
              </p:cNvSpPr>
              <p:nvPr/>
            </p:nvSpPr>
            <p:spPr bwMode="auto">
              <a:xfrm>
                <a:off x="378" y="992"/>
                <a:ext cx="5253" cy="2864"/>
              </a:xfrm>
              <a:prstGeom prst="rect">
                <a:avLst/>
              </a:prstGeom>
              <a:solidFill>
                <a:schemeClr val="bg1"/>
              </a:solidFill>
              <a:ln w="19050">
                <a:noFill/>
                <a:miter lim="800000"/>
                <a:headEnd type="none" w="lg" len="med"/>
                <a:tailEnd type="none" w="med" len="lg"/>
              </a:ln>
            </p:spPr>
            <p:txBody>
              <a:bodyPr wrap="none" anchor="ctr"/>
              <a:lstStyle/>
              <a:p>
                <a:endParaRPr lang="zh-CN" altLang="en-US">
                  <a:latin typeface="Calibri" pitchFamily="34" charset="0"/>
                </a:endParaRPr>
              </a:p>
            </p:txBody>
          </p:sp>
          <p:sp>
            <p:nvSpPr>
              <p:cNvPr id="140300" name="Line 4"/>
              <p:cNvSpPr>
                <a:spLocks noChangeShapeType="1"/>
              </p:cNvSpPr>
              <p:nvPr/>
            </p:nvSpPr>
            <p:spPr bwMode="auto">
              <a:xfrm flipV="1">
                <a:off x="960" y="1173"/>
                <a:ext cx="0" cy="2392"/>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40301" name="Line 5"/>
              <p:cNvSpPr>
                <a:spLocks noChangeShapeType="1"/>
              </p:cNvSpPr>
              <p:nvPr/>
            </p:nvSpPr>
            <p:spPr bwMode="auto">
              <a:xfrm>
                <a:off x="960" y="3565"/>
                <a:ext cx="4032" cy="0"/>
              </a:xfrm>
              <a:prstGeom prst="line">
                <a:avLst/>
              </a:prstGeom>
              <a:noFill/>
              <a:ln w="19050">
                <a:solidFill>
                  <a:srgbClr val="000099"/>
                </a:solidFill>
                <a:round/>
                <a:headEnd type="none" w="lg" len="med"/>
                <a:tailEnd type="stealth" w="med" len="lg"/>
              </a:ln>
            </p:spPr>
            <p:txBody>
              <a:bodyPr wrap="none" anchor="ctr"/>
              <a:lstStyle/>
              <a:p>
                <a:endParaRPr lang="zh-CN" altLang="en-US"/>
              </a:p>
            </p:txBody>
          </p:sp>
          <p:sp>
            <p:nvSpPr>
              <p:cNvPr id="140302" name="Line 6"/>
              <p:cNvSpPr>
                <a:spLocks noChangeShapeType="1"/>
              </p:cNvSpPr>
              <p:nvPr/>
            </p:nvSpPr>
            <p:spPr bwMode="auto">
              <a:xfrm>
                <a:off x="1511" y="3510"/>
                <a:ext cx="0" cy="55"/>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03" name="Line 7"/>
              <p:cNvSpPr>
                <a:spLocks noChangeShapeType="1"/>
              </p:cNvSpPr>
              <p:nvPr/>
            </p:nvSpPr>
            <p:spPr bwMode="auto">
              <a:xfrm>
                <a:off x="2046" y="3510"/>
                <a:ext cx="0" cy="55"/>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04" name="Line 8"/>
              <p:cNvSpPr>
                <a:spLocks noChangeShapeType="1"/>
              </p:cNvSpPr>
              <p:nvPr/>
            </p:nvSpPr>
            <p:spPr bwMode="auto">
              <a:xfrm>
                <a:off x="2587" y="3510"/>
                <a:ext cx="0" cy="55"/>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05" name="Line 9"/>
              <p:cNvSpPr>
                <a:spLocks noChangeShapeType="1"/>
              </p:cNvSpPr>
              <p:nvPr/>
            </p:nvSpPr>
            <p:spPr bwMode="auto">
              <a:xfrm>
                <a:off x="3121" y="3510"/>
                <a:ext cx="0" cy="55"/>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06" name="Line 10"/>
              <p:cNvSpPr>
                <a:spLocks noChangeShapeType="1"/>
              </p:cNvSpPr>
              <p:nvPr/>
            </p:nvSpPr>
            <p:spPr bwMode="auto">
              <a:xfrm>
                <a:off x="3700" y="3510"/>
                <a:ext cx="0" cy="55"/>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07" name="Line 11"/>
              <p:cNvSpPr>
                <a:spLocks noChangeShapeType="1"/>
              </p:cNvSpPr>
              <p:nvPr/>
            </p:nvSpPr>
            <p:spPr bwMode="auto">
              <a:xfrm>
                <a:off x="4203" y="3510"/>
                <a:ext cx="0" cy="55"/>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08" name="Line 12"/>
              <p:cNvSpPr>
                <a:spLocks noChangeShapeType="1"/>
              </p:cNvSpPr>
              <p:nvPr/>
            </p:nvSpPr>
            <p:spPr bwMode="auto">
              <a:xfrm flipV="1">
                <a:off x="960" y="3030"/>
                <a:ext cx="67" cy="0"/>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09" name="Line 13"/>
              <p:cNvSpPr>
                <a:spLocks noChangeShapeType="1"/>
              </p:cNvSpPr>
              <p:nvPr/>
            </p:nvSpPr>
            <p:spPr bwMode="auto">
              <a:xfrm flipV="1">
                <a:off x="960" y="2492"/>
                <a:ext cx="67" cy="0"/>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10" name="Line 14"/>
              <p:cNvSpPr>
                <a:spLocks noChangeShapeType="1"/>
              </p:cNvSpPr>
              <p:nvPr/>
            </p:nvSpPr>
            <p:spPr bwMode="auto">
              <a:xfrm flipV="1">
                <a:off x="960" y="1958"/>
                <a:ext cx="67" cy="0"/>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11" name="Line 15"/>
              <p:cNvSpPr>
                <a:spLocks noChangeShapeType="1"/>
              </p:cNvSpPr>
              <p:nvPr/>
            </p:nvSpPr>
            <p:spPr bwMode="auto">
              <a:xfrm flipV="1">
                <a:off x="960" y="1456"/>
                <a:ext cx="67" cy="0"/>
              </a:xfrm>
              <a:prstGeom prst="line">
                <a:avLst/>
              </a:prstGeom>
              <a:noFill/>
              <a:ln w="19050">
                <a:solidFill>
                  <a:srgbClr val="000099"/>
                </a:solidFill>
                <a:round/>
                <a:headEnd type="none" w="lg" len="med"/>
                <a:tailEnd type="none" w="med" len="lg"/>
              </a:ln>
            </p:spPr>
            <p:txBody>
              <a:bodyPr wrap="none" anchor="ctr"/>
              <a:lstStyle/>
              <a:p>
                <a:endParaRPr lang="zh-CN" altLang="en-US"/>
              </a:p>
            </p:txBody>
          </p:sp>
          <p:sp>
            <p:nvSpPr>
              <p:cNvPr id="140312" name="Text Box 16"/>
              <p:cNvSpPr txBox="1">
                <a:spLocks noChangeArrowheads="1"/>
              </p:cNvSpPr>
              <p:nvPr/>
            </p:nvSpPr>
            <p:spPr bwMode="auto">
              <a:xfrm>
                <a:off x="1347" y="3619"/>
                <a:ext cx="319" cy="212"/>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10</a:t>
                </a:r>
                <a:endParaRPr kumimoji="1" lang="en-US" altLang="zh-CN" sz="3200">
                  <a:solidFill>
                    <a:srgbClr val="000099"/>
                  </a:solidFill>
                  <a:latin typeface="Verdana" pitchFamily="34" charset="0"/>
                </a:endParaRPr>
              </a:p>
            </p:txBody>
          </p:sp>
          <p:sp>
            <p:nvSpPr>
              <p:cNvPr id="140313" name="Text Box 17"/>
              <p:cNvSpPr txBox="1">
                <a:spLocks noChangeArrowheads="1"/>
              </p:cNvSpPr>
              <p:nvPr/>
            </p:nvSpPr>
            <p:spPr bwMode="auto">
              <a:xfrm>
                <a:off x="1908" y="3623"/>
                <a:ext cx="297" cy="212"/>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20</a:t>
                </a:r>
                <a:endParaRPr kumimoji="1" lang="en-US" altLang="zh-CN" sz="3200">
                  <a:solidFill>
                    <a:srgbClr val="000099"/>
                  </a:solidFill>
                  <a:latin typeface="Verdana" pitchFamily="34" charset="0"/>
                </a:endParaRPr>
              </a:p>
            </p:txBody>
          </p:sp>
          <p:sp>
            <p:nvSpPr>
              <p:cNvPr id="140314" name="Text Box 18"/>
              <p:cNvSpPr txBox="1">
                <a:spLocks noChangeArrowheads="1"/>
              </p:cNvSpPr>
              <p:nvPr/>
            </p:nvSpPr>
            <p:spPr bwMode="auto">
              <a:xfrm>
                <a:off x="2418" y="3623"/>
                <a:ext cx="336" cy="212"/>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30</a:t>
                </a:r>
                <a:endParaRPr kumimoji="1" lang="en-US" altLang="zh-CN" sz="3200">
                  <a:solidFill>
                    <a:srgbClr val="000099"/>
                  </a:solidFill>
                  <a:latin typeface="Verdana" pitchFamily="34" charset="0"/>
                </a:endParaRPr>
              </a:p>
            </p:txBody>
          </p:sp>
          <p:sp>
            <p:nvSpPr>
              <p:cNvPr id="140315" name="Text Box 19"/>
              <p:cNvSpPr txBox="1">
                <a:spLocks noChangeArrowheads="1"/>
              </p:cNvSpPr>
              <p:nvPr/>
            </p:nvSpPr>
            <p:spPr bwMode="auto">
              <a:xfrm>
                <a:off x="2979" y="3623"/>
                <a:ext cx="333" cy="212"/>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40</a:t>
                </a:r>
                <a:endParaRPr kumimoji="1" lang="en-US" altLang="zh-CN" sz="3200">
                  <a:solidFill>
                    <a:srgbClr val="000099"/>
                  </a:solidFill>
                  <a:latin typeface="Verdana" pitchFamily="34" charset="0"/>
                </a:endParaRPr>
              </a:p>
            </p:txBody>
          </p:sp>
          <p:sp>
            <p:nvSpPr>
              <p:cNvPr id="140316" name="Text Box 20"/>
              <p:cNvSpPr txBox="1">
                <a:spLocks noChangeArrowheads="1"/>
              </p:cNvSpPr>
              <p:nvPr/>
            </p:nvSpPr>
            <p:spPr bwMode="auto">
              <a:xfrm>
                <a:off x="3540" y="3623"/>
                <a:ext cx="355" cy="212"/>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50</a:t>
                </a:r>
                <a:endParaRPr kumimoji="1" lang="en-US" altLang="zh-CN" sz="3200">
                  <a:solidFill>
                    <a:srgbClr val="000099"/>
                  </a:solidFill>
                  <a:latin typeface="Verdana" pitchFamily="34" charset="0"/>
                </a:endParaRPr>
              </a:p>
            </p:txBody>
          </p:sp>
          <p:sp>
            <p:nvSpPr>
              <p:cNvPr id="140317" name="Text Box 21"/>
              <p:cNvSpPr txBox="1">
                <a:spLocks noChangeArrowheads="1"/>
              </p:cNvSpPr>
              <p:nvPr/>
            </p:nvSpPr>
            <p:spPr bwMode="auto">
              <a:xfrm>
                <a:off x="4050" y="3623"/>
                <a:ext cx="297" cy="212"/>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000">
                    <a:solidFill>
                      <a:srgbClr val="000099"/>
                    </a:solidFill>
                    <a:latin typeface="Verdana" pitchFamily="34" charset="0"/>
                    <a:ea typeface="方正隶变简体"/>
                    <a:cs typeface="方正隶变简体"/>
                  </a:rPr>
                  <a:t>60</a:t>
                </a:r>
                <a:endParaRPr kumimoji="1" lang="en-US" altLang="zh-CN" sz="3200">
                  <a:solidFill>
                    <a:srgbClr val="000099"/>
                  </a:solidFill>
                  <a:latin typeface="Verdana" pitchFamily="34" charset="0"/>
                </a:endParaRPr>
              </a:p>
            </p:txBody>
          </p:sp>
          <p:sp>
            <p:nvSpPr>
              <p:cNvPr id="140318" name="Text Box 22"/>
              <p:cNvSpPr txBox="1">
                <a:spLocks noChangeArrowheads="1"/>
              </p:cNvSpPr>
              <p:nvPr/>
            </p:nvSpPr>
            <p:spPr bwMode="auto">
              <a:xfrm>
                <a:off x="816" y="3499"/>
                <a:ext cx="211" cy="251"/>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en-US" altLang="zh-CN" sz="2400">
                    <a:solidFill>
                      <a:srgbClr val="000099"/>
                    </a:solidFill>
                    <a:latin typeface="Verdana" pitchFamily="34" charset="0"/>
                    <a:ea typeface="方正隶变简体"/>
                    <a:cs typeface="方正隶变简体"/>
                  </a:rPr>
                  <a:t>0</a:t>
                </a:r>
                <a:endParaRPr kumimoji="1" lang="en-US" altLang="zh-CN" sz="3600">
                  <a:solidFill>
                    <a:srgbClr val="000099"/>
                  </a:solidFill>
                  <a:latin typeface="Verdana" pitchFamily="34" charset="0"/>
                </a:endParaRPr>
              </a:p>
            </p:txBody>
          </p:sp>
          <p:sp>
            <p:nvSpPr>
              <p:cNvPr id="140319" name="Text Box 23"/>
              <p:cNvSpPr txBox="1">
                <a:spLocks noChangeArrowheads="1"/>
              </p:cNvSpPr>
              <p:nvPr/>
            </p:nvSpPr>
            <p:spPr bwMode="auto">
              <a:xfrm>
                <a:off x="557" y="2929"/>
                <a:ext cx="373" cy="210"/>
              </a:xfrm>
              <a:prstGeom prst="rect">
                <a:avLst/>
              </a:prstGeom>
              <a:solidFill>
                <a:schemeClr val="bg1"/>
              </a:solidFill>
              <a:ln w="19050">
                <a:noFill/>
                <a:miter lim="800000"/>
                <a:headEnd type="none" w="lg" len="med"/>
                <a:tailEnd type="none" w="lg" len="med"/>
              </a:ln>
            </p:spPr>
            <p:txBody>
              <a:bodyPr lIns="0" tIns="0" rIns="0" bIns="0" anchor="ctr">
                <a:spAutoFit/>
              </a:bodyPr>
              <a:lstStyle/>
              <a:p>
                <a:pPr algn="r"/>
                <a:r>
                  <a:rPr kumimoji="1" lang="en-US" altLang="zh-CN" sz="2000">
                    <a:solidFill>
                      <a:srgbClr val="000099"/>
                    </a:solidFill>
                    <a:latin typeface="Verdana" pitchFamily="34" charset="0"/>
                    <a:ea typeface="方正隶变简体"/>
                    <a:cs typeface="方正隶变简体"/>
                  </a:rPr>
                  <a:t>0.2</a:t>
                </a:r>
                <a:endParaRPr kumimoji="1" lang="en-US" altLang="zh-CN" sz="3200">
                  <a:solidFill>
                    <a:srgbClr val="000099"/>
                  </a:solidFill>
                  <a:latin typeface="Verdana" pitchFamily="34" charset="0"/>
                </a:endParaRPr>
              </a:p>
            </p:txBody>
          </p:sp>
          <p:sp>
            <p:nvSpPr>
              <p:cNvPr id="140320" name="Text Box 24"/>
              <p:cNvSpPr txBox="1">
                <a:spLocks noChangeArrowheads="1"/>
              </p:cNvSpPr>
              <p:nvPr/>
            </p:nvSpPr>
            <p:spPr bwMode="auto">
              <a:xfrm>
                <a:off x="557" y="2391"/>
                <a:ext cx="373" cy="209"/>
              </a:xfrm>
              <a:prstGeom prst="rect">
                <a:avLst/>
              </a:prstGeom>
              <a:solidFill>
                <a:schemeClr val="bg1"/>
              </a:solidFill>
              <a:ln w="19050">
                <a:noFill/>
                <a:miter lim="800000"/>
                <a:headEnd type="none" w="lg" len="med"/>
                <a:tailEnd type="none" w="lg" len="med"/>
              </a:ln>
            </p:spPr>
            <p:txBody>
              <a:bodyPr lIns="0" tIns="0" rIns="0" bIns="0" anchor="ctr">
                <a:spAutoFit/>
              </a:bodyPr>
              <a:lstStyle/>
              <a:p>
                <a:pPr algn="r"/>
                <a:r>
                  <a:rPr kumimoji="1" lang="en-US" altLang="zh-CN" sz="2000">
                    <a:solidFill>
                      <a:srgbClr val="000099"/>
                    </a:solidFill>
                    <a:latin typeface="Verdana" pitchFamily="34" charset="0"/>
                    <a:ea typeface="方正隶变简体"/>
                    <a:cs typeface="方正隶变简体"/>
                  </a:rPr>
                  <a:t>0.4</a:t>
                </a:r>
                <a:endParaRPr kumimoji="1" lang="en-US" altLang="zh-CN" sz="3200">
                  <a:solidFill>
                    <a:srgbClr val="000099"/>
                  </a:solidFill>
                  <a:latin typeface="Verdana" pitchFamily="34" charset="0"/>
                </a:endParaRPr>
              </a:p>
            </p:txBody>
          </p:sp>
          <p:sp>
            <p:nvSpPr>
              <p:cNvPr id="140321" name="Text Box 25"/>
              <p:cNvSpPr txBox="1">
                <a:spLocks noChangeArrowheads="1"/>
              </p:cNvSpPr>
              <p:nvPr/>
            </p:nvSpPr>
            <p:spPr bwMode="auto">
              <a:xfrm>
                <a:off x="552" y="1867"/>
                <a:ext cx="378" cy="209"/>
              </a:xfrm>
              <a:prstGeom prst="rect">
                <a:avLst/>
              </a:prstGeom>
              <a:solidFill>
                <a:schemeClr val="bg1"/>
              </a:solidFill>
              <a:ln w="19050">
                <a:noFill/>
                <a:miter lim="800000"/>
                <a:headEnd type="none" w="lg" len="med"/>
                <a:tailEnd type="none" w="lg" len="med"/>
              </a:ln>
            </p:spPr>
            <p:txBody>
              <a:bodyPr lIns="0" tIns="0" rIns="0" bIns="0" anchor="ctr">
                <a:spAutoFit/>
              </a:bodyPr>
              <a:lstStyle/>
              <a:p>
                <a:pPr algn="r"/>
                <a:r>
                  <a:rPr kumimoji="1" lang="en-US" altLang="zh-CN" sz="2000">
                    <a:solidFill>
                      <a:srgbClr val="000099"/>
                    </a:solidFill>
                    <a:latin typeface="Verdana" pitchFamily="34" charset="0"/>
                    <a:ea typeface="方正隶变简体"/>
                    <a:cs typeface="方正隶变简体"/>
                  </a:rPr>
                  <a:t>0.6</a:t>
                </a:r>
                <a:endParaRPr kumimoji="1" lang="en-US" altLang="zh-CN" sz="3200">
                  <a:solidFill>
                    <a:srgbClr val="000099"/>
                  </a:solidFill>
                  <a:latin typeface="Verdana" pitchFamily="34" charset="0"/>
                </a:endParaRPr>
              </a:p>
            </p:txBody>
          </p:sp>
          <p:sp>
            <p:nvSpPr>
              <p:cNvPr id="140322" name="Text Box 26"/>
              <p:cNvSpPr txBox="1">
                <a:spLocks noChangeArrowheads="1"/>
              </p:cNvSpPr>
              <p:nvPr/>
            </p:nvSpPr>
            <p:spPr bwMode="auto">
              <a:xfrm>
                <a:off x="557" y="1356"/>
                <a:ext cx="373" cy="209"/>
              </a:xfrm>
              <a:prstGeom prst="rect">
                <a:avLst/>
              </a:prstGeom>
              <a:solidFill>
                <a:schemeClr val="bg1"/>
              </a:solidFill>
              <a:ln w="19050">
                <a:noFill/>
                <a:miter lim="800000"/>
                <a:headEnd type="none" w="lg" len="med"/>
                <a:tailEnd type="none" w="lg" len="med"/>
              </a:ln>
            </p:spPr>
            <p:txBody>
              <a:bodyPr lIns="0" tIns="0" rIns="0" bIns="0" anchor="ctr">
                <a:spAutoFit/>
              </a:bodyPr>
              <a:lstStyle/>
              <a:p>
                <a:pPr algn="r"/>
                <a:r>
                  <a:rPr kumimoji="1" lang="en-US" altLang="zh-CN" sz="2000">
                    <a:solidFill>
                      <a:srgbClr val="000099"/>
                    </a:solidFill>
                    <a:latin typeface="Verdana" pitchFamily="34" charset="0"/>
                    <a:ea typeface="方正隶变简体"/>
                    <a:cs typeface="方正隶变简体"/>
                  </a:rPr>
                  <a:t>0.8</a:t>
                </a:r>
                <a:endParaRPr kumimoji="1" lang="en-US" altLang="zh-CN" sz="3200">
                  <a:solidFill>
                    <a:srgbClr val="000099"/>
                  </a:solidFill>
                  <a:latin typeface="Verdana" pitchFamily="34" charset="0"/>
                </a:endParaRPr>
              </a:p>
            </p:txBody>
          </p:sp>
          <p:sp>
            <p:nvSpPr>
              <p:cNvPr id="140323" name="Text Box 27"/>
              <p:cNvSpPr txBox="1">
                <a:spLocks noChangeArrowheads="1"/>
              </p:cNvSpPr>
              <p:nvPr/>
            </p:nvSpPr>
            <p:spPr bwMode="auto">
              <a:xfrm>
                <a:off x="4394" y="3262"/>
                <a:ext cx="1237" cy="607"/>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zh-CN" altLang="en-US" sz="2400">
                    <a:solidFill>
                      <a:srgbClr val="000099"/>
                    </a:solidFill>
                    <a:latin typeface="隶书" pitchFamily="49" charset="-122"/>
                    <a:ea typeface="隶书" pitchFamily="49" charset="-122"/>
                  </a:rPr>
                  <a:t>交换规模</a:t>
                </a:r>
              </a:p>
              <a:p>
                <a:pPr algn="ctr"/>
                <a:r>
                  <a:rPr kumimoji="1" lang="zh-CN" altLang="en-US" sz="1400">
                    <a:solidFill>
                      <a:srgbClr val="000099"/>
                    </a:solidFill>
                    <a:latin typeface="隶书" pitchFamily="49" charset="-122"/>
                    <a:ea typeface="隶书" pitchFamily="49" charset="-122"/>
                  </a:rPr>
                  <a:t> </a:t>
                </a:r>
              </a:p>
              <a:p>
                <a:pPr algn="ctr"/>
                <a:r>
                  <a:rPr kumimoji="1" lang="en-US" altLang="zh-CN" sz="2000">
                    <a:solidFill>
                      <a:srgbClr val="000099"/>
                    </a:solidFill>
                    <a:latin typeface="隶书" pitchFamily="49" charset="-122"/>
                    <a:ea typeface="隶书" pitchFamily="49" charset="-122"/>
                  </a:rPr>
                  <a:t>(</a:t>
                </a:r>
                <a:r>
                  <a:rPr kumimoji="1" lang="zh-CN" altLang="en-US" sz="2000">
                    <a:solidFill>
                      <a:srgbClr val="000099"/>
                    </a:solidFill>
                    <a:latin typeface="隶书" pitchFamily="49" charset="-122"/>
                    <a:ea typeface="隶书" pitchFamily="49" charset="-122"/>
                  </a:rPr>
                  <a:t>出线数</a:t>
                </a:r>
                <a:r>
                  <a:rPr kumimoji="1" lang="en-US" altLang="zh-CN" sz="2000">
                    <a:solidFill>
                      <a:srgbClr val="000099"/>
                    </a:solidFill>
                    <a:latin typeface="隶书" pitchFamily="49" charset="-122"/>
                    <a:ea typeface="隶书" pitchFamily="49" charset="-122"/>
                  </a:rPr>
                  <a:t>)</a:t>
                </a:r>
                <a:endParaRPr kumimoji="1" lang="en-US" altLang="zh-CN" sz="3200">
                  <a:solidFill>
                    <a:schemeClr val="accent1"/>
                  </a:solidFill>
                  <a:latin typeface="隶书" pitchFamily="49" charset="-122"/>
                  <a:ea typeface="隶书" pitchFamily="49" charset="-122"/>
                </a:endParaRPr>
              </a:p>
            </p:txBody>
          </p:sp>
          <p:sp>
            <p:nvSpPr>
              <p:cNvPr id="140324" name="Text Box 28"/>
              <p:cNvSpPr txBox="1">
                <a:spLocks noChangeArrowheads="1"/>
              </p:cNvSpPr>
              <p:nvPr/>
            </p:nvSpPr>
            <p:spPr bwMode="auto">
              <a:xfrm>
                <a:off x="1095" y="963"/>
                <a:ext cx="632" cy="419"/>
              </a:xfrm>
              <a:prstGeom prst="rect">
                <a:avLst/>
              </a:prstGeom>
              <a:solidFill>
                <a:schemeClr val="bg1"/>
              </a:solidFill>
              <a:ln w="19050">
                <a:noFill/>
                <a:miter lim="800000"/>
                <a:headEnd type="none" w="lg" len="med"/>
                <a:tailEnd type="none" w="lg" len="med"/>
              </a:ln>
            </p:spPr>
            <p:txBody>
              <a:bodyPr lIns="0" tIns="0" rIns="0" bIns="0" anchor="ctr">
                <a:spAutoFit/>
              </a:bodyPr>
              <a:lstStyle/>
              <a:p>
                <a:pPr algn="ctr"/>
                <a:r>
                  <a:rPr kumimoji="1" lang="zh-CN" altLang="en-US" sz="2000">
                    <a:solidFill>
                      <a:srgbClr val="000099"/>
                    </a:solidFill>
                    <a:latin typeface="Verdana" pitchFamily="34" charset="0"/>
                    <a:ea typeface="隶书" pitchFamily="49" charset="-122"/>
                  </a:rPr>
                  <a:t>存储器</a:t>
                </a:r>
              </a:p>
              <a:p>
                <a:pPr algn="ctr"/>
                <a:r>
                  <a:rPr kumimoji="1" lang="zh-CN" altLang="en-US" sz="2000">
                    <a:solidFill>
                      <a:srgbClr val="000099"/>
                    </a:solidFill>
                    <a:latin typeface="Verdana" pitchFamily="34" charset="0"/>
                    <a:ea typeface="隶书" pitchFamily="49" charset="-122"/>
                  </a:rPr>
                  <a:t>减少率</a:t>
                </a:r>
                <a:endParaRPr kumimoji="1" lang="zh-CN" altLang="en-US" sz="2800">
                  <a:solidFill>
                    <a:schemeClr val="accent1"/>
                  </a:solidFill>
                  <a:latin typeface="Verdana" pitchFamily="34" charset="0"/>
                  <a:ea typeface="隶书" pitchFamily="49" charset="-122"/>
                </a:endParaRPr>
              </a:p>
            </p:txBody>
          </p:sp>
        </p:grpSp>
        <p:grpSp>
          <p:nvGrpSpPr>
            <p:cNvPr id="3" name="Group 31"/>
            <p:cNvGrpSpPr>
              <a:grpSpLocks/>
            </p:cNvGrpSpPr>
            <p:nvPr/>
          </p:nvGrpSpPr>
          <p:grpSpPr bwMode="auto">
            <a:xfrm>
              <a:off x="1947863" y="1952625"/>
              <a:ext cx="6932612" cy="3224213"/>
              <a:chOff x="1227" y="1230"/>
              <a:chExt cx="4367" cy="2031"/>
            </a:xfrm>
          </p:grpSpPr>
          <p:sp>
            <p:nvSpPr>
              <p:cNvPr id="140294" name="Freeform 32"/>
              <p:cNvSpPr>
                <a:spLocks/>
              </p:cNvSpPr>
              <p:nvPr/>
            </p:nvSpPr>
            <p:spPr bwMode="auto">
              <a:xfrm>
                <a:off x="1227" y="2172"/>
                <a:ext cx="3413" cy="1089"/>
              </a:xfrm>
              <a:custGeom>
                <a:avLst/>
                <a:gdLst>
                  <a:gd name="T0" fmla="*/ 0 w 3413"/>
                  <a:gd name="T1" fmla="*/ 0 h 1089"/>
                  <a:gd name="T2" fmla="*/ 63 w 3413"/>
                  <a:gd name="T3" fmla="*/ 164 h 1089"/>
                  <a:gd name="T4" fmla="*/ 111 w 3413"/>
                  <a:gd name="T5" fmla="*/ 279 h 1089"/>
                  <a:gd name="T6" fmla="*/ 146 w 3413"/>
                  <a:gd name="T7" fmla="*/ 343 h 1089"/>
                  <a:gd name="T8" fmla="*/ 187 w 3413"/>
                  <a:gd name="T9" fmla="*/ 430 h 1089"/>
                  <a:gd name="T10" fmla="*/ 264 w 3413"/>
                  <a:gd name="T11" fmla="*/ 532 h 1089"/>
                  <a:gd name="T12" fmla="*/ 328 w 3413"/>
                  <a:gd name="T13" fmla="*/ 602 h 1089"/>
                  <a:gd name="T14" fmla="*/ 402 w 3413"/>
                  <a:gd name="T15" fmla="*/ 673 h 1089"/>
                  <a:gd name="T16" fmla="*/ 491 w 3413"/>
                  <a:gd name="T17" fmla="*/ 730 h 1089"/>
                  <a:gd name="T18" fmla="*/ 587 w 3413"/>
                  <a:gd name="T19" fmla="*/ 762 h 1089"/>
                  <a:gd name="T20" fmla="*/ 767 w 3413"/>
                  <a:gd name="T21" fmla="*/ 794 h 1089"/>
                  <a:gd name="T22" fmla="*/ 1135 w 3413"/>
                  <a:gd name="T23" fmla="*/ 836 h 1089"/>
                  <a:gd name="T24" fmla="*/ 1314 w 3413"/>
                  <a:gd name="T25" fmla="*/ 858 h 1089"/>
                  <a:gd name="T26" fmla="*/ 1661 w 3413"/>
                  <a:gd name="T27" fmla="*/ 905 h 1089"/>
                  <a:gd name="T28" fmla="*/ 1938 w 3413"/>
                  <a:gd name="T29" fmla="*/ 938 h 1089"/>
                  <a:gd name="T30" fmla="*/ 2101 w 3413"/>
                  <a:gd name="T31" fmla="*/ 951 h 1089"/>
                  <a:gd name="T32" fmla="*/ 2636 w 3413"/>
                  <a:gd name="T33" fmla="*/ 1007 h 1089"/>
                  <a:gd name="T34" fmla="*/ 3087 w 3413"/>
                  <a:gd name="T35" fmla="*/ 1047 h 1089"/>
                  <a:gd name="T36" fmla="*/ 3218 w 3413"/>
                  <a:gd name="T37" fmla="*/ 1063 h 1089"/>
                  <a:gd name="T38" fmla="*/ 3413 w 3413"/>
                  <a:gd name="T39" fmla="*/ 1089 h 10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13"/>
                  <a:gd name="T61" fmla="*/ 0 h 1089"/>
                  <a:gd name="T62" fmla="*/ 3413 w 3413"/>
                  <a:gd name="T63" fmla="*/ 1089 h 10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13" h="1089">
                    <a:moveTo>
                      <a:pt x="0" y="0"/>
                    </a:moveTo>
                    <a:cubicBezTo>
                      <a:pt x="32" y="93"/>
                      <a:pt x="18" y="74"/>
                      <a:pt x="63" y="164"/>
                    </a:cubicBezTo>
                    <a:cubicBezTo>
                      <a:pt x="68" y="180"/>
                      <a:pt x="106" y="263"/>
                      <a:pt x="111" y="279"/>
                    </a:cubicBezTo>
                    <a:cubicBezTo>
                      <a:pt x="113" y="287"/>
                      <a:pt x="143" y="335"/>
                      <a:pt x="146" y="343"/>
                    </a:cubicBezTo>
                    <a:cubicBezTo>
                      <a:pt x="151" y="359"/>
                      <a:pt x="187" y="430"/>
                      <a:pt x="187" y="430"/>
                    </a:cubicBezTo>
                    <a:cubicBezTo>
                      <a:pt x="226" y="487"/>
                      <a:pt x="222" y="468"/>
                      <a:pt x="264" y="532"/>
                    </a:cubicBezTo>
                    <a:cubicBezTo>
                      <a:pt x="279" y="554"/>
                      <a:pt x="303" y="570"/>
                      <a:pt x="328" y="602"/>
                    </a:cubicBezTo>
                    <a:cubicBezTo>
                      <a:pt x="352" y="624"/>
                      <a:pt x="375" y="652"/>
                      <a:pt x="402" y="673"/>
                    </a:cubicBezTo>
                    <a:cubicBezTo>
                      <a:pt x="429" y="694"/>
                      <a:pt x="460" y="715"/>
                      <a:pt x="491" y="730"/>
                    </a:cubicBezTo>
                    <a:cubicBezTo>
                      <a:pt x="522" y="745"/>
                      <a:pt x="541" y="751"/>
                      <a:pt x="587" y="762"/>
                    </a:cubicBezTo>
                    <a:cubicBezTo>
                      <a:pt x="648" y="775"/>
                      <a:pt x="696" y="778"/>
                      <a:pt x="767" y="794"/>
                    </a:cubicBezTo>
                    <a:cubicBezTo>
                      <a:pt x="895" y="810"/>
                      <a:pt x="998" y="819"/>
                      <a:pt x="1135" y="836"/>
                    </a:cubicBezTo>
                    <a:cubicBezTo>
                      <a:pt x="1195" y="846"/>
                      <a:pt x="1257" y="853"/>
                      <a:pt x="1314" y="858"/>
                    </a:cubicBezTo>
                    <a:cubicBezTo>
                      <a:pt x="1426" y="874"/>
                      <a:pt x="1544" y="884"/>
                      <a:pt x="1661" y="905"/>
                    </a:cubicBezTo>
                    <a:cubicBezTo>
                      <a:pt x="1765" y="918"/>
                      <a:pt x="1865" y="930"/>
                      <a:pt x="1938" y="938"/>
                    </a:cubicBezTo>
                    <a:cubicBezTo>
                      <a:pt x="2011" y="946"/>
                      <a:pt x="1985" y="940"/>
                      <a:pt x="2101" y="951"/>
                    </a:cubicBezTo>
                    <a:cubicBezTo>
                      <a:pt x="2287" y="983"/>
                      <a:pt x="2450" y="990"/>
                      <a:pt x="2636" y="1007"/>
                    </a:cubicBezTo>
                    <a:cubicBezTo>
                      <a:pt x="2770" y="1015"/>
                      <a:pt x="2898" y="1025"/>
                      <a:pt x="3087" y="1047"/>
                    </a:cubicBezTo>
                    <a:cubicBezTo>
                      <a:pt x="3128" y="1054"/>
                      <a:pt x="3163" y="1054"/>
                      <a:pt x="3218" y="1063"/>
                    </a:cubicBezTo>
                    <a:cubicBezTo>
                      <a:pt x="3285" y="1070"/>
                      <a:pt x="3369" y="1084"/>
                      <a:pt x="3413" y="1089"/>
                    </a:cubicBezTo>
                  </a:path>
                </a:pathLst>
              </a:custGeom>
              <a:noFill/>
              <a:ln w="38100">
                <a:solidFill>
                  <a:schemeClr val="hlink"/>
                </a:solidFill>
                <a:round/>
                <a:headEnd type="none" w="lg" len="med"/>
                <a:tailEnd type="none" w="lg" len="med"/>
              </a:ln>
            </p:spPr>
            <p:txBody>
              <a:bodyPr wrap="none" anchor="ctr"/>
              <a:lstStyle/>
              <a:p>
                <a:endParaRPr lang="zh-CN" altLang="en-US">
                  <a:latin typeface="Calibri" pitchFamily="34" charset="0"/>
                </a:endParaRPr>
              </a:p>
            </p:txBody>
          </p:sp>
          <p:sp>
            <p:nvSpPr>
              <p:cNvPr id="140295" name="Text Box 33"/>
              <p:cNvSpPr txBox="1">
                <a:spLocks noChangeArrowheads="1"/>
              </p:cNvSpPr>
              <p:nvPr/>
            </p:nvSpPr>
            <p:spPr bwMode="auto">
              <a:xfrm>
                <a:off x="2685" y="1230"/>
                <a:ext cx="2414" cy="250"/>
              </a:xfrm>
              <a:prstGeom prst="rect">
                <a:avLst/>
              </a:prstGeom>
              <a:noFill/>
              <a:ln w="19050">
                <a:noFill/>
                <a:miter lim="800000"/>
                <a:headEnd type="none" w="lg" len="med"/>
                <a:tailEnd type="none" w="med" len="lg"/>
              </a:ln>
            </p:spPr>
            <p:txBody>
              <a:bodyPr anchor="ctr">
                <a:spAutoFit/>
              </a:bodyPr>
              <a:lstStyle/>
              <a:p>
                <a:pPr algn="ctr"/>
                <a:r>
                  <a:rPr kumimoji="1" lang="zh-CN" altLang="en-US" sz="2000">
                    <a:solidFill>
                      <a:srgbClr val="000099"/>
                    </a:solidFill>
                    <a:latin typeface="Verdana" pitchFamily="34" charset="0"/>
                    <a:ea typeface="隶书" pitchFamily="49" charset="-122"/>
                  </a:rPr>
                  <a:t>条件：信元丢失率</a:t>
                </a:r>
                <a:r>
                  <a:rPr kumimoji="1" lang="en-US" altLang="zh-CN" sz="2000">
                    <a:solidFill>
                      <a:srgbClr val="000099"/>
                    </a:solidFill>
                    <a:latin typeface="Verdana" pitchFamily="34" charset="0"/>
                    <a:ea typeface="方正隶变简体"/>
                    <a:cs typeface="方正隶变简体"/>
                  </a:rPr>
                  <a:t>10</a:t>
                </a:r>
                <a:r>
                  <a:rPr kumimoji="1" lang="en-US" altLang="zh-CN" sz="2000" baseline="30000">
                    <a:solidFill>
                      <a:srgbClr val="000099"/>
                    </a:solidFill>
                    <a:latin typeface="Verdana" pitchFamily="34" charset="0"/>
                    <a:ea typeface="方正隶变简体"/>
                    <a:cs typeface="方正隶变简体"/>
                  </a:rPr>
                  <a:t>-9</a:t>
                </a:r>
                <a:r>
                  <a:rPr kumimoji="1" lang="zh-CN" altLang="en-US" sz="2000">
                    <a:solidFill>
                      <a:srgbClr val="000099"/>
                    </a:solidFill>
                    <a:latin typeface="Verdana" pitchFamily="34" charset="0"/>
                    <a:ea typeface="方正隶变简体"/>
                    <a:cs typeface="方正隶变简体"/>
                  </a:rPr>
                  <a:t>，</a:t>
                </a:r>
                <a:r>
                  <a:rPr kumimoji="1" lang="en-US" altLang="zh-CN" sz="2000">
                    <a:solidFill>
                      <a:srgbClr val="000099"/>
                    </a:solidFill>
                    <a:latin typeface="Verdana" pitchFamily="34" charset="0"/>
                    <a:ea typeface="方正隶变简体"/>
                    <a:cs typeface="方正隶变简体"/>
                  </a:rPr>
                  <a:t>p=0.8</a:t>
                </a:r>
              </a:p>
            </p:txBody>
          </p:sp>
          <p:sp>
            <p:nvSpPr>
              <p:cNvPr id="140296" name="Text Box 34"/>
              <p:cNvSpPr txBox="1">
                <a:spLocks noChangeArrowheads="1"/>
              </p:cNvSpPr>
              <p:nvPr/>
            </p:nvSpPr>
            <p:spPr bwMode="auto">
              <a:xfrm>
                <a:off x="2175" y="1799"/>
                <a:ext cx="3381" cy="460"/>
              </a:xfrm>
              <a:prstGeom prst="rect">
                <a:avLst/>
              </a:prstGeom>
              <a:noFill/>
              <a:ln w="19050">
                <a:noFill/>
                <a:miter lim="800000"/>
                <a:headEnd type="none" w="lg" len="med"/>
                <a:tailEnd type="none" w="lg" len="med"/>
              </a:ln>
            </p:spPr>
            <p:txBody>
              <a:bodyPr lIns="0" tIns="0" rIns="0" bIns="0" anchor="ctr">
                <a:spAutoFit/>
              </a:bodyPr>
              <a:lstStyle/>
              <a:p>
                <a:pPr algn="ctr"/>
                <a:r>
                  <a:rPr kumimoji="1" lang="zh-CN" altLang="en-US" sz="2400" dirty="0">
                    <a:solidFill>
                      <a:srgbClr val="000099"/>
                    </a:solidFill>
                    <a:latin typeface="Verdana" pitchFamily="34" charset="0"/>
                    <a:ea typeface="隶书" pitchFamily="49" charset="-122"/>
                  </a:rPr>
                  <a:t>中央排队所需的存储器数量</a:t>
                </a:r>
              </a:p>
              <a:p>
                <a:pPr algn="ctr"/>
                <a:r>
                  <a:rPr kumimoji="1" lang="zh-CN" altLang="en-US" sz="2400" dirty="0">
                    <a:solidFill>
                      <a:srgbClr val="000099"/>
                    </a:solidFill>
                    <a:latin typeface="Verdana" pitchFamily="34" charset="0"/>
                    <a:ea typeface="隶书" pitchFamily="49" charset="-122"/>
                  </a:rPr>
                  <a:t>中央排队比输出排队减少的存储器数量</a:t>
                </a:r>
                <a:endParaRPr kumimoji="1" lang="zh-CN" altLang="en-US" sz="3200" dirty="0">
                  <a:solidFill>
                    <a:schemeClr val="accent1"/>
                  </a:solidFill>
                  <a:latin typeface="Verdana" pitchFamily="34" charset="0"/>
                  <a:ea typeface="隶书" pitchFamily="49" charset="-122"/>
                </a:endParaRPr>
              </a:p>
            </p:txBody>
          </p:sp>
          <p:sp>
            <p:nvSpPr>
              <p:cNvPr id="140297" name="Line 35"/>
              <p:cNvSpPr>
                <a:spLocks noChangeShapeType="1"/>
              </p:cNvSpPr>
              <p:nvPr/>
            </p:nvSpPr>
            <p:spPr bwMode="auto">
              <a:xfrm flipV="1">
                <a:off x="2117" y="2029"/>
                <a:ext cx="3477" cy="0"/>
              </a:xfrm>
              <a:prstGeom prst="line">
                <a:avLst/>
              </a:prstGeom>
              <a:noFill/>
              <a:ln w="28575">
                <a:solidFill>
                  <a:srgbClr val="000099"/>
                </a:solidFill>
                <a:round/>
                <a:headEnd type="none" w="lg" len="med"/>
                <a:tailEnd type="none" w="med" len="lg"/>
              </a:ln>
            </p:spPr>
            <p:txBody>
              <a:bodyPr wrap="none" anchor="ctr"/>
              <a:lstStyle/>
              <a:p>
                <a:endParaRPr lang="zh-CN" altLang="en-US"/>
              </a:p>
            </p:txBody>
          </p:sp>
          <p:sp>
            <p:nvSpPr>
              <p:cNvPr id="140298" name="Text Box 36"/>
              <p:cNvSpPr txBox="1">
                <a:spLocks noChangeArrowheads="1"/>
              </p:cNvSpPr>
              <p:nvPr/>
            </p:nvSpPr>
            <p:spPr bwMode="auto">
              <a:xfrm>
                <a:off x="1297" y="1888"/>
                <a:ext cx="917" cy="230"/>
              </a:xfrm>
              <a:prstGeom prst="rect">
                <a:avLst/>
              </a:prstGeom>
              <a:noFill/>
              <a:ln w="19050">
                <a:noFill/>
                <a:miter lim="800000"/>
                <a:headEnd type="none" w="lg" len="med"/>
                <a:tailEnd type="none" w="lg" len="med"/>
              </a:ln>
            </p:spPr>
            <p:txBody>
              <a:bodyPr lIns="0" tIns="0" rIns="0" bIns="0" anchor="ctr">
                <a:spAutoFit/>
              </a:bodyPr>
              <a:lstStyle/>
              <a:p>
                <a:pPr algn="ctr"/>
                <a:r>
                  <a:rPr kumimoji="1" lang="zh-CN" altLang="en-US" sz="2400">
                    <a:solidFill>
                      <a:srgbClr val="000099"/>
                    </a:solidFill>
                    <a:latin typeface="Verdana" pitchFamily="34" charset="0"/>
                    <a:ea typeface="隶书" pitchFamily="49" charset="-122"/>
                  </a:rPr>
                  <a:t>减少率</a:t>
                </a:r>
                <a:r>
                  <a:rPr kumimoji="1" lang="en-US" altLang="zh-CN" sz="2400">
                    <a:solidFill>
                      <a:srgbClr val="000099"/>
                    </a:solidFill>
                    <a:latin typeface="Verdana" pitchFamily="34" charset="0"/>
                    <a:ea typeface="方正隶变简体"/>
                    <a:cs typeface="方正隶变简体"/>
                  </a:rPr>
                  <a:t>=</a:t>
                </a:r>
                <a:endParaRPr kumimoji="1" lang="en-US" altLang="zh-CN" sz="3200">
                  <a:solidFill>
                    <a:schemeClr val="accent1"/>
                  </a:solidFill>
                  <a:latin typeface="Verdana" pitchFamily="34" charset="0"/>
                </a:endParaRPr>
              </a:p>
            </p:txBody>
          </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79998">
                                            <p:txEl>
                                              <p:pRg st="0" end="0"/>
                                            </p:txEl>
                                          </p:spTgt>
                                        </p:tgtEl>
                                        <p:attrNameLst>
                                          <p:attrName>style.visibility</p:attrName>
                                        </p:attrNameLst>
                                      </p:cBhvr>
                                      <p:to>
                                        <p:strVal val="visible"/>
                                      </p:to>
                                    </p:set>
                                    <p:animEffect transition="in" filter="barn(outVertical)">
                                      <p:cBhvr>
                                        <p:cTn id="7" dur="500"/>
                                        <p:tgtEl>
                                          <p:spTgt spid="9799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98" grpId="0" build="p" autoUpdateAnimBg="0"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smtClean="0"/>
              <a:t>中央排队策略的性能</a:t>
            </a:r>
          </a:p>
        </p:txBody>
      </p:sp>
      <p:sp>
        <p:nvSpPr>
          <p:cNvPr id="142339" name="Rectangle 3"/>
          <p:cNvSpPr>
            <a:spLocks noGrp="1" noChangeArrowheads="1"/>
          </p:cNvSpPr>
          <p:nvPr>
            <p:ph type="body" idx="1"/>
          </p:nvPr>
        </p:nvSpPr>
        <p:spPr>
          <a:xfrm>
            <a:off x="684213" y="1905000"/>
            <a:ext cx="8002587" cy="4075113"/>
          </a:xfrm>
        </p:spPr>
        <p:txBody>
          <a:bodyPr/>
          <a:lstStyle/>
          <a:p>
            <a:pPr eaLnBrk="1" hangingPunct="1">
              <a:lnSpc>
                <a:spcPct val="150000"/>
              </a:lnSpc>
              <a:buFont typeface="Wingdings" pitchFamily="2" charset="2"/>
              <a:buChar char="Ø"/>
            </a:pPr>
            <a:r>
              <a:rPr lang="zh-CN" altLang="en-US" dirty="0" smtClean="0"/>
              <a:t>在保证相同信元丢失率的条件下，中央排队比输出排队需要更少的队列缓冲器</a:t>
            </a:r>
          </a:p>
          <a:p>
            <a:pPr eaLnBrk="1" hangingPunct="1">
              <a:lnSpc>
                <a:spcPct val="150000"/>
              </a:lnSpc>
              <a:buFont typeface="Wingdings" pitchFamily="2" charset="2"/>
              <a:buChar char="Ø"/>
            </a:pPr>
            <a:r>
              <a:rPr lang="zh-CN" altLang="en-US" dirty="0" smtClean="0"/>
              <a:t>队列缓冲器的减少量与交换单元的规模 </a:t>
            </a:r>
            <a:r>
              <a:rPr lang="en-US" altLang="zh-CN" dirty="0" smtClean="0"/>
              <a:t>N </a:t>
            </a:r>
            <a:r>
              <a:rPr lang="zh-CN" altLang="en-US" dirty="0" smtClean="0"/>
              <a:t>有关</a:t>
            </a:r>
          </a:p>
          <a:p>
            <a:pPr lvl="1" eaLnBrk="1" hangingPunct="1">
              <a:lnSpc>
                <a:spcPct val="150000"/>
              </a:lnSpc>
            </a:pPr>
            <a:r>
              <a:rPr lang="zh-CN" altLang="en-US" dirty="0" smtClean="0"/>
              <a:t> </a:t>
            </a:r>
            <a:r>
              <a:rPr lang="en-US" altLang="zh-CN" sz="2400" dirty="0" smtClean="0"/>
              <a:t>N </a:t>
            </a:r>
            <a:r>
              <a:rPr lang="zh-CN" altLang="en-US" sz="2400" dirty="0" smtClean="0"/>
              <a:t>越大，存储器的统计复用度越高，队列存储器节省越多</a:t>
            </a:r>
          </a:p>
        </p:txBody>
      </p:sp>
    </p:spTree>
  </p:cSld>
  <p:clrMapOvr>
    <a:masterClrMapping/>
  </p:clrMapOvr>
  <p:transition>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smtClean="0"/>
              <a:t>计算机仿真</a:t>
            </a:r>
          </a:p>
        </p:txBody>
      </p:sp>
      <p:sp>
        <p:nvSpPr>
          <p:cNvPr id="144387" name="Rectangle 3"/>
          <p:cNvSpPr>
            <a:spLocks noGrp="1" noChangeArrowheads="1"/>
          </p:cNvSpPr>
          <p:nvPr>
            <p:ph type="body" idx="1"/>
          </p:nvPr>
        </p:nvSpPr>
        <p:spPr>
          <a:xfrm>
            <a:off x="685800" y="1828800"/>
            <a:ext cx="7772400" cy="4084638"/>
          </a:xfrm>
        </p:spPr>
        <p:txBody>
          <a:bodyPr/>
          <a:lstStyle/>
          <a:p>
            <a:pPr eaLnBrk="1" hangingPunct="1">
              <a:lnSpc>
                <a:spcPct val="130000"/>
              </a:lnSpc>
              <a:buFont typeface="Wingdings" pitchFamily="2" charset="2"/>
              <a:buChar char="Ø"/>
            </a:pPr>
            <a:r>
              <a:rPr lang="zh-CN" altLang="en-US" dirty="0" smtClean="0"/>
              <a:t>建立数学模型的局限性</a:t>
            </a:r>
          </a:p>
          <a:p>
            <a:pPr lvl="1" eaLnBrk="1" hangingPunct="1">
              <a:lnSpc>
                <a:spcPct val="130000"/>
              </a:lnSpc>
            </a:pPr>
            <a:r>
              <a:rPr lang="zh-CN" altLang="en-US" sz="2400" dirty="0" smtClean="0"/>
              <a:t>建立一个一般化的模型很困难</a:t>
            </a:r>
            <a:r>
              <a:rPr lang="en-US" altLang="zh-CN" sz="2400" dirty="0" smtClean="0"/>
              <a:t>;</a:t>
            </a:r>
            <a:endParaRPr lang="zh-CN" altLang="en-US" sz="2400" dirty="0" smtClean="0"/>
          </a:p>
          <a:p>
            <a:pPr lvl="1" eaLnBrk="1" hangingPunct="1">
              <a:lnSpc>
                <a:spcPct val="130000"/>
              </a:lnSpc>
            </a:pPr>
            <a:r>
              <a:rPr lang="zh-CN" altLang="en-US" sz="2400" dirty="0" smtClean="0"/>
              <a:t>需要在一定的假设条件下进行简化</a:t>
            </a:r>
            <a:r>
              <a:rPr lang="en-US" altLang="zh-CN" sz="2400" dirty="0" smtClean="0"/>
              <a:t>;</a:t>
            </a:r>
            <a:endParaRPr lang="zh-CN" altLang="en-US" sz="2400" dirty="0" smtClean="0"/>
          </a:p>
          <a:p>
            <a:pPr lvl="1" eaLnBrk="1" hangingPunct="1">
              <a:lnSpc>
                <a:spcPct val="130000"/>
              </a:lnSpc>
            </a:pPr>
            <a:r>
              <a:rPr lang="zh-CN" altLang="en-US" sz="2400" dirty="0" smtClean="0"/>
              <a:t>所得到的结果信息有限</a:t>
            </a:r>
            <a:r>
              <a:rPr lang="en-US" altLang="zh-CN" sz="2400" dirty="0" smtClean="0"/>
              <a:t>.</a:t>
            </a:r>
            <a:endParaRPr lang="zh-CN" altLang="en-US" sz="2400" dirty="0" smtClean="0"/>
          </a:p>
          <a:p>
            <a:pPr eaLnBrk="1" hangingPunct="1">
              <a:lnSpc>
                <a:spcPct val="130000"/>
              </a:lnSpc>
              <a:buFont typeface="Wingdings" pitchFamily="2" charset="2"/>
              <a:buChar char="Ø"/>
            </a:pPr>
            <a:r>
              <a:rPr lang="zh-CN" altLang="en-US" dirty="0" smtClean="0"/>
              <a:t>利用计算机仿真</a:t>
            </a:r>
          </a:p>
          <a:p>
            <a:pPr lvl="1" eaLnBrk="1" hangingPunct="1">
              <a:lnSpc>
                <a:spcPct val="130000"/>
              </a:lnSpc>
            </a:pPr>
            <a:r>
              <a:rPr lang="zh-CN" altLang="en-US" sz="2400" dirty="0" smtClean="0"/>
              <a:t>快速取得结果</a:t>
            </a:r>
            <a:r>
              <a:rPr lang="en-US" altLang="zh-CN" sz="2400" dirty="0" smtClean="0"/>
              <a:t>;</a:t>
            </a:r>
            <a:endParaRPr lang="zh-CN" altLang="en-US" sz="2400" dirty="0" smtClean="0"/>
          </a:p>
          <a:p>
            <a:pPr lvl="1" eaLnBrk="1" hangingPunct="1">
              <a:lnSpc>
                <a:spcPct val="130000"/>
              </a:lnSpc>
            </a:pPr>
            <a:r>
              <a:rPr lang="zh-CN" altLang="en-US" sz="2400" dirty="0" smtClean="0"/>
              <a:t>容易修改模型和条件，得到更具有普遍意义的结论</a:t>
            </a:r>
            <a:r>
              <a:rPr lang="en-US" altLang="zh-CN" sz="2400" dirty="0" smtClean="0"/>
              <a:t>.</a:t>
            </a:r>
            <a:endParaRPr lang="zh-CN" altLang="en-US" sz="2400" dirty="0" smtClean="0"/>
          </a:p>
        </p:txBody>
      </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smtClean="0">
                <a:solidFill>
                  <a:srgbClr val="FF0000"/>
                </a:solidFill>
              </a:rPr>
              <a:t>计算机仿真的结果</a:t>
            </a:r>
          </a:p>
        </p:txBody>
      </p:sp>
      <p:sp>
        <p:nvSpPr>
          <p:cNvPr id="986115" name="Rectangle 3"/>
          <p:cNvSpPr>
            <a:spLocks noGrp="1" noChangeArrowheads="1"/>
          </p:cNvSpPr>
          <p:nvPr>
            <p:ph type="body" idx="1"/>
          </p:nvPr>
        </p:nvSpPr>
        <p:spPr>
          <a:xfrm>
            <a:off x="1763713" y="6286500"/>
            <a:ext cx="7772400" cy="571500"/>
          </a:xfrm>
        </p:spPr>
        <p:txBody>
          <a:bodyPr/>
          <a:lstStyle/>
          <a:p>
            <a:pPr eaLnBrk="1" hangingPunct="1">
              <a:buFont typeface="Wingdings" pitchFamily="2" charset="2"/>
              <a:buNone/>
            </a:pPr>
            <a:r>
              <a:rPr lang="zh-CN" altLang="en-US" sz="2400" smtClean="0"/>
              <a:t>三种排队策略队列大小与负荷的关系</a:t>
            </a:r>
          </a:p>
        </p:txBody>
      </p:sp>
      <p:grpSp>
        <p:nvGrpSpPr>
          <p:cNvPr id="2" name="Group 4"/>
          <p:cNvGrpSpPr>
            <a:grpSpLocks/>
          </p:cNvGrpSpPr>
          <p:nvPr/>
        </p:nvGrpSpPr>
        <p:grpSpPr bwMode="auto">
          <a:xfrm>
            <a:off x="1042988" y="1773238"/>
            <a:ext cx="6958012" cy="4545012"/>
            <a:chOff x="634" y="892"/>
            <a:chExt cx="4383" cy="2956"/>
          </a:xfrm>
        </p:grpSpPr>
        <p:sp>
          <p:nvSpPr>
            <p:cNvPr id="146445" name="Rectangle 5"/>
            <p:cNvSpPr>
              <a:spLocks noChangeArrowheads="1"/>
            </p:cNvSpPr>
            <p:nvPr/>
          </p:nvSpPr>
          <p:spPr bwMode="auto">
            <a:xfrm>
              <a:off x="634" y="985"/>
              <a:ext cx="4383" cy="2863"/>
            </a:xfrm>
            <a:prstGeom prst="rect">
              <a:avLst/>
            </a:prstGeom>
            <a:solidFill>
              <a:schemeClr val="bg1"/>
            </a:solidFill>
            <a:ln w="19050">
              <a:noFill/>
              <a:miter lim="800000"/>
              <a:headEnd type="none" w="lg" len="med"/>
              <a:tailEnd type="none" w="lg" len="med"/>
            </a:ln>
          </p:spPr>
          <p:txBody>
            <a:bodyPr wrap="none" anchor="ctr"/>
            <a:lstStyle/>
            <a:p>
              <a:pPr algn="ctr">
                <a:spcBef>
                  <a:spcPct val="30000"/>
                </a:spcBef>
              </a:pPr>
              <a:endParaRPr kumimoji="1" lang="zh-CN" altLang="zh-CN" sz="2800">
                <a:latin typeface="Times New Roman" pitchFamily="18" charset="0"/>
              </a:endParaRPr>
            </a:p>
          </p:txBody>
        </p:sp>
        <p:grpSp>
          <p:nvGrpSpPr>
            <p:cNvPr id="146446" name="Group 6"/>
            <p:cNvGrpSpPr>
              <a:grpSpLocks/>
            </p:cNvGrpSpPr>
            <p:nvPr/>
          </p:nvGrpSpPr>
          <p:grpSpPr bwMode="auto">
            <a:xfrm>
              <a:off x="853" y="892"/>
              <a:ext cx="3817" cy="2888"/>
              <a:chOff x="853" y="892"/>
              <a:chExt cx="3817" cy="2888"/>
            </a:xfrm>
          </p:grpSpPr>
          <p:sp>
            <p:nvSpPr>
              <p:cNvPr id="146447" name="Line 7"/>
              <p:cNvSpPr>
                <a:spLocks noChangeShapeType="1"/>
              </p:cNvSpPr>
              <p:nvPr/>
            </p:nvSpPr>
            <p:spPr bwMode="auto">
              <a:xfrm flipV="1">
                <a:off x="1094" y="1147"/>
                <a:ext cx="0" cy="2423"/>
              </a:xfrm>
              <a:prstGeom prst="line">
                <a:avLst/>
              </a:prstGeom>
              <a:noFill/>
              <a:ln w="19050">
                <a:solidFill>
                  <a:srgbClr val="000099"/>
                </a:solidFill>
                <a:round/>
                <a:headEnd type="none" w="lg" len="med"/>
                <a:tailEnd type="triangle" w="med" len="med"/>
              </a:ln>
            </p:spPr>
            <p:txBody>
              <a:bodyPr wrap="none" anchor="ctr"/>
              <a:lstStyle/>
              <a:p>
                <a:endParaRPr lang="zh-CN" altLang="en-US"/>
              </a:p>
            </p:txBody>
          </p:sp>
          <p:sp>
            <p:nvSpPr>
              <p:cNvPr id="146448" name="Line 8"/>
              <p:cNvSpPr>
                <a:spLocks noChangeShapeType="1"/>
              </p:cNvSpPr>
              <p:nvPr/>
            </p:nvSpPr>
            <p:spPr bwMode="auto">
              <a:xfrm>
                <a:off x="1094" y="3570"/>
                <a:ext cx="3194" cy="0"/>
              </a:xfrm>
              <a:prstGeom prst="line">
                <a:avLst/>
              </a:prstGeom>
              <a:noFill/>
              <a:ln w="19050">
                <a:solidFill>
                  <a:srgbClr val="000099"/>
                </a:solidFill>
                <a:round/>
                <a:headEnd type="none" w="lg" len="med"/>
                <a:tailEnd type="triangle" w="med" len="med"/>
              </a:ln>
            </p:spPr>
            <p:txBody>
              <a:bodyPr wrap="none" anchor="ctr"/>
              <a:lstStyle/>
              <a:p>
                <a:endParaRPr lang="zh-CN" altLang="en-US"/>
              </a:p>
            </p:txBody>
          </p:sp>
          <p:sp>
            <p:nvSpPr>
              <p:cNvPr id="146449" name="Line 9"/>
              <p:cNvSpPr>
                <a:spLocks noChangeShapeType="1"/>
              </p:cNvSpPr>
              <p:nvPr/>
            </p:nvSpPr>
            <p:spPr bwMode="auto">
              <a:xfrm>
                <a:off x="1053" y="3389"/>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0" name="Line 10"/>
              <p:cNvSpPr>
                <a:spLocks noChangeShapeType="1"/>
              </p:cNvSpPr>
              <p:nvPr/>
            </p:nvSpPr>
            <p:spPr bwMode="auto">
              <a:xfrm>
                <a:off x="1053" y="3178"/>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1" name="Line 11"/>
              <p:cNvSpPr>
                <a:spLocks noChangeShapeType="1"/>
              </p:cNvSpPr>
              <p:nvPr/>
            </p:nvSpPr>
            <p:spPr bwMode="auto">
              <a:xfrm>
                <a:off x="1053" y="2967"/>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2" name="Line 12"/>
              <p:cNvSpPr>
                <a:spLocks noChangeShapeType="1"/>
              </p:cNvSpPr>
              <p:nvPr/>
            </p:nvSpPr>
            <p:spPr bwMode="auto">
              <a:xfrm>
                <a:off x="1053" y="2766"/>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3" name="Line 13"/>
              <p:cNvSpPr>
                <a:spLocks noChangeShapeType="1"/>
              </p:cNvSpPr>
              <p:nvPr/>
            </p:nvSpPr>
            <p:spPr bwMode="auto">
              <a:xfrm>
                <a:off x="1053" y="2561"/>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4" name="Line 14"/>
              <p:cNvSpPr>
                <a:spLocks noChangeShapeType="1"/>
              </p:cNvSpPr>
              <p:nvPr/>
            </p:nvSpPr>
            <p:spPr bwMode="auto">
              <a:xfrm>
                <a:off x="1053" y="2353"/>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5" name="Line 15"/>
              <p:cNvSpPr>
                <a:spLocks noChangeShapeType="1"/>
              </p:cNvSpPr>
              <p:nvPr/>
            </p:nvSpPr>
            <p:spPr bwMode="auto">
              <a:xfrm>
                <a:off x="1053" y="2158"/>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6" name="Line 16"/>
              <p:cNvSpPr>
                <a:spLocks noChangeShapeType="1"/>
              </p:cNvSpPr>
              <p:nvPr/>
            </p:nvSpPr>
            <p:spPr bwMode="auto">
              <a:xfrm>
                <a:off x="1053" y="1953"/>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7" name="Line 17"/>
              <p:cNvSpPr>
                <a:spLocks noChangeShapeType="1"/>
              </p:cNvSpPr>
              <p:nvPr/>
            </p:nvSpPr>
            <p:spPr bwMode="auto">
              <a:xfrm>
                <a:off x="1053" y="1751"/>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8" name="Line 18"/>
              <p:cNvSpPr>
                <a:spLocks noChangeShapeType="1"/>
              </p:cNvSpPr>
              <p:nvPr/>
            </p:nvSpPr>
            <p:spPr bwMode="auto">
              <a:xfrm>
                <a:off x="1053" y="1536"/>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59" name="Line 19"/>
              <p:cNvSpPr>
                <a:spLocks noChangeShapeType="1"/>
              </p:cNvSpPr>
              <p:nvPr/>
            </p:nvSpPr>
            <p:spPr bwMode="auto">
              <a:xfrm flipV="1">
                <a:off x="1376"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0" name="Line 20"/>
              <p:cNvSpPr>
                <a:spLocks noChangeShapeType="1"/>
              </p:cNvSpPr>
              <p:nvPr/>
            </p:nvSpPr>
            <p:spPr bwMode="auto">
              <a:xfrm flipV="1">
                <a:off x="1680"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1" name="Line 21"/>
              <p:cNvSpPr>
                <a:spLocks noChangeShapeType="1"/>
              </p:cNvSpPr>
              <p:nvPr/>
            </p:nvSpPr>
            <p:spPr bwMode="auto">
              <a:xfrm flipV="1">
                <a:off x="1987"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2" name="Line 22"/>
              <p:cNvSpPr>
                <a:spLocks noChangeShapeType="1"/>
              </p:cNvSpPr>
              <p:nvPr/>
            </p:nvSpPr>
            <p:spPr bwMode="auto">
              <a:xfrm flipV="1">
                <a:off x="2272"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3" name="Line 23"/>
              <p:cNvSpPr>
                <a:spLocks noChangeShapeType="1"/>
              </p:cNvSpPr>
              <p:nvPr/>
            </p:nvSpPr>
            <p:spPr bwMode="auto">
              <a:xfrm flipV="1">
                <a:off x="2579"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4" name="Line 24"/>
              <p:cNvSpPr>
                <a:spLocks noChangeShapeType="1"/>
              </p:cNvSpPr>
              <p:nvPr/>
            </p:nvSpPr>
            <p:spPr bwMode="auto">
              <a:xfrm flipV="1">
                <a:off x="2883"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5" name="Line 25"/>
              <p:cNvSpPr>
                <a:spLocks noChangeShapeType="1"/>
              </p:cNvSpPr>
              <p:nvPr/>
            </p:nvSpPr>
            <p:spPr bwMode="auto">
              <a:xfrm flipV="1">
                <a:off x="3180"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6" name="Line 26"/>
              <p:cNvSpPr>
                <a:spLocks noChangeShapeType="1"/>
              </p:cNvSpPr>
              <p:nvPr/>
            </p:nvSpPr>
            <p:spPr bwMode="auto">
              <a:xfrm flipV="1">
                <a:off x="3471"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7" name="Line 27"/>
              <p:cNvSpPr>
                <a:spLocks noChangeShapeType="1"/>
              </p:cNvSpPr>
              <p:nvPr/>
            </p:nvSpPr>
            <p:spPr bwMode="auto">
              <a:xfrm flipV="1">
                <a:off x="3766"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8" name="Line 28"/>
              <p:cNvSpPr>
                <a:spLocks noChangeShapeType="1"/>
              </p:cNvSpPr>
              <p:nvPr/>
            </p:nvSpPr>
            <p:spPr bwMode="auto">
              <a:xfrm flipV="1">
                <a:off x="4070" y="3570"/>
                <a:ext cx="0" cy="43"/>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69" name="Text Box 29"/>
              <p:cNvSpPr txBox="1">
                <a:spLocks noChangeArrowheads="1"/>
              </p:cNvSpPr>
              <p:nvPr/>
            </p:nvSpPr>
            <p:spPr bwMode="auto">
              <a:xfrm>
                <a:off x="1105" y="892"/>
                <a:ext cx="768" cy="416"/>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zh-CN" altLang="en-US" sz="2400">
                    <a:solidFill>
                      <a:srgbClr val="000099"/>
                    </a:solidFill>
                    <a:latin typeface="Verdana" pitchFamily="34" charset="0"/>
                    <a:ea typeface="隶书" pitchFamily="49" charset="-122"/>
                  </a:rPr>
                  <a:t>队列大小</a:t>
                </a:r>
              </a:p>
              <a:p>
                <a:pPr algn="ctr"/>
                <a:r>
                  <a:rPr kumimoji="1" lang="en-US" altLang="zh-CN">
                    <a:solidFill>
                      <a:srgbClr val="000099"/>
                    </a:solidFill>
                    <a:latin typeface="Verdana" pitchFamily="34" charset="0"/>
                    <a:ea typeface="隶书" pitchFamily="49" charset="-122"/>
                  </a:rPr>
                  <a:t>(cells)</a:t>
                </a:r>
              </a:p>
            </p:txBody>
          </p:sp>
          <p:sp>
            <p:nvSpPr>
              <p:cNvPr id="146470" name="Text Box 30"/>
              <p:cNvSpPr txBox="1">
                <a:spLocks noChangeArrowheads="1"/>
              </p:cNvSpPr>
              <p:nvPr/>
            </p:nvSpPr>
            <p:spPr bwMode="auto">
              <a:xfrm>
                <a:off x="4001" y="3326"/>
                <a:ext cx="669" cy="237"/>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zh-CN" altLang="en-US" sz="2400">
                    <a:solidFill>
                      <a:srgbClr val="000099"/>
                    </a:solidFill>
                    <a:latin typeface="Verdana" pitchFamily="34" charset="0"/>
                    <a:ea typeface="隶书" pitchFamily="49" charset="-122"/>
                  </a:rPr>
                  <a:t>负荷</a:t>
                </a:r>
                <a:r>
                  <a:rPr kumimoji="1" lang="en-US" altLang="zh-CN">
                    <a:solidFill>
                      <a:srgbClr val="000099"/>
                    </a:solidFill>
                    <a:latin typeface="Verdana" pitchFamily="34" charset="0"/>
                    <a:ea typeface="隶书" pitchFamily="49" charset="-122"/>
                  </a:rPr>
                  <a:t>(%)</a:t>
                </a:r>
                <a:endParaRPr kumimoji="1" lang="en-US" altLang="zh-CN" sz="2400">
                  <a:solidFill>
                    <a:srgbClr val="000099"/>
                  </a:solidFill>
                  <a:latin typeface="Verdana" pitchFamily="34" charset="0"/>
                  <a:ea typeface="隶书" pitchFamily="49" charset="-122"/>
                </a:endParaRPr>
              </a:p>
            </p:txBody>
          </p:sp>
          <p:sp>
            <p:nvSpPr>
              <p:cNvPr id="146471" name="Text Box 31"/>
              <p:cNvSpPr txBox="1">
                <a:spLocks noChangeArrowheads="1"/>
              </p:cNvSpPr>
              <p:nvPr/>
            </p:nvSpPr>
            <p:spPr bwMode="auto">
              <a:xfrm>
                <a:off x="1275" y="3580"/>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10</a:t>
                </a:r>
                <a:endParaRPr kumimoji="1" lang="en-US" altLang="zh-CN" sz="3200" dirty="0">
                  <a:latin typeface="Verdana" pitchFamily="34" charset="0"/>
                  <a:ea typeface="隶书" pitchFamily="49" charset="-122"/>
                </a:endParaRPr>
              </a:p>
            </p:txBody>
          </p:sp>
          <p:sp>
            <p:nvSpPr>
              <p:cNvPr id="146472" name="Text Box 32"/>
              <p:cNvSpPr txBox="1">
                <a:spLocks noChangeArrowheads="1"/>
              </p:cNvSpPr>
              <p:nvPr/>
            </p:nvSpPr>
            <p:spPr bwMode="auto">
              <a:xfrm>
                <a:off x="1576" y="3580"/>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20</a:t>
                </a:r>
                <a:endParaRPr kumimoji="1" lang="en-US" altLang="zh-CN" sz="3200" dirty="0">
                  <a:latin typeface="Verdana" pitchFamily="34" charset="0"/>
                  <a:ea typeface="隶书" pitchFamily="49" charset="-122"/>
                </a:endParaRPr>
              </a:p>
            </p:txBody>
          </p:sp>
          <p:sp>
            <p:nvSpPr>
              <p:cNvPr id="146473" name="Text Box 33"/>
              <p:cNvSpPr txBox="1">
                <a:spLocks noChangeArrowheads="1"/>
              </p:cNvSpPr>
              <p:nvPr/>
            </p:nvSpPr>
            <p:spPr bwMode="auto">
              <a:xfrm>
                <a:off x="1881" y="3577"/>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30</a:t>
                </a:r>
                <a:endParaRPr kumimoji="1" lang="en-US" altLang="zh-CN" sz="3200" dirty="0">
                  <a:latin typeface="Verdana" pitchFamily="34" charset="0"/>
                  <a:ea typeface="隶书" pitchFamily="49" charset="-122"/>
                </a:endParaRPr>
              </a:p>
            </p:txBody>
          </p:sp>
          <p:sp>
            <p:nvSpPr>
              <p:cNvPr id="146474" name="Text Box 34"/>
              <p:cNvSpPr txBox="1">
                <a:spLocks noChangeArrowheads="1"/>
              </p:cNvSpPr>
              <p:nvPr/>
            </p:nvSpPr>
            <p:spPr bwMode="auto">
              <a:xfrm>
                <a:off x="2176" y="3577"/>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40</a:t>
                </a:r>
                <a:endParaRPr kumimoji="1" lang="en-US" altLang="zh-CN" sz="3200" dirty="0">
                  <a:latin typeface="Verdana" pitchFamily="34" charset="0"/>
                  <a:ea typeface="隶书" pitchFamily="49" charset="-122"/>
                </a:endParaRPr>
              </a:p>
            </p:txBody>
          </p:sp>
          <p:sp>
            <p:nvSpPr>
              <p:cNvPr id="146475" name="Text Box 35"/>
              <p:cNvSpPr txBox="1">
                <a:spLocks noChangeArrowheads="1"/>
              </p:cNvSpPr>
              <p:nvPr/>
            </p:nvSpPr>
            <p:spPr bwMode="auto">
              <a:xfrm>
                <a:off x="2482" y="3580"/>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50</a:t>
                </a:r>
                <a:endParaRPr kumimoji="1" lang="en-US" altLang="zh-CN" sz="3200" dirty="0">
                  <a:latin typeface="Verdana" pitchFamily="34" charset="0"/>
                  <a:ea typeface="隶书" pitchFamily="49" charset="-122"/>
                </a:endParaRPr>
              </a:p>
            </p:txBody>
          </p:sp>
          <p:sp>
            <p:nvSpPr>
              <p:cNvPr id="146476" name="Text Box 36"/>
              <p:cNvSpPr txBox="1">
                <a:spLocks noChangeArrowheads="1"/>
              </p:cNvSpPr>
              <p:nvPr/>
            </p:nvSpPr>
            <p:spPr bwMode="auto">
              <a:xfrm>
                <a:off x="2779" y="3580"/>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60</a:t>
                </a:r>
                <a:endParaRPr kumimoji="1" lang="en-US" altLang="zh-CN" sz="3200" dirty="0">
                  <a:latin typeface="Verdana" pitchFamily="34" charset="0"/>
                  <a:ea typeface="隶书" pitchFamily="49" charset="-122"/>
                </a:endParaRPr>
              </a:p>
            </p:txBody>
          </p:sp>
          <p:sp>
            <p:nvSpPr>
              <p:cNvPr id="146477" name="Text Box 37"/>
              <p:cNvSpPr txBox="1">
                <a:spLocks noChangeArrowheads="1"/>
              </p:cNvSpPr>
              <p:nvPr/>
            </p:nvSpPr>
            <p:spPr bwMode="auto">
              <a:xfrm>
                <a:off x="3076" y="3577"/>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70</a:t>
                </a:r>
                <a:endParaRPr kumimoji="1" lang="en-US" altLang="zh-CN" sz="3200" dirty="0">
                  <a:latin typeface="Verdana" pitchFamily="34" charset="0"/>
                  <a:ea typeface="隶书" pitchFamily="49" charset="-122"/>
                </a:endParaRPr>
              </a:p>
            </p:txBody>
          </p:sp>
          <p:sp>
            <p:nvSpPr>
              <p:cNvPr id="146478" name="Text Box 38"/>
              <p:cNvSpPr txBox="1">
                <a:spLocks noChangeArrowheads="1"/>
              </p:cNvSpPr>
              <p:nvPr/>
            </p:nvSpPr>
            <p:spPr bwMode="auto">
              <a:xfrm>
                <a:off x="3368" y="3577"/>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80</a:t>
                </a:r>
                <a:endParaRPr kumimoji="1" lang="en-US" altLang="zh-CN" sz="3200" dirty="0">
                  <a:latin typeface="Verdana" pitchFamily="34" charset="0"/>
                  <a:ea typeface="隶书" pitchFamily="49" charset="-122"/>
                </a:endParaRPr>
              </a:p>
            </p:txBody>
          </p:sp>
          <p:sp>
            <p:nvSpPr>
              <p:cNvPr id="146479" name="Text Box 39"/>
              <p:cNvSpPr txBox="1">
                <a:spLocks noChangeArrowheads="1"/>
              </p:cNvSpPr>
              <p:nvPr/>
            </p:nvSpPr>
            <p:spPr bwMode="auto">
              <a:xfrm>
                <a:off x="3648" y="3577"/>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90</a:t>
                </a:r>
                <a:endParaRPr kumimoji="1" lang="en-US" altLang="zh-CN" sz="3200" dirty="0">
                  <a:latin typeface="Verdana" pitchFamily="34" charset="0"/>
                  <a:ea typeface="隶书" pitchFamily="49" charset="-122"/>
                </a:endParaRPr>
              </a:p>
            </p:txBody>
          </p:sp>
          <p:sp>
            <p:nvSpPr>
              <p:cNvPr id="146480" name="Text Box 40"/>
              <p:cNvSpPr txBox="1">
                <a:spLocks noChangeArrowheads="1"/>
              </p:cNvSpPr>
              <p:nvPr/>
            </p:nvSpPr>
            <p:spPr bwMode="auto">
              <a:xfrm>
                <a:off x="3917" y="3577"/>
                <a:ext cx="309"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100</a:t>
                </a:r>
                <a:endParaRPr kumimoji="1" lang="en-US" altLang="zh-CN" sz="3200" dirty="0">
                  <a:latin typeface="Verdana" pitchFamily="34" charset="0"/>
                  <a:ea typeface="隶书" pitchFamily="49" charset="-122"/>
                </a:endParaRPr>
              </a:p>
            </p:txBody>
          </p:sp>
          <p:sp>
            <p:nvSpPr>
              <p:cNvPr id="146481" name="Text Box 41"/>
              <p:cNvSpPr txBox="1">
                <a:spLocks noChangeArrowheads="1"/>
              </p:cNvSpPr>
              <p:nvPr/>
            </p:nvSpPr>
            <p:spPr bwMode="auto">
              <a:xfrm>
                <a:off x="959" y="3507"/>
                <a:ext cx="127"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O</a:t>
                </a:r>
                <a:endParaRPr kumimoji="1" lang="en-US" altLang="zh-CN" sz="3200" dirty="0">
                  <a:latin typeface="Verdana" pitchFamily="34" charset="0"/>
                  <a:ea typeface="隶书" pitchFamily="49" charset="-122"/>
                </a:endParaRPr>
              </a:p>
            </p:txBody>
          </p:sp>
          <p:sp>
            <p:nvSpPr>
              <p:cNvPr id="146482" name="Text Box 42"/>
              <p:cNvSpPr txBox="1">
                <a:spLocks noChangeArrowheads="1"/>
              </p:cNvSpPr>
              <p:nvPr/>
            </p:nvSpPr>
            <p:spPr bwMode="auto">
              <a:xfrm>
                <a:off x="940" y="3289"/>
                <a:ext cx="103"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2</a:t>
                </a:r>
                <a:endParaRPr kumimoji="1" lang="en-US" altLang="zh-CN" sz="3200" dirty="0">
                  <a:latin typeface="Verdana" pitchFamily="34" charset="0"/>
                  <a:ea typeface="隶书" pitchFamily="49" charset="-122"/>
                </a:endParaRPr>
              </a:p>
            </p:txBody>
          </p:sp>
          <p:sp>
            <p:nvSpPr>
              <p:cNvPr id="146483" name="Text Box 43"/>
              <p:cNvSpPr txBox="1">
                <a:spLocks noChangeArrowheads="1"/>
              </p:cNvSpPr>
              <p:nvPr/>
            </p:nvSpPr>
            <p:spPr bwMode="auto">
              <a:xfrm>
                <a:off x="940" y="3075"/>
                <a:ext cx="103"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4</a:t>
                </a:r>
                <a:endParaRPr kumimoji="1" lang="en-US" altLang="zh-CN" sz="3200" dirty="0">
                  <a:latin typeface="Verdana" pitchFamily="34" charset="0"/>
                  <a:ea typeface="隶书" pitchFamily="49" charset="-122"/>
                </a:endParaRPr>
              </a:p>
            </p:txBody>
          </p:sp>
          <p:sp>
            <p:nvSpPr>
              <p:cNvPr id="146484" name="Text Box 44"/>
              <p:cNvSpPr txBox="1">
                <a:spLocks noChangeArrowheads="1"/>
              </p:cNvSpPr>
              <p:nvPr/>
            </p:nvSpPr>
            <p:spPr bwMode="auto">
              <a:xfrm>
                <a:off x="940" y="2874"/>
                <a:ext cx="103"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6</a:t>
                </a:r>
                <a:endParaRPr kumimoji="1" lang="en-US" altLang="zh-CN" sz="3200" dirty="0">
                  <a:latin typeface="Verdana" pitchFamily="34" charset="0"/>
                  <a:ea typeface="隶书" pitchFamily="49" charset="-122"/>
                </a:endParaRPr>
              </a:p>
            </p:txBody>
          </p:sp>
          <p:sp>
            <p:nvSpPr>
              <p:cNvPr id="146485" name="Line 45"/>
              <p:cNvSpPr>
                <a:spLocks noChangeShapeType="1"/>
              </p:cNvSpPr>
              <p:nvPr/>
            </p:nvSpPr>
            <p:spPr bwMode="auto">
              <a:xfrm>
                <a:off x="1053" y="2765"/>
                <a:ext cx="41" cy="0"/>
              </a:xfrm>
              <a:prstGeom prst="line">
                <a:avLst/>
              </a:prstGeom>
              <a:noFill/>
              <a:ln w="19050">
                <a:solidFill>
                  <a:srgbClr val="000099"/>
                </a:solidFill>
                <a:round/>
                <a:headEnd type="none" w="lg" len="med"/>
                <a:tailEnd type="none" w="lg" len="med"/>
              </a:ln>
            </p:spPr>
            <p:txBody>
              <a:bodyPr wrap="none" anchor="ctr"/>
              <a:lstStyle/>
              <a:p>
                <a:endParaRPr lang="zh-CN" altLang="en-US"/>
              </a:p>
            </p:txBody>
          </p:sp>
          <p:sp>
            <p:nvSpPr>
              <p:cNvPr id="146486" name="Text Box 46"/>
              <p:cNvSpPr txBox="1">
                <a:spLocks noChangeArrowheads="1"/>
              </p:cNvSpPr>
              <p:nvPr/>
            </p:nvSpPr>
            <p:spPr bwMode="auto">
              <a:xfrm>
                <a:off x="940" y="2665"/>
                <a:ext cx="103"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8</a:t>
                </a:r>
                <a:endParaRPr kumimoji="1" lang="en-US" altLang="zh-CN" sz="3200" dirty="0">
                  <a:latin typeface="Verdana" pitchFamily="34" charset="0"/>
                  <a:ea typeface="隶书" pitchFamily="49" charset="-122"/>
                </a:endParaRPr>
              </a:p>
            </p:txBody>
          </p:sp>
          <p:sp>
            <p:nvSpPr>
              <p:cNvPr id="146487" name="Text Box 47"/>
              <p:cNvSpPr txBox="1">
                <a:spLocks noChangeArrowheads="1"/>
              </p:cNvSpPr>
              <p:nvPr/>
            </p:nvSpPr>
            <p:spPr bwMode="auto">
              <a:xfrm>
                <a:off x="860" y="2452"/>
                <a:ext cx="204" cy="199"/>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10</a:t>
                </a:r>
                <a:endParaRPr kumimoji="1" lang="en-US" altLang="zh-CN" sz="3200" dirty="0">
                  <a:latin typeface="Verdana" pitchFamily="34" charset="0"/>
                  <a:ea typeface="隶书" pitchFamily="49" charset="-122"/>
                </a:endParaRPr>
              </a:p>
            </p:txBody>
          </p:sp>
          <p:sp>
            <p:nvSpPr>
              <p:cNvPr id="146488" name="Text Box 48"/>
              <p:cNvSpPr txBox="1">
                <a:spLocks noChangeArrowheads="1"/>
              </p:cNvSpPr>
              <p:nvPr/>
            </p:nvSpPr>
            <p:spPr bwMode="auto">
              <a:xfrm>
                <a:off x="853" y="2250"/>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12</a:t>
                </a:r>
                <a:endParaRPr kumimoji="1" lang="en-US" altLang="zh-CN" sz="3200" dirty="0">
                  <a:latin typeface="Verdana" pitchFamily="34" charset="0"/>
                  <a:ea typeface="隶书" pitchFamily="49" charset="-122"/>
                </a:endParaRPr>
              </a:p>
            </p:txBody>
          </p:sp>
          <p:sp>
            <p:nvSpPr>
              <p:cNvPr id="146489" name="Text Box 49"/>
              <p:cNvSpPr txBox="1">
                <a:spLocks noChangeArrowheads="1"/>
              </p:cNvSpPr>
              <p:nvPr/>
            </p:nvSpPr>
            <p:spPr bwMode="auto">
              <a:xfrm>
                <a:off x="853" y="2050"/>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14</a:t>
                </a:r>
                <a:endParaRPr kumimoji="1" lang="en-US" altLang="zh-CN" sz="3200" dirty="0">
                  <a:latin typeface="Verdana" pitchFamily="34" charset="0"/>
                  <a:ea typeface="隶书" pitchFamily="49" charset="-122"/>
                </a:endParaRPr>
              </a:p>
            </p:txBody>
          </p:sp>
          <p:sp>
            <p:nvSpPr>
              <p:cNvPr id="146490" name="Text Box 50"/>
              <p:cNvSpPr txBox="1">
                <a:spLocks noChangeArrowheads="1"/>
              </p:cNvSpPr>
              <p:nvPr/>
            </p:nvSpPr>
            <p:spPr bwMode="auto">
              <a:xfrm>
                <a:off x="853" y="1836"/>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16</a:t>
                </a:r>
                <a:endParaRPr kumimoji="1" lang="en-US" altLang="zh-CN" sz="3200" dirty="0">
                  <a:latin typeface="Verdana" pitchFamily="34" charset="0"/>
                  <a:ea typeface="隶书" pitchFamily="49" charset="-122"/>
                </a:endParaRPr>
              </a:p>
            </p:txBody>
          </p:sp>
          <p:sp>
            <p:nvSpPr>
              <p:cNvPr id="146491" name="Text Box 51"/>
              <p:cNvSpPr txBox="1">
                <a:spLocks noChangeArrowheads="1"/>
              </p:cNvSpPr>
              <p:nvPr/>
            </p:nvSpPr>
            <p:spPr bwMode="auto">
              <a:xfrm>
                <a:off x="860" y="1640"/>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18</a:t>
                </a:r>
                <a:endParaRPr kumimoji="1" lang="en-US" altLang="zh-CN" sz="3200" dirty="0">
                  <a:latin typeface="Verdana" pitchFamily="34" charset="0"/>
                  <a:ea typeface="隶书" pitchFamily="49" charset="-122"/>
                </a:endParaRPr>
              </a:p>
            </p:txBody>
          </p:sp>
          <p:sp>
            <p:nvSpPr>
              <p:cNvPr id="146492" name="Text Box 52"/>
              <p:cNvSpPr txBox="1">
                <a:spLocks noChangeArrowheads="1"/>
              </p:cNvSpPr>
              <p:nvPr/>
            </p:nvSpPr>
            <p:spPr bwMode="auto">
              <a:xfrm>
                <a:off x="859" y="1441"/>
                <a:ext cx="206" cy="20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en-US" altLang="zh-CN" sz="2000" dirty="0">
                    <a:latin typeface="Verdana" pitchFamily="34" charset="0"/>
                    <a:ea typeface="隶书" pitchFamily="49" charset="-122"/>
                  </a:rPr>
                  <a:t>20</a:t>
                </a:r>
                <a:endParaRPr kumimoji="1" lang="en-US" altLang="zh-CN" sz="3200" dirty="0">
                  <a:latin typeface="Verdana" pitchFamily="34" charset="0"/>
                  <a:ea typeface="隶书" pitchFamily="49" charset="-122"/>
                </a:endParaRPr>
              </a:p>
            </p:txBody>
          </p:sp>
        </p:grpSp>
      </p:grpSp>
      <p:grpSp>
        <p:nvGrpSpPr>
          <p:cNvPr id="4" name="Group 53"/>
          <p:cNvGrpSpPr>
            <a:grpSpLocks/>
          </p:cNvGrpSpPr>
          <p:nvPr/>
        </p:nvGrpSpPr>
        <p:grpSpPr bwMode="auto">
          <a:xfrm>
            <a:off x="2195513" y="1773238"/>
            <a:ext cx="5218112" cy="3943350"/>
            <a:chOff x="1375" y="1056"/>
            <a:chExt cx="3287" cy="2484"/>
          </a:xfrm>
        </p:grpSpPr>
        <p:sp>
          <p:nvSpPr>
            <p:cNvPr id="146438" name="Freeform 54"/>
            <p:cNvSpPr>
              <a:spLocks/>
            </p:cNvSpPr>
            <p:nvPr/>
          </p:nvSpPr>
          <p:spPr bwMode="auto">
            <a:xfrm>
              <a:off x="1376" y="1786"/>
              <a:ext cx="1280" cy="1603"/>
            </a:xfrm>
            <a:custGeom>
              <a:avLst/>
              <a:gdLst>
                <a:gd name="T0" fmla="*/ 1274 w 1280"/>
                <a:gd name="T1" fmla="*/ 0 h 1603"/>
                <a:gd name="T2" fmla="*/ 1277 w 1280"/>
                <a:gd name="T3" fmla="*/ 99 h 1603"/>
                <a:gd name="T4" fmla="*/ 1261 w 1280"/>
                <a:gd name="T5" fmla="*/ 374 h 1603"/>
                <a:gd name="T6" fmla="*/ 1238 w 1280"/>
                <a:gd name="T7" fmla="*/ 508 h 1603"/>
                <a:gd name="T8" fmla="*/ 1190 w 1280"/>
                <a:gd name="T9" fmla="*/ 694 h 1603"/>
                <a:gd name="T10" fmla="*/ 1130 w 1280"/>
                <a:gd name="T11" fmla="*/ 880 h 1603"/>
                <a:gd name="T12" fmla="*/ 1075 w 1280"/>
                <a:gd name="T13" fmla="*/ 1011 h 1603"/>
                <a:gd name="T14" fmla="*/ 1002 w 1280"/>
                <a:gd name="T15" fmla="*/ 1139 h 1603"/>
                <a:gd name="T16" fmla="*/ 957 w 1280"/>
                <a:gd name="T17" fmla="*/ 1212 h 1603"/>
                <a:gd name="T18" fmla="*/ 912 w 1280"/>
                <a:gd name="T19" fmla="*/ 1273 h 1603"/>
                <a:gd name="T20" fmla="*/ 848 w 1280"/>
                <a:gd name="T21" fmla="*/ 1347 h 1603"/>
                <a:gd name="T22" fmla="*/ 758 w 1280"/>
                <a:gd name="T23" fmla="*/ 1427 h 1603"/>
                <a:gd name="T24" fmla="*/ 624 w 1280"/>
                <a:gd name="T25" fmla="*/ 1500 h 1603"/>
                <a:gd name="T26" fmla="*/ 541 w 1280"/>
                <a:gd name="T27" fmla="*/ 1539 h 1603"/>
                <a:gd name="T28" fmla="*/ 454 w 1280"/>
                <a:gd name="T29" fmla="*/ 1561 h 1603"/>
                <a:gd name="T30" fmla="*/ 352 w 1280"/>
                <a:gd name="T31" fmla="*/ 1584 h 1603"/>
                <a:gd name="T32" fmla="*/ 262 w 1280"/>
                <a:gd name="T33" fmla="*/ 1593 h 1603"/>
                <a:gd name="T34" fmla="*/ 166 w 1280"/>
                <a:gd name="T35" fmla="*/ 1600 h 1603"/>
                <a:gd name="T36" fmla="*/ 0 w 1280"/>
                <a:gd name="T37" fmla="*/ 1603 h 16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0"/>
                <a:gd name="T58" fmla="*/ 0 h 1603"/>
                <a:gd name="T59" fmla="*/ 1280 w 1280"/>
                <a:gd name="T60" fmla="*/ 1603 h 16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0" h="1603">
                  <a:moveTo>
                    <a:pt x="1274" y="0"/>
                  </a:moveTo>
                  <a:cubicBezTo>
                    <a:pt x="1277" y="32"/>
                    <a:pt x="1274" y="72"/>
                    <a:pt x="1277" y="99"/>
                  </a:cubicBezTo>
                  <a:cubicBezTo>
                    <a:pt x="1280" y="182"/>
                    <a:pt x="1270" y="284"/>
                    <a:pt x="1261" y="374"/>
                  </a:cubicBezTo>
                  <a:cubicBezTo>
                    <a:pt x="1260" y="419"/>
                    <a:pt x="1244" y="464"/>
                    <a:pt x="1238" y="508"/>
                  </a:cubicBezTo>
                  <a:cubicBezTo>
                    <a:pt x="1229" y="575"/>
                    <a:pt x="1207" y="629"/>
                    <a:pt x="1190" y="694"/>
                  </a:cubicBezTo>
                  <a:cubicBezTo>
                    <a:pt x="1176" y="747"/>
                    <a:pt x="1162" y="834"/>
                    <a:pt x="1130" y="880"/>
                  </a:cubicBezTo>
                  <a:cubicBezTo>
                    <a:pt x="1118" y="932"/>
                    <a:pt x="1107" y="967"/>
                    <a:pt x="1075" y="1011"/>
                  </a:cubicBezTo>
                  <a:cubicBezTo>
                    <a:pt x="1064" y="1047"/>
                    <a:pt x="1023" y="1107"/>
                    <a:pt x="1002" y="1139"/>
                  </a:cubicBezTo>
                  <a:cubicBezTo>
                    <a:pt x="975" y="1182"/>
                    <a:pt x="989" y="1173"/>
                    <a:pt x="957" y="1212"/>
                  </a:cubicBezTo>
                  <a:cubicBezTo>
                    <a:pt x="941" y="1231"/>
                    <a:pt x="926" y="1252"/>
                    <a:pt x="912" y="1273"/>
                  </a:cubicBezTo>
                  <a:cubicBezTo>
                    <a:pt x="895" y="1291"/>
                    <a:pt x="874" y="1321"/>
                    <a:pt x="848" y="1347"/>
                  </a:cubicBezTo>
                  <a:cubicBezTo>
                    <a:pt x="822" y="1373"/>
                    <a:pt x="795" y="1402"/>
                    <a:pt x="758" y="1427"/>
                  </a:cubicBezTo>
                  <a:cubicBezTo>
                    <a:pt x="721" y="1452"/>
                    <a:pt x="660" y="1481"/>
                    <a:pt x="624" y="1500"/>
                  </a:cubicBezTo>
                  <a:cubicBezTo>
                    <a:pt x="588" y="1519"/>
                    <a:pt x="569" y="1529"/>
                    <a:pt x="541" y="1539"/>
                  </a:cubicBezTo>
                  <a:cubicBezTo>
                    <a:pt x="513" y="1549"/>
                    <a:pt x="485" y="1554"/>
                    <a:pt x="454" y="1561"/>
                  </a:cubicBezTo>
                  <a:cubicBezTo>
                    <a:pt x="423" y="1568"/>
                    <a:pt x="384" y="1579"/>
                    <a:pt x="352" y="1584"/>
                  </a:cubicBezTo>
                  <a:cubicBezTo>
                    <a:pt x="320" y="1589"/>
                    <a:pt x="293" y="1590"/>
                    <a:pt x="262" y="1593"/>
                  </a:cubicBezTo>
                  <a:cubicBezTo>
                    <a:pt x="231" y="1596"/>
                    <a:pt x="210" y="1598"/>
                    <a:pt x="166" y="1600"/>
                  </a:cubicBezTo>
                  <a:cubicBezTo>
                    <a:pt x="122" y="1602"/>
                    <a:pt x="35" y="1602"/>
                    <a:pt x="0" y="1603"/>
                  </a:cubicBezTo>
                </a:path>
              </a:pathLst>
            </a:custGeom>
            <a:noFill/>
            <a:ln w="38100">
              <a:solidFill>
                <a:srgbClr val="006600"/>
              </a:solidFill>
              <a:round/>
              <a:headEnd type="none" w="lg" len="med"/>
              <a:tailEnd type="none" w="lg" len="med"/>
            </a:ln>
          </p:spPr>
          <p:txBody>
            <a:bodyPr wrap="none" anchor="ctr"/>
            <a:lstStyle/>
            <a:p>
              <a:endParaRPr lang="zh-CN" altLang="en-US">
                <a:latin typeface="Calibri" pitchFamily="34" charset="0"/>
              </a:endParaRPr>
            </a:p>
          </p:txBody>
        </p:sp>
        <p:sp>
          <p:nvSpPr>
            <p:cNvPr id="146439" name="Freeform 55"/>
            <p:cNvSpPr>
              <a:spLocks/>
            </p:cNvSpPr>
            <p:nvPr/>
          </p:nvSpPr>
          <p:spPr bwMode="auto">
            <a:xfrm>
              <a:off x="1375" y="1760"/>
              <a:ext cx="2183" cy="1648"/>
            </a:xfrm>
            <a:custGeom>
              <a:avLst/>
              <a:gdLst>
                <a:gd name="T0" fmla="*/ 2183 w 2183"/>
                <a:gd name="T1" fmla="*/ 0 h 1648"/>
                <a:gd name="T2" fmla="*/ 2158 w 2183"/>
                <a:gd name="T3" fmla="*/ 131 h 1648"/>
                <a:gd name="T4" fmla="*/ 2123 w 2183"/>
                <a:gd name="T5" fmla="*/ 278 h 1648"/>
                <a:gd name="T6" fmla="*/ 2046 w 2183"/>
                <a:gd name="T7" fmla="*/ 451 h 1648"/>
                <a:gd name="T8" fmla="*/ 1963 w 2183"/>
                <a:gd name="T9" fmla="*/ 605 h 1648"/>
                <a:gd name="T10" fmla="*/ 1924 w 2183"/>
                <a:gd name="T11" fmla="*/ 666 h 1648"/>
                <a:gd name="T12" fmla="*/ 1886 w 2183"/>
                <a:gd name="T13" fmla="*/ 733 h 1648"/>
                <a:gd name="T14" fmla="*/ 1851 w 2183"/>
                <a:gd name="T15" fmla="*/ 790 h 1648"/>
                <a:gd name="T16" fmla="*/ 1793 w 2183"/>
                <a:gd name="T17" fmla="*/ 864 h 1648"/>
                <a:gd name="T18" fmla="*/ 1761 w 2183"/>
                <a:gd name="T19" fmla="*/ 906 h 1648"/>
                <a:gd name="T20" fmla="*/ 1716 w 2183"/>
                <a:gd name="T21" fmla="*/ 954 h 1648"/>
                <a:gd name="T22" fmla="*/ 1716 w 2183"/>
                <a:gd name="T23" fmla="*/ 954 h 1648"/>
                <a:gd name="T24" fmla="*/ 1726 w 2183"/>
                <a:gd name="T25" fmla="*/ 947 h 1648"/>
                <a:gd name="T26" fmla="*/ 1678 w 2183"/>
                <a:gd name="T27" fmla="*/ 989 h 1648"/>
                <a:gd name="T28" fmla="*/ 1611 w 2183"/>
                <a:gd name="T29" fmla="*/ 1059 h 1648"/>
                <a:gd name="T30" fmla="*/ 1579 w 2183"/>
                <a:gd name="T31" fmla="*/ 1088 h 1648"/>
                <a:gd name="T32" fmla="*/ 1534 w 2183"/>
                <a:gd name="T33" fmla="*/ 1126 h 1648"/>
                <a:gd name="T34" fmla="*/ 1439 w 2183"/>
                <a:gd name="T35" fmla="*/ 1197 h 1648"/>
                <a:gd name="T36" fmla="*/ 1371 w 2183"/>
                <a:gd name="T37" fmla="*/ 1245 h 1648"/>
                <a:gd name="T38" fmla="*/ 1330 w 2183"/>
                <a:gd name="T39" fmla="*/ 1278 h 1648"/>
                <a:gd name="T40" fmla="*/ 1287 w 2183"/>
                <a:gd name="T41" fmla="*/ 1309 h 1648"/>
                <a:gd name="T42" fmla="*/ 1191 w 2183"/>
                <a:gd name="T43" fmla="*/ 1373 h 1648"/>
                <a:gd name="T44" fmla="*/ 1201 w 2183"/>
                <a:gd name="T45" fmla="*/ 1366 h 1648"/>
                <a:gd name="T46" fmla="*/ 1195 w 2183"/>
                <a:gd name="T47" fmla="*/ 1373 h 1648"/>
                <a:gd name="T48" fmla="*/ 1099 w 2183"/>
                <a:gd name="T49" fmla="*/ 1427 h 1648"/>
                <a:gd name="T50" fmla="*/ 1060 w 2183"/>
                <a:gd name="T51" fmla="*/ 1446 h 1648"/>
                <a:gd name="T52" fmla="*/ 977 w 2183"/>
                <a:gd name="T53" fmla="*/ 1482 h 1648"/>
                <a:gd name="T54" fmla="*/ 884 w 2183"/>
                <a:gd name="T55" fmla="*/ 1523 h 1648"/>
                <a:gd name="T56" fmla="*/ 843 w 2183"/>
                <a:gd name="T57" fmla="*/ 1539 h 1648"/>
                <a:gd name="T58" fmla="*/ 807 w 2183"/>
                <a:gd name="T59" fmla="*/ 1552 h 1648"/>
                <a:gd name="T60" fmla="*/ 782 w 2183"/>
                <a:gd name="T61" fmla="*/ 1558 h 1648"/>
                <a:gd name="T62" fmla="*/ 720 w 2183"/>
                <a:gd name="T63" fmla="*/ 1577 h 1648"/>
                <a:gd name="T64" fmla="*/ 625 w 2183"/>
                <a:gd name="T65" fmla="*/ 1606 h 1648"/>
                <a:gd name="T66" fmla="*/ 588 w 2183"/>
                <a:gd name="T67" fmla="*/ 1612 h 1648"/>
                <a:gd name="T68" fmla="*/ 516 w 2183"/>
                <a:gd name="T69" fmla="*/ 1622 h 1648"/>
                <a:gd name="T70" fmla="*/ 472 w 2183"/>
                <a:gd name="T71" fmla="*/ 1625 h 1648"/>
                <a:gd name="T72" fmla="*/ 417 w 2183"/>
                <a:gd name="T73" fmla="*/ 1635 h 1648"/>
                <a:gd name="T74" fmla="*/ 263 w 2183"/>
                <a:gd name="T75" fmla="*/ 1642 h 1648"/>
                <a:gd name="T76" fmla="*/ 0 w 2183"/>
                <a:gd name="T77" fmla="*/ 1641 h 16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83"/>
                <a:gd name="T118" fmla="*/ 0 h 1648"/>
                <a:gd name="T119" fmla="*/ 2183 w 2183"/>
                <a:gd name="T120" fmla="*/ 1648 h 164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83" h="1648">
                  <a:moveTo>
                    <a:pt x="2183" y="0"/>
                  </a:moveTo>
                  <a:cubicBezTo>
                    <a:pt x="2173" y="43"/>
                    <a:pt x="2163" y="88"/>
                    <a:pt x="2158" y="131"/>
                  </a:cubicBezTo>
                  <a:cubicBezTo>
                    <a:pt x="2153" y="178"/>
                    <a:pt x="2128" y="231"/>
                    <a:pt x="2123" y="278"/>
                  </a:cubicBezTo>
                  <a:cubicBezTo>
                    <a:pt x="2087" y="352"/>
                    <a:pt x="2081" y="403"/>
                    <a:pt x="2046" y="451"/>
                  </a:cubicBezTo>
                  <a:cubicBezTo>
                    <a:pt x="2020" y="508"/>
                    <a:pt x="1999" y="555"/>
                    <a:pt x="1963" y="605"/>
                  </a:cubicBezTo>
                  <a:cubicBezTo>
                    <a:pt x="1943" y="650"/>
                    <a:pt x="1939" y="651"/>
                    <a:pt x="1924" y="666"/>
                  </a:cubicBezTo>
                  <a:cubicBezTo>
                    <a:pt x="1915" y="686"/>
                    <a:pt x="1902" y="717"/>
                    <a:pt x="1886" y="733"/>
                  </a:cubicBezTo>
                  <a:cubicBezTo>
                    <a:pt x="1876" y="754"/>
                    <a:pt x="1867" y="772"/>
                    <a:pt x="1851" y="790"/>
                  </a:cubicBezTo>
                  <a:cubicBezTo>
                    <a:pt x="1831" y="814"/>
                    <a:pt x="1816" y="841"/>
                    <a:pt x="1793" y="864"/>
                  </a:cubicBezTo>
                  <a:cubicBezTo>
                    <a:pt x="1785" y="881"/>
                    <a:pt x="1772" y="891"/>
                    <a:pt x="1761" y="906"/>
                  </a:cubicBezTo>
                  <a:cubicBezTo>
                    <a:pt x="1751" y="919"/>
                    <a:pt x="1735" y="932"/>
                    <a:pt x="1716" y="954"/>
                  </a:cubicBezTo>
                  <a:cubicBezTo>
                    <a:pt x="1714" y="958"/>
                    <a:pt x="1719" y="950"/>
                    <a:pt x="1716" y="954"/>
                  </a:cubicBezTo>
                  <a:cubicBezTo>
                    <a:pt x="1713" y="958"/>
                    <a:pt x="1719" y="944"/>
                    <a:pt x="1726" y="947"/>
                  </a:cubicBezTo>
                  <a:cubicBezTo>
                    <a:pt x="1716" y="950"/>
                    <a:pt x="1701" y="968"/>
                    <a:pt x="1678" y="989"/>
                  </a:cubicBezTo>
                  <a:cubicBezTo>
                    <a:pt x="1645" y="1026"/>
                    <a:pt x="1635" y="1044"/>
                    <a:pt x="1611" y="1059"/>
                  </a:cubicBezTo>
                  <a:cubicBezTo>
                    <a:pt x="1603" y="1064"/>
                    <a:pt x="1587" y="1083"/>
                    <a:pt x="1579" y="1088"/>
                  </a:cubicBezTo>
                  <a:cubicBezTo>
                    <a:pt x="1556" y="1104"/>
                    <a:pt x="1559" y="1114"/>
                    <a:pt x="1534" y="1126"/>
                  </a:cubicBezTo>
                  <a:cubicBezTo>
                    <a:pt x="1510" y="1154"/>
                    <a:pt x="1471" y="1175"/>
                    <a:pt x="1439" y="1197"/>
                  </a:cubicBezTo>
                  <a:cubicBezTo>
                    <a:pt x="1419" y="1215"/>
                    <a:pt x="1397" y="1237"/>
                    <a:pt x="1371" y="1245"/>
                  </a:cubicBezTo>
                  <a:cubicBezTo>
                    <a:pt x="1358" y="1260"/>
                    <a:pt x="1348" y="1266"/>
                    <a:pt x="1330" y="1278"/>
                  </a:cubicBezTo>
                  <a:cubicBezTo>
                    <a:pt x="1317" y="1288"/>
                    <a:pt x="1310" y="1293"/>
                    <a:pt x="1287" y="1309"/>
                  </a:cubicBezTo>
                  <a:cubicBezTo>
                    <a:pt x="1264" y="1325"/>
                    <a:pt x="1205" y="1364"/>
                    <a:pt x="1191" y="1373"/>
                  </a:cubicBezTo>
                  <a:cubicBezTo>
                    <a:pt x="1200" y="1373"/>
                    <a:pt x="1198" y="1360"/>
                    <a:pt x="1201" y="1366"/>
                  </a:cubicBezTo>
                  <a:cubicBezTo>
                    <a:pt x="1193" y="1369"/>
                    <a:pt x="1202" y="1369"/>
                    <a:pt x="1195" y="1373"/>
                  </a:cubicBezTo>
                  <a:cubicBezTo>
                    <a:pt x="1157" y="1396"/>
                    <a:pt x="1144" y="1408"/>
                    <a:pt x="1099" y="1427"/>
                  </a:cubicBezTo>
                  <a:cubicBezTo>
                    <a:pt x="1087" y="1439"/>
                    <a:pt x="1075" y="1440"/>
                    <a:pt x="1060" y="1446"/>
                  </a:cubicBezTo>
                  <a:cubicBezTo>
                    <a:pt x="1032" y="1457"/>
                    <a:pt x="1004" y="1470"/>
                    <a:pt x="977" y="1482"/>
                  </a:cubicBezTo>
                  <a:cubicBezTo>
                    <a:pt x="944" y="1497"/>
                    <a:pt x="916" y="1508"/>
                    <a:pt x="884" y="1523"/>
                  </a:cubicBezTo>
                  <a:cubicBezTo>
                    <a:pt x="861" y="1532"/>
                    <a:pt x="856" y="1534"/>
                    <a:pt x="843" y="1539"/>
                  </a:cubicBezTo>
                  <a:cubicBezTo>
                    <a:pt x="830" y="1544"/>
                    <a:pt x="817" y="1549"/>
                    <a:pt x="807" y="1552"/>
                  </a:cubicBezTo>
                  <a:cubicBezTo>
                    <a:pt x="790" y="1559"/>
                    <a:pt x="797" y="1554"/>
                    <a:pt x="782" y="1558"/>
                  </a:cubicBezTo>
                  <a:cubicBezTo>
                    <a:pt x="768" y="1562"/>
                    <a:pt x="746" y="1569"/>
                    <a:pt x="720" y="1577"/>
                  </a:cubicBezTo>
                  <a:cubicBezTo>
                    <a:pt x="694" y="1589"/>
                    <a:pt x="654" y="1597"/>
                    <a:pt x="625" y="1606"/>
                  </a:cubicBezTo>
                  <a:cubicBezTo>
                    <a:pt x="580" y="1616"/>
                    <a:pt x="611" y="1610"/>
                    <a:pt x="588" y="1612"/>
                  </a:cubicBezTo>
                  <a:cubicBezTo>
                    <a:pt x="572" y="1618"/>
                    <a:pt x="538" y="1618"/>
                    <a:pt x="516" y="1622"/>
                  </a:cubicBezTo>
                  <a:cubicBezTo>
                    <a:pt x="501" y="1619"/>
                    <a:pt x="489" y="1625"/>
                    <a:pt x="472" y="1625"/>
                  </a:cubicBezTo>
                  <a:cubicBezTo>
                    <a:pt x="461" y="1628"/>
                    <a:pt x="452" y="1632"/>
                    <a:pt x="417" y="1635"/>
                  </a:cubicBezTo>
                  <a:cubicBezTo>
                    <a:pt x="382" y="1638"/>
                    <a:pt x="332" y="1641"/>
                    <a:pt x="263" y="1642"/>
                  </a:cubicBezTo>
                  <a:cubicBezTo>
                    <a:pt x="180" y="1648"/>
                    <a:pt x="55" y="1641"/>
                    <a:pt x="0" y="1641"/>
                  </a:cubicBezTo>
                </a:path>
              </a:pathLst>
            </a:custGeom>
            <a:noFill/>
            <a:ln w="38100">
              <a:solidFill>
                <a:srgbClr val="000099"/>
              </a:solidFill>
              <a:round/>
              <a:headEnd type="none" w="lg" len="med"/>
              <a:tailEnd type="none" w="lg" len="med"/>
            </a:ln>
          </p:spPr>
          <p:txBody>
            <a:bodyPr wrap="none" anchor="ctr"/>
            <a:lstStyle/>
            <a:p>
              <a:endParaRPr lang="zh-CN" altLang="en-US">
                <a:latin typeface="Calibri" pitchFamily="34" charset="0"/>
              </a:endParaRPr>
            </a:p>
          </p:txBody>
        </p:sp>
        <p:sp>
          <p:nvSpPr>
            <p:cNvPr id="146440" name="Freeform 56"/>
            <p:cNvSpPr>
              <a:spLocks/>
            </p:cNvSpPr>
            <p:nvPr/>
          </p:nvSpPr>
          <p:spPr bwMode="auto">
            <a:xfrm>
              <a:off x="1494" y="2875"/>
              <a:ext cx="2120" cy="665"/>
            </a:xfrm>
            <a:custGeom>
              <a:avLst/>
              <a:gdLst>
                <a:gd name="T0" fmla="*/ 0 w 2120"/>
                <a:gd name="T1" fmla="*/ 663 h 665"/>
                <a:gd name="T2" fmla="*/ 47 w 2120"/>
                <a:gd name="T3" fmla="*/ 665 h 665"/>
                <a:gd name="T4" fmla="*/ 151 w 2120"/>
                <a:gd name="T5" fmla="*/ 660 h 665"/>
                <a:gd name="T6" fmla="*/ 211 w 2120"/>
                <a:gd name="T7" fmla="*/ 659 h 665"/>
                <a:gd name="T8" fmla="*/ 458 w 2120"/>
                <a:gd name="T9" fmla="*/ 658 h 665"/>
                <a:gd name="T10" fmla="*/ 964 w 2120"/>
                <a:gd name="T11" fmla="*/ 623 h 665"/>
                <a:gd name="T12" fmla="*/ 1217 w 2120"/>
                <a:gd name="T13" fmla="*/ 593 h 665"/>
                <a:gd name="T14" fmla="*/ 1398 w 2120"/>
                <a:gd name="T15" fmla="*/ 570 h 665"/>
                <a:gd name="T16" fmla="*/ 1561 w 2120"/>
                <a:gd name="T17" fmla="*/ 541 h 665"/>
                <a:gd name="T18" fmla="*/ 1638 w 2120"/>
                <a:gd name="T19" fmla="*/ 516 h 665"/>
                <a:gd name="T20" fmla="*/ 1700 w 2120"/>
                <a:gd name="T21" fmla="*/ 487 h 665"/>
                <a:gd name="T22" fmla="*/ 1777 w 2120"/>
                <a:gd name="T23" fmla="*/ 444 h 665"/>
                <a:gd name="T24" fmla="*/ 1830 w 2120"/>
                <a:gd name="T25" fmla="*/ 414 h 665"/>
                <a:gd name="T26" fmla="*/ 1866 w 2120"/>
                <a:gd name="T27" fmla="*/ 389 h 665"/>
                <a:gd name="T28" fmla="*/ 1925 w 2120"/>
                <a:gd name="T29" fmla="*/ 340 h 665"/>
                <a:gd name="T30" fmla="*/ 2000 w 2120"/>
                <a:gd name="T31" fmla="*/ 263 h 665"/>
                <a:gd name="T32" fmla="*/ 2028 w 2120"/>
                <a:gd name="T33" fmla="*/ 229 h 665"/>
                <a:gd name="T34" fmla="*/ 2030 w 2120"/>
                <a:gd name="T35" fmla="*/ 229 h 665"/>
                <a:gd name="T36" fmla="*/ 2052 w 2120"/>
                <a:gd name="T37" fmla="*/ 191 h 665"/>
                <a:gd name="T38" fmla="*/ 2078 w 2120"/>
                <a:gd name="T39" fmla="*/ 145 h 665"/>
                <a:gd name="T40" fmla="*/ 2105 w 2120"/>
                <a:gd name="T41" fmla="*/ 79 h 665"/>
                <a:gd name="T42" fmla="*/ 2114 w 2120"/>
                <a:gd name="T43" fmla="*/ 48 h 665"/>
                <a:gd name="T44" fmla="*/ 2117 w 2120"/>
                <a:gd name="T45" fmla="*/ 23 h 665"/>
                <a:gd name="T46" fmla="*/ 2117 w 2120"/>
                <a:gd name="T47" fmla="*/ 0 h 6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0"/>
                <a:gd name="T73" fmla="*/ 0 h 665"/>
                <a:gd name="T74" fmla="*/ 2120 w 2120"/>
                <a:gd name="T75" fmla="*/ 665 h 6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0" h="665">
                  <a:moveTo>
                    <a:pt x="0" y="663"/>
                  </a:moveTo>
                  <a:cubicBezTo>
                    <a:pt x="35" y="665"/>
                    <a:pt x="29" y="664"/>
                    <a:pt x="47" y="665"/>
                  </a:cubicBezTo>
                  <a:cubicBezTo>
                    <a:pt x="82" y="660"/>
                    <a:pt x="104" y="664"/>
                    <a:pt x="151" y="660"/>
                  </a:cubicBezTo>
                  <a:cubicBezTo>
                    <a:pt x="190" y="658"/>
                    <a:pt x="211" y="659"/>
                    <a:pt x="211" y="659"/>
                  </a:cubicBezTo>
                  <a:cubicBezTo>
                    <a:pt x="336" y="658"/>
                    <a:pt x="392" y="657"/>
                    <a:pt x="458" y="658"/>
                  </a:cubicBezTo>
                  <a:cubicBezTo>
                    <a:pt x="629" y="650"/>
                    <a:pt x="791" y="634"/>
                    <a:pt x="964" y="623"/>
                  </a:cubicBezTo>
                  <a:cubicBezTo>
                    <a:pt x="1056" y="611"/>
                    <a:pt x="1134" y="607"/>
                    <a:pt x="1217" y="593"/>
                  </a:cubicBezTo>
                  <a:cubicBezTo>
                    <a:pt x="1297" y="586"/>
                    <a:pt x="1341" y="576"/>
                    <a:pt x="1398" y="570"/>
                  </a:cubicBezTo>
                  <a:cubicBezTo>
                    <a:pt x="1455" y="561"/>
                    <a:pt x="1521" y="550"/>
                    <a:pt x="1561" y="541"/>
                  </a:cubicBezTo>
                  <a:cubicBezTo>
                    <a:pt x="1589" y="536"/>
                    <a:pt x="1611" y="524"/>
                    <a:pt x="1638" y="516"/>
                  </a:cubicBezTo>
                  <a:cubicBezTo>
                    <a:pt x="1663" y="508"/>
                    <a:pt x="1673" y="503"/>
                    <a:pt x="1700" y="487"/>
                  </a:cubicBezTo>
                  <a:cubicBezTo>
                    <a:pt x="1747" y="460"/>
                    <a:pt x="1745" y="465"/>
                    <a:pt x="1777" y="444"/>
                  </a:cubicBezTo>
                  <a:cubicBezTo>
                    <a:pt x="1795" y="436"/>
                    <a:pt x="1817" y="424"/>
                    <a:pt x="1830" y="414"/>
                  </a:cubicBezTo>
                  <a:cubicBezTo>
                    <a:pt x="1843" y="405"/>
                    <a:pt x="1852" y="401"/>
                    <a:pt x="1866" y="389"/>
                  </a:cubicBezTo>
                  <a:cubicBezTo>
                    <a:pt x="1875" y="379"/>
                    <a:pt x="1900" y="363"/>
                    <a:pt x="1925" y="340"/>
                  </a:cubicBezTo>
                  <a:cubicBezTo>
                    <a:pt x="1966" y="309"/>
                    <a:pt x="1976" y="293"/>
                    <a:pt x="2000" y="263"/>
                  </a:cubicBezTo>
                  <a:cubicBezTo>
                    <a:pt x="2015" y="251"/>
                    <a:pt x="2017" y="240"/>
                    <a:pt x="2028" y="229"/>
                  </a:cubicBezTo>
                  <a:cubicBezTo>
                    <a:pt x="2030" y="227"/>
                    <a:pt x="2030" y="229"/>
                    <a:pt x="2030" y="229"/>
                  </a:cubicBezTo>
                  <a:cubicBezTo>
                    <a:pt x="2039" y="207"/>
                    <a:pt x="2034" y="227"/>
                    <a:pt x="2052" y="191"/>
                  </a:cubicBezTo>
                  <a:cubicBezTo>
                    <a:pt x="2068" y="172"/>
                    <a:pt x="2067" y="160"/>
                    <a:pt x="2078" y="145"/>
                  </a:cubicBezTo>
                  <a:cubicBezTo>
                    <a:pt x="2090" y="125"/>
                    <a:pt x="2096" y="109"/>
                    <a:pt x="2105" y="79"/>
                  </a:cubicBezTo>
                  <a:cubicBezTo>
                    <a:pt x="2110" y="70"/>
                    <a:pt x="2112" y="64"/>
                    <a:pt x="2114" y="48"/>
                  </a:cubicBezTo>
                  <a:cubicBezTo>
                    <a:pt x="2118" y="35"/>
                    <a:pt x="2116" y="37"/>
                    <a:pt x="2117" y="23"/>
                  </a:cubicBezTo>
                  <a:cubicBezTo>
                    <a:pt x="2120" y="10"/>
                    <a:pt x="2117" y="5"/>
                    <a:pt x="2117" y="0"/>
                  </a:cubicBezTo>
                </a:path>
              </a:pathLst>
            </a:custGeom>
            <a:noFill/>
            <a:ln w="38100">
              <a:solidFill>
                <a:schemeClr val="hlink"/>
              </a:solidFill>
              <a:round/>
              <a:headEnd type="none" w="lg" len="med"/>
              <a:tailEnd type="none" w="lg" len="med"/>
            </a:ln>
          </p:spPr>
          <p:txBody>
            <a:bodyPr wrap="none" anchor="ctr"/>
            <a:lstStyle/>
            <a:p>
              <a:endParaRPr lang="zh-CN" altLang="en-US">
                <a:latin typeface="Calibri" pitchFamily="34" charset="0"/>
              </a:endParaRPr>
            </a:p>
          </p:txBody>
        </p:sp>
        <p:sp>
          <p:nvSpPr>
            <p:cNvPr id="146441" name="Text Box 57"/>
            <p:cNvSpPr txBox="1">
              <a:spLocks noChangeArrowheads="1"/>
            </p:cNvSpPr>
            <p:nvPr/>
          </p:nvSpPr>
          <p:spPr bwMode="auto">
            <a:xfrm>
              <a:off x="1822" y="1723"/>
              <a:ext cx="768" cy="23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zh-CN" altLang="en-US" sz="2400">
                  <a:solidFill>
                    <a:srgbClr val="006600"/>
                  </a:solidFill>
                  <a:latin typeface="隶书" pitchFamily="49" charset="-122"/>
                  <a:ea typeface="隶书" pitchFamily="49" charset="-122"/>
                </a:rPr>
                <a:t>输入排队</a:t>
              </a:r>
              <a:endParaRPr kumimoji="1" lang="zh-CN" altLang="en-US" sz="2800">
                <a:solidFill>
                  <a:srgbClr val="006600"/>
                </a:solidFill>
                <a:latin typeface="隶书" pitchFamily="49" charset="-122"/>
                <a:ea typeface="隶书" pitchFamily="49" charset="-122"/>
              </a:endParaRPr>
            </a:p>
          </p:txBody>
        </p:sp>
        <p:sp>
          <p:nvSpPr>
            <p:cNvPr id="146442" name="Text Box 58"/>
            <p:cNvSpPr txBox="1">
              <a:spLocks noChangeArrowheads="1"/>
            </p:cNvSpPr>
            <p:nvPr/>
          </p:nvSpPr>
          <p:spPr bwMode="auto">
            <a:xfrm>
              <a:off x="3593" y="1736"/>
              <a:ext cx="768" cy="230"/>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zh-CN" altLang="en-US" sz="2400">
                  <a:solidFill>
                    <a:srgbClr val="000099"/>
                  </a:solidFill>
                  <a:latin typeface="隶书" pitchFamily="49" charset="-122"/>
                  <a:ea typeface="隶书" pitchFamily="49" charset="-122"/>
                </a:rPr>
                <a:t>输出排队</a:t>
              </a:r>
              <a:endParaRPr kumimoji="1" lang="zh-CN" altLang="en-US" sz="2800">
                <a:solidFill>
                  <a:srgbClr val="000099"/>
                </a:solidFill>
                <a:latin typeface="隶书" pitchFamily="49" charset="-122"/>
                <a:ea typeface="隶书" pitchFamily="49" charset="-122"/>
              </a:endParaRPr>
            </a:p>
          </p:txBody>
        </p:sp>
        <p:sp>
          <p:nvSpPr>
            <p:cNvPr id="146443" name="Text Box 59"/>
            <p:cNvSpPr txBox="1">
              <a:spLocks noChangeArrowheads="1"/>
            </p:cNvSpPr>
            <p:nvPr/>
          </p:nvSpPr>
          <p:spPr bwMode="auto">
            <a:xfrm>
              <a:off x="3696" y="2772"/>
              <a:ext cx="775" cy="233"/>
            </a:xfrm>
            <a:prstGeom prst="rect">
              <a:avLst/>
            </a:prstGeom>
            <a:noFill/>
            <a:ln w="19050">
              <a:noFill/>
              <a:miter lim="800000"/>
              <a:headEnd type="none" w="lg" len="med"/>
              <a:tailEnd type="none" w="lg" len="med"/>
            </a:ln>
          </p:spPr>
          <p:txBody>
            <a:bodyPr wrap="none" lIns="0" tIns="0" rIns="0" bIns="0" anchor="ctr" anchorCtr="1">
              <a:spAutoFit/>
            </a:bodyPr>
            <a:lstStyle/>
            <a:p>
              <a:pPr algn="ctr"/>
              <a:r>
                <a:rPr kumimoji="1" lang="zh-CN" altLang="en-US" sz="2400" dirty="0">
                  <a:solidFill>
                    <a:srgbClr val="FF0000"/>
                  </a:solidFill>
                  <a:latin typeface="隶书" pitchFamily="49" charset="-122"/>
                  <a:ea typeface="隶书" pitchFamily="49" charset="-122"/>
                </a:rPr>
                <a:t>中央排队</a:t>
              </a:r>
              <a:endParaRPr kumimoji="1" lang="zh-CN" altLang="en-US" sz="2800" dirty="0">
                <a:solidFill>
                  <a:srgbClr val="FF0000"/>
                </a:solidFill>
                <a:latin typeface="隶书" pitchFamily="49" charset="-122"/>
                <a:ea typeface="隶书" pitchFamily="49" charset="-122"/>
              </a:endParaRPr>
            </a:p>
          </p:txBody>
        </p:sp>
        <p:sp>
          <p:nvSpPr>
            <p:cNvPr id="146444" name="Text Box 60"/>
            <p:cNvSpPr txBox="1">
              <a:spLocks noChangeArrowheads="1"/>
            </p:cNvSpPr>
            <p:nvPr/>
          </p:nvSpPr>
          <p:spPr bwMode="auto">
            <a:xfrm>
              <a:off x="3349" y="1056"/>
              <a:ext cx="1313" cy="250"/>
            </a:xfrm>
            <a:prstGeom prst="rect">
              <a:avLst/>
            </a:prstGeom>
            <a:noFill/>
            <a:ln w="19050">
              <a:noFill/>
              <a:miter lim="800000"/>
              <a:headEnd type="none" w="lg" len="med"/>
              <a:tailEnd type="none" w="med" len="lg"/>
            </a:ln>
          </p:spPr>
          <p:txBody>
            <a:bodyPr wrap="none" anchor="ctr">
              <a:spAutoFit/>
            </a:bodyPr>
            <a:lstStyle/>
            <a:p>
              <a:pPr algn="ctr"/>
              <a:r>
                <a:rPr kumimoji="1" lang="zh-CN" altLang="en-US" sz="2000">
                  <a:solidFill>
                    <a:srgbClr val="000099"/>
                  </a:solidFill>
                  <a:latin typeface="隶书" pitchFamily="49" charset="-122"/>
                  <a:ea typeface="隶书" pitchFamily="49" charset="-122"/>
                </a:rPr>
                <a:t>信元丢失率</a:t>
              </a:r>
              <a:r>
                <a:rPr kumimoji="1" lang="zh-CN" altLang="en-US" sz="2000">
                  <a:solidFill>
                    <a:srgbClr val="000099"/>
                  </a:solidFill>
                  <a:latin typeface="方正隶变简体"/>
                  <a:ea typeface="方正隶变简体"/>
                  <a:cs typeface="方正隶变简体"/>
                </a:rPr>
                <a:t> </a:t>
              </a:r>
              <a:r>
                <a:rPr kumimoji="1" lang="en-US" altLang="zh-CN" sz="2000">
                  <a:solidFill>
                    <a:srgbClr val="000099"/>
                  </a:solidFill>
                  <a:latin typeface="Verdana" pitchFamily="34" charset="0"/>
                  <a:ea typeface="方正隶变简体"/>
                  <a:cs typeface="方正隶变简体"/>
                </a:rPr>
                <a:t>10</a:t>
              </a:r>
              <a:r>
                <a:rPr kumimoji="1" lang="en-US" altLang="zh-CN" sz="2000" baseline="30000">
                  <a:solidFill>
                    <a:srgbClr val="000099"/>
                  </a:solidFill>
                  <a:latin typeface="Verdana" pitchFamily="34" charset="0"/>
                  <a:ea typeface="方正隶变简体"/>
                  <a:cs typeface="方正隶变简体"/>
                </a:rPr>
                <a:t>-3</a:t>
              </a:r>
              <a:endParaRPr kumimoji="1" lang="en-US" altLang="zh-CN" sz="2000">
                <a:solidFill>
                  <a:srgbClr val="000099"/>
                </a:solidFill>
                <a:latin typeface="Verdana" pitchFamily="34" charset="0"/>
                <a:ea typeface="方正隶变简体"/>
                <a:cs typeface="方正隶变简体"/>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86115">
                                            <p:txEl>
                                              <p:pRg st="0" end="0"/>
                                            </p:txEl>
                                          </p:spTgt>
                                        </p:tgtEl>
                                        <p:attrNameLst>
                                          <p:attrName>style.visibility</p:attrName>
                                        </p:attrNameLst>
                                      </p:cBhvr>
                                      <p:to>
                                        <p:strVal val="visible"/>
                                      </p:to>
                                    </p:set>
                                    <p:animEffect transition="in" filter="barn(outVertical)">
                                      <p:cBhvr>
                                        <p:cTn id="7" dur="500"/>
                                        <p:tgtEl>
                                          <p:spTgt spid="986115">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upRigh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5" grpId="0" build="p" autoUpdateAnimBg="0"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smtClean="0"/>
              <a:t>排队策略的性能分析</a:t>
            </a:r>
          </a:p>
        </p:txBody>
      </p:sp>
      <p:sp>
        <p:nvSpPr>
          <p:cNvPr id="148483" name="Rectangle 3"/>
          <p:cNvSpPr>
            <a:spLocks noGrp="1" noChangeArrowheads="1"/>
          </p:cNvSpPr>
          <p:nvPr>
            <p:ph type="body" idx="1"/>
          </p:nvPr>
        </p:nvSpPr>
        <p:spPr>
          <a:xfrm>
            <a:off x="395536" y="1752600"/>
            <a:ext cx="8496944" cy="4114800"/>
          </a:xfrm>
        </p:spPr>
        <p:txBody>
          <a:bodyPr/>
          <a:lstStyle/>
          <a:p>
            <a:pPr eaLnBrk="1" hangingPunct="1">
              <a:buFont typeface="Wingdings" pitchFamily="2" charset="2"/>
              <a:buChar char="Ø"/>
            </a:pPr>
            <a:r>
              <a:rPr lang="zh-CN" altLang="en-US" dirty="0" smtClean="0"/>
              <a:t>三排队策略性能分析的结论</a:t>
            </a:r>
          </a:p>
          <a:p>
            <a:pPr lvl="1" eaLnBrk="1" hangingPunct="1"/>
            <a:r>
              <a:rPr lang="zh-CN" altLang="en-US" sz="2400" dirty="0" smtClean="0"/>
              <a:t>输入排队</a:t>
            </a:r>
          </a:p>
          <a:p>
            <a:pPr lvl="2" eaLnBrk="1" hangingPunct="1"/>
            <a:r>
              <a:rPr lang="zh-CN" altLang="en-US" dirty="0" smtClean="0"/>
              <a:t>最大可能承担的负荷：</a:t>
            </a:r>
            <a:r>
              <a:rPr lang="en-US" altLang="zh-CN" dirty="0" smtClean="0"/>
              <a:t>58.6%</a:t>
            </a:r>
          </a:p>
          <a:p>
            <a:pPr lvl="2" eaLnBrk="1" hangingPunct="1"/>
            <a:r>
              <a:rPr lang="zh-CN" altLang="en-US" dirty="0" smtClean="0"/>
              <a:t>通常在实际中不可用</a:t>
            </a:r>
          </a:p>
          <a:p>
            <a:pPr lvl="1" eaLnBrk="1" hangingPunct="1"/>
            <a:r>
              <a:rPr lang="zh-CN" altLang="en-US" sz="2400" dirty="0" smtClean="0"/>
              <a:t>输出排队</a:t>
            </a:r>
          </a:p>
          <a:p>
            <a:pPr lvl="2" eaLnBrk="1" hangingPunct="1"/>
            <a:r>
              <a:rPr lang="zh-CN" altLang="en-US" dirty="0" smtClean="0"/>
              <a:t>负荷小于 </a:t>
            </a:r>
            <a:r>
              <a:rPr lang="en-US" altLang="zh-CN" dirty="0" smtClean="0"/>
              <a:t>0.8 </a:t>
            </a:r>
            <a:r>
              <a:rPr lang="zh-CN" altLang="en-US" dirty="0" smtClean="0"/>
              <a:t>时，平均等待时间、平均队列长度很小</a:t>
            </a:r>
          </a:p>
          <a:p>
            <a:pPr lvl="1" eaLnBrk="1" hangingPunct="1"/>
            <a:r>
              <a:rPr lang="zh-CN" altLang="en-US" sz="2400" dirty="0" smtClean="0"/>
              <a:t>中央排队</a:t>
            </a:r>
          </a:p>
          <a:p>
            <a:pPr lvl="2" eaLnBrk="1" hangingPunct="1"/>
            <a:r>
              <a:rPr lang="zh-CN" altLang="en-US" dirty="0" smtClean="0"/>
              <a:t>负荷小于 </a:t>
            </a:r>
            <a:r>
              <a:rPr lang="en-US" altLang="zh-CN" dirty="0" smtClean="0"/>
              <a:t>0.8 </a:t>
            </a:r>
            <a:r>
              <a:rPr lang="zh-CN" altLang="en-US" dirty="0" smtClean="0"/>
              <a:t>时，平均等待时间、平均队列长度很小</a:t>
            </a:r>
          </a:p>
          <a:p>
            <a:pPr lvl="2" eaLnBrk="1" hangingPunct="1"/>
            <a:r>
              <a:rPr lang="zh-CN" altLang="en-US" dirty="0" smtClean="0"/>
              <a:t>与输出排队相比，可大大减少队列长度</a:t>
            </a:r>
          </a:p>
        </p:txBody>
      </p:sp>
    </p:spTree>
  </p:cSld>
  <p:clrMapOvr>
    <a:masterClrMapping/>
  </p:clrMapOvr>
  <p:transition>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smtClean="0"/>
              <a:t>排队策略对物理实现的要求</a:t>
            </a:r>
          </a:p>
        </p:txBody>
      </p:sp>
      <p:sp>
        <p:nvSpPr>
          <p:cNvPr id="64516" name="Rectangle 3"/>
          <p:cNvSpPr>
            <a:spLocks noGrp="1" noChangeArrowheads="1"/>
          </p:cNvSpPr>
          <p:nvPr>
            <p:ph type="body" idx="1"/>
          </p:nvPr>
        </p:nvSpPr>
        <p:spPr>
          <a:xfrm>
            <a:off x="71883" y="1412777"/>
            <a:ext cx="8964613" cy="5184575"/>
          </a:xfrm>
        </p:spPr>
        <p:txBody>
          <a:bodyPr rtlCol="0">
            <a:normAutofit lnSpcReduction="10000"/>
          </a:bodyPr>
          <a:lstStyle/>
          <a:p>
            <a:pPr eaLnBrk="1" fontAlgn="auto" hangingPunct="1">
              <a:lnSpc>
                <a:spcPct val="80000"/>
              </a:lnSpc>
              <a:spcAft>
                <a:spcPts val="0"/>
              </a:spcAft>
              <a:buFont typeface="Wingdings" pitchFamily="2" charset="2"/>
              <a:buChar char="Ø"/>
              <a:defRPr/>
            </a:pPr>
            <a:r>
              <a:rPr lang="zh-CN" altLang="en-US" sz="2800" dirty="0" smtClean="0"/>
              <a:t>采用不同排队策略实现基本交换模块的物理要求不同</a:t>
            </a:r>
          </a:p>
          <a:p>
            <a:pPr eaLnBrk="1" fontAlgn="auto" hangingPunct="1">
              <a:lnSpc>
                <a:spcPct val="80000"/>
              </a:lnSpc>
              <a:spcAft>
                <a:spcPts val="0"/>
              </a:spcAft>
              <a:buFont typeface="Wingdings" pitchFamily="2" charset="2"/>
              <a:buChar char="Ø"/>
              <a:defRPr/>
            </a:pPr>
            <a:r>
              <a:rPr lang="zh-CN" altLang="en-US" sz="2800" dirty="0" smtClean="0"/>
              <a:t>影响排队系统（基本交换模块）实现复杂度的参数</a:t>
            </a:r>
          </a:p>
          <a:p>
            <a:pPr marL="630238" lvl="1" indent="-180975" eaLnBrk="1" fontAlgn="auto" hangingPunct="1">
              <a:lnSpc>
                <a:spcPct val="80000"/>
              </a:lnSpc>
              <a:spcAft>
                <a:spcPts val="0"/>
              </a:spcAft>
              <a:buFont typeface="Arial" pitchFamily="34" charset="0"/>
              <a:buChar char="–"/>
              <a:defRPr/>
            </a:pPr>
            <a:r>
              <a:rPr lang="zh-CN" altLang="en-US" sz="2400" dirty="0" smtClean="0"/>
              <a:t>队列大小</a:t>
            </a:r>
            <a:r>
              <a:rPr lang="en-US" altLang="zh-CN" sz="2400" dirty="0" smtClean="0"/>
              <a:t>:</a:t>
            </a:r>
            <a:r>
              <a:rPr lang="zh-CN" altLang="en-US" sz="2400" dirty="0" smtClean="0"/>
              <a:t>取决于采用的排队原则系统的性能要求（信元丢失率、负荷、时延等）</a:t>
            </a:r>
          </a:p>
          <a:p>
            <a:pPr marL="630238" lvl="1" indent="-180975" eaLnBrk="1" fontAlgn="auto" hangingPunct="1">
              <a:lnSpc>
                <a:spcPct val="80000"/>
              </a:lnSpc>
              <a:spcAft>
                <a:spcPts val="0"/>
              </a:spcAft>
              <a:buFont typeface="Arial" pitchFamily="34" charset="0"/>
              <a:buChar char="–"/>
              <a:defRPr/>
            </a:pPr>
            <a:r>
              <a:rPr lang="zh-CN" altLang="en-US" sz="2400" dirty="0" smtClean="0"/>
              <a:t>存贮器速度</a:t>
            </a:r>
            <a:r>
              <a:rPr lang="en-US" altLang="zh-CN" sz="2400" dirty="0" smtClean="0"/>
              <a:t>:</a:t>
            </a:r>
            <a:r>
              <a:rPr lang="zh-CN" altLang="en-US" sz="2400" dirty="0" smtClean="0"/>
              <a:t>取决于交换单元的规模、排队原则、链路速率和存贮器位宽等</a:t>
            </a:r>
          </a:p>
          <a:p>
            <a:pPr marL="630238" lvl="1" indent="-180975" eaLnBrk="1" fontAlgn="auto" hangingPunct="1">
              <a:lnSpc>
                <a:spcPct val="80000"/>
              </a:lnSpc>
              <a:spcAft>
                <a:spcPts val="0"/>
              </a:spcAft>
              <a:buFont typeface="Arial" pitchFamily="34" charset="0"/>
              <a:buChar char="–"/>
              <a:defRPr/>
            </a:pPr>
            <a:r>
              <a:rPr lang="zh-CN" altLang="en-US" sz="2400" dirty="0" smtClean="0"/>
              <a:t>存贮器控制算法</a:t>
            </a:r>
            <a:r>
              <a:rPr lang="en-US" altLang="zh-CN" sz="2400" dirty="0" smtClean="0"/>
              <a:t>:</a:t>
            </a:r>
            <a:r>
              <a:rPr lang="zh-CN" altLang="en-US" sz="2400" dirty="0" smtClean="0"/>
              <a:t>依赖于排队原则，不同排队方法的控制算法不同</a:t>
            </a:r>
          </a:p>
          <a:p>
            <a:pPr eaLnBrk="1" fontAlgn="auto" hangingPunct="1">
              <a:lnSpc>
                <a:spcPct val="80000"/>
              </a:lnSpc>
              <a:spcAft>
                <a:spcPts val="0"/>
              </a:spcAft>
              <a:buFont typeface="Wingdings" pitchFamily="2" charset="2"/>
              <a:buChar char="Ø"/>
              <a:defRPr/>
            </a:pPr>
            <a:r>
              <a:rPr lang="zh-CN" altLang="en-US" sz="3000" dirty="0" smtClean="0"/>
              <a:t>设计排队系统时</a:t>
            </a:r>
            <a:r>
              <a:rPr lang="zh-CN" altLang="en-US" sz="3000" dirty="0" smtClean="0"/>
              <a:t>，常</a:t>
            </a:r>
            <a:r>
              <a:rPr lang="zh-CN" altLang="en-US" sz="3000" dirty="0" smtClean="0"/>
              <a:t>受到半导体工艺和技术的限制：</a:t>
            </a:r>
          </a:p>
          <a:p>
            <a:pPr marL="712788" lvl="1" indent="-263525" eaLnBrk="1" fontAlgn="auto" hangingPunct="1">
              <a:lnSpc>
                <a:spcPct val="80000"/>
              </a:lnSpc>
              <a:spcAft>
                <a:spcPts val="0"/>
              </a:spcAft>
              <a:buFont typeface="Arial" pitchFamily="34" charset="0"/>
              <a:buChar char="–"/>
              <a:defRPr/>
            </a:pPr>
            <a:r>
              <a:rPr lang="zh-CN" altLang="en-US" sz="2400" dirty="0" smtClean="0"/>
              <a:t>最新可用的芯片技术</a:t>
            </a:r>
            <a:endParaRPr lang="en-US" altLang="zh-CN" sz="2400" dirty="0" smtClean="0"/>
          </a:p>
          <a:p>
            <a:pPr marL="712788" lvl="1" indent="-263525" eaLnBrk="1" fontAlgn="auto" hangingPunct="1">
              <a:lnSpc>
                <a:spcPct val="80000"/>
              </a:lnSpc>
              <a:spcAft>
                <a:spcPts val="0"/>
              </a:spcAft>
              <a:buFont typeface="Arial" pitchFamily="34" charset="0"/>
              <a:buChar char="–"/>
              <a:defRPr/>
            </a:pPr>
            <a:r>
              <a:rPr lang="zh-CN" altLang="en-US" sz="2400" dirty="0" smtClean="0"/>
              <a:t>芯片的特征尺寸和工作频率</a:t>
            </a:r>
          </a:p>
          <a:p>
            <a:pPr marL="712788" lvl="1" indent="-263525" eaLnBrk="1" fontAlgn="auto" hangingPunct="1">
              <a:lnSpc>
                <a:spcPct val="80000"/>
              </a:lnSpc>
              <a:spcAft>
                <a:spcPts val="0"/>
              </a:spcAft>
              <a:buFont typeface="Arial" pitchFamily="34" charset="0"/>
              <a:buChar char="–"/>
              <a:defRPr/>
            </a:pPr>
            <a:r>
              <a:rPr lang="zh-CN" altLang="en-US" sz="2400" dirty="0" smtClean="0"/>
              <a:t>集成度，它直接决定了基本交换单元的大小</a:t>
            </a:r>
          </a:p>
          <a:p>
            <a:pPr eaLnBrk="1" fontAlgn="auto" hangingPunct="1">
              <a:lnSpc>
                <a:spcPct val="80000"/>
              </a:lnSpc>
              <a:spcAft>
                <a:spcPts val="0"/>
              </a:spcAft>
              <a:buFont typeface="Wingdings" pitchFamily="2" charset="2"/>
              <a:buChar char="Ø"/>
              <a:defRPr/>
            </a:pPr>
            <a:r>
              <a:rPr lang="zh-CN" altLang="en-US" sz="3000" dirty="0" smtClean="0"/>
              <a:t>因此在实现交换单元时，分析其物理实现的需求很有必要</a:t>
            </a:r>
          </a:p>
        </p:txBody>
      </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ChangeArrowheads="1"/>
          </p:cNvSpPr>
          <p:nvPr/>
        </p:nvSpPr>
        <p:spPr bwMode="auto">
          <a:xfrm>
            <a:off x="539552" y="4149080"/>
            <a:ext cx="8375650" cy="24479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Ø"/>
            </a:pPr>
            <a:r>
              <a:rPr lang="zh-CN" altLang="en-US" sz="2800" dirty="0">
                <a:latin typeface="+mn-ea"/>
                <a:ea typeface="+mn-ea"/>
              </a:rPr>
              <a:t>队列的控制逻辑：简单</a:t>
            </a:r>
            <a:r>
              <a:rPr lang="zh-CN" altLang="en-US" sz="2800" dirty="0" smtClean="0">
                <a:latin typeface="+mn-ea"/>
                <a:ea typeface="+mn-ea"/>
              </a:rPr>
              <a:t>的</a:t>
            </a:r>
            <a:r>
              <a:rPr lang="en-US" altLang="zh-CN" sz="2800" dirty="0" smtClean="0">
                <a:latin typeface="+mn-ea"/>
                <a:ea typeface="+mn-ea"/>
              </a:rPr>
              <a:t>FIFO</a:t>
            </a:r>
            <a:r>
              <a:rPr lang="zh-CN" altLang="en-US" sz="2800" dirty="0" smtClean="0">
                <a:latin typeface="+mn-ea"/>
                <a:ea typeface="+mn-ea"/>
              </a:rPr>
              <a:t>控制</a:t>
            </a:r>
            <a:endParaRPr lang="zh-CN" altLang="en-US" sz="2800" dirty="0">
              <a:latin typeface="+mn-ea"/>
              <a:ea typeface="+mn-ea"/>
            </a:endParaRPr>
          </a:p>
          <a:p>
            <a:pPr marL="342900" indent="-342900">
              <a:spcBef>
                <a:spcPct val="20000"/>
              </a:spcBef>
              <a:buClr>
                <a:schemeClr val="folHlink"/>
              </a:buClr>
              <a:buSzPct val="60000"/>
              <a:buFont typeface="Wingdings" pitchFamily="2" charset="2"/>
              <a:buChar char="Ø"/>
            </a:pPr>
            <a:r>
              <a:rPr lang="zh-CN" altLang="en-US" sz="2800" dirty="0">
                <a:latin typeface="+mn-ea"/>
                <a:ea typeface="+mn-ea"/>
              </a:rPr>
              <a:t>交换传输媒体</a:t>
            </a:r>
            <a:r>
              <a:rPr lang="en-US" altLang="zh-CN" sz="2800" dirty="0">
                <a:latin typeface="+mn-ea"/>
                <a:ea typeface="+mn-ea"/>
              </a:rPr>
              <a:t>: </a:t>
            </a:r>
            <a:r>
              <a:rPr lang="zh-CN" altLang="en-US" sz="2800" dirty="0">
                <a:latin typeface="+mn-ea"/>
                <a:ea typeface="+mn-ea"/>
              </a:rPr>
              <a:t>物理媒体速率必须</a:t>
            </a:r>
            <a:r>
              <a:rPr lang="zh-CN" altLang="en-US" sz="2800" dirty="0" smtClean="0">
                <a:latin typeface="+mn-ea"/>
                <a:ea typeface="+mn-ea"/>
              </a:rPr>
              <a:t>达到</a:t>
            </a:r>
            <a:r>
              <a:rPr lang="en-US" altLang="zh-CN" sz="2800" dirty="0" smtClean="0">
                <a:latin typeface="+mn-ea"/>
                <a:ea typeface="+mn-ea"/>
              </a:rPr>
              <a:t>N*F</a:t>
            </a:r>
            <a:r>
              <a:rPr lang="zh-CN" altLang="en-US" sz="2800" dirty="0" smtClean="0">
                <a:latin typeface="+mn-ea"/>
                <a:ea typeface="+mn-ea"/>
              </a:rPr>
              <a:t>才能</a:t>
            </a:r>
            <a:r>
              <a:rPr lang="zh-CN" altLang="en-US" sz="2800" dirty="0">
                <a:latin typeface="+mn-ea"/>
                <a:ea typeface="+mn-ea"/>
              </a:rPr>
              <a:t>保证没有信元内部阻塞</a:t>
            </a:r>
          </a:p>
          <a:p>
            <a:pPr marL="342900" indent="-342900">
              <a:spcBef>
                <a:spcPct val="20000"/>
              </a:spcBef>
              <a:buClr>
                <a:schemeClr val="folHlink"/>
              </a:buClr>
              <a:buSzPct val="60000"/>
              <a:buFont typeface="Wingdings" pitchFamily="2" charset="2"/>
              <a:buChar char="Ø"/>
            </a:pPr>
            <a:r>
              <a:rPr lang="zh-CN" altLang="en-US" sz="2800" dirty="0">
                <a:latin typeface="+mn-ea"/>
                <a:ea typeface="+mn-ea"/>
              </a:rPr>
              <a:t>对广播和组播功能的支持</a:t>
            </a:r>
            <a:r>
              <a:rPr lang="en-US" altLang="zh-CN" sz="2800" dirty="0">
                <a:latin typeface="+mn-ea"/>
                <a:ea typeface="+mn-ea"/>
              </a:rPr>
              <a:t>: </a:t>
            </a:r>
            <a:r>
              <a:rPr lang="zh-CN" altLang="en-US" sz="2800" dirty="0">
                <a:latin typeface="+mn-ea"/>
                <a:ea typeface="+mn-ea"/>
              </a:rPr>
              <a:t>每一入线都可以到达所有输出队列，因此很容易实现广播和组播</a:t>
            </a:r>
          </a:p>
        </p:txBody>
      </p:sp>
      <p:sp>
        <p:nvSpPr>
          <p:cNvPr id="3078" name="Rectangle 3"/>
          <p:cNvSpPr>
            <a:spLocks noGrp="1" noChangeArrowheads="1"/>
          </p:cNvSpPr>
          <p:nvPr>
            <p:ph type="title"/>
          </p:nvPr>
        </p:nvSpPr>
        <p:spPr/>
        <p:txBody>
          <a:bodyPr/>
          <a:lstStyle/>
          <a:p>
            <a:pPr eaLnBrk="1" hangingPunct="1"/>
            <a:r>
              <a:rPr lang="zh-CN" altLang="en-US" smtClean="0"/>
              <a:t>输出排队策略的实现参数</a:t>
            </a:r>
          </a:p>
        </p:txBody>
      </p:sp>
      <p:sp>
        <p:nvSpPr>
          <p:cNvPr id="3079" name="Rectangle 4"/>
          <p:cNvSpPr>
            <a:spLocks noGrp="1" noChangeArrowheads="1"/>
          </p:cNvSpPr>
          <p:nvPr>
            <p:ph type="body" idx="1"/>
          </p:nvPr>
        </p:nvSpPr>
        <p:spPr>
          <a:xfrm>
            <a:off x="468313" y="1484784"/>
            <a:ext cx="8001000" cy="1368425"/>
          </a:xfrm>
        </p:spPr>
        <p:txBody>
          <a:bodyPr/>
          <a:lstStyle/>
          <a:p>
            <a:pPr eaLnBrk="1" hangingPunct="1">
              <a:lnSpc>
                <a:spcPct val="90000"/>
              </a:lnSpc>
            </a:pPr>
            <a:r>
              <a:rPr lang="zh-CN" altLang="en-US" sz="2800" dirty="0" smtClean="0"/>
              <a:t>缓冲存储器</a:t>
            </a:r>
          </a:p>
          <a:p>
            <a:pPr marL="960438" lvl="1" indent="-427038" eaLnBrk="1" hangingPunct="1">
              <a:lnSpc>
                <a:spcPct val="90000"/>
              </a:lnSpc>
            </a:pPr>
            <a:r>
              <a:rPr lang="zh-CN" altLang="en-US" sz="2400" dirty="0" smtClean="0"/>
              <a:t>在一个信元周期内完成 </a:t>
            </a:r>
            <a:r>
              <a:rPr lang="en-US" altLang="zh-CN" sz="2400" dirty="0" smtClean="0"/>
              <a:t>N+1 </a:t>
            </a:r>
            <a:r>
              <a:rPr lang="zh-CN" altLang="en-US" sz="2400" dirty="0" smtClean="0"/>
              <a:t>次信元操作（</a:t>
            </a:r>
            <a:r>
              <a:rPr lang="en-US" altLang="zh-CN" sz="2400" dirty="0" smtClean="0"/>
              <a:t>N </a:t>
            </a:r>
            <a:r>
              <a:rPr lang="zh-CN" altLang="en-US" sz="2400" dirty="0" smtClean="0"/>
              <a:t>次写操作，</a:t>
            </a:r>
            <a:r>
              <a:rPr lang="en-US" altLang="zh-CN" sz="2400" dirty="0" smtClean="0"/>
              <a:t>1 </a:t>
            </a:r>
            <a:r>
              <a:rPr lang="zh-CN" altLang="en-US" sz="2400" dirty="0" smtClean="0"/>
              <a:t>次读操作），要求存储器的访问时间为：</a:t>
            </a:r>
          </a:p>
        </p:txBody>
      </p:sp>
      <p:grpSp>
        <p:nvGrpSpPr>
          <p:cNvPr id="3080" name="Group 5"/>
          <p:cNvGrpSpPr>
            <a:grpSpLocks/>
          </p:cNvGrpSpPr>
          <p:nvPr/>
        </p:nvGrpSpPr>
        <p:grpSpPr bwMode="auto">
          <a:xfrm>
            <a:off x="827088" y="3141663"/>
            <a:ext cx="7993062" cy="969962"/>
            <a:chOff x="-160" y="1378"/>
            <a:chExt cx="5920" cy="675"/>
          </a:xfrm>
        </p:grpSpPr>
        <p:sp>
          <p:nvSpPr>
            <p:cNvPr id="3081" name="Rectangle 6"/>
            <p:cNvSpPr>
              <a:spLocks noChangeArrowheads="1"/>
            </p:cNvSpPr>
            <p:nvPr/>
          </p:nvSpPr>
          <p:spPr bwMode="auto">
            <a:xfrm>
              <a:off x="0" y="1378"/>
              <a:ext cx="5760" cy="675"/>
            </a:xfrm>
            <a:prstGeom prst="rect">
              <a:avLst/>
            </a:prstGeom>
            <a:solidFill>
              <a:schemeClr val="bg1"/>
            </a:solidFill>
            <a:ln w="19050">
              <a:noFill/>
              <a:miter lim="800000"/>
              <a:headEnd type="none" w="lg" len="med"/>
              <a:tailEnd type="none" w="med" len="lg"/>
            </a:ln>
          </p:spPr>
          <p:txBody>
            <a:bodyPr wrap="none" anchor="ctr"/>
            <a:lstStyle/>
            <a:p>
              <a:endParaRPr lang="zh-CN" altLang="en-US">
                <a:latin typeface="Calibri" pitchFamily="34" charset="0"/>
              </a:endParaRPr>
            </a:p>
          </p:txBody>
        </p:sp>
        <p:sp>
          <p:nvSpPr>
            <p:cNvPr id="65544" name="Text Box 7"/>
            <p:cNvSpPr txBox="1">
              <a:spLocks noChangeArrowheads="1"/>
            </p:cNvSpPr>
            <p:nvPr/>
          </p:nvSpPr>
          <p:spPr bwMode="auto">
            <a:xfrm>
              <a:off x="-160" y="1608"/>
              <a:ext cx="1188" cy="214"/>
            </a:xfrm>
            <a:prstGeom prst="rect">
              <a:avLst/>
            </a:prstGeom>
            <a:solidFill>
              <a:schemeClr val="bg1"/>
            </a:solidFill>
            <a:ln>
              <a:noFill/>
            </a:ln>
            <a:effectLst/>
            <a:extLst/>
          </p:spPr>
          <p:txBody>
            <a:bodyPr lIns="0" tIns="0" rIns="0" bIns="0"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auto" hangingPunct="1">
                <a:spcBef>
                  <a:spcPts val="0"/>
                </a:spcBef>
                <a:spcAft>
                  <a:spcPts val="0"/>
                </a:spcAft>
                <a:defRPr/>
              </a:pPr>
              <a:r>
                <a:rPr kumimoji="1" lang="zh-CN" altLang="en-US" sz="2000" b="1" dirty="0" smtClean="0">
                  <a:solidFill>
                    <a:srgbClr val="000099"/>
                  </a:solidFill>
                  <a:latin typeface="+mn-ea"/>
                  <a:ea typeface="+mn-ea"/>
                </a:rPr>
                <a:t>单端口存储器</a:t>
              </a:r>
              <a:r>
                <a:rPr kumimoji="1" lang="en-US" altLang="zh-CN" sz="2000" b="1" dirty="0" smtClean="0">
                  <a:solidFill>
                    <a:srgbClr val="000099"/>
                  </a:solidFill>
                  <a:latin typeface="+mn-ea"/>
                  <a:ea typeface="+mn-ea"/>
                </a:rPr>
                <a:t>:</a:t>
              </a:r>
              <a:endParaRPr kumimoji="1" lang="zh-CN" altLang="en-US" b="1" dirty="0" smtClean="0">
                <a:solidFill>
                  <a:schemeClr val="accent1"/>
                </a:solidFill>
                <a:latin typeface="+mn-ea"/>
                <a:ea typeface="+mn-ea"/>
              </a:endParaRPr>
            </a:p>
          </p:txBody>
        </p:sp>
        <p:graphicFrame>
          <p:nvGraphicFramePr>
            <p:cNvPr id="3074" name="Object 8"/>
            <p:cNvGraphicFramePr>
              <a:graphicFrameLocks noChangeAspect="1"/>
            </p:cNvGraphicFramePr>
            <p:nvPr/>
          </p:nvGraphicFramePr>
          <p:xfrm>
            <a:off x="3549" y="1483"/>
            <a:ext cx="525" cy="419"/>
          </p:xfrm>
          <a:graphic>
            <a:graphicData uri="http://schemas.openxmlformats.org/presentationml/2006/ole">
              <p:oleObj spid="_x0000_s3084" name="Equation" r:id="rId4" imgW="406048" imgH="393359" progId="Equation.3">
                <p:embed/>
              </p:oleObj>
            </a:graphicData>
          </a:graphic>
        </p:graphicFrame>
        <p:sp>
          <p:nvSpPr>
            <p:cNvPr id="65546" name="Text Box 9"/>
            <p:cNvSpPr txBox="1">
              <a:spLocks noChangeArrowheads="1"/>
            </p:cNvSpPr>
            <p:nvPr/>
          </p:nvSpPr>
          <p:spPr bwMode="auto">
            <a:xfrm>
              <a:off x="2271" y="1574"/>
              <a:ext cx="1217" cy="214"/>
            </a:xfrm>
            <a:prstGeom prst="rect">
              <a:avLst/>
            </a:prstGeom>
            <a:solidFill>
              <a:schemeClr val="bg1"/>
            </a:solidFill>
            <a:ln>
              <a:noFill/>
            </a:ln>
            <a:effectLst/>
            <a:extLst/>
          </p:spPr>
          <p:txBody>
            <a:bodyPr lIns="0" tIns="0" rIns="0" bIns="0"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auto" hangingPunct="1">
                <a:spcBef>
                  <a:spcPts val="0"/>
                </a:spcBef>
                <a:spcAft>
                  <a:spcPts val="0"/>
                </a:spcAft>
                <a:defRPr/>
              </a:pPr>
              <a:r>
                <a:rPr kumimoji="1" lang="zh-CN" altLang="en-US" sz="2000" b="1" dirty="0" smtClean="0">
                  <a:solidFill>
                    <a:srgbClr val="000099"/>
                  </a:solidFill>
                  <a:latin typeface="+mn-ea"/>
                  <a:ea typeface="+mn-ea"/>
                </a:rPr>
                <a:t>双端口存储器</a:t>
              </a:r>
              <a:r>
                <a:rPr kumimoji="1" lang="en-US" altLang="zh-CN" sz="2000" b="1" dirty="0" smtClean="0">
                  <a:solidFill>
                    <a:srgbClr val="000099"/>
                  </a:solidFill>
                  <a:latin typeface="+mn-ea"/>
                  <a:ea typeface="+mn-ea"/>
                </a:rPr>
                <a:t>:</a:t>
              </a:r>
              <a:endParaRPr kumimoji="1" lang="zh-CN" altLang="en-US" b="1" dirty="0" smtClean="0">
                <a:solidFill>
                  <a:schemeClr val="accent1"/>
                </a:solidFill>
                <a:latin typeface="+mn-ea"/>
                <a:ea typeface="+mn-ea"/>
              </a:endParaRPr>
            </a:p>
          </p:txBody>
        </p:sp>
        <p:graphicFrame>
          <p:nvGraphicFramePr>
            <p:cNvPr id="3075" name="Object 10"/>
            <p:cNvGraphicFramePr>
              <a:graphicFrameLocks noChangeAspect="1"/>
            </p:cNvGraphicFramePr>
            <p:nvPr/>
          </p:nvGraphicFramePr>
          <p:xfrm>
            <a:off x="1242" y="1463"/>
            <a:ext cx="939" cy="448"/>
          </p:xfrm>
          <a:graphic>
            <a:graphicData uri="http://schemas.openxmlformats.org/presentationml/2006/ole">
              <p:oleObj spid="_x0000_s3085" name="Equation" r:id="rId5" imgW="723586" imgH="418918" progId="Equation.3">
                <p:embed/>
              </p:oleObj>
            </a:graphicData>
          </a:graphic>
        </p:graphicFrame>
        <p:sp>
          <p:nvSpPr>
            <p:cNvPr id="65548" name="Text Box 11"/>
            <p:cNvSpPr txBox="1">
              <a:spLocks noChangeArrowheads="1"/>
            </p:cNvSpPr>
            <p:nvPr/>
          </p:nvSpPr>
          <p:spPr bwMode="auto">
            <a:xfrm>
              <a:off x="4328" y="1443"/>
              <a:ext cx="1379" cy="545"/>
            </a:xfrm>
            <a:prstGeom prst="rect">
              <a:avLst/>
            </a:prstGeom>
            <a:solidFill>
              <a:schemeClr val="bg1"/>
            </a:solidFill>
            <a:ln w="19050">
              <a:solidFill>
                <a:schemeClr val="bg1"/>
              </a:solidFill>
              <a:miter lim="800000"/>
              <a:headEnd type="none" w="lg" len="med"/>
              <a:tailEnd type="none" w="med" len="lg"/>
            </a:ln>
            <a:effectLst/>
            <a:extLst/>
          </p:spPr>
          <p:txBody>
            <a:bodyPr lIns="72000" tIns="0" rIns="0" bIns="0"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auto" hangingPunct="1">
                <a:spcBef>
                  <a:spcPts val="0"/>
                </a:spcBef>
                <a:spcAft>
                  <a:spcPts val="0"/>
                </a:spcAft>
                <a:defRPr/>
              </a:pPr>
              <a:r>
                <a:rPr kumimoji="1" lang="en-US" altLang="zh-CN" sz="1600" b="1" dirty="0" smtClean="0">
                  <a:solidFill>
                    <a:srgbClr val="000099"/>
                  </a:solidFill>
                  <a:latin typeface="+mn-ea"/>
                  <a:ea typeface="+mn-ea"/>
                </a:rPr>
                <a:t>W - </a:t>
              </a:r>
              <a:r>
                <a:rPr kumimoji="1" lang="zh-CN" altLang="en-US" sz="1600" b="1" dirty="0" smtClean="0">
                  <a:solidFill>
                    <a:srgbClr val="000099"/>
                  </a:solidFill>
                  <a:latin typeface="+mn-ea"/>
                  <a:ea typeface="+mn-ea"/>
                </a:rPr>
                <a:t>位宽</a:t>
              </a:r>
            </a:p>
            <a:p>
              <a:pPr eaLnBrk="1" fontAlgn="auto" hangingPunct="1">
                <a:spcBef>
                  <a:spcPts val="0"/>
                </a:spcBef>
                <a:spcAft>
                  <a:spcPts val="0"/>
                </a:spcAft>
                <a:defRPr/>
              </a:pPr>
              <a:r>
                <a:rPr kumimoji="1" lang="en-US" altLang="zh-CN" sz="1600" b="1" dirty="0" smtClean="0">
                  <a:solidFill>
                    <a:srgbClr val="000099"/>
                  </a:solidFill>
                  <a:latin typeface="+mn-ea"/>
                  <a:ea typeface="+mn-ea"/>
                </a:rPr>
                <a:t>F   - </a:t>
              </a:r>
              <a:r>
                <a:rPr kumimoji="1" lang="zh-CN" altLang="en-US" sz="1600" b="1" dirty="0" smtClean="0">
                  <a:solidFill>
                    <a:srgbClr val="000099"/>
                  </a:solidFill>
                  <a:latin typeface="+mn-ea"/>
                  <a:ea typeface="+mn-ea"/>
                </a:rPr>
                <a:t>信元速率</a:t>
              </a:r>
            </a:p>
            <a:p>
              <a:pPr eaLnBrk="1" fontAlgn="auto" hangingPunct="1">
                <a:spcBef>
                  <a:spcPts val="0"/>
                </a:spcBef>
                <a:spcAft>
                  <a:spcPts val="0"/>
                </a:spcAft>
                <a:defRPr/>
              </a:pPr>
              <a:r>
                <a:rPr kumimoji="1" lang="en-US" altLang="zh-CN" sz="1600" b="1" dirty="0" smtClean="0">
                  <a:solidFill>
                    <a:srgbClr val="000099"/>
                  </a:solidFill>
                  <a:latin typeface="+mn-ea"/>
                  <a:ea typeface="+mn-ea"/>
                </a:rPr>
                <a:t>N  - </a:t>
              </a:r>
              <a:r>
                <a:rPr kumimoji="1" lang="zh-CN" altLang="en-US" sz="1600" b="1" dirty="0" smtClean="0">
                  <a:solidFill>
                    <a:srgbClr val="000099"/>
                  </a:solidFill>
                  <a:latin typeface="+mn-ea"/>
                  <a:ea typeface="+mn-ea"/>
                </a:rPr>
                <a:t>交换单元规模</a:t>
              </a:r>
              <a:r>
                <a:rPr kumimoji="1" lang="zh-CN" altLang="en-US" b="1" dirty="0" smtClean="0">
                  <a:solidFill>
                    <a:srgbClr val="000099"/>
                  </a:solidFill>
                  <a:latin typeface="+mn-ea"/>
                  <a:ea typeface="+mn-ea"/>
                </a:rPr>
                <a:t> </a:t>
              </a:r>
              <a:endParaRPr kumimoji="1" lang="zh-CN" altLang="en-US" b="1" dirty="0" smtClean="0">
                <a:solidFill>
                  <a:schemeClr val="accent1"/>
                </a:solidFill>
                <a:latin typeface="+mn-ea"/>
                <a:ea typeface="+mn-ea"/>
              </a:endParaRPr>
            </a:p>
          </p:txBody>
        </p:sp>
      </p:grpSp>
    </p:spTree>
  </p:cSld>
  <p:clrMapOvr>
    <a:masterClrMapping/>
  </p:clrMapOvr>
  <p:transition>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zh-CN" altLang="en-US" smtClean="0"/>
              <a:t>输入排队策略的实现参数</a:t>
            </a:r>
          </a:p>
        </p:txBody>
      </p:sp>
      <p:sp>
        <p:nvSpPr>
          <p:cNvPr id="4102" name="Rectangle 3"/>
          <p:cNvSpPr>
            <a:spLocks noGrp="1" noChangeArrowheads="1"/>
          </p:cNvSpPr>
          <p:nvPr>
            <p:ph type="body" idx="1"/>
          </p:nvPr>
        </p:nvSpPr>
        <p:spPr>
          <a:xfrm>
            <a:off x="467544" y="1419944"/>
            <a:ext cx="8459787" cy="5105400"/>
          </a:xfrm>
        </p:spPr>
        <p:txBody>
          <a:bodyPr/>
          <a:lstStyle/>
          <a:p>
            <a:pPr eaLnBrk="1" hangingPunct="1">
              <a:lnSpc>
                <a:spcPct val="90000"/>
              </a:lnSpc>
            </a:pPr>
            <a:r>
              <a:rPr lang="zh-CN" altLang="en-US" dirty="0" smtClean="0"/>
              <a:t>缓冲存储器</a:t>
            </a:r>
          </a:p>
          <a:p>
            <a:pPr marL="1050925" lvl="1" indent="-498475" eaLnBrk="1" hangingPunct="1">
              <a:lnSpc>
                <a:spcPct val="90000"/>
              </a:lnSpc>
            </a:pPr>
            <a:r>
              <a:rPr lang="zh-CN" altLang="en-US" sz="2400" dirty="0" smtClean="0"/>
              <a:t>一个信元周期内缓冲存储器被入线和出线各访问一次，访问时间为：</a:t>
            </a:r>
          </a:p>
          <a:p>
            <a:pPr marL="1050925" lvl="1" indent="-498475" eaLnBrk="1" hangingPunct="1">
              <a:lnSpc>
                <a:spcPct val="90000"/>
              </a:lnSpc>
            </a:pPr>
            <a:endParaRPr lang="zh-CN" altLang="en-US" sz="2400" dirty="0" smtClean="0"/>
          </a:p>
          <a:p>
            <a:pPr marL="1050925" lvl="1" indent="-498475" eaLnBrk="1" hangingPunct="1">
              <a:lnSpc>
                <a:spcPct val="90000"/>
              </a:lnSpc>
            </a:pPr>
            <a:endParaRPr lang="zh-CN" altLang="en-US" sz="3200" dirty="0" smtClean="0"/>
          </a:p>
          <a:p>
            <a:pPr eaLnBrk="1" hangingPunct="1">
              <a:lnSpc>
                <a:spcPct val="90000"/>
              </a:lnSpc>
            </a:pPr>
            <a:r>
              <a:rPr lang="zh-CN" altLang="en-US" sz="2800" dirty="0" smtClean="0"/>
              <a:t>队列的控制逻辑：简单的 </a:t>
            </a:r>
            <a:r>
              <a:rPr lang="en-US" altLang="zh-CN" sz="2800" dirty="0" smtClean="0"/>
              <a:t>FIFO </a:t>
            </a:r>
            <a:r>
              <a:rPr lang="zh-CN" altLang="en-US" sz="2800" dirty="0" smtClean="0"/>
              <a:t>控制</a:t>
            </a:r>
          </a:p>
          <a:p>
            <a:pPr eaLnBrk="1" hangingPunct="1"/>
            <a:r>
              <a:rPr lang="zh-CN" altLang="en-US" sz="2800" dirty="0" smtClean="0"/>
              <a:t>交换传输媒体</a:t>
            </a:r>
            <a:r>
              <a:rPr lang="en-US" altLang="zh-CN" sz="2800" dirty="0" smtClean="0"/>
              <a:t>:</a:t>
            </a:r>
            <a:r>
              <a:rPr lang="zh-CN" altLang="en-US" sz="2800" dirty="0" smtClean="0"/>
              <a:t>由于输入排队策略自身的缺陷，在输入队列处一定存在信元溢出，因此传输媒体的速率可以低于 </a:t>
            </a:r>
            <a:r>
              <a:rPr lang="en-US" altLang="zh-CN" sz="2800" dirty="0" smtClean="0"/>
              <a:t>N*F</a:t>
            </a:r>
          </a:p>
          <a:p>
            <a:pPr eaLnBrk="1" hangingPunct="1"/>
            <a:r>
              <a:rPr lang="zh-CN" altLang="en-US" sz="2800" dirty="0" smtClean="0"/>
              <a:t>对广播和组播功能的支持</a:t>
            </a:r>
            <a:r>
              <a:rPr lang="en-US" altLang="zh-CN" sz="2800" dirty="0" smtClean="0"/>
              <a:t>:</a:t>
            </a:r>
            <a:r>
              <a:rPr lang="zh-CN" altLang="en-US" sz="2800" dirty="0" smtClean="0"/>
              <a:t>必须附加控制逻辑来避免出线上的竞争，才能支持广播和组播功能</a:t>
            </a:r>
          </a:p>
        </p:txBody>
      </p:sp>
      <p:grpSp>
        <p:nvGrpSpPr>
          <p:cNvPr id="4103" name="Group 4"/>
          <p:cNvGrpSpPr>
            <a:grpSpLocks/>
          </p:cNvGrpSpPr>
          <p:nvPr/>
        </p:nvGrpSpPr>
        <p:grpSpPr bwMode="auto">
          <a:xfrm>
            <a:off x="611188" y="3068638"/>
            <a:ext cx="8069262" cy="946150"/>
            <a:chOff x="448" y="1165"/>
            <a:chExt cx="5083" cy="606"/>
          </a:xfrm>
        </p:grpSpPr>
        <p:sp>
          <p:nvSpPr>
            <p:cNvPr id="4104" name="Rectangle 5"/>
            <p:cNvSpPr>
              <a:spLocks noChangeArrowheads="1"/>
            </p:cNvSpPr>
            <p:nvPr/>
          </p:nvSpPr>
          <p:spPr bwMode="auto">
            <a:xfrm>
              <a:off x="448" y="1165"/>
              <a:ext cx="5083" cy="606"/>
            </a:xfrm>
            <a:prstGeom prst="rect">
              <a:avLst/>
            </a:prstGeom>
            <a:solidFill>
              <a:schemeClr val="bg1"/>
            </a:solidFill>
            <a:ln w="19050">
              <a:noFill/>
              <a:miter lim="800000"/>
              <a:headEnd type="none" w="lg" len="med"/>
              <a:tailEnd type="none" w="med" len="lg"/>
            </a:ln>
          </p:spPr>
          <p:txBody>
            <a:bodyPr wrap="none" anchor="ctr"/>
            <a:lstStyle/>
            <a:p>
              <a:endParaRPr lang="zh-CN" altLang="en-US">
                <a:latin typeface="Calibri" pitchFamily="34" charset="0"/>
              </a:endParaRPr>
            </a:p>
          </p:txBody>
        </p:sp>
        <p:graphicFrame>
          <p:nvGraphicFramePr>
            <p:cNvPr id="4098" name="Object 6"/>
            <p:cNvGraphicFramePr>
              <a:graphicFrameLocks noChangeAspect="1"/>
            </p:cNvGraphicFramePr>
            <p:nvPr/>
          </p:nvGraphicFramePr>
          <p:xfrm>
            <a:off x="2149" y="1252"/>
            <a:ext cx="459" cy="419"/>
          </p:xfrm>
          <a:graphic>
            <a:graphicData uri="http://schemas.openxmlformats.org/presentationml/2006/ole">
              <p:oleObj spid="_x0000_s4108" name="Equation" r:id="rId4" imgW="355292" imgH="393359" progId="Equation.3">
                <p:embed/>
              </p:oleObj>
            </a:graphicData>
          </a:graphic>
        </p:graphicFrame>
        <p:sp>
          <p:nvSpPr>
            <p:cNvPr id="66568" name="Text Box 7"/>
            <p:cNvSpPr txBox="1">
              <a:spLocks noChangeArrowheads="1"/>
            </p:cNvSpPr>
            <p:nvPr/>
          </p:nvSpPr>
          <p:spPr bwMode="auto">
            <a:xfrm>
              <a:off x="634" y="1326"/>
              <a:ext cx="1265" cy="237"/>
            </a:xfrm>
            <a:prstGeom prst="rect">
              <a:avLst/>
            </a:prstGeom>
            <a:solidFill>
              <a:schemeClr val="bg1"/>
            </a:solidFill>
            <a:ln>
              <a:noFill/>
            </a:ln>
            <a:effectLst/>
            <a:extLst/>
          </p:spPr>
          <p:txBody>
            <a:bodyPr lIns="0" tIns="0" rIns="0" bIns="0"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auto" hangingPunct="1">
                <a:spcBef>
                  <a:spcPts val="0"/>
                </a:spcBef>
                <a:spcAft>
                  <a:spcPts val="0"/>
                </a:spcAft>
                <a:defRPr/>
              </a:pPr>
              <a:r>
                <a:rPr kumimoji="1" lang="zh-CN" altLang="en-US" sz="2400" dirty="0" smtClean="0">
                  <a:solidFill>
                    <a:srgbClr val="000099"/>
                  </a:solidFill>
                  <a:latin typeface="+mn-ea"/>
                  <a:ea typeface="+mn-ea"/>
                </a:rPr>
                <a:t>单端口存储器</a:t>
              </a:r>
              <a:r>
                <a:rPr kumimoji="1" lang="zh-CN" altLang="en-US" sz="2000" dirty="0" smtClean="0">
                  <a:solidFill>
                    <a:srgbClr val="000099"/>
                  </a:solidFill>
                  <a:latin typeface="+mn-ea"/>
                  <a:ea typeface="+mn-ea"/>
                </a:rPr>
                <a:t>：</a:t>
              </a:r>
              <a:endParaRPr kumimoji="1" lang="zh-CN" altLang="en-US" sz="2000" dirty="0" smtClean="0">
                <a:solidFill>
                  <a:schemeClr val="accent1"/>
                </a:solidFill>
                <a:latin typeface="+mn-ea"/>
                <a:ea typeface="+mn-ea"/>
              </a:endParaRPr>
            </a:p>
          </p:txBody>
        </p:sp>
        <p:graphicFrame>
          <p:nvGraphicFramePr>
            <p:cNvPr id="4099" name="Object 8"/>
            <p:cNvGraphicFramePr>
              <a:graphicFrameLocks noChangeAspect="1"/>
            </p:cNvGraphicFramePr>
            <p:nvPr/>
          </p:nvGraphicFramePr>
          <p:xfrm>
            <a:off x="4599" y="1252"/>
            <a:ext cx="278" cy="419"/>
          </p:xfrm>
          <a:graphic>
            <a:graphicData uri="http://schemas.openxmlformats.org/presentationml/2006/ole">
              <p:oleObj spid="_x0000_s4109" name="Equation" r:id="rId5" imgW="215713" imgH="393359" progId="Equation.3">
                <p:embed/>
              </p:oleObj>
            </a:graphicData>
          </a:graphic>
        </p:graphicFrame>
        <p:sp>
          <p:nvSpPr>
            <p:cNvPr id="66570" name="Text Box 9"/>
            <p:cNvSpPr txBox="1">
              <a:spLocks noChangeArrowheads="1"/>
            </p:cNvSpPr>
            <p:nvPr/>
          </p:nvSpPr>
          <p:spPr bwMode="auto">
            <a:xfrm>
              <a:off x="3098" y="1331"/>
              <a:ext cx="1351" cy="237"/>
            </a:xfrm>
            <a:prstGeom prst="rect">
              <a:avLst/>
            </a:prstGeom>
            <a:solidFill>
              <a:schemeClr val="bg1"/>
            </a:solidFill>
            <a:ln>
              <a:noFill/>
            </a:ln>
            <a:effectLst/>
            <a:extLst/>
          </p:spPr>
          <p:txBody>
            <a:bodyPr lIns="0" tIns="0" rIns="0" bIns="0"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auto" hangingPunct="1">
                <a:spcBef>
                  <a:spcPts val="0"/>
                </a:spcBef>
                <a:spcAft>
                  <a:spcPts val="0"/>
                </a:spcAft>
                <a:defRPr/>
              </a:pPr>
              <a:r>
                <a:rPr kumimoji="1" lang="zh-CN" altLang="en-US" sz="2400" dirty="0" smtClean="0">
                  <a:solidFill>
                    <a:srgbClr val="000099"/>
                  </a:solidFill>
                  <a:latin typeface="+mn-ea"/>
                  <a:ea typeface="+mn-ea"/>
                </a:rPr>
                <a:t>双端口存储器：</a:t>
              </a:r>
              <a:r>
                <a:rPr kumimoji="1" lang="zh-CN" altLang="en-US" sz="2000" dirty="0" smtClean="0">
                  <a:solidFill>
                    <a:srgbClr val="000099"/>
                  </a:solidFill>
                  <a:latin typeface="+mn-ea"/>
                  <a:ea typeface="+mn-ea"/>
                </a:rPr>
                <a:t> </a:t>
              </a:r>
              <a:endParaRPr kumimoji="1" lang="zh-CN" altLang="en-US" sz="2000" dirty="0" smtClean="0">
                <a:solidFill>
                  <a:schemeClr val="accent1"/>
                </a:solidFill>
                <a:latin typeface="+mn-ea"/>
                <a:ea typeface="+mn-ea"/>
              </a:endParaRPr>
            </a:p>
          </p:txBody>
        </p:sp>
      </p:grpSp>
    </p:spTree>
  </p:cSld>
  <p:clrMapOvr>
    <a:masterClrMapping/>
  </p:clrMapOvr>
  <p:transition>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zh-CN" altLang="en-US" smtClean="0"/>
              <a:t>中央排队策略的实现参数</a:t>
            </a:r>
          </a:p>
        </p:txBody>
      </p:sp>
      <p:sp>
        <p:nvSpPr>
          <p:cNvPr id="5126" name="Rectangle 3"/>
          <p:cNvSpPr>
            <a:spLocks noGrp="1" noChangeArrowheads="1"/>
          </p:cNvSpPr>
          <p:nvPr>
            <p:ph type="body" idx="1"/>
          </p:nvPr>
        </p:nvSpPr>
        <p:spPr>
          <a:xfrm>
            <a:off x="395288" y="1772816"/>
            <a:ext cx="8534400" cy="4681537"/>
          </a:xfrm>
        </p:spPr>
        <p:txBody>
          <a:bodyPr/>
          <a:lstStyle/>
          <a:p>
            <a:pPr eaLnBrk="1" hangingPunct="1">
              <a:buFont typeface="Wingdings" pitchFamily="2" charset="2"/>
              <a:buChar char="Ø"/>
            </a:pPr>
            <a:r>
              <a:rPr lang="zh-CN" altLang="en-US" sz="2400" dirty="0" smtClean="0"/>
              <a:t>缓冲存储器</a:t>
            </a:r>
          </a:p>
          <a:p>
            <a:pPr marL="960438" lvl="1" indent="-407988" eaLnBrk="1" hangingPunct="1"/>
            <a:r>
              <a:rPr lang="zh-CN" altLang="en-US" sz="2000" dirty="0" smtClean="0"/>
              <a:t>所有入线和出线需同时访问中央队列，访问时间为：</a:t>
            </a:r>
          </a:p>
          <a:p>
            <a:pPr marL="960438" lvl="1" indent="-407988" eaLnBrk="1" hangingPunct="1"/>
            <a:endParaRPr lang="zh-CN" altLang="en-US" dirty="0" smtClean="0"/>
          </a:p>
          <a:p>
            <a:pPr eaLnBrk="1" hangingPunct="1"/>
            <a:endParaRPr lang="zh-CN" altLang="en-US" sz="2400" dirty="0" smtClean="0"/>
          </a:p>
          <a:p>
            <a:pPr eaLnBrk="1" hangingPunct="1">
              <a:buFont typeface="Wingdings" pitchFamily="2" charset="2"/>
              <a:buChar char="Ø"/>
            </a:pPr>
            <a:r>
              <a:rPr lang="zh-CN" altLang="en-US" sz="2400" dirty="0" smtClean="0"/>
              <a:t>队列的控制逻辑</a:t>
            </a:r>
            <a:r>
              <a:rPr lang="en-US" altLang="zh-CN" sz="2400" dirty="0" smtClean="0"/>
              <a:t>:</a:t>
            </a:r>
            <a:r>
              <a:rPr lang="zh-CN" altLang="en-US" sz="2400" dirty="0" smtClean="0"/>
              <a:t>由于所有的信元都随机存储在队列缓冲器中，因此需要更加复杂的存储控制技术，例如计算机操作系统中所采用的动态存储分配技术，同时要求控制逻辑的工作速度极高</a:t>
            </a:r>
            <a:r>
              <a:rPr lang="en-US" altLang="zh-CN" sz="2400" dirty="0" smtClean="0"/>
              <a:t>;</a:t>
            </a:r>
            <a:endParaRPr lang="zh-CN" altLang="en-US" sz="2400" dirty="0" smtClean="0"/>
          </a:p>
          <a:p>
            <a:pPr eaLnBrk="1" hangingPunct="1">
              <a:buFont typeface="Wingdings" pitchFamily="2" charset="2"/>
              <a:buChar char="Ø"/>
            </a:pPr>
            <a:r>
              <a:rPr lang="zh-CN" altLang="en-US" sz="2400" dirty="0" smtClean="0"/>
              <a:t>交换传输媒体</a:t>
            </a:r>
            <a:r>
              <a:rPr lang="en-US" altLang="zh-CN" sz="2800" dirty="0" smtClean="0"/>
              <a:t>:</a:t>
            </a:r>
            <a:r>
              <a:rPr lang="zh-CN" altLang="en-US" sz="2400" dirty="0" smtClean="0"/>
              <a:t>若要求信元无内部阻塞，两部分的物理传输媒体速率都必须达到 </a:t>
            </a:r>
            <a:r>
              <a:rPr lang="en-US" altLang="zh-CN" sz="2400" dirty="0" smtClean="0"/>
              <a:t>N</a:t>
            </a:r>
            <a:r>
              <a:rPr lang="en-US" altLang="zh-CN" sz="2400" dirty="0" smtClean="0">
                <a:latin typeface="Courier New" pitchFamily="49" charset="0"/>
              </a:rPr>
              <a:t>*</a:t>
            </a:r>
            <a:r>
              <a:rPr lang="en-US" altLang="zh-CN" sz="2400" dirty="0" smtClean="0"/>
              <a:t>F;</a:t>
            </a:r>
            <a:r>
              <a:rPr lang="en-US" altLang="zh-CN" dirty="0" smtClean="0"/>
              <a:t> </a:t>
            </a:r>
          </a:p>
          <a:p>
            <a:pPr eaLnBrk="1" hangingPunct="1">
              <a:buFont typeface="Wingdings" pitchFamily="2" charset="2"/>
              <a:buChar char="Ø"/>
            </a:pPr>
            <a:r>
              <a:rPr lang="zh-CN" altLang="en-US" sz="2400" dirty="0" smtClean="0"/>
              <a:t>对广播和组播功能的支持：实现困难</a:t>
            </a:r>
            <a:r>
              <a:rPr lang="en-US" altLang="zh-CN" sz="2400" dirty="0" smtClean="0"/>
              <a:t>.</a:t>
            </a:r>
            <a:endParaRPr lang="zh-CN" altLang="en-US" sz="2400" dirty="0" smtClean="0"/>
          </a:p>
        </p:txBody>
      </p:sp>
      <p:graphicFrame>
        <p:nvGraphicFramePr>
          <p:cNvPr id="5122" name="Object 5"/>
          <p:cNvGraphicFramePr>
            <a:graphicFrameLocks noChangeAspect="1"/>
          </p:cNvGraphicFramePr>
          <p:nvPr/>
        </p:nvGraphicFramePr>
        <p:xfrm>
          <a:off x="2916238" y="2924175"/>
          <a:ext cx="1174750" cy="665163"/>
        </p:xfrm>
        <a:graphic>
          <a:graphicData uri="http://schemas.openxmlformats.org/presentationml/2006/ole">
            <p:oleObj spid="_x0000_s5132" name="Equation" r:id="rId4" imgW="571252" imgH="393529" progId="Equation.3">
              <p:embed/>
            </p:oleObj>
          </a:graphicData>
        </a:graphic>
      </p:graphicFrame>
      <p:sp>
        <p:nvSpPr>
          <p:cNvPr id="67590" name="Text Box 6"/>
          <p:cNvSpPr txBox="1">
            <a:spLocks noChangeArrowheads="1"/>
          </p:cNvSpPr>
          <p:nvPr/>
        </p:nvSpPr>
        <p:spPr bwMode="auto">
          <a:xfrm>
            <a:off x="827088" y="3067050"/>
            <a:ext cx="2220912" cy="368300"/>
          </a:xfrm>
          <a:prstGeom prst="rect">
            <a:avLst/>
          </a:prstGeom>
          <a:noFill/>
          <a:ln>
            <a:noFill/>
          </a:ln>
          <a:effectLst/>
          <a:extLst/>
        </p:spPr>
        <p:txBody>
          <a:bodyPr lIns="0" tIns="0" rIns="0" bIns="0"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auto" hangingPunct="1">
              <a:spcBef>
                <a:spcPts val="0"/>
              </a:spcBef>
              <a:spcAft>
                <a:spcPts val="0"/>
              </a:spcAft>
              <a:defRPr/>
            </a:pPr>
            <a:r>
              <a:rPr kumimoji="1" lang="zh-CN" altLang="en-US" sz="2400" dirty="0" smtClean="0">
                <a:solidFill>
                  <a:srgbClr val="000099"/>
                </a:solidFill>
                <a:latin typeface="+mn-ea"/>
                <a:ea typeface="+mn-ea"/>
              </a:rPr>
              <a:t>单端口存储器</a:t>
            </a:r>
            <a:r>
              <a:rPr kumimoji="1" lang="zh-CN" altLang="en-US" sz="2000" dirty="0" smtClean="0">
                <a:solidFill>
                  <a:srgbClr val="000099"/>
                </a:solidFill>
                <a:latin typeface="+mn-ea"/>
                <a:ea typeface="+mn-ea"/>
              </a:rPr>
              <a:t>： </a:t>
            </a:r>
            <a:endParaRPr kumimoji="1" lang="zh-CN" altLang="en-US" sz="2000" dirty="0" smtClean="0">
              <a:solidFill>
                <a:schemeClr val="accent1"/>
              </a:solidFill>
              <a:latin typeface="+mn-ea"/>
              <a:ea typeface="+mn-ea"/>
            </a:endParaRPr>
          </a:p>
        </p:txBody>
      </p:sp>
      <p:graphicFrame>
        <p:nvGraphicFramePr>
          <p:cNvPr id="5123" name="Object 7"/>
          <p:cNvGraphicFramePr>
            <a:graphicFrameLocks noChangeAspect="1"/>
          </p:cNvGraphicFramePr>
          <p:nvPr/>
        </p:nvGraphicFramePr>
        <p:xfrm>
          <a:off x="6588125" y="2924175"/>
          <a:ext cx="833438" cy="665163"/>
        </p:xfrm>
        <a:graphic>
          <a:graphicData uri="http://schemas.openxmlformats.org/presentationml/2006/ole">
            <p:oleObj spid="_x0000_s5133" name="Equation" r:id="rId5" imgW="406048" imgH="393359" progId="Equation.3">
              <p:embed/>
            </p:oleObj>
          </a:graphicData>
        </a:graphic>
      </p:graphicFrame>
      <p:sp>
        <p:nvSpPr>
          <p:cNvPr id="67592" name="Text Box 8"/>
          <p:cNvSpPr txBox="1">
            <a:spLocks noChangeArrowheads="1"/>
          </p:cNvSpPr>
          <p:nvPr/>
        </p:nvSpPr>
        <p:spPr bwMode="auto">
          <a:xfrm>
            <a:off x="4356100" y="3067050"/>
            <a:ext cx="2236788" cy="368300"/>
          </a:xfrm>
          <a:prstGeom prst="rect">
            <a:avLst/>
          </a:prstGeom>
          <a:noFill/>
          <a:ln>
            <a:noFill/>
          </a:ln>
          <a:effectLst/>
          <a:extLst/>
        </p:spPr>
        <p:txBody>
          <a:bodyPr lIns="0" tIns="0" rIns="0" bIns="0" anchor="ct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fontAlgn="auto" hangingPunct="1">
              <a:spcBef>
                <a:spcPts val="0"/>
              </a:spcBef>
              <a:spcAft>
                <a:spcPts val="0"/>
              </a:spcAft>
              <a:defRPr/>
            </a:pPr>
            <a:r>
              <a:rPr kumimoji="1" lang="zh-CN" altLang="en-US" sz="2400" dirty="0" smtClean="0">
                <a:solidFill>
                  <a:srgbClr val="000099"/>
                </a:solidFill>
                <a:latin typeface="+mn-ea"/>
                <a:ea typeface="+mn-ea"/>
              </a:rPr>
              <a:t>双端口存储器： </a:t>
            </a:r>
            <a:endParaRPr kumimoji="1" lang="zh-CN" altLang="en-US" sz="2400" dirty="0" smtClean="0">
              <a:solidFill>
                <a:schemeClr val="accent1"/>
              </a:solidFill>
              <a:latin typeface="+mn-ea"/>
              <a:ea typeface="+mn-ea"/>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p:cNvPicPr>
            <a:picLocks noChangeAspect="1" noChangeArrowheads="1"/>
          </p:cNvPicPr>
          <p:nvPr/>
        </p:nvPicPr>
        <p:blipFill>
          <a:blip r:embed="rId3" cstate="print"/>
          <a:srcRect/>
          <a:stretch>
            <a:fillRect/>
          </a:stretch>
        </p:blipFill>
        <p:spPr bwMode="auto">
          <a:xfrm>
            <a:off x="467544" y="548680"/>
            <a:ext cx="7704856" cy="51689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r>
              <a:rPr lang="zh-CN" altLang="en-US" sz="4000" smtClean="0"/>
              <a:t>不同排队策略的存储器访问时间</a:t>
            </a:r>
          </a:p>
        </p:txBody>
      </p:sp>
      <p:sp>
        <p:nvSpPr>
          <p:cNvPr id="161795" name="Rectangle 4"/>
          <p:cNvSpPr>
            <a:spLocks noGrp="1" noChangeArrowheads="1"/>
          </p:cNvSpPr>
          <p:nvPr>
            <p:ph type="body" idx="1"/>
          </p:nvPr>
        </p:nvSpPr>
        <p:spPr>
          <a:xfrm>
            <a:off x="468313" y="1772816"/>
            <a:ext cx="8496300" cy="4624388"/>
          </a:xfrm>
        </p:spPr>
        <p:txBody>
          <a:bodyPr/>
          <a:lstStyle/>
          <a:p>
            <a:pPr eaLnBrk="1" hangingPunct="1">
              <a:buFont typeface="Wingdings" pitchFamily="2" charset="2"/>
              <a:buChar char="Ø"/>
            </a:pPr>
            <a:r>
              <a:rPr lang="zh-CN" altLang="en-US" dirty="0" smtClean="0"/>
              <a:t>三种排队策略的存储器访问时间</a:t>
            </a:r>
          </a:p>
          <a:p>
            <a:pPr lvl="1" eaLnBrk="1" hangingPunct="1"/>
            <a:r>
              <a:rPr lang="zh-CN" altLang="en-US" sz="2400" dirty="0" smtClean="0"/>
              <a:t>交换单元规模		</a:t>
            </a:r>
            <a:r>
              <a:rPr lang="en-US" altLang="zh-CN" sz="2400" dirty="0" smtClean="0"/>
              <a:t>N =16</a:t>
            </a:r>
          </a:p>
          <a:p>
            <a:pPr lvl="1" eaLnBrk="1" hangingPunct="1"/>
            <a:r>
              <a:rPr lang="zh-CN" altLang="en-US" sz="2400" dirty="0" smtClean="0"/>
              <a:t>存储器位宽		</a:t>
            </a:r>
            <a:r>
              <a:rPr lang="en-US" altLang="zh-CN" sz="2400" dirty="0" smtClean="0"/>
              <a:t>W = 16</a:t>
            </a:r>
          </a:p>
          <a:p>
            <a:pPr lvl="1" eaLnBrk="1" hangingPunct="1"/>
            <a:r>
              <a:rPr lang="zh-CN" altLang="en-US" sz="2400" dirty="0" smtClean="0"/>
              <a:t>信元速率		</a:t>
            </a:r>
            <a:r>
              <a:rPr lang="en-US" altLang="zh-CN" sz="2400" dirty="0" smtClean="0"/>
              <a:t>F = 150Mb/s</a:t>
            </a:r>
          </a:p>
          <a:p>
            <a:pPr eaLnBrk="1" hangingPunct="1">
              <a:buFont typeface="Wingdings" pitchFamily="2" charset="2"/>
              <a:buChar char="Ø"/>
            </a:pPr>
            <a:r>
              <a:rPr lang="zh-CN" altLang="en-US" dirty="0" smtClean="0"/>
              <a:t>计算得到的存贮器的访问时间</a:t>
            </a:r>
            <a:r>
              <a:rPr lang="en-US" altLang="zh-CN" dirty="0" smtClean="0"/>
              <a:t>:</a:t>
            </a:r>
            <a:endParaRPr lang="zh-CN" altLang="en-US" dirty="0" smtClean="0"/>
          </a:p>
        </p:txBody>
      </p:sp>
      <p:graphicFrame>
        <p:nvGraphicFramePr>
          <p:cNvPr id="2" name="表格 1"/>
          <p:cNvGraphicFramePr>
            <a:graphicFrameLocks noGrp="1"/>
          </p:cNvGraphicFramePr>
          <p:nvPr/>
        </p:nvGraphicFramePr>
        <p:xfrm>
          <a:off x="468313" y="4437112"/>
          <a:ext cx="8280400" cy="1800224"/>
        </p:xfrm>
        <a:graphic>
          <a:graphicData uri="http://schemas.openxmlformats.org/drawingml/2006/table">
            <a:tbl>
              <a:tblPr firstRow="1" bandRow="1">
                <a:tableStyleId>{5C22544A-7EE6-4342-B048-85BDC9FD1C3A}</a:tableStyleId>
              </a:tblPr>
              <a:tblGrid>
                <a:gridCol w="2070100"/>
                <a:gridCol w="2070100"/>
                <a:gridCol w="2070100"/>
                <a:gridCol w="2070100"/>
              </a:tblGrid>
              <a:tr h="594570">
                <a:tc>
                  <a:txBody>
                    <a:bodyPr/>
                    <a:lstStyle/>
                    <a:p>
                      <a:pPr algn="ctr"/>
                      <a:r>
                        <a:rPr lang="zh-CN" altLang="en-US" sz="2800" b="1" dirty="0" smtClean="0">
                          <a:solidFill>
                            <a:schemeClr val="tx2"/>
                          </a:solidFill>
                        </a:rPr>
                        <a:t>比较的方面</a:t>
                      </a:r>
                      <a:endParaRPr lang="zh-CN" altLang="en-US" sz="2800" b="1" dirty="0">
                        <a:solidFill>
                          <a:schemeClr val="tx2"/>
                        </a:solidFill>
                      </a:endParaRPr>
                    </a:p>
                  </a:txBody>
                  <a:tcPr marL="91434" marR="91434" marT="45721" marB="45721" anchor="ctr"/>
                </a:tc>
                <a:tc>
                  <a:txBody>
                    <a:bodyPr/>
                    <a:lstStyle/>
                    <a:p>
                      <a:pPr algn="ctr"/>
                      <a:r>
                        <a:rPr lang="zh-CN" altLang="en-US" sz="2800" dirty="0" smtClean="0">
                          <a:solidFill>
                            <a:schemeClr val="tx2"/>
                          </a:solidFill>
                        </a:rPr>
                        <a:t>输入排队</a:t>
                      </a:r>
                      <a:endParaRPr lang="zh-CN" altLang="en-US" sz="2800" dirty="0">
                        <a:solidFill>
                          <a:schemeClr val="tx2"/>
                        </a:solidFill>
                      </a:endParaRPr>
                    </a:p>
                  </a:txBody>
                  <a:tcPr marL="91434" marR="91434" marT="45721" marB="45721" anchor="ctr"/>
                </a:tc>
                <a:tc>
                  <a:txBody>
                    <a:bodyPr/>
                    <a:lstStyle/>
                    <a:p>
                      <a:pPr algn="ctr"/>
                      <a:r>
                        <a:rPr lang="zh-CN" altLang="en-US" sz="2800" dirty="0" smtClean="0">
                          <a:solidFill>
                            <a:schemeClr val="tx2"/>
                          </a:solidFill>
                        </a:rPr>
                        <a:t>输出排队</a:t>
                      </a:r>
                      <a:endParaRPr lang="zh-CN" altLang="en-US" sz="2800" dirty="0">
                        <a:solidFill>
                          <a:schemeClr val="tx2"/>
                        </a:solidFill>
                      </a:endParaRPr>
                    </a:p>
                  </a:txBody>
                  <a:tcPr marL="91434" marR="91434" marT="45721" marB="45721" anchor="ctr"/>
                </a:tc>
                <a:tc>
                  <a:txBody>
                    <a:bodyPr/>
                    <a:lstStyle/>
                    <a:p>
                      <a:pPr algn="ctr"/>
                      <a:r>
                        <a:rPr lang="zh-CN" altLang="en-US" sz="2800" dirty="0" smtClean="0">
                          <a:solidFill>
                            <a:schemeClr val="tx2"/>
                          </a:solidFill>
                        </a:rPr>
                        <a:t>中央排队</a:t>
                      </a:r>
                      <a:endParaRPr lang="zh-CN" altLang="en-US" sz="2800" dirty="0">
                        <a:solidFill>
                          <a:schemeClr val="tx2"/>
                        </a:solidFill>
                      </a:endParaRPr>
                    </a:p>
                  </a:txBody>
                  <a:tcPr marL="91434" marR="91434" marT="45721" marB="45721" anchor="ctr"/>
                </a:tc>
              </a:tr>
              <a:tr h="602827">
                <a:tc>
                  <a:txBody>
                    <a:bodyPr/>
                    <a:lstStyle/>
                    <a:p>
                      <a:pPr algn="ctr"/>
                      <a:r>
                        <a:rPr lang="zh-CN" altLang="en-US" sz="2400" b="1" i="0" dirty="0" smtClean="0">
                          <a:solidFill>
                            <a:schemeClr val="tx2"/>
                          </a:solidFill>
                        </a:rPr>
                        <a:t>单端口存储器</a:t>
                      </a:r>
                      <a:endParaRPr lang="zh-CN" altLang="en-US" sz="2400" b="1" i="0" dirty="0">
                        <a:solidFill>
                          <a:schemeClr val="tx2"/>
                        </a:solidFill>
                      </a:endParaRPr>
                    </a:p>
                  </a:txBody>
                  <a:tcPr marL="91434" marR="91434" marT="45721" marB="45721" anchor="ctr"/>
                </a:tc>
                <a:tc>
                  <a:txBody>
                    <a:bodyPr/>
                    <a:lstStyle/>
                    <a:p>
                      <a:pPr algn="ctr"/>
                      <a:r>
                        <a:rPr lang="en-US" altLang="zh-CN" sz="2400" b="1" i="0" dirty="0" smtClean="0">
                          <a:solidFill>
                            <a:schemeClr val="tx2"/>
                          </a:solidFill>
                        </a:rPr>
                        <a:t>53.3ns</a:t>
                      </a:r>
                      <a:endParaRPr lang="zh-CN" altLang="en-US" sz="2400" b="1" i="0" dirty="0">
                        <a:solidFill>
                          <a:schemeClr val="tx2"/>
                        </a:solidFill>
                      </a:endParaRPr>
                    </a:p>
                  </a:txBody>
                  <a:tcPr marL="91434" marR="91434" marT="45721" marB="45721" anchor="ctr"/>
                </a:tc>
                <a:tc>
                  <a:txBody>
                    <a:bodyPr/>
                    <a:lstStyle/>
                    <a:p>
                      <a:pPr algn="ctr"/>
                      <a:r>
                        <a:rPr lang="en-US" altLang="zh-CN" sz="2400" b="1" i="0" dirty="0" smtClean="0">
                          <a:solidFill>
                            <a:schemeClr val="tx2"/>
                          </a:solidFill>
                        </a:rPr>
                        <a:t>6.3ns</a:t>
                      </a:r>
                      <a:endParaRPr lang="zh-CN" altLang="en-US" sz="2400" b="1" i="0" dirty="0">
                        <a:solidFill>
                          <a:schemeClr val="tx2"/>
                        </a:solidFill>
                      </a:endParaRPr>
                    </a:p>
                  </a:txBody>
                  <a:tcPr marL="91434" marR="91434" marT="45721" marB="45721" anchor="ctr"/>
                </a:tc>
                <a:tc>
                  <a:txBody>
                    <a:bodyPr/>
                    <a:lstStyle/>
                    <a:p>
                      <a:pPr algn="ctr"/>
                      <a:r>
                        <a:rPr lang="en-US" altLang="zh-CN" sz="2400" b="1" i="0" dirty="0" smtClean="0">
                          <a:solidFill>
                            <a:schemeClr val="tx2"/>
                          </a:solidFill>
                        </a:rPr>
                        <a:t>3.8ns</a:t>
                      </a:r>
                      <a:endParaRPr lang="zh-CN" altLang="en-US" sz="2400" b="1" i="0" dirty="0">
                        <a:solidFill>
                          <a:schemeClr val="tx2"/>
                        </a:solidFill>
                      </a:endParaRPr>
                    </a:p>
                  </a:txBody>
                  <a:tcPr marL="91434" marR="91434" marT="45721" marB="45721" anchor="ctr"/>
                </a:tc>
              </a:tr>
              <a:tr h="602827">
                <a:tc>
                  <a:txBody>
                    <a:bodyPr/>
                    <a:lstStyle/>
                    <a:p>
                      <a:pPr algn="ctr"/>
                      <a:r>
                        <a:rPr lang="zh-CN" altLang="en-US" sz="2400" b="1" i="0" dirty="0" smtClean="0">
                          <a:solidFill>
                            <a:schemeClr val="tx2"/>
                          </a:solidFill>
                        </a:rPr>
                        <a:t>双端口存储器</a:t>
                      </a:r>
                      <a:endParaRPr lang="zh-CN" altLang="en-US" sz="2400" b="1" i="0" dirty="0">
                        <a:solidFill>
                          <a:schemeClr val="tx2"/>
                        </a:solidFill>
                      </a:endParaRPr>
                    </a:p>
                  </a:txBody>
                  <a:tcPr marL="91434" marR="91434" marT="45721" marB="45721" anchor="ctr"/>
                </a:tc>
                <a:tc>
                  <a:txBody>
                    <a:bodyPr/>
                    <a:lstStyle/>
                    <a:p>
                      <a:pPr algn="ctr"/>
                      <a:r>
                        <a:rPr lang="en-US" altLang="zh-CN" sz="2400" b="1" i="0" dirty="0" smtClean="0">
                          <a:solidFill>
                            <a:schemeClr val="tx2"/>
                          </a:solidFill>
                        </a:rPr>
                        <a:t>106.6ns</a:t>
                      </a:r>
                      <a:endParaRPr lang="zh-CN" altLang="en-US" sz="2400" b="1" i="0" dirty="0">
                        <a:solidFill>
                          <a:schemeClr val="tx2"/>
                        </a:solidFill>
                      </a:endParaRPr>
                    </a:p>
                  </a:txBody>
                  <a:tcPr marL="91434" marR="91434" marT="45721" marB="45721" anchor="ctr"/>
                </a:tc>
                <a:tc>
                  <a:txBody>
                    <a:bodyPr/>
                    <a:lstStyle/>
                    <a:p>
                      <a:pPr algn="ctr"/>
                      <a:r>
                        <a:rPr lang="en-US" altLang="zh-CN" sz="2400" b="1" i="0" dirty="0" smtClean="0">
                          <a:solidFill>
                            <a:schemeClr val="tx2"/>
                          </a:solidFill>
                        </a:rPr>
                        <a:t>6.7ns</a:t>
                      </a:r>
                      <a:endParaRPr lang="zh-CN" altLang="en-US" sz="2400" b="1" i="0" dirty="0">
                        <a:solidFill>
                          <a:schemeClr val="tx2"/>
                        </a:solidFill>
                      </a:endParaRPr>
                    </a:p>
                  </a:txBody>
                  <a:tcPr marL="91434" marR="91434" marT="45721" marB="45721" anchor="ctr"/>
                </a:tc>
                <a:tc>
                  <a:txBody>
                    <a:bodyPr/>
                    <a:lstStyle/>
                    <a:p>
                      <a:pPr algn="ctr"/>
                      <a:r>
                        <a:rPr lang="en-US" altLang="zh-CN" sz="2400" b="1" i="0" dirty="0" smtClean="0">
                          <a:solidFill>
                            <a:schemeClr val="tx2"/>
                          </a:solidFill>
                        </a:rPr>
                        <a:t>6.7ns</a:t>
                      </a:r>
                      <a:endParaRPr lang="zh-CN" altLang="en-US" sz="2400" b="1" i="0" dirty="0">
                        <a:solidFill>
                          <a:schemeClr val="tx2"/>
                        </a:solidFill>
                      </a:endParaRPr>
                    </a:p>
                  </a:txBody>
                  <a:tcPr marL="91434" marR="91434" marT="45721" marB="45721" anchor="ctr"/>
                </a:tc>
              </a:tr>
            </a:tbl>
          </a:graphicData>
        </a:graphic>
      </p:graphicFrame>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smtClean="0"/>
              <a:t>三种排队策略的实现参数比较</a:t>
            </a:r>
          </a:p>
        </p:txBody>
      </p:sp>
      <p:graphicFrame>
        <p:nvGraphicFramePr>
          <p:cNvPr id="2" name="表格 1"/>
          <p:cNvGraphicFramePr>
            <a:graphicFrameLocks noGrp="1"/>
          </p:cNvGraphicFramePr>
          <p:nvPr/>
        </p:nvGraphicFramePr>
        <p:xfrm>
          <a:off x="539750" y="1700213"/>
          <a:ext cx="7993063" cy="4537077"/>
        </p:xfrm>
        <a:graphic>
          <a:graphicData uri="http://schemas.openxmlformats.org/drawingml/2006/table">
            <a:tbl>
              <a:tblPr/>
              <a:tblGrid>
                <a:gridCol w="2305050"/>
                <a:gridCol w="1943100"/>
                <a:gridCol w="1944688"/>
                <a:gridCol w="1800225"/>
              </a:tblGrid>
              <a:tr h="681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2"/>
                          </a:solidFill>
                          <a:effectLst/>
                          <a:latin typeface="Calibri" pitchFamily="34" charset="0"/>
                          <a:ea typeface="宋体" charset="-122"/>
                        </a:rPr>
                        <a:t>比较的方面</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2"/>
                          </a:solidFill>
                          <a:effectLst/>
                          <a:latin typeface="Calibri" pitchFamily="34" charset="0"/>
                          <a:ea typeface="宋体" charset="-122"/>
                        </a:rPr>
                        <a:t>输出排队</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2"/>
                          </a:solidFill>
                          <a:effectLst/>
                          <a:latin typeface="Calibri" pitchFamily="34" charset="0"/>
                          <a:ea typeface="宋体" charset="-122"/>
                        </a:rPr>
                        <a:t>输入排队</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2"/>
                          </a:solidFill>
                          <a:effectLst/>
                          <a:latin typeface="Calibri" pitchFamily="34" charset="0"/>
                          <a:ea typeface="宋体" charset="-122"/>
                        </a:rPr>
                        <a:t>中央排队</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73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存储器速度</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高</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低</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高</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69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控制逻辑</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Calibri" pitchFamily="34" charset="0"/>
                          <a:ea typeface="宋体" charset="-122"/>
                        </a:rPr>
                        <a:t>FIFO</a:t>
                      </a:r>
                      <a:endParaRPr kumimoji="0" lang="zh-CN" altLang="en-US" sz="2400" b="1" i="0" u="none" strike="noStrike" cap="none" normalizeH="0" baseline="0" smtClean="0">
                        <a:ln>
                          <a:noFill/>
                        </a:ln>
                        <a:solidFill>
                          <a:schemeClr val="tx2"/>
                        </a:solidFill>
                        <a:effectLst/>
                        <a:latin typeface="Calibri" pitchFamily="34" charset="0"/>
                        <a:ea typeface="宋体" charset="-122"/>
                      </a:endParaRP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2"/>
                          </a:solidFill>
                          <a:effectLst/>
                          <a:latin typeface="Calibri" pitchFamily="34" charset="0"/>
                          <a:ea typeface="宋体" charset="-122"/>
                        </a:rPr>
                        <a:t>FIFO</a:t>
                      </a:r>
                      <a:endParaRPr kumimoji="0" lang="zh-CN" altLang="en-US" sz="2400" b="1" i="0" u="none" strike="noStrike" cap="none" normalizeH="0" baseline="0" smtClean="0">
                        <a:ln>
                          <a:noFill/>
                        </a:ln>
                        <a:solidFill>
                          <a:schemeClr val="tx2"/>
                        </a:solidFill>
                        <a:effectLst/>
                        <a:latin typeface="Calibri" pitchFamily="34" charset="0"/>
                        <a:ea typeface="宋体" charset="-122"/>
                      </a:endParaRP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复杂</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71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缓冲器大小</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大</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很大</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小</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69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性能</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高</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低</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高</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715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支持组播</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容易</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困难</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tx2"/>
                          </a:solidFill>
                          <a:effectLst/>
                          <a:latin typeface="Calibri" pitchFamily="34" charset="0"/>
                          <a:ea typeface="宋体" charset="-122"/>
                        </a:rPr>
                        <a:t>困难</a:t>
                      </a:r>
                    </a:p>
                  </a:txBody>
                  <a:tcPr marL="91442" marR="91442" marT="45727" marB="4572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zh-CN" altLang="en-US" sz="5400" smtClean="0"/>
              <a:t>单级交换网络</a:t>
            </a:r>
          </a:p>
        </p:txBody>
      </p:sp>
      <p:sp>
        <p:nvSpPr>
          <p:cNvPr id="101380" name="Rectangle 3"/>
          <p:cNvSpPr>
            <a:spLocks noGrp="1" noChangeArrowheads="1"/>
          </p:cNvSpPr>
          <p:nvPr>
            <p:ph type="body" idx="1"/>
          </p:nvPr>
        </p:nvSpPr>
        <p:spPr>
          <a:xfrm>
            <a:off x="251520" y="1828800"/>
            <a:ext cx="8785225" cy="4495800"/>
          </a:xfrm>
        </p:spPr>
        <p:txBody>
          <a:bodyPr/>
          <a:lstStyle/>
          <a:p>
            <a:pPr eaLnBrk="1" hangingPunct="1">
              <a:lnSpc>
                <a:spcPct val="150000"/>
              </a:lnSpc>
              <a:buFont typeface="Wingdings" pitchFamily="2" charset="2"/>
              <a:buChar char="Ø"/>
            </a:pPr>
            <a:r>
              <a:rPr lang="zh-CN" altLang="en-US" dirty="0" smtClean="0"/>
              <a:t>单级交换网络的特征：信元从输入到输出的过程中，只需要经过一次确定传输路径的过程</a:t>
            </a:r>
          </a:p>
          <a:p>
            <a:pPr eaLnBrk="1" hangingPunct="1">
              <a:lnSpc>
                <a:spcPct val="150000"/>
              </a:lnSpc>
              <a:buFont typeface="Wingdings" pitchFamily="2" charset="2"/>
              <a:buChar char="Ø"/>
            </a:pPr>
            <a:r>
              <a:rPr lang="zh-CN" altLang="en-US" dirty="0" smtClean="0"/>
              <a:t>单级结构的交换网络包括：</a:t>
            </a:r>
          </a:p>
          <a:p>
            <a:pPr lvl="1" eaLnBrk="1" hangingPunct="1">
              <a:lnSpc>
                <a:spcPct val="150000"/>
              </a:lnSpc>
            </a:pPr>
            <a:r>
              <a:rPr lang="zh-CN" altLang="en-US" dirty="0" smtClean="0"/>
              <a:t>扩展交换矩阵网络</a:t>
            </a:r>
          </a:p>
          <a:p>
            <a:pPr lvl="1" eaLnBrk="1" hangingPunct="1">
              <a:lnSpc>
                <a:spcPct val="150000"/>
              </a:lnSpc>
            </a:pPr>
            <a:r>
              <a:rPr lang="zh-CN" altLang="en-US" dirty="0" smtClean="0"/>
              <a:t>混合式互换网络</a:t>
            </a:r>
          </a:p>
        </p:txBody>
      </p:sp>
    </p:spTree>
    <p:extLst>
      <p:ext uri="{BB962C8B-B14F-4D97-AF65-F5344CB8AC3E}">
        <p14:creationId xmlns="" xmlns:p14="http://schemas.microsoft.com/office/powerpoint/2010/main" val="1169057740"/>
      </p:ext>
    </p:extLst>
  </p:cSld>
  <p:clrMapOvr>
    <a:masterClrMapping/>
  </p:clrMapOvr>
  <p:transition>
    <p:cover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灯片编号占位符 5"/>
          <p:cNvSpPr>
            <a:spLocks noGrp="1"/>
          </p:cNvSpPr>
          <p:nvPr>
            <p:ph type="sldNum" sz="quarter" idx="12"/>
          </p:nvPr>
        </p:nvSpPr>
        <p:spPr/>
        <p:txBody>
          <a:bodyPr/>
          <a:lstStyle/>
          <a:p>
            <a:pPr>
              <a:defRPr/>
            </a:pPr>
            <a:fld id="{889C738E-4CB6-4E56-9893-E17F9017F890}" type="slidenum">
              <a:rPr lang="en-US" altLang="zh-CN"/>
              <a:pPr>
                <a:defRPr/>
              </a:pPr>
              <a:t>73</a:t>
            </a:fld>
            <a:endParaRPr lang="en-US" altLang="zh-CN"/>
          </a:p>
        </p:txBody>
      </p:sp>
      <p:sp>
        <p:nvSpPr>
          <p:cNvPr id="102403" name="Rectangle 2"/>
          <p:cNvSpPr>
            <a:spLocks noGrp="1" noChangeArrowheads="1"/>
          </p:cNvSpPr>
          <p:nvPr>
            <p:ph type="title"/>
          </p:nvPr>
        </p:nvSpPr>
        <p:spPr>
          <a:xfrm>
            <a:off x="827088" y="0"/>
            <a:ext cx="7793037" cy="1462088"/>
          </a:xfrm>
        </p:spPr>
        <p:txBody>
          <a:bodyPr/>
          <a:lstStyle/>
          <a:p>
            <a:pPr eaLnBrk="1" hangingPunct="1"/>
            <a:r>
              <a:rPr lang="zh-CN" altLang="en-US" sz="4800" smtClean="0"/>
              <a:t>扩展交换矩阵网络</a:t>
            </a:r>
          </a:p>
        </p:txBody>
      </p:sp>
      <p:grpSp>
        <p:nvGrpSpPr>
          <p:cNvPr id="1058819" name="Group 3"/>
          <p:cNvGrpSpPr>
            <a:grpSpLocks/>
          </p:cNvGrpSpPr>
          <p:nvPr/>
        </p:nvGrpSpPr>
        <p:grpSpPr bwMode="auto">
          <a:xfrm>
            <a:off x="0" y="1589088"/>
            <a:ext cx="9144000" cy="5368925"/>
            <a:chOff x="0" y="624"/>
            <a:chExt cx="5760" cy="3382"/>
          </a:xfrm>
        </p:grpSpPr>
        <p:sp>
          <p:nvSpPr>
            <p:cNvPr id="102405" name="Rectangle 4"/>
            <p:cNvSpPr>
              <a:spLocks noChangeArrowheads="1"/>
            </p:cNvSpPr>
            <p:nvPr/>
          </p:nvSpPr>
          <p:spPr bwMode="auto">
            <a:xfrm>
              <a:off x="0" y="624"/>
              <a:ext cx="5760" cy="3382"/>
            </a:xfrm>
            <a:prstGeom prst="rect">
              <a:avLst/>
            </a:prstGeom>
            <a:solidFill>
              <a:schemeClr val="bg1"/>
            </a:solidFill>
            <a:ln>
              <a:noFill/>
            </a:ln>
            <a:effectLst/>
            <a:extLst>
              <a:ext uri="{91240B29-F687-4F45-9708-019B960494DF}">
                <a14:hiddenLine xmlns="" xmlns:a14="http://schemas.microsoft.com/office/drawing/2010/main" w="19050">
                  <a:solidFill>
                    <a:schemeClr val="hlink"/>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nvGrpSpPr>
            <p:cNvPr id="102406" name="Group 5"/>
            <p:cNvGrpSpPr>
              <a:grpSpLocks/>
            </p:cNvGrpSpPr>
            <p:nvPr/>
          </p:nvGrpSpPr>
          <p:grpSpPr bwMode="auto">
            <a:xfrm>
              <a:off x="2081" y="976"/>
              <a:ext cx="120" cy="2562"/>
              <a:chOff x="2081" y="926"/>
              <a:chExt cx="110" cy="2392"/>
            </a:xfrm>
          </p:grpSpPr>
          <p:sp>
            <p:nvSpPr>
              <p:cNvPr id="102481" name="AutoShape 6"/>
              <p:cNvSpPr>
                <a:spLocks noChangeArrowheads="1"/>
              </p:cNvSpPr>
              <p:nvPr/>
            </p:nvSpPr>
            <p:spPr bwMode="auto">
              <a:xfrm rot="5400000">
                <a:off x="1538" y="1469"/>
                <a:ext cx="1196" cy="110"/>
              </a:xfrm>
              <a:prstGeom prst="homePlate">
                <a:avLst>
                  <a:gd name="adj" fmla="val 58189"/>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82" name="AutoShape 7"/>
              <p:cNvSpPr>
                <a:spLocks noChangeArrowheads="1"/>
              </p:cNvSpPr>
              <p:nvPr/>
            </p:nvSpPr>
            <p:spPr bwMode="auto">
              <a:xfrm rot="5400000">
                <a:off x="1538" y="2665"/>
                <a:ext cx="1196" cy="110"/>
              </a:xfrm>
              <a:prstGeom prst="chevron">
                <a:avLst>
                  <a:gd name="adj" fmla="val 59095"/>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07" name="Group 8"/>
            <p:cNvGrpSpPr>
              <a:grpSpLocks/>
            </p:cNvGrpSpPr>
            <p:nvPr/>
          </p:nvGrpSpPr>
          <p:grpSpPr bwMode="auto">
            <a:xfrm>
              <a:off x="3063" y="976"/>
              <a:ext cx="120" cy="2562"/>
              <a:chOff x="2081" y="926"/>
              <a:chExt cx="110" cy="2392"/>
            </a:xfrm>
          </p:grpSpPr>
          <p:sp>
            <p:nvSpPr>
              <p:cNvPr id="102479" name="AutoShape 9"/>
              <p:cNvSpPr>
                <a:spLocks noChangeArrowheads="1"/>
              </p:cNvSpPr>
              <p:nvPr/>
            </p:nvSpPr>
            <p:spPr bwMode="auto">
              <a:xfrm rot="5400000">
                <a:off x="1538" y="1469"/>
                <a:ext cx="1196" cy="110"/>
              </a:xfrm>
              <a:prstGeom prst="homePlate">
                <a:avLst>
                  <a:gd name="adj" fmla="val 58189"/>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80" name="AutoShape 10"/>
              <p:cNvSpPr>
                <a:spLocks noChangeArrowheads="1"/>
              </p:cNvSpPr>
              <p:nvPr/>
            </p:nvSpPr>
            <p:spPr bwMode="auto">
              <a:xfrm rot="5400000">
                <a:off x="1538" y="2665"/>
                <a:ext cx="1196" cy="110"/>
              </a:xfrm>
              <a:prstGeom prst="chevron">
                <a:avLst>
                  <a:gd name="adj" fmla="val 59095"/>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08" name="Group 11"/>
            <p:cNvGrpSpPr>
              <a:grpSpLocks/>
            </p:cNvGrpSpPr>
            <p:nvPr/>
          </p:nvGrpSpPr>
          <p:grpSpPr bwMode="auto">
            <a:xfrm>
              <a:off x="4819" y="976"/>
              <a:ext cx="120" cy="2562"/>
              <a:chOff x="2081" y="926"/>
              <a:chExt cx="110" cy="2392"/>
            </a:xfrm>
          </p:grpSpPr>
          <p:sp>
            <p:nvSpPr>
              <p:cNvPr id="102477" name="AutoShape 12"/>
              <p:cNvSpPr>
                <a:spLocks noChangeArrowheads="1"/>
              </p:cNvSpPr>
              <p:nvPr/>
            </p:nvSpPr>
            <p:spPr bwMode="auto">
              <a:xfrm rot="5400000">
                <a:off x="1538" y="1469"/>
                <a:ext cx="1196" cy="110"/>
              </a:xfrm>
              <a:prstGeom prst="homePlate">
                <a:avLst>
                  <a:gd name="adj" fmla="val 58189"/>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78" name="AutoShape 13"/>
              <p:cNvSpPr>
                <a:spLocks noChangeArrowheads="1"/>
              </p:cNvSpPr>
              <p:nvPr/>
            </p:nvSpPr>
            <p:spPr bwMode="auto">
              <a:xfrm rot="5400000">
                <a:off x="1538" y="2665"/>
                <a:ext cx="1196" cy="110"/>
              </a:xfrm>
              <a:prstGeom prst="chevron">
                <a:avLst>
                  <a:gd name="adj" fmla="val 59095"/>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sp>
          <p:nvSpPr>
            <p:cNvPr id="102409" name="AutoShape 14"/>
            <p:cNvSpPr>
              <a:spLocks noChangeArrowheads="1"/>
            </p:cNvSpPr>
            <p:nvPr/>
          </p:nvSpPr>
          <p:spPr bwMode="auto">
            <a:xfrm>
              <a:off x="3938" y="834"/>
              <a:ext cx="789" cy="113"/>
            </a:xfrm>
            <a:prstGeom prst="chevron">
              <a:avLst>
                <a:gd name="adj" fmla="val 52206"/>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10" name="AutoShape 15"/>
            <p:cNvSpPr>
              <a:spLocks noChangeArrowheads="1"/>
            </p:cNvSpPr>
            <p:nvPr/>
          </p:nvSpPr>
          <p:spPr bwMode="auto">
            <a:xfrm>
              <a:off x="934" y="834"/>
              <a:ext cx="3004" cy="113"/>
            </a:xfrm>
            <a:prstGeom prst="chevron">
              <a:avLst>
                <a:gd name="adj" fmla="val 53045"/>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11" name="AutoShape 16"/>
            <p:cNvSpPr>
              <a:spLocks noChangeArrowheads="1"/>
            </p:cNvSpPr>
            <p:nvPr/>
          </p:nvSpPr>
          <p:spPr bwMode="auto">
            <a:xfrm>
              <a:off x="934" y="1519"/>
              <a:ext cx="3004" cy="113"/>
            </a:xfrm>
            <a:prstGeom prst="chevron">
              <a:avLst>
                <a:gd name="adj" fmla="val 53045"/>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12" name="AutoShape 17"/>
            <p:cNvSpPr>
              <a:spLocks noChangeArrowheads="1"/>
            </p:cNvSpPr>
            <p:nvPr/>
          </p:nvSpPr>
          <p:spPr bwMode="auto">
            <a:xfrm>
              <a:off x="3938" y="1519"/>
              <a:ext cx="789" cy="113"/>
            </a:xfrm>
            <a:prstGeom prst="chevron">
              <a:avLst>
                <a:gd name="adj" fmla="val 52206"/>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13" name="AutoShape 18"/>
            <p:cNvSpPr>
              <a:spLocks noChangeArrowheads="1"/>
            </p:cNvSpPr>
            <p:nvPr/>
          </p:nvSpPr>
          <p:spPr bwMode="auto">
            <a:xfrm>
              <a:off x="934" y="2691"/>
              <a:ext cx="3004" cy="113"/>
            </a:xfrm>
            <a:prstGeom prst="chevron">
              <a:avLst>
                <a:gd name="adj" fmla="val 53045"/>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14" name="AutoShape 19"/>
            <p:cNvSpPr>
              <a:spLocks noChangeArrowheads="1"/>
            </p:cNvSpPr>
            <p:nvPr/>
          </p:nvSpPr>
          <p:spPr bwMode="auto">
            <a:xfrm>
              <a:off x="3938" y="2691"/>
              <a:ext cx="789" cy="113"/>
            </a:xfrm>
            <a:prstGeom prst="chevron">
              <a:avLst>
                <a:gd name="adj" fmla="val 52206"/>
              </a:avLst>
            </a:prstGeom>
            <a:solidFill>
              <a:schemeClr val="bg1"/>
            </a:solidFill>
            <a:ln w="9525">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15" name="Rectangle 20"/>
            <p:cNvSpPr>
              <a:spLocks noChangeArrowheads="1"/>
            </p:cNvSpPr>
            <p:nvPr/>
          </p:nvSpPr>
          <p:spPr bwMode="auto">
            <a:xfrm>
              <a:off x="1910" y="701"/>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16" name="Line 21"/>
            <p:cNvSpPr>
              <a:spLocks noChangeShapeType="1"/>
            </p:cNvSpPr>
            <p:nvPr/>
          </p:nvSpPr>
          <p:spPr bwMode="auto">
            <a:xfrm flipH="1">
              <a:off x="1422" y="1439"/>
              <a:ext cx="79" cy="26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2417" name="Line 22"/>
            <p:cNvSpPr>
              <a:spLocks noChangeShapeType="1"/>
            </p:cNvSpPr>
            <p:nvPr/>
          </p:nvSpPr>
          <p:spPr bwMode="auto">
            <a:xfrm flipH="1">
              <a:off x="1422" y="773"/>
              <a:ext cx="79" cy="26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2418" name="Line 23"/>
            <p:cNvSpPr>
              <a:spLocks noChangeShapeType="1"/>
            </p:cNvSpPr>
            <p:nvPr/>
          </p:nvSpPr>
          <p:spPr bwMode="auto">
            <a:xfrm flipH="1">
              <a:off x="1422" y="2622"/>
              <a:ext cx="79" cy="26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2419" name="Line 24"/>
            <p:cNvSpPr>
              <a:spLocks noChangeShapeType="1"/>
            </p:cNvSpPr>
            <p:nvPr/>
          </p:nvSpPr>
          <p:spPr bwMode="auto">
            <a:xfrm rot="5400000" flipH="1" flipV="1">
              <a:off x="2106" y="2274"/>
              <a:ext cx="79" cy="26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2420" name="Line 25"/>
            <p:cNvSpPr>
              <a:spLocks noChangeShapeType="1"/>
            </p:cNvSpPr>
            <p:nvPr/>
          </p:nvSpPr>
          <p:spPr bwMode="auto">
            <a:xfrm rot="5400000" flipH="1" flipV="1">
              <a:off x="3098" y="2274"/>
              <a:ext cx="79" cy="26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2421" name="Line 26"/>
            <p:cNvSpPr>
              <a:spLocks noChangeShapeType="1"/>
            </p:cNvSpPr>
            <p:nvPr/>
          </p:nvSpPr>
          <p:spPr bwMode="auto">
            <a:xfrm rot="5400000" flipH="1" flipV="1">
              <a:off x="4821" y="2274"/>
              <a:ext cx="79" cy="267"/>
            </a:xfrm>
            <a:prstGeom prst="line">
              <a:avLst/>
            </a:prstGeom>
            <a:noFill/>
            <a:ln w="952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2422" name="Rectangle 27"/>
            <p:cNvSpPr>
              <a:spLocks noChangeArrowheads="1"/>
            </p:cNvSpPr>
            <p:nvPr/>
          </p:nvSpPr>
          <p:spPr bwMode="auto">
            <a:xfrm>
              <a:off x="2894" y="701"/>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23" name="Rectangle 28"/>
            <p:cNvSpPr>
              <a:spLocks noChangeArrowheads="1"/>
            </p:cNvSpPr>
            <p:nvPr/>
          </p:nvSpPr>
          <p:spPr bwMode="auto">
            <a:xfrm>
              <a:off x="4639" y="1369"/>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24" name="Rectangle 29"/>
            <p:cNvSpPr>
              <a:spLocks noChangeArrowheads="1"/>
            </p:cNvSpPr>
            <p:nvPr/>
          </p:nvSpPr>
          <p:spPr bwMode="auto">
            <a:xfrm>
              <a:off x="4631" y="701"/>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25" name="Rectangle 30"/>
            <p:cNvSpPr>
              <a:spLocks noChangeArrowheads="1"/>
            </p:cNvSpPr>
            <p:nvPr/>
          </p:nvSpPr>
          <p:spPr bwMode="auto">
            <a:xfrm>
              <a:off x="4631" y="2568"/>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26" name="Rectangle 31"/>
            <p:cNvSpPr>
              <a:spLocks noChangeArrowheads="1"/>
            </p:cNvSpPr>
            <p:nvPr/>
          </p:nvSpPr>
          <p:spPr bwMode="auto">
            <a:xfrm>
              <a:off x="2894" y="1369"/>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27" name="Rectangle 32"/>
            <p:cNvSpPr>
              <a:spLocks noChangeArrowheads="1"/>
            </p:cNvSpPr>
            <p:nvPr/>
          </p:nvSpPr>
          <p:spPr bwMode="auto">
            <a:xfrm>
              <a:off x="1910" y="1369"/>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28" name="Rectangle 33"/>
            <p:cNvSpPr>
              <a:spLocks noChangeArrowheads="1"/>
            </p:cNvSpPr>
            <p:nvPr/>
          </p:nvSpPr>
          <p:spPr bwMode="auto">
            <a:xfrm>
              <a:off x="1910" y="2568"/>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29" name="Rectangle 34"/>
            <p:cNvSpPr>
              <a:spLocks noChangeArrowheads="1"/>
            </p:cNvSpPr>
            <p:nvPr/>
          </p:nvSpPr>
          <p:spPr bwMode="auto">
            <a:xfrm>
              <a:off x="2894" y="2568"/>
              <a:ext cx="457" cy="393"/>
            </a:xfrm>
            <a:prstGeom prst="rect">
              <a:avLst/>
            </a:prstGeom>
            <a:solidFill>
              <a:srgbClr val="99CCFF"/>
            </a:solidFill>
            <a:ln w="19050">
              <a:solidFill>
                <a:srgbClr val="000099"/>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NxN</a:t>
              </a:r>
            </a:p>
          </p:txBody>
        </p:sp>
        <p:sp>
          <p:nvSpPr>
            <p:cNvPr id="102430" name="Rectangle 35"/>
            <p:cNvSpPr>
              <a:spLocks noChangeArrowheads="1"/>
            </p:cNvSpPr>
            <p:nvPr/>
          </p:nvSpPr>
          <p:spPr bwMode="auto">
            <a:xfrm>
              <a:off x="1422" y="624"/>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chemeClr val="bg2"/>
                  </a:solidFill>
                  <a:latin typeface="Verdana" pitchFamily="34" charset="0"/>
                  <a:ea typeface="隶书" pitchFamily="49" charset="-122"/>
                </a:rPr>
                <a:t>N</a:t>
              </a:r>
            </a:p>
          </p:txBody>
        </p:sp>
        <p:sp>
          <p:nvSpPr>
            <p:cNvPr id="102431" name="Rectangle 36"/>
            <p:cNvSpPr>
              <a:spLocks noChangeArrowheads="1"/>
            </p:cNvSpPr>
            <p:nvPr/>
          </p:nvSpPr>
          <p:spPr bwMode="auto">
            <a:xfrm>
              <a:off x="1422" y="1305"/>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chemeClr val="bg2"/>
                  </a:solidFill>
                  <a:latin typeface="Verdana" pitchFamily="34" charset="0"/>
                  <a:ea typeface="隶书" pitchFamily="49" charset="-122"/>
                </a:rPr>
                <a:t>N</a:t>
              </a:r>
            </a:p>
          </p:txBody>
        </p:sp>
        <p:sp>
          <p:nvSpPr>
            <p:cNvPr id="102432" name="Rectangle 37"/>
            <p:cNvSpPr>
              <a:spLocks noChangeArrowheads="1"/>
            </p:cNvSpPr>
            <p:nvPr/>
          </p:nvSpPr>
          <p:spPr bwMode="auto">
            <a:xfrm>
              <a:off x="1422" y="2493"/>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chemeClr val="bg2"/>
                  </a:solidFill>
                  <a:latin typeface="Verdana" pitchFamily="34" charset="0"/>
                  <a:ea typeface="隶书" pitchFamily="49" charset="-122"/>
                </a:rPr>
                <a:t>N</a:t>
              </a:r>
            </a:p>
          </p:txBody>
        </p:sp>
        <p:sp>
          <p:nvSpPr>
            <p:cNvPr id="102433" name="Rectangle 38"/>
            <p:cNvSpPr>
              <a:spLocks noChangeArrowheads="1"/>
            </p:cNvSpPr>
            <p:nvPr/>
          </p:nvSpPr>
          <p:spPr bwMode="auto">
            <a:xfrm>
              <a:off x="2246" y="2304"/>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chemeClr val="bg2"/>
                  </a:solidFill>
                  <a:latin typeface="Verdana" pitchFamily="34" charset="0"/>
                  <a:ea typeface="隶书" pitchFamily="49" charset="-122"/>
                </a:rPr>
                <a:t>N</a:t>
              </a:r>
            </a:p>
          </p:txBody>
        </p:sp>
        <p:sp>
          <p:nvSpPr>
            <p:cNvPr id="102434" name="Rectangle 39"/>
            <p:cNvSpPr>
              <a:spLocks noChangeArrowheads="1"/>
            </p:cNvSpPr>
            <p:nvPr/>
          </p:nvSpPr>
          <p:spPr bwMode="auto">
            <a:xfrm>
              <a:off x="3231" y="2288"/>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chemeClr val="bg2"/>
                  </a:solidFill>
                  <a:latin typeface="Verdana" pitchFamily="34" charset="0"/>
                  <a:ea typeface="隶书" pitchFamily="49" charset="-122"/>
                </a:rPr>
                <a:t>N</a:t>
              </a:r>
            </a:p>
          </p:txBody>
        </p:sp>
        <p:sp>
          <p:nvSpPr>
            <p:cNvPr id="102435" name="Rectangle 40"/>
            <p:cNvSpPr>
              <a:spLocks noChangeArrowheads="1"/>
            </p:cNvSpPr>
            <p:nvPr/>
          </p:nvSpPr>
          <p:spPr bwMode="auto">
            <a:xfrm>
              <a:off x="4959" y="2288"/>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chemeClr val="bg2"/>
                  </a:solidFill>
                  <a:latin typeface="Verdana" pitchFamily="34" charset="0"/>
                  <a:ea typeface="隶书" pitchFamily="49" charset="-122"/>
                </a:rPr>
                <a:t>N</a:t>
              </a:r>
            </a:p>
          </p:txBody>
        </p:sp>
        <p:sp>
          <p:nvSpPr>
            <p:cNvPr id="102436" name="Rectangle 41"/>
            <p:cNvSpPr>
              <a:spLocks noChangeArrowheads="1"/>
            </p:cNvSpPr>
            <p:nvPr/>
          </p:nvSpPr>
          <p:spPr bwMode="auto">
            <a:xfrm>
              <a:off x="614" y="773"/>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0</a:t>
              </a:r>
            </a:p>
          </p:txBody>
        </p:sp>
        <p:sp>
          <p:nvSpPr>
            <p:cNvPr id="102437" name="Rectangle 42"/>
            <p:cNvSpPr>
              <a:spLocks noChangeArrowheads="1"/>
            </p:cNvSpPr>
            <p:nvPr/>
          </p:nvSpPr>
          <p:spPr bwMode="auto">
            <a:xfrm>
              <a:off x="614" y="1439"/>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1</a:t>
              </a:r>
            </a:p>
          </p:txBody>
        </p:sp>
        <p:sp>
          <p:nvSpPr>
            <p:cNvPr id="102438" name="Rectangle 43"/>
            <p:cNvSpPr>
              <a:spLocks noChangeArrowheads="1"/>
            </p:cNvSpPr>
            <p:nvPr/>
          </p:nvSpPr>
          <p:spPr bwMode="auto">
            <a:xfrm>
              <a:off x="525" y="2659"/>
              <a:ext cx="274"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M-1</a:t>
              </a:r>
            </a:p>
          </p:txBody>
        </p:sp>
        <p:sp>
          <p:nvSpPr>
            <p:cNvPr id="102439" name="Rectangle 44"/>
            <p:cNvSpPr>
              <a:spLocks noChangeArrowheads="1"/>
            </p:cNvSpPr>
            <p:nvPr/>
          </p:nvSpPr>
          <p:spPr bwMode="auto">
            <a:xfrm>
              <a:off x="2063" y="3516"/>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0</a:t>
              </a:r>
            </a:p>
          </p:txBody>
        </p:sp>
        <p:sp>
          <p:nvSpPr>
            <p:cNvPr id="102440" name="Rectangle 45"/>
            <p:cNvSpPr>
              <a:spLocks noChangeArrowheads="1"/>
            </p:cNvSpPr>
            <p:nvPr/>
          </p:nvSpPr>
          <p:spPr bwMode="auto">
            <a:xfrm>
              <a:off x="3055" y="3516"/>
              <a:ext cx="137"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1</a:t>
              </a:r>
            </a:p>
          </p:txBody>
        </p:sp>
        <p:sp>
          <p:nvSpPr>
            <p:cNvPr id="102441" name="Rectangle 46"/>
            <p:cNvSpPr>
              <a:spLocks noChangeArrowheads="1"/>
            </p:cNvSpPr>
            <p:nvPr/>
          </p:nvSpPr>
          <p:spPr bwMode="auto">
            <a:xfrm>
              <a:off x="4709" y="3516"/>
              <a:ext cx="274" cy="198"/>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2000">
                  <a:solidFill>
                    <a:srgbClr val="000099"/>
                  </a:solidFill>
                  <a:latin typeface="Verdana" pitchFamily="34" charset="0"/>
                  <a:ea typeface="隶书" pitchFamily="49" charset="-122"/>
                </a:rPr>
                <a:t>M-1</a:t>
              </a:r>
            </a:p>
          </p:txBody>
        </p:sp>
        <p:grpSp>
          <p:nvGrpSpPr>
            <p:cNvPr id="102442" name="Group 47"/>
            <p:cNvGrpSpPr>
              <a:grpSpLocks/>
            </p:cNvGrpSpPr>
            <p:nvPr/>
          </p:nvGrpSpPr>
          <p:grpSpPr bwMode="auto">
            <a:xfrm>
              <a:off x="1422" y="1840"/>
              <a:ext cx="47" cy="332"/>
              <a:chOff x="4025" y="1136"/>
              <a:chExt cx="47" cy="342"/>
            </a:xfrm>
          </p:grpSpPr>
          <p:sp>
            <p:nvSpPr>
              <p:cNvPr id="102474" name="Oval 48"/>
              <p:cNvSpPr>
                <a:spLocks noChangeArrowheads="1"/>
              </p:cNvSpPr>
              <p:nvPr/>
            </p:nvSpPr>
            <p:spPr bwMode="auto">
              <a:xfrm flipH="1">
                <a:off x="4025" y="1136"/>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75" name="Oval 49"/>
              <p:cNvSpPr>
                <a:spLocks noChangeArrowheads="1"/>
              </p:cNvSpPr>
              <p:nvPr/>
            </p:nvSpPr>
            <p:spPr bwMode="auto">
              <a:xfrm flipH="1">
                <a:off x="4025" y="1282"/>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76" name="Oval 50"/>
              <p:cNvSpPr>
                <a:spLocks noChangeArrowheads="1"/>
              </p:cNvSpPr>
              <p:nvPr/>
            </p:nvSpPr>
            <p:spPr bwMode="auto">
              <a:xfrm flipH="1">
                <a:off x="4025" y="1431"/>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43" name="Group 51"/>
            <p:cNvGrpSpPr>
              <a:grpSpLocks/>
            </p:cNvGrpSpPr>
            <p:nvPr/>
          </p:nvGrpSpPr>
          <p:grpSpPr bwMode="auto">
            <a:xfrm>
              <a:off x="2336" y="1840"/>
              <a:ext cx="47" cy="332"/>
              <a:chOff x="4025" y="1136"/>
              <a:chExt cx="47" cy="342"/>
            </a:xfrm>
          </p:grpSpPr>
          <p:sp>
            <p:nvSpPr>
              <p:cNvPr id="102471" name="Oval 52"/>
              <p:cNvSpPr>
                <a:spLocks noChangeArrowheads="1"/>
              </p:cNvSpPr>
              <p:nvPr/>
            </p:nvSpPr>
            <p:spPr bwMode="auto">
              <a:xfrm flipH="1">
                <a:off x="4025" y="1136"/>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72" name="Oval 53"/>
              <p:cNvSpPr>
                <a:spLocks noChangeArrowheads="1"/>
              </p:cNvSpPr>
              <p:nvPr/>
            </p:nvSpPr>
            <p:spPr bwMode="auto">
              <a:xfrm flipH="1">
                <a:off x="4025" y="1282"/>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73" name="Oval 54"/>
              <p:cNvSpPr>
                <a:spLocks noChangeArrowheads="1"/>
              </p:cNvSpPr>
              <p:nvPr/>
            </p:nvSpPr>
            <p:spPr bwMode="auto">
              <a:xfrm flipH="1">
                <a:off x="4025" y="1431"/>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44" name="Group 55"/>
            <p:cNvGrpSpPr>
              <a:grpSpLocks/>
            </p:cNvGrpSpPr>
            <p:nvPr/>
          </p:nvGrpSpPr>
          <p:grpSpPr bwMode="auto">
            <a:xfrm rot="-5400000">
              <a:off x="3890" y="896"/>
              <a:ext cx="47" cy="332"/>
              <a:chOff x="4025" y="1136"/>
              <a:chExt cx="47" cy="342"/>
            </a:xfrm>
          </p:grpSpPr>
          <p:sp>
            <p:nvSpPr>
              <p:cNvPr id="102468" name="Oval 56"/>
              <p:cNvSpPr>
                <a:spLocks noChangeArrowheads="1"/>
              </p:cNvSpPr>
              <p:nvPr/>
            </p:nvSpPr>
            <p:spPr bwMode="auto">
              <a:xfrm flipH="1">
                <a:off x="4025" y="1136"/>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69" name="Oval 57"/>
              <p:cNvSpPr>
                <a:spLocks noChangeArrowheads="1"/>
              </p:cNvSpPr>
              <p:nvPr/>
            </p:nvSpPr>
            <p:spPr bwMode="auto">
              <a:xfrm flipH="1">
                <a:off x="4025" y="1282"/>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70" name="Oval 58"/>
              <p:cNvSpPr>
                <a:spLocks noChangeArrowheads="1"/>
              </p:cNvSpPr>
              <p:nvPr/>
            </p:nvSpPr>
            <p:spPr bwMode="auto">
              <a:xfrm flipH="1">
                <a:off x="4025" y="1431"/>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45" name="Group 59"/>
            <p:cNvGrpSpPr>
              <a:grpSpLocks/>
            </p:cNvGrpSpPr>
            <p:nvPr/>
          </p:nvGrpSpPr>
          <p:grpSpPr bwMode="auto">
            <a:xfrm rot="-5400000">
              <a:off x="3892" y="1564"/>
              <a:ext cx="47" cy="332"/>
              <a:chOff x="4025" y="1136"/>
              <a:chExt cx="47" cy="342"/>
            </a:xfrm>
          </p:grpSpPr>
          <p:sp>
            <p:nvSpPr>
              <p:cNvPr id="102465" name="Oval 60"/>
              <p:cNvSpPr>
                <a:spLocks noChangeArrowheads="1"/>
              </p:cNvSpPr>
              <p:nvPr/>
            </p:nvSpPr>
            <p:spPr bwMode="auto">
              <a:xfrm flipH="1">
                <a:off x="4025" y="1136"/>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66" name="Oval 61"/>
              <p:cNvSpPr>
                <a:spLocks noChangeArrowheads="1"/>
              </p:cNvSpPr>
              <p:nvPr/>
            </p:nvSpPr>
            <p:spPr bwMode="auto">
              <a:xfrm flipH="1">
                <a:off x="4025" y="1282"/>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67" name="Oval 62"/>
              <p:cNvSpPr>
                <a:spLocks noChangeArrowheads="1"/>
              </p:cNvSpPr>
              <p:nvPr/>
            </p:nvSpPr>
            <p:spPr bwMode="auto">
              <a:xfrm flipH="1">
                <a:off x="4025" y="1431"/>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46" name="Group 63"/>
            <p:cNvGrpSpPr>
              <a:grpSpLocks/>
            </p:cNvGrpSpPr>
            <p:nvPr/>
          </p:nvGrpSpPr>
          <p:grpSpPr bwMode="auto">
            <a:xfrm rot="-5400000">
              <a:off x="3894" y="2747"/>
              <a:ext cx="47" cy="332"/>
              <a:chOff x="4025" y="1136"/>
              <a:chExt cx="47" cy="342"/>
            </a:xfrm>
          </p:grpSpPr>
          <p:sp>
            <p:nvSpPr>
              <p:cNvPr id="102462" name="Oval 64"/>
              <p:cNvSpPr>
                <a:spLocks noChangeArrowheads="1"/>
              </p:cNvSpPr>
              <p:nvPr/>
            </p:nvSpPr>
            <p:spPr bwMode="auto">
              <a:xfrm flipH="1">
                <a:off x="4025" y="1136"/>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63" name="Oval 65"/>
              <p:cNvSpPr>
                <a:spLocks noChangeArrowheads="1"/>
              </p:cNvSpPr>
              <p:nvPr/>
            </p:nvSpPr>
            <p:spPr bwMode="auto">
              <a:xfrm flipH="1">
                <a:off x="4025" y="1282"/>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64" name="Oval 66"/>
              <p:cNvSpPr>
                <a:spLocks noChangeArrowheads="1"/>
              </p:cNvSpPr>
              <p:nvPr/>
            </p:nvSpPr>
            <p:spPr bwMode="auto">
              <a:xfrm flipH="1">
                <a:off x="4025" y="1431"/>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47" name="Group 67"/>
            <p:cNvGrpSpPr>
              <a:grpSpLocks/>
            </p:cNvGrpSpPr>
            <p:nvPr/>
          </p:nvGrpSpPr>
          <p:grpSpPr bwMode="auto">
            <a:xfrm>
              <a:off x="3321" y="1840"/>
              <a:ext cx="47" cy="332"/>
              <a:chOff x="4025" y="1136"/>
              <a:chExt cx="47" cy="342"/>
            </a:xfrm>
          </p:grpSpPr>
          <p:sp>
            <p:nvSpPr>
              <p:cNvPr id="102459" name="Oval 68"/>
              <p:cNvSpPr>
                <a:spLocks noChangeArrowheads="1"/>
              </p:cNvSpPr>
              <p:nvPr/>
            </p:nvSpPr>
            <p:spPr bwMode="auto">
              <a:xfrm flipH="1">
                <a:off x="4025" y="1136"/>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60" name="Oval 69"/>
              <p:cNvSpPr>
                <a:spLocks noChangeArrowheads="1"/>
              </p:cNvSpPr>
              <p:nvPr/>
            </p:nvSpPr>
            <p:spPr bwMode="auto">
              <a:xfrm flipH="1">
                <a:off x="4025" y="1282"/>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61" name="Oval 70"/>
              <p:cNvSpPr>
                <a:spLocks noChangeArrowheads="1"/>
              </p:cNvSpPr>
              <p:nvPr/>
            </p:nvSpPr>
            <p:spPr bwMode="auto">
              <a:xfrm flipH="1">
                <a:off x="4025" y="1431"/>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grpSp>
          <p:nvGrpSpPr>
            <p:cNvPr id="102448" name="Group 71"/>
            <p:cNvGrpSpPr>
              <a:grpSpLocks/>
            </p:cNvGrpSpPr>
            <p:nvPr/>
          </p:nvGrpSpPr>
          <p:grpSpPr bwMode="auto">
            <a:xfrm>
              <a:off x="5001" y="1840"/>
              <a:ext cx="47" cy="332"/>
              <a:chOff x="4025" y="1136"/>
              <a:chExt cx="47" cy="342"/>
            </a:xfrm>
          </p:grpSpPr>
          <p:sp>
            <p:nvSpPr>
              <p:cNvPr id="102456" name="Oval 72"/>
              <p:cNvSpPr>
                <a:spLocks noChangeArrowheads="1"/>
              </p:cNvSpPr>
              <p:nvPr/>
            </p:nvSpPr>
            <p:spPr bwMode="auto">
              <a:xfrm flipH="1">
                <a:off x="4025" y="1136"/>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57" name="Oval 73"/>
              <p:cNvSpPr>
                <a:spLocks noChangeArrowheads="1"/>
              </p:cNvSpPr>
              <p:nvPr/>
            </p:nvSpPr>
            <p:spPr bwMode="auto">
              <a:xfrm flipH="1">
                <a:off x="4025" y="1282"/>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58" name="Oval 74"/>
              <p:cNvSpPr>
                <a:spLocks noChangeArrowheads="1"/>
              </p:cNvSpPr>
              <p:nvPr/>
            </p:nvSpPr>
            <p:spPr bwMode="auto">
              <a:xfrm flipH="1">
                <a:off x="4025" y="1431"/>
                <a:ext cx="47" cy="47"/>
              </a:xfrm>
              <a:prstGeom prst="ellipse">
                <a:avLst/>
              </a:prstGeom>
              <a:solidFill>
                <a:schemeClr val="bg1"/>
              </a:solidFill>
              <a:ln w="19050">
                <a:solidFill>
                  <a:srgbClr val="000099"/>
                </a:solidFill>
                <a:round/>
                <a:headEnd type="none" w="lg" len="med"/>
                <a:tailEnd type="none" w="lg"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grpSp>
        <p:sp>
          <p:nvSpPr>
            <p:cNvPr id="102449" name="Text Box 75"/>
            <p:cNvSpPr txBox="1">
              <a:spLocks noChangeArrowheads="1"/>
            </p:cNvSpPr>
            <p:nvPr/>
          </p:nvSpPr>
          <p:spPr bwMode="auto">
            <a:xfrm>
              <a:off x="144" y="1385"/>
              <a:ext cx="213" cy="1076"/>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chemeClr val="tx2"/>
                  </a:solidFill>
                  <a:latin typeface="Verdana" pitchFamily="34" charset="0"/>
                  <a:ea typeface="隶书" pitchFamily="49" charset="-122"/>
                </a:rPr>
                <a:t>输入端口</a:t>
              </a:r>
              <a:endParaRPr kumimoji="1" lang="zh-CN" altLang="en-US" sz="2000">
                <a:solidFill>
                  <a:schemeClr val="tx2"/>
                </a:solidFill>
                <a:latin typeface="Verdana" pitchFamily="34" charset="0"/>
                <a:ea typeface="隶书" pitchFamily="49" charset="-122"/>
              </a:endParaRPr>
            </a:p>
          </p:txBody>
        </p:sp>
        <p:sp>
          <p:nvSpPr>
            <p:cNvPr id="102450" name="Text Box 76"/>
            <p:cNvSpPr txBox="1">
              <a:spLocks noChangeArrowheads="1"/>
            </p:cNvSpPr>
            <p:nvPr/>
          </p:nvSpPr>
          <p:spPr bwMode="auto">
            <a:xfrm>
              <a:off x="2510" y="3705"/>
              <a:ext cx="2014" cy="26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chemeClr val="tx2"/>
                  </a:solidFill>
                  <a:latin typeface="Verdana" pitchFamily="34" charset="0"/>
                  <a:ea typeface="隶书" pitchFamily="49" charset="-122"/>
                </a:rPr>
                <a:t>输出端口 （</a:t>
              </a:r>
              <a:r>
                <a:rPr kumimoji="1" lang="en-US" altLang="zh-CN" sz="2800">
                  <a:solidFill>
                    <a:schemeClr val="tx2"/>
                  </a:solidFill>
                  <a:latin typeface="Verdana" pitchFamily="34" charset="0"/>
                  <a:ea typeface="隶书" pitchFamily="49" charset="-122"/>
                </a:rPr>
                <a:t>NxM</a:t>
              </a:r>
              <a:r>
                <a:rPr kumimoji="1" lang="zh-CN" altLang="en-US" sz="2800">
                  <a:solidFill>
                    <a:schemeClr val="tx2"/>
                  </a:solidFill>
                  <a:latin typeface="Verdana" pitchFamily="34" charset="0"/>
                  <a:ea typeface="隶书" pitchFamily="49" charset="-122"/>
                </a:rPr>
                <a:t>）</a:t>
              </a:r>
              <a:endParaRPr kumimoji="1" lang="zh-CN" altLang="en-US" sz="2000">
                <a:solidFill>
                  <a:schemeClr val="tx2"/>
                </a:solidFill>
                <a:latin typeface="Verdana" pitchFamily="34" charset="0"/>
                <a:ea typeface="隶书" pitchFamily="49" charset="-122"/>
              </a:endParaRPr>
            </a:p>
          </p:txBody>
        </p:sp>
        <p:sp>
          <p:nvSpPr>
            <p:cNvPr id="102451" name="Rectangle 77"/>
            <p:cNvSpPr>
              <a:spLocks noChangeArrowheads="1"/>
            </p:cNvSpPr>
            <p:nvPr/>
          </p:nvSpPr>
          <p:spPr bwMode="auto">
            <a:xfrm>
              <a:off x="2023" y="3135"/>
              <a:ext cx="227" cy="94"/>
            </a:xfrm>
            <a:prstGeom prst="rect">
              <a:avLst/>
            </a:prstGeom>
            <a:solidFill>
              <a:schemeClr val="bg1">
                <a:alpha val="50195"/>
              </a:schemeClr>
            </a:solidFill>
            <a:ln w="952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52" name="Rectangle 78"/>
            <p:cNvSpPr>
              <a:spLocks noChangeArrowheads="1"/>
            </p:cNvSpPr>
            <p:nvPr/>
          </p:nvSpPr>
          <p:spPr bwMode="auto">
            <a:xfrm>
              <a:off x="3005" y="3135"/>
              <a:ext cx="227" cy="94"/>
            </a:xfrm>
            <a:prstGeom prst="rect">
              <a:avLst/>
            </a:prstGeom>
            <a:solidFill>
              <a:schemeClr val="bg1">
                <a:alpha val="50195"/>
              </a:schemeClr>
            </a:solidFill>
            <a:ln w="952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53" name="Rectangle 79"/>
            <p:cNvSpPr>
              <a:spLocks noChangeArrowheads="1"/>
            </p:cNvSpPr>
            <p:nvPr/>
          </p:nvSpPr>
          <p:spPr bwMode="auto">
            <a:xfrm>
              <a:off x="4762" y="3135"/>
              <a:ext cx="227" cy="94"/>
            </a:xfrm>
            <a:prstGeom prst="rect">
              <a:avLst/>
            </a:prstGeom>
            <a:solidFill>
              <a:schemeClr val="bg1">
                <a:alpha val="50195"/>
              </a:schemeClr>
            </a:solidFill>
            <a:ln w="9525">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2454" name="AutoShape 80"/>
            <p:cNvSpPr>
              <a:spLocks noChangeArrowheads="1"/>
            </p:cNvSpPr>
            <p:nvPr/>
          </p:nvSpPr>
          <p:spPr bwMode="auto">
            <a:xfrm>
              <a:off x="463" y="3239"/>
              <a:ext cx="1000" cy="320"/>
            </a:xfrm>
            <a:prstGeom prst="roundRect">
              <a:avLst>
                <a:gd name="adj" fmla="val 16667"/>
              </a:avLst>
            </a:prstGeom>
            <a:solidFill>
              <a:srgbClr val="FFFF00"/>
            </a:solidFill>
            <a:ln w="9525">
              <a:solidFill>
                <a:srgbClr val="000066"/>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rgbClr val="000066"/>
                  </a:solidFill>
                  <a:latin typeface="Verdana" pitchFamily="34" charset="0"/>
                  <a:ea typeface="隶书" pitchFamily="49" charset="-122"/>
                </a:rPr>
                <a:t>队列缓存</a:t>
              </a:r>
            </a:p>
          </p:txBody>
        </p:sp>
        <p:sp>
          <p:nvSpPr>
            <p:cNvPr id="102455" name="Line 81"/>
            <p:cNvSpPr>
              <a:spLocks noChangeShapeType="1"/>
            </p:cNvSpPr>
            <p:nvPr/>
          </p:nvSpPr>
          <p:spPr bwMode="auto">
            <a:xfrm flipV="1">
              <a:off x="1464" y="3192"/>
              <a:ext cx="538" cy="103"/>
            </a:xfrm>
            <a:prstGeom prst="line">
              <a:avLst/>
            </a:prstGeom>
            <a:noFill/>
            <a:ln w="9525">
              <a:solidFill>
                <a:schemeClr val="bg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spTree>
    <p:extLst>
      <p:ext uri="{BB962C8B-B14F-4D97-AF65-F5344CB8AC3E}">
        <p14:creationId xmlns="" xmlns:p14="http://schemas.microsoft.com/office/powerpoint/2010/main" val="2066145045"/>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58819"/>
                                        </p:tgtEl>
                                        <p:attrNameLst>
                                          <p:attrName>style.visibility</p:attrName>
                                        </p:attrNameLst>
                                      </p:cBhvr>
                                      <p:to>
                                        <p:strVal val="visible"/>
                                      </p:to>
                                    </p:set>
                                    <p:animEffect transition="in" filter="dissolve">
                                      <p:cBhvr>
                                        <p:cTn id="7" dur="500"/>
                                        <p:tgtEl>
                                          <p:spTgt spid="1058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灯片编号占位符 5"/>
          <p:cNvSpPr>
            <a:spLocks noGrp="1"/>
          </p:cNvSpPr>
          <p:nvPr>
            <p:ph type="sldNum" sz="quarter" idx="12"/>
          </p:nvPr>
        </p:nvSpPr>
        <p:spPr/>
        <p:txBody>
          <a:bodyPr/>
          <a:lstStyle/>
          <a:p>
            <a:pPr>
              <a:defRPr/>
            </a:pPr>
            <a:fld id="{A8B155E3-C93C-4462-8FBE-8E3AA8409CB0}" type="slidenum">
              <a:rPr lang="en-US" altLang="zh-CN"/>
              <a:pPr>
                <a:defRPr/>
              </a:pPr>
              <a:t>74</a:t>
            </a:fld>
            <a:endParaRPr lang="en-US" altLang="zh-CN"/>
          </a:p>
        </p:txBody>
      </p:sp>
      <p:sp>
        <p:nvSpPr>
          <p:cNvPr id="103427" name="Rectangle 2"/>
          <p:cNvSpPr>
            <a:spLocks noGrp="1" noChangeArrowheads="1"/>
          </p:cNvSpPr>
          <p:nvPr>
            <p:ph type="title"/>
          </p:nvPr>
        </p:nvSpPr>
        <p:spPr/>
        <p:txBody>
          <a:bodyPr/>
          <a:lstStyle/>
          <a:p>
            <a:pPr eaLnBrk="1" hangingPunct="1"/>
            <a:r>
              <a:rPr lang="zh-CN" altLang="en-US" sz="4800" smtClean="0"/>
              <a:t>混合式互换网络</a:t>
            </a:r>
          </a:p>
        </p:txBody>
      </p:sp>
      <p:grpSp>
        <p:nvGrpSpPr>
          <p:cNvPr id="1060867" name="Group 3"/>
          <p:cNvGrpSpPr>
            <a:grpSpLocks/>
          </p:cNvGrpSpPr>
          <p:nvPr/>
        </p:nvGrpSpPr>
        <p:grpSpPr bwMode="auto">
          <a:xfrm>
            <a:off x="533400" y="1844675"/>
            <a:ext cx="8156575" cy="4787900"/>
            <a:chOff x="362" y="592"/>
            <a:chExt cx="5138" cy="3122"/>
          </a:xfrm>
        </p:grpSpPr>
        <p:sp>
          <p:nvSpPr>
            <p:cNvPr id="103443" name="Rectangle 4"/>
            <p:cNvSpPr>
              <a:spLocks noChangeArrowheads="1"/>
            </p:cNvSpPr>
            <p:nvPr/>
          </p:nvSpPr>
          <p:spPr bwMode="auto">
            <a:xfrm>
              <a:off x="362" y="592"/>
              <a:ext cx="5138" cy="3122"/>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3444" name="Rectangle 5"/>
            <p:cNvSpPr>
              <a:spLocks noChangeArrowheads="1"/>
            </p:cNvSpPr>
            <p:nvPr/>
          </p:nvSpPr>
          <p:spPr bwMode="auto">
            <a:xfrm>
              <a:off x="2707" y="779"/>
              <a:ext cx="377" cy="346"/>
            </a:xfrm>
            <a:prstGeom prst="rect">
              <a:avLst/>
            </a:prstGeom>
            <a:solidFill>
              <a:srgbClr val="99CCFF"/>
            </a:solidFill>
            <a:ln w="19050">
              <a:solidFill>
                <a:srgbClr val="000099"/>
              </a:solidFill>
              <a:miter lim="800000"/>
              <a:headEnd/>
              <a:tailEnd type="none" w="med"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3445" name="Line 6"/>
            <p:cNvSpPr>
              <a:spLocks noChangeShapeType="1"/>
            </p:cNvSpPr>
            <p:nvPr/>
          </p:nvSpPr>
          <p:spPr bwMode="auto">
            <a:xfrm flipH="1">
              <a:off x="1479" y="867"/>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46" name="Line 7"/>
            <p:cNvSpPr>
              <a:spLocks noChangeShapeType="1"/>
            </p:cNvSpPr>
            <p:nvPr/>
          </p:nvSpPr>
          <p:spPr bwMode="auto">
            <a:xfrm flipH="1">
              <a:off x="3084" y="1040"/>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47" name="Rectangle 8"/>
            <p:cNvSpPr>
              <a:spLocks noChangeArrowheads="1"/>
            </p:cNvSpPr>
            <p:nvPr/>
          </p:nvSpPr>
          <p:spPr bwMode="auto">
            <a:xfrm>
              <a:off x="2707" y="1385"/>
              <a:ext cx="377" cy="346"/>
            </a:xfrm>
            <a:prstGeom prst="rect">
              <a:avLst/>
            </a:prstGeom>
            <a:solidFill>
              <a:srgbClr val="99CCFF"/>
            </a:solidFill>
            <a:ln w="19050">
              <a:solidFill>
                <a:srgbClr val="000099"/>
              </a:solidFill>
              <a:miter lim="800000"/>
              <a:headEnd/>
              <a:tailEnd type="none" w="med"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3448" name="Rectangle 9"/>
            <p:cNvSpPr>
              <a:spLocks noChangeArrowheads="1"/>
            </p:cNvSpPr>
            <p:nvPr/>
          </p:nvSpPr>
          <p:spPr bwMode="auto">
            <a:xfrm>
              <a:off x="2707" y="2094"/>
              <a:ext cx="377" cy="346"/>
            </a:xfrm>
            <a:prstGeom prst="rect">
              <a:avLst/>
            </a:prstGeom>
            <a:solidFill>
              <a:srgbClr val="99CCFF"/>
            </a:solidFill>
            <a:ln w="19050">
              <a:solidFill>
                <a:srgbClr val="000099"/>
              </a:solidFill>
              <a:miter lim="800000"/>
              <a:headEnd/>
              <a:tailEnd type="none" w="med"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3449" name="Rectangle 10"/>
            <p:cNvSpPr>
              <a:spLocks noChangeArrowheads="1"/>
            </p:cNvSpPr>
            <p:nvPr/>
          </p:nvSpPr>
          <p:spPr bwMode="auto">
            <a:xfrm>
              <a:off x="2707" y="2786"/>
              <a:ext cx="377" cy="346"/>
            </a:xfrm>
            <a:prstGeom prst="rect">
              <a:avLst/>
            </a:prstGeom>
            <a:solidFill>
              <a:srgbClr val="99CCFF"/>
            </a:solidFill>
            <a:ln w="19050">
              <a:solidFill>
                <a:srgbClr val="000099"/>
              </a:solidFill>
              <a:miter lim="800000"/>
              <a:headEnd/>
              <a:tailEnd type="none" w="med" len="lg"/>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03450" name="Line 11"/>
            <p:cNvSpPr>
              <a:spLocks noChangeShapeType="1"/>
            </p:cNvSpPr>
            <p:nvPr/>
          </p:nvSpPr>
          <p:spPr bwMode="auto">
            <a:xfrm flipH="1">
              <a:off x="1479" y="3023"/>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1" name="Line 12"/>
            <p:cNvSpPr>
              <a:spLocks noChangeShapeType="1"/>
            </p:cNvSpPr>
            <p:nvPr/>
          </p:nvSpPr>
          <p:spPr bwMode="auto">
            <a:xfrm flipH="1">
              <a:off x="3084" y="867"/>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2" name="Line 13"/>
            <p:cNvSpPr>
              <a:spLocks noChangeShapeType="1"/>
            </p:cNvSpPr>
            <p:nvPr/>
          </p:nvSpPr>
          <p:spPr bwMode="auto">
            <a:xfrm flipH="1">
              <a:off x="3084" y="3023"/>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3" name="Line 14"/>
            <p:cNvSpPr>
              <a:spLocks noChangeShapeType="1"/>
            </p:cNvSpPr>
            <p:nvPr/>
          </p:nvSpPr>
          <p:spPr bwMode="auto">
            <a:xfrm flipH="1">
              <a:off x="3084" y="1488"/>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4" name="Line 15"/>
            <p:cNvSpPr>
              <a:spLocks noChangeShapeType="1"/>
            </p:cNvSpPr>
            <p:nvPr/>
          </p:nvSpPr>
          <p:spPr bwMode="auto">
            <a:xfrm flipH="1">
              <a:off x="3084" y="1630"/>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5" name="Line 16"/>
            <p:cNvSpPr>
              <a:spLocks noChangeShapeType="1"/>
            </p:cNvSpPr>
            <p:nvPr/>
          </p:nvSpPr>
          <p:spPr bwMode="auto">
            <a:xfrm flipH="1">
              <a:off x="3084" y="2189"/>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6" name="Line 17"/>
            <p:cNvSpPr>
              <a:spLocks noChangeShapeType="1"/>
            </p:cNvSpPr>
            <p:nvPr/>
          </p:nvSpPr>
          <p:spPr bwMode="auto">
            <a:xfrm flipH="1">
              <a:off x="3084" y="2323"/>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7" name="Line 18"/>
            <p:cNvSpPr>
              <a:spLocks noChangeShapeType="1"/>
            </p:cNvSpPr>
            <p:nvPr/>
          </p:nvSpPr>
          <p:spPr bwMode="auto">
            <a:xfrm flipH="1">
              <a:off x="3084" y="2889"/>
              <a:ext cx="1228"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8" name="Line 19"/>
            <p:cNvSpPr>
              <a:spLocks noChangeShapeType="1"/>
            </p:cNvSpPr>
            <p:nvPr/>
          </p:nvSpPr>
          <p:spPr bwMode="auto">
            <a:xfrm>
              <a:off x="1479" y="1040"/>
              <a:ext cx="614"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59" name="Line 20"/>
            <p:cNvSpPr>
              <a:spLocks noChangeShapeType="1"/>
            </p:cNvSpPr>
            <p:nvPr/>
          </p:nvSpPr>
          <p:spPr bwMode="auto">
            <a:xfrm>
              <a:off x="2093" y="1040"/>
              <a:ext cx="307" cy="448"/>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0" name="Line 21"/>
            <p:cNvSpPr>
              <a:spLocks noChangeShapeType="1"/>
            </p:cNvSpPr>
            <p:nvPr/>
          </p:nvSpPr>
          <p:spPr bwMode="auto">
            <a:xfrm>
              <a:off x="2400" y="1488"/>
              <a:ext cx="307"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1" name="Line 22"/>
            <p:cNvSpPr>
              <a:spLocks noChangeShapeType="1"/>
            </p:cNvSpPr>
            <p:nvPr/>
          </p:nvSpPr>
          <p:spPr bwMode="auto">
            <a:xfrm>
              <a:off x="1479" y="2189"/>
              <a:ext cx="614"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2" name="Line 23"/>
            <p:cNvSpPr>
              <a:spLocks noChangeShapeType="1"/>
            </p:cNvSpPr>
            <p:nvPr/>
          </p:nvSpPr>
          <p:spPr bwMode="auto">
            <a:xfrm flipV="1">
              <a:off x="2093" y="1040"/>
              <a:ext cx="307" cy="1149"/>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3" name="Line 24"/>
            <p:cNvSpPr>
              <a:spLocks noChangeShapeType="1"/>
            </p:cNvSpPr>
            <p:nvPr/>
          </p:nvSpPr>
          <p:spPr bwMode="auto">
            <a:xfrm>
              <a:off x="2400" y="1040"/>
              <a:ext cx="307"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4" name="Line 25"/>
            <p:cNvSpPr>
              <a:spLocks noChangeShapeType="1"/>
            </p:cNvSpPr>
            <p:nvPr/>
          </p:nvSpPr>
          <p:spPr bwMode="auto">
            <a:xfrm>
              <a:off x="1479" y="1488"/>
              <a:ext cx="614"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5" name="Line 26"/>
            <p:cNvSpPr>
              <a:spLocks noChangeShapeType="1"/>
            </p:cNvSpPr>
            <p:nvPr/>
          </p:nvSpPr>
          <p:spPr bwMode="auto">
            <a:xfrm>
              <a:off x="2093" y="1488"/>
              <a:ext cx="307" cy="701"/>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6" name="Line 27"/>
            <p:cNvSpPr>
              <a:spLocks noChangeShapeType="1"/>
            </p:cNvSpPr>
            <p:nvPr/>
          </p:nvSpPr>
          <p:spPr bwMode="auto">
            <a:xfrm>
              <a:off x="2400" y="2189"/>
              <a:ext cx="307"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7" name="Line 28"/>
            <p:cNvSpPr>
              <a:spLocks noChangeShapeType="1"/>
            </p:cNvSpPr>
            <p:nvPr/>
          </p:nvSpPr>
          <p:spPr bwMode="auto">
            <a:xfrm>
              <a:off x="1479" y="1630"/>
              <a:ext cx="519"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8" name="Line 29"/>
            <p:cNvSpPr>
              <a:spLocks noChangeShapeType="1"/>
            </p:cNvSpPr>
            <p:nvPr/>
          </p:nvSpPr>
          <p:spPr bwMode="auto">
            <a:xfrm>
              <a:off x="1998" y="1630"/>
              <a:ext cx="402" cy="1259"/>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69" name="Line 30"/>
            <p:cNvSpPr>
              <a:spLocks noChangeShapeType="1"/>
            </p:cNvSpPr>
            <p:nvPr/>
          </p:nvSpPr>
          <p:spPr bwMode="auto">
            <a:xfrm>
              <a:off x="2400" y="2889"/>
              <a:ext cx="307"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0" name="Line 31"/>
            <p:cNvSpPr>
              <a:spLocks noChangeShapeType="1"/>
            </p:cNvSpPr>
            <p:nvPr/>
          </p:nvSpPr>
          <p:spPr bwMode="auto">
            <a:xfrm>
              <a:off x="1479" y="2323"/>
              <a:ext cx="614"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1" name="Line 32"/>
            <p:cNvSpPr>
              <a:spLocks noChangeShapeType="1"/>
            </p:cNvSpPr>
            <p:nvPr/>
          </p:nvSpPr>
          <p:spPr bwMode="auto">
            <a:xfrm flipV="1">
              <a:off x="2093" y="1630"/>
              <a:ext cx="307" cy="693"/>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2" name="Line 33"/>
            <p:cNvSpPr>
              <a:spLocks noChangeShapeType="1"/>
            </p:cNvSpPr>
            <p:nvPr/>
          </p:nvSpPr>
          <p:spPr bwMode="auto">
            <a:xfrm>
              <a:off x="2400" y="1630"/>
              <a:ext cx="307"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3" name="Line 34"/>
            <p:cNvSpPr>
              <a:spLocks noChangeShapeType="1"/>
            </p:cNvSpPr>
            <p:nvPr/>
          </p:nvSpPr>
          <p:spPr bwMode="auto">
            <a:xfrm>
              <a:off x="1479" y="2889"/>
              <a:ext cx="614"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4" name="Line 35"/>
            <p:cNvSpPr>
              <a:spLocks noChangeShapeType="1"/>
            </p:cNvSpPr>
            <p:nvPr/>
          </p:nvSpPr>
          <p:spPr bwMode="auto">
            <a:xfrm flipV="1">
              <a:off x="2093" y="2323"/>
              <a:ext cx="307" cy="566"/>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5" name="Line 36"/>
            <p:cNvSpPr>
              <a:spLocks noChangeShapeType="1"/>
            </p:cNvSpPr>
            <p:nvPr/>
          </p:nvSpPr>
          <p:spPr bwMode="auto">
            <a:xfrm>
              <a:off x="2400" y="2323"/>
              <a:ext cx="307"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6" name="Line 37"/>
            <p:cNvSpPr>
              <a:spLocks noChangeShapeType="1"/>
            </p:cNvSpPr>
            <p:nvPr/>
          </p:nvSpPr>
          <p:spPr bwMode="auto">
            <a:xfrm>
              <a:off x="1479" y="867"/>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7" name="Line 38"/>
            <p:cNvSpPr>
              <a:spLocks noChangeShapeType="1"/>
            </p:cNvSpPr>
            <p:nvPr/>
          </p:nvSpPr>
          <p:spPr bwMode="auto">
            <a:xfrm>
              <a:off x="1479" y="1040"/>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8" name="Line 39"/>
            <p:cNvSpPr>
              <a:spLocks noChangeShapeType="1"/>
            </p:cNvSpPr>
            <p:nvPr/>
          </p:nvSpPr>
          <p:spPr bwMode="auto">
            <a:xfrm>
              <a:off x="1479" y="1488"/>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79" name="Line 40"/>
            <p:cNvSpPr>
              <a:spLocks noChangeShapeType="1"/>
            </p:cNvSpPr>
            <p:nvPr/>
          </p:nvSpPr>
          <p:spPr bwMode="auto">
            <a:xfrm>
              <a:off x="1479" y="1630"/>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80" name="Line 41"/>
            <p:cNvSpPr>
              <a:spLocks noChangeShapeType="1"/>
            </p:cNvSpPr>
            <p:nvPr/>
          </p:nvSpPr>
          <p:spPr bwMode="auto">
            <a:xfrm>
              <a:off x="1479" y="2189"/>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81" name="Line 42"/>
            <p:cNvSpPr>
              <a:spLocks noChangeShapeType="1"/>
            </p:cNvSpPr>
            <p:nvPr/>
          </p:nvSpPr>
          <p:spPr bwMode="auto">
            <a:xfrm>
              <a:off x="1479" y="2323"/>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82" name="Line 43"/>
            <p:cNvSpPr>
              <a:spLocks noChangeShapeType="1"/>
            </p:cNvSpPr>
            <p:nvPr/>
          </p:nvSpPr>
          <p:spPr bwMode="auto">
            <a:xfrm>
              <a:off x="1479" y="2889"/>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83" name="Line 44"/>
            <p:cNvSpPr>
              <a:spLocks noChangeShapeType="1"/>
            </p:cNvSpPr>
            <p:nvPr/>
          </p:nvSpPr>
          <p:spPr bwMode="auto">
            <a:xfrm>
              <a:off x="1479" y="3023"/>
              <a:ext cx="362" cy="0"/>
            </a:xfrm>
            <a:prstGeom prst="line">
              <a:avLst/>
            </a:prstGeom>
            <a:noFill/>
            <a:ln w="19050">
              <a:solidFill>
                <a:srgbClr val="000099"/>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nvGrpSpPr>
            <p:cNvPr id="103484" name="Group 45"/>
            <p:cNvGrpSpPr>
              <a:grpSpLocks/>
            </p:cNvGrpSpPr>
            <p:nvPr/>
          </p:nvGrpSpPr>
          <p:grpSpPr bwMode="auto">
            <a:xfrm flipV="1">
              <a:off x="1918" y="3023"/>
              <a:ext cx="1613" cy="159"/>
              <a:chOff x="2093" y="3564"/>
              <a:chExt cx="1613" cy="159"/>
            </a:xfrm>
          </p:grpSpPr>
          <p:sp>
            <p:nvSpPr>
              <p:cNvPr id="103540" name="Line 46"/>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41" name="Line 47"/>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42" name="Line 48"/>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43" name="Line 49"/>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3485" name="Group 50"/>
            <p:cNvGrpSpPr>
              <a:grpSpLocks/>
            </p:cNvGrpSpPr>
            <p:nvPr/>
          </p:nvGrpSpPr>
          <p:grpSpPr bwMode="auto">
            <a:xfrm>
              <a:off x="1918" y="2730"/>
              <a:ext cx="1613" cy="159"/>
              <a:chOff x="2093" y="3564"/>
              <a:chExt cx="1613" cy="159"/>
            </a:xfrm>
          </p:grpSpPr>
          <p:sp>
            <p:nvSpPr>
              <p:cNvPr id="103536" name="Line 51"/>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7" name="Line 52"/>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8" name="Line 53"/>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9" name="Line 54"/>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3486" name="Group 55"/>
            <p:cNvGrpSpPr>
              <a:grpSpLocks/>
            </p:cNvGrpSpPr>
            <p:nvPr/>
          </p:nvGrpSpPr>
          <p:grpSpPr bwMode="auto">
            <a:xfrm>
              <a:off x="1918" y="2030"/>
              <a:ext cx="1613" cy="159"/>
              <a:chOff x="2093" y="3564"/>
              <a:chExt cx="1613" cy="159"/>
            </a:xfrm>
          </p:grpSpPr>
          <p:sp>
            <p:nvSpPr>
              <p:cNvPr id="103532" name="Line 56"/>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3" name="Line 57"/>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4" name="Line 58"/>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5" name="Line 59"/>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3487" name="Group 60"/>
            <p:cNvGrpSpPr>
              <a:grpSpLocks/>
            </p:cNvGrpSpPr>
            <p:nvPr/>
          </p:nvGrpSpPr>
          <p:grpSpPr bwMode="auto">
            <a:xfrm>
              <a:off x="1918" y="1329"/>
              <a:ext cx="1613" cy="159"/>
              <a:chOff x="2093" y="3564"/>
              <a:chExt cx="1613" cy="159"/>
            </a:xfrm>
          </p:grpSpPr>
          <p:sp>
            <p:nvSpPr>
              <p:cNvPr id="103528" name="Line 61"/>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29" name="Line 62"/>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0" name="Line 63"/>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31" name="Line 64"/>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3488" name="Group 65"/>
            <p:cNvGrpSpPr>
              <a:grpSpLocks/>
            </p:cNvGrpSpPr>
            <p:nvPr/>
          </p:nvGrpSpPr>
          <p:grpSpPr bwMode="auto">
            <a:xfrm>
              <a:off x="1918" y="708"/>
              <a:ext cx="1613" cy="159"/>
              <a:chOff x="2093" y="3564"/>
              <a:chExt cx="1613" cy="159"/>
            </a:xfrm>
          </p:grpSpPr>
          <p:sp>
            <p:nvSpPr>
              <p:cNvPr id="103524" name="Line 66"/>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25" name="Line 67"/>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26" name="Line 68"/>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27" name="Line 69"/>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3489" name="Group 70"/>
            <p:cNvGrpSpPr>
              <a:grpSpLocks/>
            </p:cNvGrpSpPr>
            <p:nvPr/>
          </p:nvGrpSpPr>
          <p:grpSpPr bwMode="auto">
            <a:xfrm flipV="1">
              <a:off x="1918" y="2323"/>
              <a:ext cx="1613" cy="159"/>
              <a:chOff x="2093" y="3564"/>
              <a:chExt cx="1613" cy="159"/>
            </a:xfrm>
          </p:grpSpPr>
          <p:sp>
            <p:nvSpPr>
              <p:cNvPr id="103520" name="Line 71"/>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21" name="Line 72"/>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22" name="Line 73"/>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23" name="Line 74"/>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3490" name="Group 75"/>
            <p:cNvGrpSpPr>
              <a:grpSpLocks/>
            </p:cNvGrpSpPr>
            <p:nvPr/>
          </p:nvGrpSpPr>
          <p:grpSpPr bwMode="auto">
            <a:xfrm flipV="1">
              <a:off x="1918" y="1630"/>
              <a:ext cx="1613" cy="159"/>
              <a:chOff x="2093" y="3564"/>
              <a:chExt cx="1613" cy="159"/>
            </a:xfrm>
          </p:grpSpPr>
          <p:sp>
            <p:nvSpPr>
              <p:cNvPr id="103516" name="Line 76"/>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17" name="Line 77"/>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18" name="Line 78"/>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19" name="Line 79"/>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3491" name="Group 80"/>
            <p:cNvGrpSpPr>
              <a:grpSpLocks/>
            </p:cNvGrpSpPr>
            <p:nvPr/>
          </p:nvGrpSpPr>
          <p:grpSpPr bwMode="auto">
            <a:xfrm flipV="1">
              <a:off x="1918" y="1040"/>
              <a:ext cx="1613" cy="159"/>
              <a:chOff x="2093" y="3564"/>
              <a:chExt cx="1613" cy="159"/>
            </a:xfrm>
          </p:grpSpPr>
          <p:sp>
            <p:nvSpPr>
              <p:cNvPr id="103512" name="Line 81"/>
              <p:cNvSpPr>
                <a:spLocks noChangeShapeType="1"/>
              </p:cNvSpPr>
              <p:nvPr/>
            </p:nvSpPr>
            <p:spPr bwMode="auto">
              <a:xfrm flipH="1">
                <a:off x="2093" y="3564"/>
                <a:ext cx="1613" cy="0"/>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13" name="Line 82"/>
              <p:cNvSpPr>
                <a:spLocks noChangeShapeType="1"/>
              </p:cNvSpPr>
              <p:nvPr/>
            </p:nvSpPr>
            <p:spPr bwMode="auto">
              <a:xfrm>
                <a:off x="2093"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14" name="Line 83"/>
              <p:cNvSpPr>
                <a:spLocks noChangeShapeType="1"/>
              </p:cNvSpPr>
              <p:nvPr/>
            </p:nvSpPr>
            <p:spPr bwMode="auto">
              <a:xfrm flipH="1">
                <a:off x="3329" y="3564"/>
                <a:ext cx="377" cy="0"/>
              </a:xfrm>
              <a:prstGeom prst="line">
                <a:avLst/>
              </a:prstGeom>
              <a:noFill/>
              <a:ln w="19050">
                <a:solidFill>
                  <a:schemeClr val="hlink"/>
                </a:solidFill>
                <a:round/>
                <a:headEnd/>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515" name="Line 84"/>
              <p:cNvSpPr>
                <a:spLocks noChangeShapeType="1"/>
              </p:cNvSpPr>
              <p:nvPr/>
            </p:nvSpPr>
            <p:spPr bwMode="auto">
              <a:xfrm flipV="1">
                <a:off x="3706" y="3564"/>
                <a:ext cx="0" cy="159"/>
              </a:xfrm>
              <a:prstGeom prst="line">
                <a:avLst/>
              </a:prstGeom>
              <a:noFill/>
              <a:ln w="1905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sp>
          <p:nvSpPr>
            <p:cNvPr id="103492" name="Text Box 85"/>
            <p:cNvSpPr txBox="1">
              <a:spLocks noChangeArrowheads="1"/>
            </p:cNvSpPr>
            <p:nvPr/>
          </p:nvSpPr>
          <p:spPr bwMode="auto">
            <a:xfrm>
              <a:off x="1274" y="760"/>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0</a:t>
              </a:r>
            </a:p>
          </p:txBody>
        </p:sp>
        <p:sp>
          <p:nvSpPr>
            <p:cNvPr id="103493" name="Text Box 86"/>
            <p:cNvSpPr txBox="1">
              <a:spLocks noChangeArrowheads="1"/>
            </p:cNvSpPr>
            <p:nvPr/>
          </p:nvSpPr>
          <p:spPr bwMode="auto">
            <a:xfrm>
              <a:off x="1274" y="939"/>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1</a:t>
              </a:r>
            </a:p>
          </p:txBody>
        </p:sp>
        <p:sp>
          <p:nvSpPr>
            <p:cNvPr id="103494" name="Text Box 87"/>
            <p:cNvSpPr txBox="1">
              <a:spLocks noChangeArrowheads="1"/>
            </p:cNvSpPr>
            <p:nvPr/>
          </p:nvSpPr>
          <p:spPr bwMode="auto">
            <a:xfrm>
              <a:off x="1274" y="1375"/>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2</a:t>
              </a:r>
            </a:p>
          </p:txBody>
        </p:sp>
        <p:sp>
          <p:nvSpPr>
            <p:cNvPr id="103495" name="Text Box 88"/>
            <p:cNvSpPr txBox="1">
              <a:spLocks noChangeArrowheads="1"/>
            </p:cNvSpPr>
            <p:nvPr/>
          </p:nvSpPr>
          <p:spPr bwMode="auto">
            <a:xfrm>
              <a:off x="1274" y="1535"/>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3</a:t>
              </a:r>
            </a:p>
          </p:txBody>
        </p:sp>
        <p:sp>
          <p:nvSpPr>
            <p:cNvPr id="103496" name="Text Box 89"/>
            <p:cNvSpPr txBox="1">
              <a:spLocks noChangeArrowheads="1"/>
            </p:cNvSpPr>
            <p:nvPr/>
          </p:nvSpPr>
          <p:spPr bwMode="auto">
            <a:xfrm>
              <a:off x="1274" y="2067"/>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4</a:t>
              </a:r>
            </a:p>
          </p:txBody>
        </p:sp>
        <p:sp>
          <p:nvSpPr>
            <p:cNvPr id="103497" name="Text Box 90"/>
            <p:cNvSpPr txBox="1">
              <a:spLocks noChangeArrowheads="1"/>
            </p:cNvSpPr>
            <p:nvPr/>
          </p:nvSpPr>
          <p:spPr bwMode="auto">
            <a:xfrm>
              <a:off x="1274" y="2224"/>
              <a:ext cx="92" cy="180"/>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5</a:t>
              </a:r>
            </a:p>
          </p:txBody>
        </p:sp>
        <p:sp>
          <p:nvSpPr>
            <p:cNvPr id="103498" name="Text Box 91"/>
            <p:cNvSpPr txBox="1">
              <a:spLocks noChangeArrowheads="1"/>
            </p:cNvSpPr>
            <p:nvPr/>
          </p:nvSpPr>
          <p:spPr bwMode="auto">
            <a:xfrm>
              <a:off x="1274" y="2755"/>
              <a:ext cx="92" cy="180"/>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6</a:t>
              </a:r>
            </a:p>
          </p:txBody>
        </p:sp>
        <p:sp>
          <p:nvSpPr>
            <p:cNvPr id="103499" name="Text Box 92"/>
            <p:cNvSpPr txBox="1">
              <a:spLocks noChangeArrowheads="1"/>
            </p:cNvSpPr>
            <p:nvPr/>
          </p:nvSpPr>
          <p:spPr bwMode="auto">
            <a:xfrm>
              <a:off x="1274" y="2928"/>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7</a:t>
              </a:r>
            </a:p>
          </p:txBody>
        </p:sp>
        <p:sp>
          <p:nvSpPr>
            <p:cNvPr id="103500" name="Text Box 93"/>
            <p:cNvSpPr txBox="1">
              <a:spLocks noChangeArrowheads="1"/>
            </p:cNvSpPr>
            <p:nvPr/>
          </p:nvSpPr>
          <p:spPr bwMode="auto">
            <a:xfrm>
              <a:off x="4360" y="760"/>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0</a:t>
              </a:r>
            </a:p>
          </p:txBody>
        </p:sp>
        <p:sp>
          <p:nvSpPr>
            <p:cNvPr id="103501" name="Text Box 94"/>
            <p:cNvSpPr txBox="1">
              <a:spLocks noChangeArrowheads="1"/>
            </p:cNvSpPr>
            <p:nvPr/>
          </p:nvSpPr>
          <p:spPr bwMode="auto">
            <a:xfrm>
              <a:off x="4360" y="939"/>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1</a:t>
              </a:r>
            </a:p>
          </p:txBody>
        </p:sp>
        <p:sp>
          <p:nvSpPr>
            <p:cNvPr id="103502" name="Text Box 95"/>
            <p:cNvSpPr txBox="1">
              <a:spLocks noChangeArrowheads="1"/>
            </p:cNvSpPr>
            <p:nvPr/>
          </p:nvSpPr>
          <p:spPr bwMode="auto">
            <a:xfrm>
              <a:off x="4360" y="1375"/>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2</a:t>
              </a:r>
            </a:p>
          </p:txBody>
        </p:sp>
        <p:sp>
          <p:nvSpPr>
            <p:cNvPr id="103503" name="Text Box 96"/>
            <p:cNvSpPr txBox="1">
              <a:spLocks noChangeArrowheads="1"/>
            </p:cNvSpPr>
            <p:nvPr/>
          </p:nvSpPr>
          <p:spPr bwMode="auto">
            <a:xfrm>
              <a:off x="4360" y="1535"/>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3</a:t>
              </a:r>
            </a:p>
          </p:txBody>
        </p:sp>
        <p:sp>
          <p:nvSpPr>
            <p:cNvPr id="103504" name="Text Box 97"/>
            <p:cNvSpPr txBox="1">
              <a:spLocks noChangeArrowheads="1"/>
            </p:cNvSpPr>
            <p:nvPr/>
          </p:nvSpPr>
          <p:spPr bwMode="auto">
            <a:xfrm>
              <a:off x="4360" y="2067"/>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4</a:t>
              </a:r>
            </a:p>
          </p:txBody>
        </p:sp>
        <p:sp>
          <p:nvSpPr>
            <p:cNvPr id="103505" name="Text Box 98"/>
            <p:cNvSpPr txBox="1">
              <a:spLocks noChangeArrowheads="1"/>
            </p:cNvSpPr>
            <p:nvPr/>
          </p:nvSpPr>
          <p:spPr bwMode="auto">
            <a:xfrm>
              <a:off x="4360" y="2224"/>
              <a:ext cx="92" cy="180"/>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5</a:t>
              </a:r>
            </a:p>
          </p:txBody>
        </p:sp>
        <p:sp>
          <p:nvSpPr>
            <p:cNvPr id="103506" name="Text Box 99"/>
            <p:cNvSpPr txBox="1">
              <a:spLocks noChangeArrowheads="1"/>
            </p:cNvSpPr>
            <p:nvPr/>
          </p:nvSpPr>
          <p:spPr bwMode="auto">
            <a:xfrm>
              <a:off x="4360" y="2755"/>
              <a:ext cx="92" cy="180"/>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6</a:t>
              </a:r>
            </a:p>
          </p:txBody>
        </p:sp>
        <p:sp>
          <p:nvSpPr>
            <p:cNvPr id="103507" name="Text Box 100"/>
            <p:cNvSpPr txBox="1">
              <a:spLocks noChangeArrowheads="1"/>
            </p:cNvSpPr>
            <p:nvPr/>
          </p:nvSpPr>
          <p:spPr bwMode="auto">
            <a:xfrm>
              <a:off x="4360" y="2928"/>
              <a:ext cx="92" cy="17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a:solidFill>
                    <a:srgbClr val="000099"/>
                  </a:solidFill>
                  <a:latin typeface="Verdana" pitchFamily="34" charset="0"/>
                  <a:ea typeface="隶书" pitchFamily="49" charset="-122"/>
                </a:rPr>
                <a:t>7</a:t>
              </a:r>
            </a:p>
          </p:txBody>
        </p:sp>
        <p:sp>
          <p:nvSpPr>
            <p:cNvPr id="103508" name="Text Box 101"/>
            <p:cNvSpPr txBox="1">
              <a:spLocks noChangeArrowheads="1"/>
            </p:cNvSpPr>
            <p:nvPr/>
          </p:nvSpPr>
          <p:spPr bwMode="auto">
            <a:xfrm>
              <a:off x="525" y="1329"/>
              <a:ext cx="213" cy="1114"/>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rgbClr val="000099"/>
                  </a:solidFill>
                  <a:latin typeface="Verdana" pitchFamily="34" charset="0"/>
                  <a:ea typeface="隶书" pitchFamily="49" charset="-122"/>
                </a:rPr>
                <a:t>输入端口</a:t>
              </a:r>
              <a:endParaRPr kumimoji="1" lang="zh-CN" altLang="en-US" sz="2400">
                <a:solidFill>
                  <a:srgbClr val="000099"/>
                </a:solidFill>
                <a:latin typeface="Verdana" pitchFamily="34" charset="0"/>
                <a:ea typeface="隶书" pitchFamily="49" charset="-122"/>
              </a:endParaRPr>
            </a:p>
          </p:txBody>
        </p:sp>
        <p:sp>
          <p:nvSpPr>
            <p:cNvPr id="103509" name="Text Box 102"/>
            <p:cNvSpPr txBox="1">
              <a:spLocks noChangeArrowheads="1"/>
            </p:cNvSpPr>
            <p:nvPr/>
          </p:nvSpPr>
          <p:spPr bwMode="auto">
            <a:xfrm>
              <a:off x="4985" y="1320"/>
              <a:ext cx="213" cy="1114"/>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800">
                  <a:solidFill>
                    <a:srgbClr val="000099"/>
                  </a:solidFill>
                  <a:latin typeface="Verdana" pitchFamily="34" charset="0"/>
                  <a:ea typeface="隶书" pitchFamily="49" charset="-122"/>
                </a:rPr>
                <a:t>输出端口</a:t>
              </a:r>
              <a:endParaRPr kumimoji="1" lang="zh-CN" altLang="en-US" sz="2400">
                <a:solidFill>
                  <a:srgbClr val="000099"/>
                </a:solidFill>
                <a:latin typeface="Verdana" pitchFamily="34" charset="0"/>
                <a:ea typeface="隶书" pitchFamily="49" charset="-122"/>
              </a:endParaRPr>
            </a:p>
          </p:txBody>
        </p:sp>
        <p:sp>
          <p:nvSpPr>
            <p:cNvPr id="103510" name="Text Box 103"/>
            <p:cNvSpPr txBox="1">
              <a:spLocks noChangeArrowheads="1"/>
            </p:cNvSpPr>
            <p:nvPr/>
          </p:nvSpPr>
          <p:spPr bwMode="auto">
            <a:xfrm>
              <a:off x="3394" y="3374"/>
              <a:ext cx="944" cy="239"/>
            </a:xfrm>
            <a:prstGeom prst="rect">
              <a:avLst/>
            </a:prstGeom>
            <a:solidFill>
              <a:schemeClr val="bg1"/>
            </a:solidFill>
            <a:ln>
              <a:noFill/>
            </a:ln>
            <a:effectLst/>
            <a:extLst>
              <a:ext uri="{91240B29-F687-4F45-9708-019B960494DF}">
                <a14:hiddenLine xmlns="" xmlns:a14="http://schemas.microsoft.com/office/drawing/2010/main" w="19050">
                  <a:solidFill>
                    <a:srgbClr val="000099"/>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zh-CN" altLang="en-US" sz="2400">
                  <a:solidFill>
                    <a:srgbClr val="000099"/>
                  </a:solidFill>
                  <a:latin typeface="Verdana" pitchFamily="34" charset="0"/>
                  <a:ea typeface="隶书" pitchFamily="49" charset="-122"/>
                </a:rPr>
                <a:t>反馈回路</a:t>
              </a:r>
              <a:endParaRPr kumimoji="1" lang="zh-CN" altLang="en-US" sz="2000">
                <a:solidFill>
                  <a:srgbClr val="000099"/>
                </a:solidFill>
                <a:latin typeface="Verdana" pitchFamily="34" charset="0"/>
                <a:ea typeface="隶书" pitchFamily="49" charset="-122"/>
              </a:endParaRPr>
            </a:p>
          </p:txBody>
        </p:sp>
        <p:sp>
          <p:nvSpPr>
            <p:cNvPr id="103511" name="Line 104"/>
            <p:cNvSpPr>
              <a:spLocks noChangeShapeType="1"/>
            </p:cNvSpPr>
            <p:nvPr/>
          </p:nvSpPr>
          <p:spPr bwMode="auto">
            <a:xfrm>
              <a:off x="3394" y="3182"/>
              <a:ext cx="265" cy="215"/>
            </a:xfrm>
            <a:prstGeom prst="line">
              <a:avLst/>
            </a:prstGeom>
            <a:noFill/>
            <a:ln w="952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grpSp>
        <p:nvGrpSpPr>
          <p:cNvPr id="1060969" name="Group 105"/>
          <p:cNvGrpSpPr>
            <a:grpSpLocks/>
          </p:cNvGrpSpPr>
          <p:nvPr/>
        </p:nvGrpSpPr>
        <p:grpSpPr bwMode="auto">
          <a:xfrm>
            <a:off x="2306638" y="2141538"/>
            <a:ext cx="4497387" cy="3209925"/>
            <a:chOff x="1479" y="955"/>
            <a:chExt cx="2833" cy="2022"/>
          </a:xfrm>
        </p:grpSpPr>
        <p:sp>
          <p:nvSpPr>
            <p:cNvPr id="103430" name="Line 106"/>
            <p:cNvSpPr>
              <a:spLocks noChangeShapeType="1"/>
            </p:cNvSpPr>
            <p:nvPr/>
          </p:nvSpPr>
          <p:spPr bwMode="auto">
            <a:xfrm>
              <a:off x="1479" y="2977"/>
              <a:ext cx="614" cy="0"/>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1" name="Line 107"/>
            <p:cNvSpPr>
              <a:spLocks noChangeShapeType="1"/>
            </p:cNvSpPr>
            <p:nvPr/>
          </p:nvSpPr>
          <p:spPr bwMode="auto">
            <a:xfrm flipV="1">
              <a:off x="2093" y="2411"/>
              <a:ext cx="307" cy="566"/>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2" name="Line 108"/>
            <p:cNvSpPr>
              <a:spLocks noChangeShapeType="1"/>
            </p:cNvSpPr>
            <p:nvPr/>
          </p:nvSpPr>
          <p:spPr bwMode="auto">
            <a:xfrm>
              <a:off x="2400" y="2411"/>
              <a:ext cx="307" cy="0"/>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3" name="Line 109"/>
            <p:cNvSpPr>
              <a:spLocks noChangeShapeType="1"/>
            </p:cNvSpPr>
            <p:nvPr/>
          </p:nvSpPr>
          <p:spPr bwMode="auto">
            <a:xfrm flipV="1">
              <a:off x="2707" y="2277"/>
              <a:ext cx="377" cy="134"/>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4" name="Line 110"/>
            <p:cNvSpPr>
              <a:spLocks noChangeShapeType="1"/>
            </p:cNvSpPr>
            <p:nvPr/>
          </p:nvSpPr>
          <p:spPr bwMode="auto">
            <a:xfrm>
              <a:off x="3084" y="2277"/>
              <a:ext cx="447" cy="0"/>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5" name="Line 111"/>
            <p:cNvSpPr>
              <a:spLocks noChangeShapeType="1"/>
            </p:cNvSpPr>
            <p:nvPr/>
          </p:nvSpPr>
          <p:spPr bwMode="auto">
            <a:xfrm flipV="1">
              <a:off x="3531" y="2118"/>
              <a:ext cx="0" cy="159"/>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6" name="Line 112"/>
            <p:cNvSpPr>
              <a:spLocks noChangeShapeType="1"/>
            </p:cNvSpPr>
            <p:nvPr/>
          </p:nvSpPr>
          <p:spPr bwMode="auto">
            <a:xfrm flipH="1">
              <a:off x="1918" y="2118"/>
              <a:ext cx="1613" cy="0"/>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7" name="Line 113"/>
            <p:cNvSpPr>
              <a:spLocks noChangeShapeType="1"/>
            </p:cNvSpPr>
            <p:nvPr/>
          </p:nvSpPr>
          <p:spPr bwMode="auto">
            <a:xfrm>
              <a:off x="1918" y="2118"/>
              <a:ext cx="0" cy="159"/>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8" name="Line 114"/>
            <p:cNvSpPr>
              <a:spLocks noChangeShapeType="1"/>
            </p:cNvSpPr>
            <p:nvPr/>
          </p:nvSpPr>
          <p:spPr bwMode="auto">
            <a:xfrm>
              <a:off x="1918" y="2277"/>
              <a:ext cx="175" cy="0"/>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39" name="Line 115"/>
            <p:cNvSpPr>
              <a:spLocks noChangeShapeType="1"/>
            </p:cNvSpPr>
            <p:nvPr/>
          </p:nvSpPr>
          <p:spPr bwMode="auto">
            <a:xfrm flipV="1">
              <a:off x="2093" y="1128"/>
              <a:ext cx="307" cy="1149"/>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40" name="Line 116"/>
            <p:cNvSpPr>
              <a:spLocks noChangeShapeType="1"/>
            </p:cNvSpPr>
            <p:nvPr/>
          </p:nvSpPr>
          <p:spPr bwMode="auto">
            <a:xfrm>
              <a:off x="2400" y="1128"/>
              <a:ext cx="307" cy="0"/>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41" name="Line 117"/>
            <p:cNvSpPr>
              <a:spLocks noChangeShapeType="1"/>
            </p:cNvSpPr>
            <p:nvPr/>
          </p:nvSpPr>
          <p:spPr bwMode="auto">
            <a:xfrm flipV="1">
              <a:off x="2707" y="955"/>
              <a:ext cx="377" cy="173"/>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103442" name="Line 118"/>
            <p:cNvSpPr>
              <a:spLocks noChangeShapeType="1"/>
            </p:cNvSpPr>
            <p:nvPr/>
          </p:nvSpPr>
          <p:spPr bwMode="auto">
            <a:xfrm>
              <a:off x="3084" y="955"/>
              <a:ext cx="1228" cy="0"/>
            </a:xfrm>
            <a:prstGeom prst="line">
              <a:avLst/>
            </a:prstGeom>
            <a:noFill/>
            <a:ln w="57150">
              <a:solidFill>
                <a:srgbClr val="99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grpSp>
    </p:spTree>
    <p:extLst>
      <p:ext uri="{BB962C8B-B14F-4D97-AF65-F5344CB8AC3E}">
        <p14:creationId xmlns="" xmlns:p14="http://schemas.microsoft.com/office/powerpoint/2010/main" val="1244945054"/>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060867"/>
                                        </p:tgtEl>
                                        <p:attrNameLst>
                                          <p:attrName>style.visibility</p:attrName>
                                        </p:attrNameLst>
                                      </p:cBhvr>
                                      <p:to>
                                        <p:strVal val="visible"/>
                                      </p:to>
                                    </p:set>
                                    <p:animEffect transition="in" filter="dissolve">
                                      <p:cBhvr>
                                        <p:cTn id="7" dur="500"/>
                                        <p:tgtEl>
                                          <p:spTgt spid="1060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1060969"/>
                                        </p:tgtEl>
                                        <p:attrNameLst>
                                          <p:attrName>style.visibility</p:attrName>
                                        </p:attrNameLst>
                                      </p:cBhvr>
                                      <p:to>
                                        <p:strVal val="visible"/>
                                      </p:to>
                                    </p:set>
                                    <p:animEffect transition="in" filter="strips(upRight)">
                                      <p:cBhvr>
                                        <p:cTn id="12" dur="500"/>
                                        <p:tgtEl>
                                          <p:spTgt spid="106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36C5053-862B-4A9C-B552-8A04C022FF25}" type="slidenum">
              <a:rPr lang="en-US" altLang="zh-CN"/>
              <a:pPr>
                <a:defRPr/>
              </a:pPr>
              <a:t>75</a:t>
            </a:fld>
            <a:endParaRPr lang="en-US" altLang="zh-CN"/>
          </a:p>
        </p:txBody>
      </p:sp>
      <p:sp>
        <p:nvSpPr>
          <p:cNvPr id="130051" name="Rectangle 2"/>
          <p:cNvSpPr>
            <a:spLocks noGrp="1" noChangeArrowheads="1"/>
          </p:cNvSpPr>
          <p:nvPr>
            <p:ph type="title"/>
          </p:nvPr>
        </p:nvSpPr>
        <p:spPr/>
        <p:txBody>
          <a:bodyPr/>
          <a:lstStyle/>
          <a:p>
            <a:pPr eaLnBrk="1" hangingPunct="1"/>
            <a:r>
              <a:rPr lang="zh-CN" altLang="en-US" smtClean="0"/>
              <a:t>思考题</a:t>
            </a:r>
          </a:p>
        </p:txBody>
      </p:sp>
      <p:sp>
        <p:nvSpPr>
          <p:cNvPr id="130052" name="Rectangle 3"/>
          <p:cNvSpPr>
            <a:spLocks noGrp="1" noChangeArrowheads="1"/>
          </p:cNvSpPr>
          <p:nvPr>
            <p:ph type="body" idx="1"/>
          </p:nvPr>
        </p:nvSpPr>
        <p:spPr>
          <a:xfrm>
            <a:off x="323528" y="1196752"/>
            <a:ext cx="8373616" cy="5544616"/>
          </a:xfrm>
        </p:spPr>
        <p:txBody>
          <a:bodyPr/>
          <a:lstStyle/>
          <a:p>
            <a:pPr eaLnBrk="1" hangingPunct="1"/>
            <a:r>
              <a:rPr lang="zh-CN" altLang="en-US" dirty="0" smtClean="0"/>
              <a:t>按照网络的组织方式，</a:t>
            </a:r>
            <a:r>
              <a:rPr lang="en-US" altLang="zh-CN" dirty="0" smtClean="0"/>
              <a:t>ATM</a:t>
            </a:r>
            <a:r>
              <a:rPr lang="zh-CN" altLang="en-US" dirty="0" smtClean="0"/>
              <a:t>交换机构包括哪些组成方式？</a:t>
            </a:r>
          </a:p>
          <a:p>
            <a:pPr eaLnBrk="1" hangingPunct="1"/>
            <a:r>
              <a:rPr lang="zh-CN" altLang="en-US" dirty="0" smtClean="0"/>
              <a:t>什么叫单级网络？它包括哪些类型？</a:t>
            </a:r>
          </a:p>
          <a:p>
            <a:pPr eaLnBrk="1" hangingPunct="1"/>
            <a:r>
              <a:rPr lang="zh-CN" altLang="en-US" dirty="0" smtClean="0"/>
              <a:t>什么叫多级互连网？</a:t>
            </a:r>
            <a:endParaRPr lang="en-US" altLang="zh-CN" dirty="0" smtClean="0"/>
          </a:p>
          <a:p>
            <a:pPr eaLnBrk="1" hangingPunct="1"/>
            <a:r>
              <a:rPr lang="zh-CN" altLang="en-US" dirty="0" smtClean="0"/>
              <a:t>多级互连网的内部选路包括哪些方式？</a:t>
            </a:r>
          </a:p>
          <a:p>
            <a:pPr eaLnBrk="1" hangingPunct="1"/>
            <a:r>
              <a:rPr lang="zh-CN" altLang="en-US" dirty="0" smtClean="0"/>
              <a:t>列举几种典型的多级互连网。</a:t>
            </a:r>
            <a:endParaRPr lang="en-US" altLang="zh-CN" dirty="0" smtClean="0"/>
          </a:p>
          <a:p>
            <a:pPr lvl="0"/>
            <a:r>
              <a:rPr lang="zh-CN" altLang="zh-CN" dirty="0"/>
              <a:t>排队方式有几种？分别具有哪些特点？在交换系统中常用的排队方式是哪种？</a:t>
            </a:r>
          </a:p>
          <a:p>
            <a:pPr lvl="0"/>
            <a:r>
              <a:rPr lang="zh-CN" altLang="zh-CN" dirty="0"/>
              <a:t>对交换系统的排队方式研究，其研究方法可以包括哪几种？</a:t>
            </a:r>
          </a:p>
          <a:p>
            <a:pPr eaLnBrk="1" hangingPunct="1"/>
            <a:endParaRPr lang="en-US" altLang="zh-CN" dirty="0" smtClean="0"/>
          </a:p>
          <a:p>
            <a:pPr eaLnBrk="1" hangingPunct="1"/>
            <a:endParaRPr lang="en-US" altLang="zh-CN" dirty="0" smtClean="0"/>
          </a:p>
          <a:p>
            <a:pPr eaLnBrk="1" hangingPunct="1"/>
            <a:endParaRPr lang="zh-CN" altLang="en-US" dirty="0" smtClean="0"/>
          </a:p>
          <a:p>
            <a:pPr eaLnBrk="1" hangingPunct="1"/>
            <a:endParaRPr lang="en-US" altLang="zh-CN" dirty="0" smtClean="0"/>
          </a:p>
        </p:txBody>
      </p:sp>
    </p:spTree>
    <p:extLst>
      <p:ext uri="{BB962C8B-B14F-4D97-AF65-F5344CB8AC3E}">
        <p14:creationId xmlns="" xmlns:p14="http://schemas.microsoft.com/office/powerpoint/2010/main" val="44183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矩形 3"/>
          <p:cNvSpPr>
            <a:spLocks noChangeArrowheads="1"/>
          </p:cNvSpPr>
          <p:nvPr/>
        </p:nvSpPr>
        <p:spPr bwMode="auto">
          <a:xfrm>
            <a:off x="2388634" y="332656"/>
            <a:ext cx="3839550" cy="769441"/>
          </a:xfrm>
          <a:prstGeom prst="rect">
            <a:avLst/>
          </a:prstGeom>
          <a:noFill/>
          <a:ln w="9525">
            <a:noFill/>
            <a:miter lim="800000"/>
            <a:headEnd/>
            <a:tailEnd/>
          </a:ln>
        </p:spPr>
        <p:txBody>
          <a:bodyPr wrap="square">
            <a:spAutoFit/>
          </a:bodyPr>
          <a:lstStyle/>
          <a:p>
            <a:pPr algn="ctr"/>
            <a:r>
              <a:rPr lang="zh-CN" altLang="en-US" sz="4400" b="1" dirty="0">
                <a:latin typeface="Calibri" pitchFamily="34" charset="0"/>
              </a:rPr>
              <a:t>连接阻塞</a:t>
            </a:r>
          </a:p>
        </p:txBody>
      </p:sp>
      <p:sp>
        <p:nvSpPr>
          <p:cNvPr id="5" name="矩形 4"/>
          <p:cNvSpPr/>
          <p:nvPr/>
        </p:nvSpPr>
        <p:spPr>
          <a:xfrm>
            <a:off x="0" y="1196752"/>
            <a:ext cx="8856663" cy="5601533"/>
          </a:xfrm>
          <a:prstGeom prst="rect">
            <a:avLst/>
          </a:prstGeom>
        </p:spPr>
        <p:txBody>
          <a:bodyPr>
            <a:spAutoFit/>
          </a:bodyPr>
          <a:lstStyle/>
          <a:p>
            <a:pPr fontAlgn="auto">
              <a:spcBef>
                <a:spcPts val="0"/>
              </a:spcBef>
              <a:spcAft>
                <a:spcPts val="1200"/>
              </a:spcAft>
              <a:buFont typeface="Wingdings" pitchFamily="2" charset="2"/>
              <a:buChar char="Ø"/>
              <a:defRPr/>
            </a:pPr>
            <a:r>
              <a:rPr lang="zh-CN" altLang="en-US" sz="3600" b="1" dirty="0" smtClean="0">
                <a:latin typeface="+mn-lt"/>
                <a:ea typeface="+mn-ea"/>
              </a:rPr>
              <a:t>连接</a:t>
            </a:r>
            <a:r>
              <a:rPr lang="zh-CN" altLang="en-US" sz="3600" b="1" dirty="0">
                <a:latin typeface="+mn-lt"/>
                <a:ea typeface="+mn-ea"/>
              </a:rPr>
              <a:t>阻塞的概念</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建立 </a:t>
            </a:r>
            <a:r>
              <a:rPr lang="en-US" altLang="zh-CN" sz="2400" dirty="0">
                <a:latin typeface="+mn-lt"/>
                <a:ea typeface="+mn-ea"/>
              </a:rPr>
              <a:t>ATM </a:t>
            </a:r>
            <a:r>
              <a:rPr lang="zh-CN" altLang="en-US" sz="2400" dirty="0">
                <a:latin typeface="+mn-lt"/>
                <a:ea typeface="+mn-ea"/>
              </a:rPr>
              <a:t>连接时，在交换机</a:t>
            </a:r>
            <a:r>
              <a:rPr lang="zh-CN" altLang="en-US" sz="2400" dirty="0" smtClean="0">
                <a:latin typeface="+mn-lt"/>
                <a:ea typeface="+mn-ea"/>
              </a:rPr>
              <a:t>内部需要</a:t>
            </a:r>
            <a:r>
              <a:rPr lang="zh-CN" altLang="en-US" sz="2400" dirty="0">
                <a:latin typeface="+mn-lt"/>
                <a:ea typeface="+mn-ea"/>
              </a:rPr>
              <a:t>有足够的资源来保证新建连接的质量，这些资源包括：</a:t>
            </a:r>
            <a:r>
              <a:rPr lang="zh-CN" altLang="en-US" sz="2400" dirty="0" smtClean="0">
                <a:latin typeface="+mn-lt"/>
                <a:ea typeface="+mn-ea"/>
              </a:rPr>
              <a:t>带宽</a:t>
            </a:r>
            <a:r>
              <a:rPr lang="zh-CN" altLang="en-US" sz="2400" dirty="0" smtClean="0">
                <a:latin typeface="宋体"/>
                <a:ea typeface="宋体"/>
              </a:rPr>
              <a:t>、</a:t>
            </a:r>
            <a:r>
              <a:rPr lang="en-US" altLang="zh-CN" sz="2400" dirty="0" smtClean="0">
                <a:latin typeface="+mn-lt"/>
                <a:ea typeface="+mn-ea"/>
              </a:rPr>
              <a:t>VPI/VCI </a:t>
            </a:r>
            <a:r>
              <a:rPr lang="zh-CN" altLang="en-US" sz="2400" dirty="0" smtClean="0">
                <a:latin typeface="宋体"/>
                <a:ea typeface="宋体"/>
              </a:rPr>
              <a:t>、</a:t>
            </a:r>
            <a:r>
              <a:rPr lang="zh-CN" altLang="en-US" sz="2400" dirty="0" smtClean="0">
                <a:latin typeface="+mn-lt"/>
                <a:ea typeface="+mn-ea"/>
              </a:rPr>
              <a:t>信头</a:t>
            </a:r>
            <a:r>
              <a:rPr lang="zh-CN" altLang="en-US" sz="2400" dirty="0" smtClean="0">
                <a:latin typeface="宋体"/>
                <a:ea typeface="宋体"/>
              </a:rPr>
              <a:t>、</a:t>
            </a:r>
            <a:r>
              <a:rPr lang="zh-CN" altLang="en-US" sz="2400" dirty="0" smtClean="0">
                <a:latin typeface="+mn-lt"/>
                <a:ea typeface="+mn-ea"/>
              </a:rPr>
              <a:t>标签 </a:t>
            </a:r>
            <a:endParaRPr lang="en-US" altLang="zh-CN" sz="2400" dirty="0">
              <a:latin typeface="+mn-lt"/>
              <a:ea typeface="+mn-ea"/>
            </a:endParaRPr>
          </a:p>
          <a:p>
            <a:pPr marL="800100" lvl="1" indent="-342900" fontAlgn="auto">
              <a:spcBef>
                <a:spcPts val="0"/>
              </a:spcBef>
              <a:spcAft>
                <a:spcPts val="1200"/>
              </a:spcAft>
              <a:buFont typeface="Wingdings" pitchFamily="2" charset="2"/>
              <a:buChar char="ü"/>
              <a:defRPr/>
            </a:pPr>
            <a:r>
              <a:rPr lang="zh-CN" altLang="en-US" sz="2400" dirty="0">
                <a:latin typeface="+mn-lt"/>
                <a:ea typeface="+mn-ea"/>
              </a:rPr>
              <a:t>在连接建立时，若交换系统在逻辑入线和出线之间找不到足够的资源，就出现连接阻塞，新建连接的请求被拒绝；</a:t>
            </a:r>
            <a:endParaRPr lang="en-US" altLang="zh-CN" sz="2400" dirty="0">
              <a:latin typeface="+mn-lt"/>
              <a:ea typeface="+mn-ea"/>
            </a:endParaRPr>
          </a:p>
          <a:p>
            <a:pPr marL="800100" lvl="1" indent="-342900" fontAlgn="auto">
              <a:spcBef>
                <a:spcPts val="0"/>
              </a:spcBef>
              <a:spcAft>
                <a:spcPts val="1200"/>
              </a:spcAft>
              <a:buFont typeface="Wingdings" pitchFamily="2" charset="2"/>
              <a:buChar char="ü"/>
              <a:defRPr/>
            </a:pPr>
            <a:r>
              <a:rPr lang="zh-CN" altLang="en-US" sz="2400" dirty="0">
                <a:latin typeface="+mn-lt"/>
                <a:ea typeface="+mn-ea"/>
              </a:rPr>
              <a:t>连接阻塞的概率取决于交换系统中出现资源不足的概率；</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交换系统的连接阻塞特性，由其系统设计所决定。</a:t>
            </a:r>
          </a:p>
          <a:p>
            <a:pPr fontAlgn="auto">
              <a:spcBef>
                <a:spcPts val="0"/>
              </a:spcBef>
              <a:spcAft>
                <a:spcPts val="1200"/>
              </a:spcAft>
              <a:buFont typeface="Wingdings" pitchFamily="2" charset="2"/>
              <a:buChar char="Ø"/>
              <a:defRPr/>
            </a:pPr>
            <a:r>
              <a:rPr lang="zh-CN" altLang="en-US" sz="3600" b="1" dirty="0">
                <a:latin typeface="+mn-lt"/>
                <a:ea typeface="+mn-ea"/>
              </a:rPr>
              <a:t>根据连接阻塞特性，可将交换系统分为：</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不存在内部连接阻塞的交换系统</a:t>
            </a:r>
          </a:p>
          <a:p>
            <a:pPr marL="800100" lvl="1" indent="-342900" fontAlgn="auto">
              <a:spcBef>
                <a:spcPts val="0"/>
              </a:spcBef>
              <a:spcAft>
                <a:spcPts val="1200"/>
              </a:spcAft>
              <a:buFont typeface="Wingdings" pitchFamily="2" charset="2"/>
              <a:buChar char="ü"/>
              <a:defRPr/>
            </a:pPr>
            <a:r>
              <a:rPr lang="zh-CN" altLang="en-US" sz="2400" dirty="0">
                <a:latin typeface="+mn-lt"/>
                <a:ea typeface="+mn-ea"/>
              </a:rPr>
              <a:t>存在内部连接阻塞的交换系统</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矩形 3"/>
          <p:cNvSpPr>
            <a:spLocks noChangeArrowheads="1"/>
          </p:cNvSpPr>
          <p:nvPr/>
        </p:nvSpPr>
        <p:spPr bwMode="auto">
          <a:xfrm>
            <a:off x="3552825" y="382588"/>
            <a:ext cx="2038350" cy="646112"/>
          </a:xfrm>
          <a:prstGeom prst="rect">
            <a:avLst/>
          </a:prstGeom>
          <a:noFill/>
          <a:ln w="9525">
            <a:noFill/>
            <a:miter lim="800000"/>
            <a:headEnd/>
            <a:tailEnd/>
          </a:ln>
        </p:spPr>
        <p:txBody>
          <a:bodyPr wrap="none">
            <a:spAutoFit/>
          </a:bodyPr>
          <a:lstStyle/>
          <a:p>
            <a:r>
              <a:rPr lang="zh-CN" altLang="en-US" sz="3600" b="1" dirty="0">
                <a:latin typeface="Calibri" pitchFamily="34" charset="0"/>
              </a:rPr>
              <a:t>信元阻塞</a:t>
            </a:r>
          </a:p>
        </p:txBody>
      </p:sp>
      <p:sp>
        <p:nvSpPr>
          <p:cNvPr id="5" name="矩形 4"/>
          <p:cNvSpPr/>
          <p:nvPr/>
        </p:nvSpPr>
        <p:spPr>
          <a:xfrm>
            <a:off x="35496" y="1412776"/>
            <a:ext cx="9144000" cy="5447645"/>
          </a:xfrm>
          <a:prstGeom prst="rect">
            <a:avLst/>
          </a:prstGeom>
        </p:spPr>
        <p:txBody>
          <a:bodyPr>
            <a:spAutoFit/>
          </a:bodyPr>
          <a:lstStyle/>
          <a:p>
            <a:pPr fontAlgn="auto">
              <a:spcBef>
                <a:spcPts val="0"/>
              </a:spcBef>
              <a:spcAft>
                <a:spcPts val="1200"/>
              </a:spcAft>
              <a:defRPr/>
            </a:pPr>
            <a:r>
              <a:rPr lang="zh-CN" altLang="en-US" sz="2800" b="1" dirty="0">
                <a:latin typeface="+mn-lt"/>
                <a:ea typeface="+mn-ea"/>
              </a:rPr>
              <a:t> 根据是否存在内部信元丢失，交换系统分为：</a:t>
            </a:r>
          </a:p>
          <a:p>
            <a:pPr fontAlgn="auto">
              <a:spcBef>
                <a:spcPts val="0"/>
              </a:spcBef>
              <a:spcAft>
                <a:spcPts val="1200"/>
              </a:spcAft>
              <a:buFont typeface="Wingdings" pitchFamily="2" charset="2"/>
              <a:buChar char="Ø"/>
              <a:defRPr/>
            </a:pPr>
            <a:r>
              <a:rPr lang="zh-CN" altLang="en-US" sz="3600" b="1" dirty="0" smtClean="0">
                <a:latin typeface="+mn-lt"/>
                <a:ea typeface="+mn-ea"/>
              </a:rPr>
              <a:t>无</a:t>
            </a:r>
            <a:r>
              <a:rPr lang="zh-CN" altLang="en-US" sz="3600" b="1" dirty="0">
                <a:latin typeface="+mn-lt"/>
                <a:ea typeface="+mn-ea"/>
              </a:rPr>
              <a:t>内部阻塞的交换系统 </a:t>
            </a:r>
            <a:endParaRPr lang="en-US" altLang="zh-CN" sz="3600" b="1" dirty="0">
              <a:latin typeface="+mn-lt"/>
              <a:ea typeface="+mn-ea"/>
            </a:endParaRP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 </a:t>
            </a:r>
            <a:r>
              <a:rPr lang="zh-CN" altLang="en-US" sz="2400" dirty="0">
                <a:latin typeface="+mn-lt"/>
                <a:ea typeface="+mn-ea"/>
              </a:rPr>
              <a:t>交换结构的设计使系统中不会出现内部资源的竞争</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系统</a:t>
            </a:r>
            <a:r>
              <a:rPr lang="zh-CN" altLang="en-US" sz="2400" dirty="0">
                <a:latin typeface="+mn-lt"/>
                <a:ea typeface="+mn-ea"/>
              </a:rPr>
              <a:t>内部不会丢失 </a:t>
            </a:r>
            <a:r>
              <a:rPr lang="en-US" altLang="zh-CN" sz="2400" dirty="0">
                <a:latin typeface="+mn-lt"/>
                <a:ea typeface="+mn-ea"/>
              </a:rPr>
              <a:t>ATM </a:t>
            </a:r>
            <a:r>
              <a:rPr lang="zh-CN" altLang="en-US" sz="2400" dirty="0">
                <a:latin typeface="+mn-lt"/>
                <a:ea typeface="+mn-ea"/>
              </a:rPr>
              <a:t>信元</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信</a:t>
            </a:r>
            <a:r>
              <a:rPr lang="zh-CN" altLang="en-US" sz="2400" dirty="0">
                <a:latin typeface="+mn-lt"/>
                <a:ea typeface="+mn-ea"/>
              </a:rPr>
              <a:t>元的丢失仅可能发生在交换系统的入线或出线处</a:t>
            </a:r>
          </a:p>
          <a:p>
            <a:pPr fontAlgn="auto">
              <a:spcBef>
                <a:spcPts val="0"/>
              </a:spcBef>
              <a:spcAft>
                <a:spcPts val="1200"/>
              </a:spcAft>
              <a:buFont typeface="Wingdings" pitchFamily="2" charset="2"/>
              <a:buChar char="Ø"/>
              <a:defRPr/>
            </a:pPr>
            <a:r>
              <a:rPr lang="zh-CN" altLang="en-US" sz="3600" b="1" dirty="0" smtClean="0">
                <a:latin typeface="+mn-lt"/>
                <a:ea typeface="+mn-ea"/>
              </a:rPr>
              <a:t>有</a:t>
            </a:r>
            <a:r>
              <a:rPr lang="zh-CN" altLang="en-US" sz="3600" b="1" dirty="0">
                <a:latin typeface="+mn-lt"/>
                <a:ea typeface="+mn-ea"/>
              </a:rPr>
              <a:t>内部阻塞的交换系统</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存在</a:t>
            </a:r>
            <a:r>
              <a:rPr lang="zh-CN" altLang="en-US" sz="2400" dirty="0">
                <a:latin typeface="+mn-lt"/>
                <a:ea typeface="+mn-ea"/>
              </a:rPr>
              <a:t>内部资源竞争</a:t>
            </a:r>
          </a:p>
          <a:p>
            <a:pPr marL="800100" lvl="1" indent="-342900" fontAlgn="auto">
              <a:spcBef>
                <a:spcPts val="0"/>
              </a:spcBef>
              <a:spcAft>
                <a:spcPts val="1200"/>
              </a:spcAft>
              <a:buFont typeface="Wingdings" pitchFamily="2" charset="2"/>
              <a:buChar char="ü"/>
              <a:defRPr/>
            </a:pPr>
            <a:r>
              <a:rPr lang="zh-CN" altLang="en-US" sz="2400" dirty="0" smtClean="0">
                <a:latin typeface="+mn-lt"/>
                <a:ea typeface="+mn-ea"/>
              </a:rPr>
              <a:t>由于</a:t>
            </a:r>
            <a:r>
              <a:rPr lang="zh-CN" altLang="en-US" sz="2400" dirty="0">
                <a:latin typeface="+mn-lt"/>
                <a:ea typeface="+mn-ea"/>
              </a:rPr>
              <a:t>可用内部资源的缺乏，可能导致 </a:t>
            </a:r>
            <a:r>
              <a:rPr lang="en-US" altLang="zh-CN" sz="2400" dirty="0">
                <a:latin typeface="+mn-lt"/>
                <a:ea typeface="+mn-ea"/>
              </a:rPr>
              <a:t>ATM </a:t>
            </a:r>
            <a:r>
              <a:rPr lang="zh-CN" altLang="en-US" sz="2400" dirty="0">
                <a:latin typeface="+mn-lt"/>
                <a:ea typeface="+mn-ea"/>
              </a:rPr>
              <a:t>信元的丢失</a:t>
            </a:r>
            <a:endParaRPr lang="en-US" altLang="zh-CN" sz="2400" dirty="0">
              <a:latin typeface="+mn-lt"/>
              <a:ea typeface="+mn-ea"/>
            </a:endParaRPr>
          </a:p>
          <a:p>
            <a:pPr marL="800100" lvl="1" indent="-342900" fontAlgn="auto">
              <a:spcBef>
                <a:spcPts val="0"/>
              </a:spcBef>
              <a:spcAft>
                <a:spcPts val="1200"/>
              </a:spcAft>
              <a:buFont typeface="Wingdings" pitchFamily="2" charset="2"/>
              <a:buChar char="ü"/>
              <a:defRPr/>
            </a:pPr>
            <a:r>
              <a:rPr lang="zh-CN" altLang="en-US" sz="2400" dirty="0">
                <a:latin typeface="+mn-lt"/>
                <a:ea typeface="+mn-ea"/>
              </a:rPr>
              <a:t> </a:t>
            </a:r>
            <a:r>
              <a:rPr lang="zh-CN" altLang="en-US" sz="2400" dirty="0" smtClean="0">
                <a:latin typeface="+mn-lt"/>
                <a:ea typeface="+mn-ea"/>
              </a:rPr>
              <a:t>采用</a:t>
            </a:r>
            <a:r>
              <a:rPr lang="zh-CN" altLang="en-US" sz="2400" dirty="0">
                <a:latin typeface="+mn-lt"/>
                <a:ea typeface="+mn-ea"/>
              </a:rPr>
              <a:t>良好的系统设计策略，可将信元阻塞概率控制在一定范围内</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4972</Words>
  <Application>Microsoft Office PowerPoint</Application>
  <PresentationFormat>全屏显示(4:3)</PresentationFormat>
  <Paragraphs>758</Paragraphs>
  <Slides>75</Slides>
  <Notes>72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77" baseType="lpstr">
      <vt:lpstr>Office 主题​​</vt:lpstr>
      <vt:lpstr>Equation</vt:lpstr>
      <vt:lpstr>ATM宽带交换技术</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ATM 基本交换结构----排队方式</vt:lpstr>
      <vt:lpstr>排队策略</vt:lpstr>
      <vt:lpstr>输入排队</vt:lpstr>
      <vt:lpstr>输入排队模型</vt:lpstr>
      <vt:lpstr>输入排队的缺点</vt:lpstr>
      <vt:lpstr>输出排队</vt:lpstr>
      <vt:lpstr>输出排队模型</vt:lpstr>
      <vt:lpstr>输出排队的优缺点</vt:lpstr>
      <vt:lpstr>中央排队</vt:lpstr>
      <vt:lpstr>中央排队模型</vt:lpstr>
      <vt:lpstr>中央排队的优缺点</vt:lpstr>
      <vt:lpstr>三种排队策略的性能分析</vt:lpstr>
      <vt:lpstr>邮局中的输入排队模型</vt:lpstr>
      <vt:lpstr>邮局中的输出排队模型</vt:lpstr>
      <vt:lpstr>邮局中的中央排队模型</vt:lpstr>
      <vt:lpstr>三种排队策略的直观分析</vt:lpstr>
      <vt:lpstr>排队策略的数学模型</vt:lpstr>
      <vt:lpstr>输出排队的解析结果</vt:lpstr>
      <vt:lpstr>输出排队的平均等待时间</vt:lpstr>
      <vt:lpstr>输出排队模型的性能分析</vt:lpstr>
      <vt:lpstr>输入排队模型的性能分析</vt:lpstr>
      <vt:lpstr>中央排队模型的性能分析</vt:lpstr>
      <vt:lpstr>中央排队策略的队列大小</vt:lpstr>
      <vt:lpstr>中央排队策略的队列大小</vt:lpstr>
      <vt:lpstr>中央排队策略的性能</vt:lpstr>
      <vt:lpstr>计算机仿真</vt:lpstr>
      <vt:lpstr>计算机仿真的结果</vt:lpstr>
      <vt:lpstr>排队策略的性能分析</vt:lpstr>
      <vt:lpstr>排队策略对物理实现的要求</vt:lpstr>
      <vt:lpstr>输出排队策略的实现参数</vt:lpstr>
      <vt:lpstr>输入排队策略的实现参数</vt:lpstr>
      <vt:lpstr>中央排队策略的实现参数</vt:lpstr>
      <vt:lpstr>不同排队策略的存储器访问时间</vt:lpstr>
      <vt:lpstr>三种排队策略的实现参数比较</vt:lpstr>
      <vt:lpstr>单级交换网络</vt:lpstr>
      <vt:lpstr>扩展交换矩阵网络</vt:lpstr>
      <vt:lpstr>混合式互换网络</vt:lpstr>
      <vt:lpstr>思考题</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ATM宽带交换技术</dc:title>
  <dc:creator>微软用户</dc:creator>
  <cp:lastModifiedBy>Windows 用户</cp:lastModifiedBy>
  <cp:revision>46</cp:revision>
  <dcterms:created xsi:type="dcterms:W3CDTF">2011-11-20T07:58:47Z</dcterms:created>
  <dcterms:modified xsi:type="dcterms:W3CDTF">2015-08-28T06:45:36Z</dcterms:modified>
</cp:coreProperties>
</file>