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5" r:id="rId11"/>
    <p:sldId id="396" r:id="rId12"/>
    <p:sldId id="397" r:id="rId13"/>
    <p:sldId id="398" r:id="rId14"/>
    <p:sldId id="392" r:id="rId15"/>
    <p:sldId id="394" r:id="rId16"/>
    <p:sldId id="3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D9929-8860-4B73-A375-58DF5D0D71ED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A8A68-365A-4568-BC22-5C103D2941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842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8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781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57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73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410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65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20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228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18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043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327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9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8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53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5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1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7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29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0A89D3-1E8A-41A3-A715-972EFEB8DCB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A7A58C-E71C-4888-87CF-9FA31E3E46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74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7444F7B6-A5A7-4DB1-ACE6-7F735BA45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A95A56D-87D9-4C3B-B967-D4348115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2289" y="4185048"/>
            <a:ext cx="3075709" cy="1655762"/>
          </a:xfrm>
        </p:spPr>
        <p:txBody>
          <a:bodyPr/>
          <a:lstStyle/>
          <a:p>
            <a:r>
              <a:rPr lang="id-ID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Favian Aldo Hermawan </a:t>
            </a:r>
          </a:p>
          <a:p>
            <a:r>
              <a:rPr lang="id-ID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A11.2018.10847</a:t>
            </a:r>
          </a:p>
          <a:p>
            <a:r>
              <a:rPr lang="id-ID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A11.4612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01177-67F4-4484-B2A6-17713EF72EFF}"/>
              </a:ext>
            </a:extLst>
          </p:cNvPr>
          <p:cNvSpPr/>
          <p:nvPr/>
        </p:nvSpPr>
        <p:spPr>
          <a:xfrm>
            <a:off x="7079669" y="1457143"/>
            <a:ext cx="4100947" cy="47867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FE91E0-A5C5-4DEC-AD00-F3186D575B86}"/>
              </a:ext>
            </a:extLst>
          </p:cNvPr>
          <p:cNvSpPr txBox="1">
            <a:spLocks/>
          </p:cNvSpPr>
          <p:nvPr/>
        </p:nvSpPr>
        <p:spPr>
          <a:xfrm>
            <a:off x="7592289" y="2617390"/>
            <a:ext cx="3075709" cy="3880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CRISP - DM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AB6BE1-28F5-496B-B1CB-5B3859798078}"/>
              </a:ext>
            </a:extLst>
          </p:cNvPr>
          <p:cNvCxnSpPr>
            <a:cxnSpLocks/>
          </p:cNvCxnSpPr>
          <p:nvPr/>
        </p:nvCxnSpPr>
        <p:spPr>
          <a:xfrm>
            <a:off x="7329053" y="3616037"/>
            <a:ext cx="347749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F4C53C-01E5-4488-BBE6-AAD613563402}"/>
              </a:ext>
            </a:extLst>
          </p:cNvPr>
          <p:cNvSpPr/>
          <p:nvPr/>
        </p:nvSpPr>
        <p:spPr>
          <a:xfrm>
            <a:off x="5031445" y="368793"/>
            <a:ext cx="2129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r>
              <a:rPr lang="id-ID" sz="2400" b="1" dirty="0"/>
              <a:t>ahasa Inggris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36D5F-F439-4F11-B443-CEC3AC0F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6" y="1644937"/>
            <a:ext cx="71723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A6A6D-4E7D-4695-B028-6769C8705A4B}"/>
              </a:ext>
            </a:extLst>
          </p:cNvPr>
          <p:cNvSpPr/>
          <p:nvPr/>
        </p:nvSpPr>
        <p:spPr>
          <a:xfrm>
            <a:off x="5193349" y="382648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</a:t>
            </a:r>
            <a:r>
              <a:rPr lang="id-ID" sz="2400" b="1" dirty="0"/>
              <a:t>atematika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7C1EC-5460-43E4-9036-BB4F9BAF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662979"/>
            <a:ext cx="7191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4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B3D51-AE94-4A2B-9586-1430835DFE7D}"/>
              </a:ext>
            </a:extLst>
          </p:cNvPr>
          <p:cNvSpPr/>
          <p:nvPr/>
        </p:nvSpPr>
        <p:spPr>
          <a:xfrm>
            <a:off x="5780048" y="351135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I</a:t>
            </a:r>
            <a:r>
              <a:rPr lang="id-ID" sz="2400" b="1" dirty="0"/>
              <a:t>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B4285-B1A1-41E5-BA14-589B9F10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728643"/>
            <a:ext cx="72009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C9933C-E499-48C1-885A-37945F71B110}"/>
              </a:ext>
            </a:extLst>
          </p:cNvPr>
          <p:cNvSpPr/>
          <p:nvPr/>
        </p:nvSpPr>
        <p:spPr>
          <a:xfrm>
            <a:off x="5648408" y="341084"/>
            <a:ext cx="895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400" b="1" dirty="0"/>
              <a:t>Kelas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71B40-F333-4A6C-ACB9-05A675B3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0" y="1842654"/>
            <a:ext cx="72294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1541928" y="1650999"/>
            <a:ext cx="95555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Hasil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G</a:t>
            </a:r>
            <a:r>
              <a:rPr lang="id-ID" sz="2800" dirty="0"/>
              <a:t>rafik, </a:t>
            </a:r>
            <a:r>
              <a:rPr lang="id-ID" sz="2800" dirty="0">
                <a:solidFill>
                  <a:srgbClr val="FF0000"/>
                </a:solidFill>
              </a:rPr>
              <a:t>yang perlu dipertingkat </a:t>
            </a:r>
            <a:r>
              <a:rPr lang="id-ID" sz="2800" dirty="0"/>
              <a:t>pada mata pelajaran </a:t>
            </a:r>
            <a:r>
              <a:rPr lang="id-ID" sz="2800" dirty="0">
                <a:solidFill>
                  <a:srgbClr val="FF0000"/>
                </a:solidFill>
              </a:rPr>
              <a:t>Bahasa Indonesia dan IPA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faktor</a:t>
            </a:r>
            <a:r>
              <a:rPr lang="en-US" sz="2800" dirty="0"/>
              <a:t> yang </a:t>
            </a:r>
            <a:r>
              <a:rPr lang="en-US" sz="2800" dirty="0">
                <a:solidFill>
                  <a:srgbClr val="FF0000"/>
                </a:solidFill>
              </a:rPr>
              <a:t>paling </a:t>
            </a:r>
            <a:r>
              <a:rPr lang="en-US" sz="2800" dirty="0" err="1">
                <a:solidFill>
                  <a:srgbClr val="FF0000"/>
                </a:solidFill>
              </a:rPr>
              <a:t>berpengaruh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id-ID" sz="2800" dirty="0"/>
              <a:t>IND, ING, MTK, IPA, KELAS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faktor</a:t>
            </a:r>
            <a:r>
              <a:rPr lang="en-US" sz="2800" dirty="0"/>
              <a:t> yang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tidak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berpengaruh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id-ID" sz="2800" dirty="0"/>
              <a:t>Rata - rata dan Keterangan </a:t>
            </a: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21" y="371425"/>
            <a:ext cx="9744637" cy="809251"/>
          </a:xfrm>
        </p:spPr>
        <p:txBody>
          <a:bodyPr>
            <a:normAutofit/>
          </a:bodyPr>
          <a:lstStyle/>
          <a:p>
            <a:pPr algn="ctr"/>
            <a:r>
              <a:rPr lang="en-ID" sz="4000" dirty="0">
                <a:solidFill>
                  <a:schemeClr val="tx1"/>
                </a:solidFill>
              </a:rPr>
              <a:t>5. </a:t>
            </a:r>
            <a:r>
              <a:rPr lang="en-ID" sz="4000" dirty="0" err="1">
                <a:solidFill>
                  <a:schemeClr val="tx1"/>
                </a:solidFill>
              </a:rPr>
              <a:t>Evaluasi</a:t>
            </a:r>
            <a:r>
              <a:rPr lang="en-ID" sz="4000" dirty="0">
                <a:solidFill>
                  <a:schemeClr val="tx1"/>
                </a:solidFill>
              </a:rPr>
              <a:t> (</a:t>
            </a:r>
            <a:r>
              <a:rPr lang="en-ID" sz="4000" i="1" dirty="0">
                <a:solidFill>
                  <a:schemeClr val="tx1"/>
                </a:solidFill>
              </a:rPr>
              <a:t>Evaluation</a:t>
            </a:r>
            <a:r>
              <a:rPr lang="en-ID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1541928" y="1650999"/>
            <a:ext cx="99464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800" dirty="0"/>
              <a:t>Jojo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program kelas agar bisa mudah dimengerti oleh siswanya dengan pemahaman yang berbeda </a:t>
            </a:r>
            <a:r>
              <a:rPr lang="id-ID" sz="2800" dirty="0"/>
              <a:t>dan melakukan kuis setelah pelajaran itu usai.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681" y="356839"/>
            <a:ext cx="9744637" cy="809251"/>
          </a:xfrm>
        </p:spPr>
        <p:txBody>
          <a:bodyPr>
            <a:normAutofit/>
          </a:bodyPr>
          <a:lstStyle/>
          <a:p>
            <a:pPr algn="ctr"/>
            <a:r>
              <a:rPr lang="en-ID" sz="4000" dirty="0">
                <a:solidFill>
                  <a:schemeClr val="tx1"/>
                </a:solidFill>
              </a:rPr>
              <a:t>6. </a:t>
            </a:r>
            <a:r>
              <a:rPr lang="en-ID" sz="4000" dirty="0" err="1">
                <a:solidFill>
                  <a:schemeClr val="tx1"/>
                </a:solidFill>
              </a:rPr>
              <a:t>Penerapan</a:t>
            </a:r>
            <a:r>
              <a:rPr lang="en-ID" sz="4000" dirty="0">
                <a:solidFill>
                  <a:schemeClr val="tx1"/>
                </a:solidFill>
              </a:rPr>
              <a:t> (</a:t>
            </a:r>
            <a:r>
              <a:rPr lang="en-ID" sz="4000" i="1" dirty="0">
                <a:solidFill>
                  <a:schemeClr val="tx1"/>
                </a:solidFill>
              </a:rPr>
              <a:t>Deployment</a:t>
            </a:r>
            <a:r>
              <a:rPr lang="en-ID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3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0AD3-16F1-4A44-9D94-8FE66CD2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id-ID" i="1" dirty="0">
                <a:latin typeface="Adobe Caslon Pro" panose="0205050205050A020403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9957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D9AE-E6A8-49CB-8747-A9627F08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197D-9E19-45BE-98F8-9C48FB5E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sz="2800" dirty="0" err="1">
                <a:solidFill>
                  <a:schemeClr val="tx1"/>
                </a:solidFill>
              </a:rPr>
              <a:t>Carilah</a:t>
            </a:r>
            <a:r>
              <a:rPr lang="en-US" sz="2800" dirty="0">
                <a:solidFill>
                  <a:schemeClr val="tx1"/>
                </a:solidFill>
              </a:rPr>
              <a:t> data yang </a:t>
            </a:r>
            <a:r>
              <a:rPr lang="en-US" sz="2800" dirty="0" err="1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Anda </a:t>
            </a:r>
            <a:r>
              <a:rPr lang="en-US" sz="2800" dirty="0" err="1">
                <a:solidFill>
                  <a:schemeClr val="tx1"/>
                </a:solidFill>
              </a:rPr>
              <a:t>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Proses Data Mining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kemudian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gunakan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CRISP – DM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menyelesaikan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masalah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tersebut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/>
            <a:r>
              <a:rPr lang="en-US" sz="2800" dirty="0" err="1">
                <a:solidFill>
                  <a:schemeClr val="tx1"/>
                </a:solidFill>
              </a:rPr>
              <a:t>Jelaskan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setiap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langkahnya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Studi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Kasus</a:t>
            </a:r>
            <a:r>
              <a:rPr lang="en-US" sz="2800" b="1" i="1" dirty="0">
                <a:solidFill>
                  <a:srgbClr val="FF0000"/>
                </a:solidFill>
              </a:rPr>
              <a:t> Data </a:t>
            </a:r>
            <a:r>
              <a:rPr lang="en-US" sz="2800" b="1" i="1" dirty="0" err="1">
                <a:solidFill>
                  <a:srgbClr val="FF0000"/>
                </a:solidFill>
              </a:rPr>
              <a:t>Kelulusan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Mahasiswa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diatas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menggunakan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proses CRISP-DM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dimulai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Business Understanding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Data Understanding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Data Preparation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Modeling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Evaluation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dan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Deployment</a:t>
            </a:r>
            <a:r>
              <a:rPr lang="en-US" sz="2800" dirty="0"/>
              <a:t>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8255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623455" y="1535172"/>
            <a:ext cx="108896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rgbClr val="FF0000"/>
                </a:solidFill>
              </a:rPr>
              <a:t>Problems</a:t>
            </a:r>
            <a:r>
              <a:rPr lang="id-ID" sz="24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400" dirty="0"/>
              <a:t>Jojo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id-ID" sz="2400" dirty="0"/>
              <a:t>kepala sekolah SMP N 36 Semarang</a:t>
            </a:r>
            <a:r>
              <a:rPr lang="en-US" sz="2400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400" dirty="0"/>
              <a:t>SMP N 36 Semarang pada kelas 9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id-ID" sz="2400" dirty="0"/>
              <a:t>karena nilai yang kurang memuaskan dari tahun sebelumnya.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400" dirty="0"/>
              <a:t>Jojo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dan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id-ID" sz="2400" dirty="0"/>
              <a:t>siswa yang perlu tambahan dengan cara tersendiri.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id-ID" sz="2400" dirty="0"/>
              <a:t>Jojo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konseling</a:t>
            </a:r>
            <a:r>
              <a:rPr lang="id-ID" sz="2400" dirty="0"/>
              <a:t> ke guru BK</a:t>
            </a:r>
            <a:r>
              <a:rPr lang="en-US" sz="2400" dirty="0"/>
              <a:t>, </a:t>
            </a:r>
            <a:r>
              <a:rPr lang="id-ID" sz="2400" dirty="0"/>
              <a:t>agar waktu pelaksanaan UN peringkat sekolah tidak turun.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id-ID" sz="2400" dirty="0">
                <a:solidFill>
                  <a:srgbClr val="FF0000"/>
                </a:solidFill>
              </a:rPr>
              <a:t>Objective</a:t>
            </a:r>
            <a:r>
              <a:rPr lang="id-ID" sz="24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400" dirty="0"/>
              <a:t>Cara meningkatkan kemampuan siswa dalam belajar.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58593"/>
            <a:ext cx="11526982" cy="809251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1. </a:t>
            </a:r>
            <a:r>
              <a:rPr lang="en-ID" dirty="0" err="1">
                <a:solidFill>
                  <a:schemeClr val="tx1"/>
                </a:solidFill>
              </a:rPr>
              <a:t>Pemahaman</a:t>
            </a:r>
            <a:r>
              <a:rPr lang="en-ID" dirty="0">
                <a:solidFill>
                  <a:schemeClr val="tx1"/>
                </a:solidFill>
              </a:rPr>
              <a:t> Proses </a:t>
            </a:r>
            <a:r>
              <a:rPr lang="en-ID" dirty="0" err="1">
                <a:solidFill>
                  <a:schemeClr val="tx1"/>
                </a:solidFill>
              </a:rPr>
              <a:t>Bisnis</a:t>
            </a:r>
            <a:r>
              <a:rPr lang="en-ID" dirty="0">
                <a:solidFill>
                  <a:schemeClr val="tx1"/>
                </a:solidFill>
              </a:rPr>
              <a:t> (</a:t>
            </a:r>
            <a:r>
              <a:rPr lang="en-ID" i="1" dirty="0">
                <a:solidFill>
                  <a:schemeClr val="tx1"/>
                </a:solidFill>
              </a:rPr>
              <a:t>Business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Understanding</a:t>
            </a:r>
            <a:r>
              <a:rPr lang="en-ID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443346" y="1389265"/>
            <a:ext cx="113465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, </a:t>
            </a:r>
            <a:r>
              <a:rPr lang="id-ID" sz="2400" dirty="0"/>
              <a:t>Jojo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di </a:t>
            </a:r>
            <a:r>
              <a:rPr lang="id-ID" sz="2400" dirty="0"/>
              <a:t>sekolahnya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</a:t>
            </a:r>
            <a:r>
              <a:rPr lang="id-ID" sz="2400" dirty="0"/>
              <a:t> </a:t>
            </a:r>
            <a:r>
              <a:rPr lang="en-US" sz="2400" dirty="0"/>
              <a:t>-</a:t>
            </a:r>
            <a:r>
              <a:rPr lang="id-ID" sz="2400" dirty="0"/>
              <a:t> </a:t>
            </a:r>
            <a:r>
              <a:rPr lang="en-US" sz="2400" dirty="0"/>
              <a:t>data </a:t>
            </a:r>
            <a:r>
              <a:rPr lang="en-US" sz="2400" dirty="0" err="1"/>
              <a:t>dikumpulkan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</a:t>
            </a:r>
            <a:r>
              <a:rPr lang="en-US" sz="2400" dirty="0" err="1"/>
              <a:t>profil</a:t>
            </a:r>
            <a:r>
              <a:rPr lang="en-US" sz="2400" dirty="0"/>
              <a:t> </a:t>
            </a:r>
            <a:r>
              <a:rPr lang="id-ID" sz="2400" dirty="0"/>
              <a:t>siswa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sz="2400" dirty="0"/>
              <a:t>Nilai Bahasa Indonesia 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sz="2400" dirty="0"/>
              <a:t>Nilai Bahasa inggris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sz="2400" dirty="0"/>
              <a:t>Nilai Matematika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sz="2400" dirty="0"/>
              <a:t>Nilai Ilmu Pengetahuan Alam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sz="2400" dirty="0"/>
              <a:t>Rata – rata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sz="2400" dirty="0"/>
              <a:t>Kelas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sz="2400" dirty="0"/>
              <a:t>Keterangan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681" y="367744"/>
            <a:ext cx="9744637" cy="809251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2. </a:t>
            </a:r>
            <a:r>
              <a:rPr lang="en-ID" dirty="0" err="1">
                <a:solidFill>
                  <a:schemeClr val="tx1"/>
                </a:solidFill>
              </a:rPr>
              <a:t>Pemahaman</a:t>
            </a:r>
            <a:r>
              <a:rPr lang="en-ID" dirty="0">
                <a:solidFill>
                  <a:schemeClr val="tx1"/>
                </a:solidFill>
              </a:rPr>
              <a:t> Data (</a:t>
            </a:r>
            <a:r>
              <a:rPr lang="en-ID" i="1" dirty="0">
                <a:solidFill>
                  <a:schemeClr val="tx1"/>
                </a:solidFill>
              </a:rPr>
              <a:t>Data Understanding</a:t>
            </a:r>
            <a:r>
              <a:rPr lang="en-ID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4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1402501" y="1271220"/>
            <a:ext cx="96254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d-ID" sz="2800" dirty="0"/>
              <a:t>D</a:t>
            </a:r>
            <a:r>
              <a:rPr lang="en-ID" sz="2800" dirty="0" err="1"/>
              <a:t>ata</a:t>
            </a:r>
            <a:r>
              <a:rPr lang="en-ID" sz="2800" dirty="0"/>
              <a:t> set</a:t>
            </a:r>
            <a:r>
              <a:rPr lang="id-ID" sz="2800" dirty="0"/>
              <a:t>: </a:t>
            </a:r>
            <a:r>
              <a:rPr lang="id-ID" sz="2800" dirty="0">
                <a:solidFill>
                  <a:srgbClr val="FF0000"/>
                </a:solidFill>
              </a:rPr>
              <a:t>Data Nilai Siswa Kelas 9 SMP N 36 Semarang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88" y="384548"/>
            <a:ext cx="9744637" cy="809251"/>
          </a:xfrm>
        </p:spPr>
        <p:txBody>
          <a:bodyPr>
            <a:normAutofit/>
          </a:bodyPr>
          <a:lstStyle/>
          <a:p>
            <a:pPr algn="ctr"/>
            <a:r>
              <a:rPr lang="en-ID" sz="4000" dirty="0">
                <a:solidFill>
                  <a:schemeClr val="tx1"/>
                </a:solidFill>
              </a:rPr>
              <a:t>3. </a:t>
            </a:r>
            <a:r>
              <a:rPr lang="en-ID" sz="4000" dirty="0" err="1">
                <a:solidFill>
                  <a:schemeClr val="tx1"/>
                </a:solidFill>
              </a:rPr>
              <a:t>Persiapan</a:t>
            </a:r>
            <a:r>
              <a:rPr lang="en-ID" sz="4000" dirty="0">
                <a:solidFill>
                  <a:schemeClr val="tx1"/>
                </a:solidFill>
              </a:rPr>
              <a:t> Data (</a:t>
            </a:r>
            <a:r>
              <a:rPr lang="en-ID" sz="4000" i="1" dirty="0">
                <a:solidFill>
                  <a:schemeClr val="tx1"/>
                </a:solidFill>
              </a:rPr>
              <a:t>Data Preparation</a:t>
            </a:r>
            <a:r>
              <a:rPr lang="en-ID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AE4945-2578-4535-9DF4-648DBFC0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9422"/>
              </p:ext>
            </p:extLst>
          </p:nvPr>
        </p:nvGraphicFramePr>
        <p:xfrm>
          <a:off x="3209162" y="1942530"/>
          <a:ext cx="5773675" cy="4351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735">
                  <a:extLst>
                    <a:ext uri="{9D8B030D-6E8A-4147-A177-3AD203B41FA5}">
                      <a16:colId xmlns:a16="http://schemas.microsoft.com/office/drawing/2014/main" val="3808013286"/>
                    </a:ext>
                  </a:extLst>
                </a:gridCol>
                <a:gridCol w="1154735">
                  <a:extLst>
                    <a:ext uri="{9D8B030D-6E8A-4147-A177-3AD203B41FA5}">
                      <a16:colId xmlns:a16="http://schemas.microsoft.com/office/drawing/2014/main" val="3285672373"/>
                    </a:ext>
                  </a:extLst>
                </a:gridCol>
                <a:gridCol w="1154735">
                  <a:extLst>
                    <a:ext uri="{9D8B030D-6E8A-4147-A177-3AD203B41FA5}">
                      <a16:colId xmlns:a16="http://schemas.microsoft.com/office/drawing/2014/main" val="4227908910"/>
                    </a:ext>
                  </a:extLst>
                </a:gridCol>
                <a:gridCol w="1154735">
                  <a:extLst>
                    <a:ext uri="{9D8B030D-6E8A-4147-A177-3AD203B41FA5}">
                      <a16:colId xmlns:a16="http://schemas.microsoft.com/office/drawing/2014/main" val="3808441441"/>
                    </a:ext>
                  </a:extLst>
                </a:gridCol>
                <a:gridCol w="1154735">
                  <a:extLst>
                    <a:ext uri="{9D8B030D-6E8A-4147-A177-3AD203B41FA5}">
                      <a16:colId xmlns:a16="http://schemas.microsoft.com/office/drawing/2014/main" val="2876318740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No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IND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MTK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IPA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94086299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217147152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34264680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7339752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12084054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1010654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267538676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55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5106871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02174268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05476593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91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197959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90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268156446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90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268717158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258485968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5430013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58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96877754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96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10026480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42646282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71176458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95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5999625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95732355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287765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49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6702978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93452782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7860467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59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93954178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76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64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55752680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</a:rPr>
                        <a:t>85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628929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E4963-C36F-416D-A89A-89A37F83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21" y="1128177"/>
            <a:ext cx="8037024" cy="4601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372685" y="512618"/>
            <a:ext cx="28305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Melakukan transformasi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T</a:t>
            </a:r>
            <a:r>
              <a:rPr lang="en-US" sz="2800" dirty="0" err="1"/>
              <a:t>erdapat</a:t>
            </a:r>
            <a:r>
              <a:rPr lang="en-US" sz="2800" dirty="0"/>
              <a:t> </a:t>
            </a:r>
            <a:r>
              <a:rPr lang="id-ID" sz="2800" dirty="0"/>
              <a:t>27</a:t>
            </a:r>
            <a:r>
              <a:rPr lang="en-US" sz="2800" dirty="0"/>
              <a:t> data </a:t>
            </a:r>
            <a:r>
              <a:rPr lang="id-ID" sz="2800" dirty="0"/>
              <a:t>siswa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id-ID" sz="2800" dirty="0"/>
              <a:t>7 </a:t>
            </a:r>
            <a:r>
              <a:rPr lang="en-US" sz="2800" dirty="0" err="1"/>
              <a:t>atribut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Tidak ada </a:t>
            </a:r>
            <a:r>
              <a:rPr lang="en-US" sz="2800" dirty="0"/>
              <a:t>Missing Value</a:t>
            </a:r>
            <a:r>
              <a:rPr lang="id-ID" sz="2800" dirty="0"/>
              <a:t>. Jadi langsung lanjut.</a:t>
            </a:r>
            <a:endParaRPr lang="en-US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135449-7065-4DFC-827D-16F7A4C2106A}"/>
              </a:ext>
            </a:extLst>
          </p:cNvPr>
          <p:cNvSpPr/>
          <p:nvPr/>
        </p:nvSpPr>
        <p:spPr>
          <a:xfrm>
            <a:off x="7455133" y="1676399"/>
            <a:ext cx="1370212" cy="23552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433564" y="366623"/>
            <a:ext cx="289152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Jika ada </a:t>
            </a:r>
            <a:r>
              <a:rPr lang="en-US" sz="2800" dirty="0"/>
              <a:t>Missing Value </a:t>
            </a:r>
            <a:r>
              <a:rPr lang="en-US" sz="2800" dirty="0" err="1"/>
              <a:t>dipecahkan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menambahkan</a:t>
            </a:r>
            <a:r>
              <a:rPr lang="en-US" sz="2800" dirty="0"/>
              <a:t> data </a:t>
            </a:r>
            <a:r>
              <a:rPr lang="id-ID" sz="2800" dirty="0"/>
              <a:t>dan direplace 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rata-rata.</a:t>
            </a:r>
            <a:r>
              <a:rPr lang="id-ID" sz="2800" dirty="0"/>
              <a:t> Sehingga h</a:t>
            </a:r>
            <a:r>
              <a:rPr lang="en-US" sz="2800" dirty="0" err="1"/>
              <a:t>asilnya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data </a:t>
            </a:r>
            <a:r>
              <a:rPr lang="en-US" sz="2800" dirty="0" err="1"/>
              <a:t>bersih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missing value.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D2A5E4-F46C-4217-94D2-C38B63B2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46" y="507719"/>
            <a:ext cx="5428817" cy="58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405856" y="1193799"/>
            <a:ext cx="34116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Modelkan</a:t>
            </a:r>
            <a:r>
              <a:rPr lang="en-US" sz="2800" dirty="0"/>
              <a:t> dataset </a:t>
            </a:r>
            <a:r>
              <a:rPr lang="en-US" sz="2800" dirty="0" err="1"/>
              <a:t>dengan</a:t>
            </a:r>
            <a:r>
              <a:rPr lang="id-ID" sz="2800" dirty="0"/>
              <a:t> Cluster Simple K-Means.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Pola yang </a:t>
            </a:r>
            <a:r>
              <a:rPr lang="en-US" sz="2800" dirty="0" err="1"/>
              <a:t>dihasilkan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berbentuk</a:t>
            </a:r>
            <a:r>
              <a:rPr lang="id-ID" sz="2800" dirty="0"/>
              <a:t> grafik Cluster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681" y="384548"/>
            <a:ext cx="9744637" cy="809251"/>
          </a:xfrm>
        </p:spPr>
        <p:txBody>
          <a:bodyPr>
            <a:normAutofit/>
          </a:bodyPr>
          <a:lstStyle/>
          <a:p>
            <a:pPr algn="ctr"/>
            <a:r>
              <a:rPr lang="en-ID" sz="4000" dirty="0">
                <a:solidFill>
                  <a:schemeClr val="tx1"/>
                </a:solidFill>
              </a:rPr>
              <a:t>4. </a:t>
            </a:r>
            <a:r>
              <a:rPr lang="en-ID" sz="4000" dirty="0" err="1">
                <a:solidFill>
                  <a:schemeClr val="tx1"/>
                </a:solidFill>
              </a:rPr>
              <a:t>Pemodelan</a:t>
            </a:r>
            <a:r>
              <a:rPr lang="en-ID" sz="4000" dirty="0">
                <a:solidFill>
                  <a:schemeClr val="tx1"/>
                </a:solidFill>
              </a:rPr>
              <a:t> (</a:t>
            </a:r>
            <a:r>
              <a:rPr lang="en-ID" sz="4000" i="1" dirty="0" err="1">
                <a:solidFill>
                  <a:schemeClr val="tx1"/>
                </a:solidFill>
              </a:rPr>
              <a:t>Modeling</a:t>
            </a:r>
            <a:r>
              <a:rPr lang="en-ID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6ACBC-2990-417C-846C-C8463E88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193799"/>
            <a:ext cx="3879764" cy="4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5C2DBA-47D6-4E69-8025-17961A852003}"/>
              </a:ext>
            </a:extLst>
          </p:cNvPr>
          <p:cNvSpPr txBox="1"/>
          <p:nvPr/>
        </p:nvSpPr>
        <p:spPr>
          <a:xfrm>
            <a:off x="948497" y="421513"/>
            <a:ext cx="10650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2800" dirty="0"/>
              <a:t>Hasil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data </a:t>
            </a:r>
            <a:r>
              <a:rPr lang="en-US" sz="2800" dirty="0" err="1"/>
              <a:t>berupa</a:t>
            </a:r>
            <a:r>
              <a:rPr lang="id-ID" sz="2800" dirty="0"/>
              <a:t> berupa </a:t>
            </a:r>
            <a:r>
              <a:rPr lang="id-ID" sz="2800" dirty="0">
                <a:solidFill>
                  <a:srgbClr val="FF0000"/>
                </a:solidFill>
              </a:rPr>
              <a:t>Grafik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41673-4286-4D64-B603-2A0618EE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1" y="1967715"/>
            <a:ext cx="7077075" cy="4371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DE8057-9409-4AF2-AA2F-C25499663D4A}"/>
              </a:ext>
            </a:extLst>
          </p:cNvPr>
          <p:cNvSpPr/>
          <p:nvPr/>
        </p:nvSpPr>
        <p:spPr>
          <a:xfrm>
            <a:off x="4840686" y="1225391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r>
              <a:rPr lang="id-ID" sz="2400" b="1" dirty="0"/>
              <a:t>ahasa Indonesia</a:t>
            </a:r>
          </a:p>
        </p:txBody>
      </p:sp>
    </p:spTree>
    <p:extLst>
      <p:ext uri="{BB962C8B-B14F-4D97-AF65-F5344CB8AC3E}">
        <p14:creationId xmlns:p14="http://schemas.microsoft.com/office/powerpoint/2010/main" val="41117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819</TotalTime>
  <Words>529</Words>
  <Application>Microsoft Office PowerPoint</Application>
  <PresentationFormat>Widescreen</PresentationFormat>
  <Paragraphs>199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Caslon Pro</vt:lpstr>
      <vt:lpstr>Arial</vt:lpstr>
      <vt:lpstr>Calibri</vt:lpstr>
      <vt:lpstr>Corbel</vt:lpstr>
      <vt:lpstr>Basis</vt:lpstr>
      <vt:lpstr>PowerPoint Presentation</vt:lpstr>
      <vt:lpstr>Soal</vt:lpstr>
      <vt:lpstr>1. Pemahaman Proses Bisnis (Business Understanding)</vt:lpstr>
      <vt:lpstr>2. Pemahaman Data (Data Understanding)</vt:lpstr>
      <vt:lpstr>3. Persiapan Data (Data Preparation)</vt:lpstr>
      <vt:lpstr>PowerPoint Presentation</vt:lpstr>
      <vt:lpstr>PowerPoint Presentation</vt:lpstr>
      <vt:lpstr>4. Pemodelan (Modeling)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Evaluasi (Evaluation)</vt:lpstr>
      <vt:lpstr>6. Penerapan (Deployment)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82</cp:revision>
  <dcterms:created xsi:type="dcterms:W3CDTF">2021-03-17T04:05:50Z</dcterms:created>
  <dcterms:modified xsi:type="dcterms:W3CDTF">2021-03-20T07:57:38Z</dcterms:modified>
</cp:coreProperties>
</file>