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518" r:id="rId5"/>
    <p:sldId id="527" r:id="rId6"/>
    <p:sldId id="584" r:id="rId7"/>
    <p:sldId id="585" r:id="rId8"/>
    <p:sldId id="582" r:id="rId9"/>
    <p:sldId id="583" r:id="rId10"/>
    <p:sldId id="586" r:id="rId11"/>
    <p:sldId id="529" r:id="rId12"/>
    <p:sldId id="530" r:id="rId13"/>
    <p:sldId id="531" r:id="rId14"/>
    <p:sldId id="532" r:id="rId15"/>
    <p:sldId id="533" r:id="rId16"/>
    <p:sldId id="534" r:id="rId17"/>
    <p:sldId id="257" r:id="rId18"/>
    <p:sldId id="528" r:id="rId19"/>
    <p:sldId id="535" r:id="rId20"/>
    <p:sldId id="536" r:id="rId21"/>
    <p:sldId id="537" r:id="rId22"/>
    <p:sldId id="599" r:id="rId23"/>
    <p:sldId id="600" r:id="rId24"/>
    <p:sldId id="601" r:id="rId25"/>
    <p:sldId id="603" r:id="rId26"/>
    <p:sldId id="602" r:id="rId27"/>
    <p:sldId id="539" r:id="rId28"/>
    <p:sldId id="587" r:id="rId29"/>
    <p:sldId id="538" r:id="rId30"/>
    <p:sldId id="541" r:id="rId31"/>
    <p:sldId id="542" r:id="rId32"/>
    <p:sldId id="540" r:id="rId33"/>
    <p:sldId id="593" r:id="rId34"/>
    <p:sldId id="604" r:id="rId35"/>
    <p:sldId id="605" r:id="rId36"/>
    <p:sldId id="544" r:id="rId37"/>
    <p:sldId id="545" r:id="rId38"/>
    <p:sldId id="543" r:id="rId39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9" autoAdjust="0"/>
    <p:restoredTop sz="71348" autoAdjust="0"/>
  </p:normalViewPr>
  <p:slideViewPr>
    <p:cSldViewPr snapToGrid="0">
      <p:cViewPr varScale="1">
        <p:scale>
          <a:sx n="102" d="100"/>
          <a:sy n="102" d="100"/>
        </p:scale>
        <p:origin x="19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 snapToGrid="0"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2023-09-11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Jeroen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02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Jeroen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98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36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97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6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997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95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383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06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968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4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Beide: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69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665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used a docker compose file to have a scripted version of all the various docker commands we had to run manually before</a:t>
            </a:r>
          </a:p>
          <a:p>
            <a:r>
              <a:rPr lang="en-GB" dirty="0"/>
              <a:t>Using a docker compose file we can have an easier time reproducing between systems without risking making copy paste mistakes.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616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docker image we build was spawned into 3 separate instances of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809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720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45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70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83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20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6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70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85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ransition/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2022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2022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760" r:id="rId12"/>
    <p:sldLayoutId id="2147483775" r:id="rId13"/>
    <p:sldLayoutId id="2147483746" r:id="rId14"/>
    <p:sldLayoutId id="2147483762" r:id="rId15"/>
    <p:sldLayoutId id="2147483764" r:id="rId16"/>
    <p:sldLayoutId id="214748377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33" r:id="rId23"/>
    <p:sldLayoutId id="2147483830" r:id="rId24"/>
    <p:sldLayoutId id="2147483831" r:id="rId25"/>
    <p:sldLayoutId id="2147483747" r:id="rId26"/>
    <p:sldLayoutId id="2147483819" r:id="rId27"/>
    <p:sldLayoutId id="2147483693" r:id="rId28"/>
    <p:sldLayoutId id="2147483834" r:id="rId29"/>
    <p:sldLayoutId id="2147483774" r:id="rId30"/>
    <p:sldLayoutId id="2147483778" r:id="rId31"/>
    <p:sldLayoutId id="2147483820" r:id="rId32"/>
    <p:sldLayoutId id="2147483829" r:id="rId33"/>
    <p:sldLayoutId id="2147483832" r:id="rId34"/>
    <p:sldLayoutId id="2147483835" r:id="rId35"/>
    <p:sldLayoutId id="2147483809" r:id="rId36"/>
    <p:sldLayoutId id="2147483811" r:id="rId37"/>
    <p:sldLayoutId id="2147483813" r:id="rId38"/>
    <p:sldLayoutId id="2147483755" r:id="rId39"/>
    <p:sldLayoutId id="2147483744" r:id="rId40"/>
    <p:sldLayoutId id="2147483753" r:id="rId41"/>
    <p:sldLayoutId id="2147483836" r:id="rId42"/>
    <p:sldLayoutId id="2147483815" r:id="rId43"/>
    <p:sldLayoutId id="2147483828" r:id="rId44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.mulder@cg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mailto:Brendan.van.walstijn@cgi.com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The world of Containers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Gerard Mulder</a:t>
            </a:r>
          </a:p>
          <a:p>
            <a:r>
              <a:rPr lang="en-CA" dirty="0"/>
              <a:t>Brendan van Walstijn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How do we provide runtime for an application?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2648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provide runtime for an application?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Pc or laptop</a:t>
            </a:r>
          </a:p>
          <a:p>
            <a:pPr marL="342900" indent="-342900">
              <a:buFontTx/>
              <a:buChar char="-"/>
            </a:pPr>
            <a:r>
              <a:rPr lang="nl-NL" dirty="0"/>
              <a:t>Virtual Machine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951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VM?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Emulation</a:t>
            </a:r>
            <a:r>
              <a:rPr lang="nl-NL" dirty="0"/>
              <a:t> of a computer</a:t>
            </a:r>
          </a:p>
          <a:p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:</a:t>
            </a:r>
          </a:p>
          <a:p>
            <a:pPr marL="342900" indent="-342900">
              <a:buFontTx/>
              <a:buChar char="-"/>
            </a:pPr>
            <a:r>
              <a:rPr lang="nl-NL" dirty="0"/>
              <a:t>Operating system</a:t>
            </a:r>
          </a:p>
          <a:p>
            <a:pPr marL="342900" indent="-342900">
              <a:buFontTx/>
              <a:buChar char="-"/>
            </a:pPr>
            <a:r>
              <a:rPr lang="nl-NL" dirty="0"/>
              <a:t>Networking</a:t>
            </a:r>
          </a:p>
          <a:p>
            <a:pPr marL="342900" indent="-342900">
              <a:buFontTx/>
              <a:buChar char="-"/>
            </a:pPr>
            <a:r>
              <a:rPr lang="nl-NL" dirty="0"/>
              <a:t>Memory &amp; Storage</a:t>
            </a:r>
          </a:p>
          <a:p>
            <a:pPr marL="342900" indent="-342900">
              <a:buFontTx/>
              <a:buChar char="-"/>
            </a:pPr>
            <a:r>
              <a:rPr lang="nl-NL" dirty="0"/>
              <a:t>Etc.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12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D2FC1-C450-40BC-AAF9-E7F706C161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2B6B0-54FD-4DF5-ACCF-DB406A9A2BD8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3262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Drawbacks of VM’s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configuration</a:t>
            </a:r>
            <a:endParaRPr lang="nl-NL" dirty="0"/>
          </a:p>
          <a:p>
            <a:pPr marL="606425" lvl="1" indent="-342900">
              <a:buFontTx/>
              <a:buChar char="-"/>
            </a:pPr>
            <a:r>
              <a:rPr lang="nl-NL" dirty="0"/>
              <a:t>Network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Storage &amp; Memory etc.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resources</a:t>
            </a:r>
          </a:p>
          <a:p>
            <a:pPr marL="606425" lvl="1" indent="-34290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VM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OS.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maintenance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Updates etc.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2993-2EB0-4FA6-A7D4-6A586E1BB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6FFCB-597B-4E29-9E50-2542C8691A21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7372F7-54D6-4F40-ACE6-C243F8261632}"/>
              </a:ext>
            </a:extLst>
          </p:cNvPr>
          <p:cNvSpPr txBox="1"/>
          <p:nvPr/>
        </p:nvSpPr>
        <p:spPr>
          <a:xfrm rot="20491088">
            <a:off x="435557" y="2815459"/>
            <a:ext cx="11782469" cy="939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t" anchorCtr="0">
            <a:noAutofit/>
          </a:bodyPr>
          <a:lstStyle/>
          <a:p>
            <a:r>
              <a:rPr lang="nl-NL" sz="6000" dirty="0"/>
              <a:t>SOLUTION: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220400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Docker?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platform </a:t>
            </a:r>
            <a:r>
              <a:rPr lang="nl-NL" dirty="0" err="1"/>
              <a:t>for</a:t>
            </a:r>
            <a:r>
              <a:rPr lang="nl-NL" dirty="0"/>
              <a:t> building, running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shipping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packages, </a:t>
            </a:r>
            <a:r>
              <a:rPr lang="nl-NL" dirty="0" err="1"/>
              <a:t>with</a:t>
            </a:r>
            <a:r>
              <a:rPr lang="nl-NL" dirty="0"/>
              <a:t> ONLY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. The Docker engine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host OS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containerized</a:t>
            </a:r>
            <a:r>
              <a:rPr lang="nl-NL" dirty="0"/>
              <a:t>’ </a:t>
            </a:r>
            <a:r>
              <a:rPr lang="nl-NL" dirty="0" err="1"/>
              <a:t>applications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1 OS is </a:t>
            </a:r>
            <a:r>
              <a:rPr lang="nl-NL" dirty="0" err="1"/>
              <a:t>required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15</a:t>
            </a:fld>
            <a:endParaRPr lang="en-CA"/>
          </a:p>
        </p:txBody>
      </p:sp>
      <p:pic>
        <p:nvPicPr>
          <p:cNvPr id="5" name="Picture 4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B1525850-5EFC-4477-8497-67B38D9E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93" y="2008482"/>
            <a:ext cx="3794035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965ECEE-F5D9-4C5D-8C11-02D2E11C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1" y="2008482"/>
            <a:ext cx="3794033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718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standardized</a:t>
            </a:r>
            <a:r>
              <a:rPr lang="nl-NL" dirty="0"/>
              <a:t>, running unit of software</a:t>
            </a:r>
          </a:p>
          <a:p>
            <a:endParaRPr lang="nl-NL" dirty="0"/>
          </a:p>
          <a:p>
            <a:r>
              <a:rPr lang="nl-NL" b="1" dirty="0"/>
              <a:t>Image: </a:t>
            </a:r>
            <a:r>
              <a:rPr lang="nl-NL" dirty="0"/>
              <a:t>An </a:t>
            </a:r>
            <a:r>
              <a:rPr lang="nl-NL" dirty="0" err="1"/>
              <a:t>executable</a:t>
            </a:r>
            <a:r>
              <a:rPr lang="nl-NL" dirty="0"/>
              <a:t> package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(a blueprint, or </a:t>
            </a:r>
            <a:r>
              <a:rPr lang="nl-NL" dirty="0" err="1"/>
              <a:t>recipe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b="1" dirty="0"/>
              <a:t>Container: </a:t>
            </a:r>
            <a:r>
              <a:rPr lang="nl-NL" dirty="0"/>
              <a:t>A running </a:t>
            </a:r>
            <a:r>
              <a:rPr lang="nl-NL" dirty="0" err="1"/>
              <a:t>instance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b="1" dirty="0"/>
              <a:t>image</a:t>
            </a:r>
            <a:r>
              <a:rPr lang="nl-NL" dirty="0"/>
              <a:t>.</a:t>
            </a:r>
          </a:p>
          <a:p>
            <a:endParaRPr lang="nl-NL" b="1" dirty="0"/>
          </a:p>
          <a:p>
            <a:r>
              <a:rPr lang="nl-NL" dirty="0"/>
              <a:t>In OOP </a:t>
            </a:r>
            <a:r>
              <a:rPr lang="nl-NL" dirty="0" err="1"/>
              <a:t>terms</a:t>
            </a:r>
            <a:r>
              <a:rPr lang="nl-NL" dirty="0"/>
              <a:t>: An </a:t>
            </a:r>
            <a:r>
              <a:rPr lang="nl-NL" b="1" dirty="0"/>
              <a:t>image </a:t>
            </a:r>
            <a:r>
              <a:rPr lang="nl-NL" dirty="0"/>
              <a:t>is a class,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b="1" dirty="0"/>
              <a:t>container </a:t>
            </a:r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8344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Docker Hub:</a:t>
            </a:r>
          </a:p>
          <a:p>
            <a:r>
              <a:rPr lang="en-CA" dirty="0"/>
              <a:t>docker pull hello-world</a:t>
            </a:r>
          </a:p>
          <a:p>
            <a:r>
              <a:rPr lang="en-CA" dirty="0"/>
              <a:t>docker image ls</a:t>
            </a:r>
          </a:p>
          <a:p>
            <a:r>
              <a:rPr lang="en-CA" dirty="0"/>
              <a:t>docker run hello-world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1: Hello world image.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738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Demonstration: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507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3997" y="1911941"/>
            <a:ext cx="309249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36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6FB7-E6E9-4B70-B6E9-0A1DFBF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E418C-59D7-4AF3-AC9B-AAA2C615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1332-27E5-496A-BFE1-B1226717BB95}"/>
              </a:ext>
            </a:extLst>
          </p:cNvPr>
          <p:cNvSpPr txBox="1"/>
          <p:nvPr/>
        </p:nvSpPr>
        <p:spPr>
          <a:xfrm>
            <a:off x="2721244" y="2069022"/>
            <a:ext cx="6749511" cy="1136402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nl-NL" b="1" dirty="0"/>
              <a:t>Gerard Mulder</a:t>
            </a:r>
            <a:r>
              <a:rPr lang="nl-NL" dirty="0"/>
              <a:t> | Hoofd piet ofzo</a:t>
            </a:r>
            <a:br>
              <a:rPr lang="nl-NL" dirty="0"/>
            </a:br>
            <a:r>
              <a:rPr lang="nl-NL" dirty="0"/>
              <a:t>Randstand &amp; North Netherlands | CGI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George Hintzenweg 89 | Postbus 8566 | 3009 AN  Rotterdam | The Netherlands</a:t>
            </a:r>
            <a:endParaRPr lang="nl-NL" dirty="0"/>
          </a:p>
          <a:p>
            <a:pPr>
              <a:lnSpc>
                <a:spcPct val="120000"/>
              </a:lnSpc>
            </a:pPr>
            <a:r>
              <a:rPr lang="en-US" dirty="0"/>
              <a:t>M: +31 (0)6 1353 8868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nl-NL" dirty="0">
                <a:hlinkClick r:id="rId3"/>
              </a:rPr>
              <a:t>g.mulder@cgi.com</a:t>
            </a:r>
            <a:r>
              <a:rPr lang="nl-NL" dirty="0"/>
              <a:t> </a:t>
            </a:r>
            <a:endParaRPr lang="en-US" dirty="0"/>
          </a:p>
          <a:p>
            <a:pPr algn="l"/>
            <a:endParaRPr lang="nl-NL" dirty="0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2244DD6F-55F4-4891-BA47-752DFDA52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950" y="2111388"/>
            <a:ext cx="819514" cy="819514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77FDD-1B66-4DA5-BC02-E76FFE51D54A}"/>
              </a:ext>
            </a:extLst>
          </p:cNvPr>
          <p:cNvSpPr txBox="1"/>
          <p:nvPr/>
        </p:nvSpPr>
        <p:spPr>
          <a:xfrm>
            <a:off x="2721244" y="3927098"/>
            <a:ext cx="6749510" cy="1136401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nl-NL" b="1" dirty="0"/>
              <a:t>Brendan van Walstijn</a:t>
            </a:r>
            <a:r>
              <a:rPr lang="nl-NL" dirty="0"/>
              <a:t> | </a:t>
            </a:r>
            <a:r>
              <a:rPr lang="nl-NL" dirty="0" err="1"/>
              <a:t>Experienced</a:t>
            </a:r>
            <a:r>
              <a:rPr lang="nl-NL" dirty="0"/>
              <a:t> Software engineer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Randstand &amp; Central Netherlands | Transport | CGI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George </a:t>
            </a:r>
            <a:r>
              <a:rPr lang="nl-NL" dirty="0" err="1"/>
              <a:t>Hintzenweg</a:t>
            </a:r>
            <a:r>
              <a:rPr lang="nl-NL" dirty="0"/>
              <a:t> 89 | Postbus 8566 | 3086AX Rotterdam | The Netherlands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M: +31 (0)6 1836 6194</a:t>
            </a:r>
          </a:p>
          <a:p>
            <a:pPr algn="l">
              <a:lnSpc>
                <a:spcPct val="120000"/>
              </a:lnSpc>
            </a:pPr>
            <a:r>
              <a:rPr lang="nl-NL" dirty="0">
                <a:hlinkClick r:id="rId5"/>
              </a:rPr>
              <a:t>Brendan.van.walstijn@cgi.com</a:t>
            </a:r>
            <a:r>
              <a:rPr lang="nl-NL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E2A12-EC6C-4E9F-90B5-A300DD64713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t="28758" r="17059" b="43503"/>
          <a:stretch/>
        </p:blipFill>
        <p:spPr>
          <a:xfrm>
            <a:off x="1732307" y="3927099"/>
            <a:ext cx="820800" cy="8669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68455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20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9768" y="1577591"/>
            <a:ext cx="9660940" cy="42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329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21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62" y="2495396"/>
            <a:ext cx="9660940" cy="24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741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009" y="2495396"/>
            <a:ext cx="9489846" cy="24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61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322" y="1279651"/>
            <a:ext cx="10357348" cy="49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2276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container.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Step 1: </a:t>
            </a:r>
            <a:r>
              <a:rPr lang="nl-NL" dirty="0" err="1"/>
              <a:t>Create</a:t>
            </a:r>
            <a:r>
              <a:rPr lang="nl-NL" dirty="0"/>
              <a:t> 1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java</a:t>
            </a:r>
            <a:r>
              <a:rPr lang="nl-NL" dirty="0"/>
              <a:t> program.</a:t>
            </a:r>
          </a:p>
          <a:p>
            <a:r>
              <a:rPr lang="nl-NL" dirty="0"/>
              <a:t>Step 2: </a:t>
            </a:r>
            <a:r>
              <a:rPr lang="nl-NL" dirty="0" err="1"/>
              <a:t>Find</a:t>
            </a:r>
            <a:r>
              <a:rPr lang="nl-NL" dirty="0"/>
              <a:t> base image. (</a:t>
            </a:r>
            <a:r>
              <a:rPr lang="nl-NL" dirty="0" err="1"/>
              <a:t>with</a:t>
            </a:r>
            <a:r>
              <a:rPr lang="nl-NL" dirty="0"/>
              <a:t> correct </a:t>
            </a:r>
            <a:r>
              <a:rPr lang="nl-NL" dirty="0" err="1"/>
              <a:t>requirements</a:t>
            </a:r>
            <a:r>
              <a:rPr lang="nl-NL" dirty="0"/>
              <a:t> e.g. JDK) </a:t>
            </a:r>
          </a:p>
          <a:p>
            <a:r>
              <a:rPr lang="nl-NL" dirty="0"/>
              <a:t>Step 3: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Dockerfile</a:t>
            </a:r>
            <a:r>
              <a:rPr lang="nl-NL" dirty="0"/>
              <a:t>.</a:t>
            </a:r>
          </a:p>
          <a:p>
            <a:r>
              <a:rPr lang="nl-NL" dirty="0"/>
              <a:t>Step 4: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run container.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0778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a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base image,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dockerfile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91588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0120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scalability?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077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Scalability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16C0D-3F43-4C10-AB49-0D71F54B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548205"/>
            <a:ext cx="5953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740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E751AD-B2C5-17B6-9AD5-258BBB03C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2: Scaling your hello world program.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6632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55963" y="1557338"/>
            <a:ext cx="10658475" cy="45354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/>
              <a:t>Gerard Mulder</a:t>
            </a: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Started at CGI in too long ago, he’s an old man</a:t>
            </a:r>
          </a:p>
          <a:p>
            <a:pPr marL="342900" indent="-342900"/>
            <a:endParaRPr lang="en-GB" sz="1200" dirty="0"/>
          </a:p>
          <a:p>
            <a:pPr marL="342900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97" y="966788"/>
            <a:ext cx="3067791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exercise achieved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30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1" y="1549527"/>
            <a:ext cx="3084763" cy="46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3938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exercise achieved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31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6318" y="2164158"/>
            <a:ext cx="6139363" cy="30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604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exercise achieved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9298" y="1385594"/>
            <a:ext cx="4227639" cy="48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5741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6817413" cy="2226506"/>
          </a:xfrm>
        </p:spPr>
        <p:txBody>
          <a:bodyPr>
            <a:normAutofit/>
          </a:bodyPr>
          <a:lstStyle/>
          <a:p>
            <a:r>
              <a:rPr lang="en-CA" dirty="0"/>
              <a:t>What is a </a:t>
            </a:r>
            <a:r>
              <a:rPr lang="en-CA" dirty="0" err="1"/>
              <a:t>loadbalancer</a:t>
            </a:r>
            <a:r>
              <a:rPr lang="en-CA" dirty="0"/>
              <a:t>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245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loadbalancer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3C566-988B-42FA-BD21-F756E575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260262"/>
            <a:ext cx="5713038" cy="4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48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3: </a:t>
            </a:r>
            <a:r>
              <a:rPr lang="en-CA" dirty="0" err="1"/>
              <a:t>Loadbalancers</a:t>
            </a:r>
            <a:r>
              <a:rPr lang="en-CA" dirty="0"/>
              <a:t>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9253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85828" y="1241990"/>
            <a:ext cx="4964185" cy="561395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b="1" dirty="0"/>
              <a:t>Brendan van Walstijn </a:t>
            </a:r>
            <a:r>
              <a:rPr lang="en-GB" sz="1100" dirty="0"/>
              <a:t>(Experienced Software Engineer)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dirty="0"/>
              <a:t>Started at CGI in March 2021</a:t>
            </a:r>
          </a:p>
          <a:p>
            <a:pPr marL="522288" lvl="1" indent="-342900"/>
            <a:r>
              <a:rPr lang="en-GB" sz="1050" dirty="0"/>
              <a:t>Started with the Graduate Class and the .NET track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 err="1"/>
              <a:t>Loodswezen</a:t>
            </a:r>
            <a:r>
              <a:rPr lang="en-GB" sz="1050" dirty="0"/>
              <a:t> (6 months)</a:t>
            </a:r>
          </a:p>
          <a:p>
            <a:pPr marL="522288" lvl="1" indent="-342900"/>
            <a:r>
              <a:rPr lang="en-GB" sz="1050" dirty="0"/>
              <a:t>.NET Developer</a:t>
            </a:r>
          </a:p>
          <a:p>
            <a:pPr marL="522288" lvl="1" indent="-342900"/>
            <a:r>
              <a:rPr lang="en-GB" sz="1050" dirty="0"/>
              <a:t>Primarily worked on a decision tree for </a:t>
            </a:r>
            <a:r>
              <a:rPr lang="en-GB" sz="1050" dirty="0" err="1"/>
              <a:t>Beurtrollen</a:t>
            </a:r>
            <a:endParaRPr lang="en-GB" sz="1050" dirty="0"/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/>
              <a:t>Athlon</a:t>
            </a:r>
            <a:r>
              <a:rPr lang="en-GB" sz="1050" dirty="0"/>
              <a:t> (11 months)</a:t>
            </a:r>
          </a:p>
          <a:p>
            <a:pPr marL="522288" lvl="1" indent="-342900"/>
            <a:r>
              <a:rPr lang="en-GB" sz="1050" dirty="0"/>
              <a:t>DevOps Engineer</a:t>
            </a:r>
          </a:p>
          <a:p>
            <a:pPr marL="522288" lvl="1" indent="-342900"/>
            <a:r>
              <a:rPr lang="en-GB" sz="1050" dirty="0"/>
              <a:t>SQR -&gt; SQL rewrite</a:t>
            </a:r>
          </a:p>
          <a:p>
            <a:pPr marL="522288" lvl="1" indent="-342900"/>
            <a:r>
              <a:rPr lang="en-GB" sz="1050" dirty="0"/>
              <a:t>Worked on test automation using PowerShell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 err="1"/>
              <a:t>NextLogic</a:t>
            </a:r>
            <a:r>
              <a:rPr lang="en-GB" sz="1050" dirty="0"/>
              <a:t> (Current)</a:t>
            </a:r>
          </a:p>
          <a:p>
            <a:pPr marL="522288" lvl="1" indent="-342900"/>
            <a:r>
              <a:rPr lang="en-GB" sz="1050" dirty="0"/>
              <a:t>Azure Cloud Engineer</a:t>
            </a:r>
          </a:p>
          <a:p>
            <a:pPr marL="522288" lvl="1" indent="-342900"/>
            <a:r>
              <a:rPr lang="en-GB" sz="1050" dirty="0"/>
              <a:t>Primarily Administrative tasks 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/>
              <a:t>Transavia </a:t>
            </a:r>
            <a:r>
              <a:rPr lang="en-GB" sz="1050" dirty="0"/>
              <a:t>(Current)</a:t>
            </a:r>
          </a:p>
          <a:p>
            <a:pPr marL="522288" lvl="1" indent="-342900"/>
            <a:r>
              <a:rPr lang="en-GB" sz="1050" dirty="0"/>
              <a:t>Azure DevOps and Cloud Engineer.</a:t>
            </a:r>
          </a:p>
          <a:p>
            <a:pPr marL="522288" lvl="1" indent="-342900"/>
            <a:r>
              <a:rPr lang="en-GB" sz="1050" dirty="0"/>
              <a:t>Development of Partner Admin Portal in C# and </a:t>
            </a:r>
            <a:r>
              <a:rPr lang="en-GB" sz="1050" dirty="0" err="1"/>
              <a:t>Blazor</a:t>
            </a:r>
            <a:r>
              <a:rPr lang="en-GB" sz="1050" dirty="0"/>
              <a:t>/</a:t>
            </a:r>
            <a:r>
              <a:rPr lang="en-GB" sz="1050" dirty="0" err="1"/>
              <a:t>Radzen</a:t>
            </a:r>
            <a:endParaRPr lang="en-GB" sz="1050" dirty="0"/>
          </a:p>
          <a:p>
            <a:pPr marL="522288" lvl="1" indent="-342900"/>
            <a:r>
              <a:rPr lang="en-GB" sz="1050" dirty="0"/>
              <a:t>Primary focus on Azure Infrastructure using bicep/ARM and configuration</a:t>
            </a:r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13" y="523737"/>
            <a:ext cx="32766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1619-9C7D-46A5-89D2-E8363D6393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0" t="22923" r="8655" b="22298"/>
          <a:stretch/>
        </p:blipFill>
        <p:spPr>
          <a:xfrm>
            <a:off x="7616867" y="1396515"/>
            <a:ext cx="4222377" cy="1077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15274-5F05-4753-BB6F-D87D6DA3A0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6" b="22275"/>
          <a:stretch/>
        </p:blipFill>
        <p:spPr>
          <a:xfrm>
            <a:off x="5459277" y="2463783"/>
            <a:ext cx="4445000" cy="956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A20B2D-E836-452B-AA23-9EC2BF2B4B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21" y="3222729"/>
            <a:ext cx="4888523" cy="956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C4A576-DE6B-49DF-91CC-684380043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88" y="4540248"/>
            <a:ext cx="1069347" cy="1069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EE77F-375D-4B19-8AA8-06F832CF4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29" y="4532158"/>
            <a:ext cx="1087197" cy="1087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ED120-06FB-4D26-A250-1E448EF40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20" y="4532158"/>
            <a:ext cx="1085529" cy="1085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76438C-86F2-4F4C-96C7-7384F5E47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643" y="4532159"/>
            <a:ext cx="1085529" cy="10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66763" y="1260262"/>
            <a:ext cx="10658475" cy="38944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 Live in </a:t>
            </a:r>
            <a:r>
              <a:rPr lang="en-GB" sz="1800" dirty="0" err="1"/>
              <a:t>Noorden</a:t>
            </a:r>
            <a:r>
              <a:rPr lang="en-GB" sz="1800" dirty="0"/>
              <a:t> with my girlfriend Rosalie and a number of birds.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If you know where </a:t>
            </a:r>
            <a:r>
              <a:rPr lang="en-GB" sz="1800" dirty="0" err="1"/>
              <a:t>Noorden</a:t>
            </a:r>
            <a:r>
              <a:rPr lang="en-GB" sz="1800" dirty="0"/>
              <a:t> is, I’ll buy you lunch. (googling not allowed)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 Play Piano and (bass)guitar in a punk rock band. (Blink-182, Sum 41, Green day, Rage Against the Machine, and some own stuff)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Guitar of choice: Epiphone Les Paul Modern (sparkling burgundy)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Favourite song to play: Top gun Anthem by Steve Stevens.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DA83F-AC1B-473E-84FA-7CCF29EF7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94" y="3646527"/>
            <a:ext cx="3800332" cy="285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13651-012D-47BA-81E1-02EF3A5CB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2" y="3644153"/>
            <a:ext cx="3800331" cy="28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C37A8-2B0E-4D93-A18C-0F5958A6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10414235" cy="2226506"/>
          </a:xfrm>
        </p:spPr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vision</a:t>
            </a:r>
            <a:r>
              <a:rPr lang="nl-NL" dirty="0"/>
              <a:t> on </a:t>
            </a:r>
            <a:r>
              <a:rPr lang="nl-NL" dirty="0" err="1"/>
              <a:t>this</a:t>
            </a:r>
            <a:r>
              <a:rPr lang="nl-NL" dirty="0"/>
              <a:t>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C7475-D0FE-4406-84C3-A9140D1EC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7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A6A3E-969B-4A69-A641-5E5D0CA2F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39" y="1557258"/>
            <a:ext cx="4343154" cy="43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775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What does an application need in order to be able to run?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8403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an application need in order to be able to run?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Runtime (e.g. JVM or .NET </a:t>
            </a:r>
            <a:r>
              <a:rPr lang="nl-NL" dirty="0" err="1"/>
              <a:t>runtime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966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CGI_Standard_presentation_internal.pptx" id="{AC155CDD-1F0A-4C61-9F77-34BCB9D300B9}" vid="{5A4FB7F1-CA84-4C68-B7C5-E57F7953A1CA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1C7B255-3552-497C-B3C7-0572EE08EA37}">
  <ds:schemaRefs/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purl.org/dc/terms/"/>
    <ds:schemaRef ds:uri="cfa8ccd9-a380-472f-9e14-f384934d746f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e768024a-b060-4ad5-913a-bcfaadceb1f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CGI_Standard_presentation_internal</Template>
  <TotalTime>46</TotalTime>
  <Words>985</Words>
  <Application>Microsoft Macintosh PowerPoint</Application>
  <PresentationFormat>Widescreen</PresentationFormat>
  <Paragraphs>234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Wingdings</vt:lpstr>
      <vt:lpstr>CGI Widescreen Beet</vt:lpstr>
      <vt:lpstr>PowerPoint Presentation</vt:lpstr>
      <vt:lpstr>Who are we</vt:lpstr>
      <vt:lpstr>Who am I?</vt:lpstr>
      <vt:lpstr>Who am I?</vt:lpstr>
      <vt:lpstr>Who am I?</vt:lpstr>
      <vt:lpstr>Who am I?</vt:lpstr>
      <vt:lpstr>Our vision on this course</vt:lpstr>
      <vt:lpstr>What does an application need in order to be able to run?</vt:lpstr>
      <vt:lpstr>What does an application need in order to be able to run?</vt:lpstr>
      <vt:lpstr>How do we provide runtime for an application?</vt:lpstr>
      <vt:lpstr>How do we provide runtime for an application?</vt:lpstr>
      <vt:lpstr>What is a VM?</vt:lpstr>
      <vt:lpstr>Drawbacks of VM’s</vt:lpstr>
      <vt:lpstr>What is Docker?</vt:lpstr>
      <vt:lpstr>What is Docker?</vt:lpstr>
      <vt:lpstr>What is a Container?</vt:lpstr>
      <vt:lpstr>Exercise 1: Hello world image.</vt:lpstr>
      <vt:lpstr>Demonstration: Create your own Hello world.</vt:lpstr>
      <vt:lpstr>What did we just do?</vt:lpstr>
      <vt:lpstr>What did we just do?</vt:lpstr>
      <vt:lpstr>What did we just do?</vt:lpstr>
      <vt:lpstr>What did we just do?</vt:lpstr>
      <vt:lpstr>What did we just do?</vt:lpstr>
      <vt:lpstr>Exercise: Create your own Hello world container.</vt:lpstr>
      <vt:lpstr>Creating a Docker container</vt:lpstr>
      <vt:lpstr>Exercise: Create your own hello world.</vt:lpstr>
      <vt:lpstr>What is scalability?</vt:lpstr>
      <vt:lpstr>What is Scalability?</vt:lpstr>
      <vt:lpstr>Exercise 2: Scaling your hello world program.</vt:lpstr>
      <vt:lpstr>What the exercise achieved</vt:lpstr>
      <vt:lpstr>What the exercise achieved</vt:lpstr>
      <vt:lpstr>What the exercise achieved</vt:lpstr>
      <vt:lpstr>What is a loadbalancer?</vt:lpstr>
      <vt:lpstr>What is a loadbalancer?</vt:lpstr>
      <vt:lpstr>Exercise 3: Loadbalancers.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 PowerPoint</dc:title>
  <dc:creator>Stewart, Casey A</dc:creator>
  <cp:lastModifiedBy>Claassens, Jeroen</cp:lastModifiedBy>
  <cp:revision>5</cp:revision>
  <dcterms:created xsi:type="dcterms:W3CDTF">2022-08-24T13:23:13Z</dcterms:created>
  <dcterms:modified xsi:type="dcterms:W3CDTF">2023-09-11T07:58:28Z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