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121901-830A-444F-AC3D-B93BE1DDF1FF}"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ACFF3-1775-4627-9BFC-B9F889FE60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121901-830A-444F-AC3D-B93BE1DDF1FF}"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ACFF3-1775-4627-9BFC-B9F889FE60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121901-830A-444F-AC3D-B93BE1DDF1FF}"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ACFF3-1775-4627-9BFC-B9F889FE60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121901-830A-444F-AC3D-B93BE1DDF1FF}"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ACFF3-1775-4627-9BFC-B9F889FE60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121901-830A-444F-AC3D-B93BE1DDF1FF}"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ACFF3-1775-4627-9BFC-B9F889FE60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121901-830A-444F-AC3D-B93BE1DDF1FF}"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DACFF3-1775-4627-9BFC-B9F889FE60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121901-830A-444F-AC3D-B93BE1DDF1FF}"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DACFF3-1775-4627-9BFC-B9F889FE60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121901-830A-444F-AC3D-B93BE1DDF1FF}" type="datetimeFigureOut">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DACFF3-1775-4627-9BFC-B9F889FE60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21901-830A-444F-AC3D-B93BE1DDF1FF}" type="datetimeFigureOut">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DACFF3-1775-4627-9BFC-B9F889FE60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121901-830A-444F-AC3D-B93BE1DDF1FF}"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DACFF3-1775-4627-9BFC-B9F889FE60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121901-830A-444F-AC3D-B93BE1DDF1FF}"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DACFF3-1775-4627-9BFC-B9F889FE60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21901-830A-444F-AC3D-B93BE1DDF1FF}" type="datetimeFigureOut">
              <a:rPr lang="en-US" smtClean="0"/>
              <a:t>3/23/2021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ACFF3-1775-4627-9BFC-B9F889FE60D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Binance</a:t>
            </a:r>
            <a:r>
              <a:rPr lang="en-US" dirty="0" smtClean="0"/>
              <a:t> Master Class Group 42 Sub-Group C,D Class Note</a:t>
            </a:r>
            <a:br>
              <a:rPr lang="en-US" dirty="0" smtClean="0"/>
            </a:br>
            <a:r>
              <a:rPr lang="en-US" dirty="0" smtClean="0">
                <a:solidFill>
                  <a:srgbClr val="FF0000"/>
                </a:solidFill>
              </a:rPr>
              <a:t>HTML, CSS, JS</a:t>
            </a:r>
            <a:endParaRPr lang="en-US" dirty="0">
              <a:solidFill>
                <a:srgbClr val="FF0000"/>
              </a:solidFill>
            </a:endParaRPr>
          </a:p>
        </p:txBody>
      </p:sp>
      <p:sp>
        <p:nvSpPr>
          <p:cNvPr id="3" name="Subtitle 2"/>
          <p:cNvSpPr>
            <a:spLocks noGrp="1"/>
          </p:cNvSpPr>
          <p:nvPr>
            <p:ph type="subTitle" idx="1"/>
          </p:nvPr>
        </p:nvSpPr>
        <p:spPr/>
        <p:txBody>
          <a:bodyPr/>
          <a:lstStyle/>
          <a:p>
            <a:r>
              <a:rPr lang="en-US" dirty="0" smtClean="0">
                <a:solidFill>
                  <a:schemeClr val="tx2">
                    <a:lumMod val="75000"/>
                  </a:schemeClr>
                </a:solidFill>
              </a:rPr>
              <a:t>By </a:t>
            </a:r>
          </a:p>
          <a:p>
            <a:r>
              <a:rPr lang="en-US" dirty="0" smtClean="0">
                <a:solidFill>
                  <a:schemeClr val="tx2">
                    <a:lumMod val="75000"/>
                  </a:schemeClr>
                </a:solidFill>
              </a:rPr>
              <a:t>Group Leader, Eke Bartholomew</a:t>
            </a:r>
            <a:endParaRPr lang="en-US"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All tags the are imbedded in HTML has already defined meaning and can be used as already predefined. The user appearance can be enhanced using the internal html presentation enhancement or via cascaded style sheet (CSS) which is often from another code that is referencing the tag. Our next class will discuss Html enhancement an CSS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smtClean="0"/>
              <a:t>HTML</a:t>
            </a:r>
            <a:endParaRPr lang="en-US" dirty="0"/>
          </a:p>
        </p:txBody>
      </p:sp>
      <p:sp>
        <p:nvSpPr>
          <p:cNvPr id="3" name="Content Placeholder 2"/>
          <p:cNvSpPr>
            <a:spLocks noGrp="1"/>
          </p:cNvSpPr>
          <p:nvPr>
            <p:ph idx="1"/>
          </p:nvPr>
        </p:nvSpPr>
        <p:spPr>
          <a:xfrm>
            <a:off x="285720" y="1214422"/>
            <a:ext cx="8643998" cy="5500726"/>
          </a:xfrm>
        </p:spPr>
        <p:txBody>
          <a:bodyPr>
            <a:normAutofit lnSpcReduction="10000"/>
          </a:bodyPr>
          <a:lstStyle/>
          <a:p>
            <a:r>
              <a:rPr lang="en-US" dirty="0" smtClean="0"/>
              <a:t>HTML stands for Hyper Text Markup Language a language or tagging code developed to make sure that text sent across different computers in a network appeared the same. </a:t>
            </a:r>
          </a:p>
          <a:p>
            <a:r>
              <a:rPr lang="en-US" dirty="0" smtClean="0"/>
              <a:t>Challenge that Motivated the Development: Text render differently on different computers based on font type, size and manufacturer encoding system.</a:t>
            </a:r>
          </a:p>
          <a:p>
            <a:r>
              <a:rPr lang="en-US" dirty="0" smtClean="0"/>
              <a:t>Simplest HTML Code:  No Code At ALL</a:t>
            </a:r>
          </a:p>
          <a:p>
            <a:r>
              <a:rPr lang="en-US" dirty="0" smtClean="0"/>
              <a:t>Standard HTML Code: Well tagged Code based on Standardization.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HTML: </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sz="2800" dirty="0" smtClean="0">
                <a:latin typeface="Lucida Console" pitchFamily="49" charset="0"/>
              </a:rPr>
              <a:t>Hello : Our First HTML without tag</a:t>
            </a:r>
          </a:p>
          <a:p>
            <a:pPr>
              <a:buNone/>
            </a:pPr>
            <a:r>
              <a:rPr lang="en-US" sz="2800" dirty="0" smtClean="0">
                <a:latin typeface="Lucida Console" pitchFamily="49" charset="0"/>
              </a:rPr>
              <a:t> </a:t>
            </a:r>
            <a:r>
              <a:rPr lang="en-US" sz="2800" dirty="0" smtClean="0"/>
              <a:t>The </a:t>
            </a:r>
            <a:r>
              <a:rPr lang="en-US" sz="2800" dirty="0" err="1" smtClean="0"/>
              <a:t>tagless</a:t>
            </a:r>
            <a:r>
              <a:rPr lang="en-US" sz="2800" dirty="0" smtClean="0"/>
              <a:t> statement above is a simple html code to run it </a:t>
            </a:r>
            <a:r>
              <a:rPr lang="en-US" sz="2800" dirty="0" err="1" smtClean="0"/>
              <a:t>i</a:t>
            </a:r>
            <a:r>
              <a:rPr lang="en-US" sz="2800" dirty="0" smtClean="0"/>
              <a:t>) Step 1: Open a Notepad in your computer</a:t>
            </a:r>
          </a:p>
          <a:p>
            <a:pPr>
              <a:buNone/>
            </a:pPr>
            <a:r>
              <a:rPr lang="en-US" sz="2800" dirty="0" smtClean="0"/>
              <a:t>       ii) Step 2: type the statement just as it is</a:t>
            </a:r>
          </a:p>
          <a:p>
            <a:pPr>
              <a:buNone/>
            </a:pPr>
            <a:r>
              <a:rPr lang="en-US" sz="2800" dirty="0"/>
              <a:t> </a:t>
            </a:r>
            <a:r>
              <a:rPr lang="en-US" sz="2800" dirty="0" smtClean="0"/>
              <a:t>      iii) Step 3: Save it as Nocode.htm ( Click File menu, save submenu, make sure that “All File” is selected in ‘save as type’ below ‘File Name’ Box)</a:t>
            </a:r>
          </a:p>
          <a:p>
            <a:pPr>
              <a:buNone/>
            </a:pPr>
            <a:r>
              <a:rPr lang="en-US" sz="2800" dirty="0"/>
              <a:t> </a:t>
            </a:r>
            <a:r>
              <a:rPr lang="en-US" sz="2800" dirty="0" smtClean="0"/>
              <a:t>      iv) Go to the location you saved the file in explorer and make sure the file is there</a:t>
            </a:r>
          </a:p>
          <a:p>
            <a:pPr>
              <a:buNone/>
            </a:pPr>
            <a:r>
              <a:rPr lang="en-US" sz="2800" dirty="0"/>
              <a:t> </a:t>
            </a:r>
            <a:r>
              <a:rPr lang="en-US" sz="2800" dirty="0" smtClean="0"/>
              <a:t>      v) Double click the file to run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82594"/>
          </a:xfrm>
        </p:spPr>
        <p:txBody>
          <a:bodyPr>
            <a:normAutofit fontScale="90000"/>
          </a:bodyPr>
          <a:lstStyle/>
          <a:p>
            <a:r>
              <a:rPr lang="en-US" dirty="0" smtClean="0"/>
              <a:t>Standard HTML Code</a:t>
            </a:r>
            <a:endParaRPr lang="en-US" dirty="0"/>
          </a:p>
        </p:txBody>
      </p:sp>
      <p:sp>
        <p:nvSpPr>
          <p:cNvPr id="3" name="Content Placeholder 2"/>
          <p:cNvSpPr>
            <a:spLocks noGrp="1"/>
          </p:cNvSpPr>
          <p:nvPr>
            <p:ph idx="1"/>
          </p:nvPr>
        </p:nvSpPr>
        <p:spPr>
          <a:xfrm>
            <a:off x="357158" y="785794"/>
            <a:ext cx="8643998" cy="5929354"/>
          </a:xfrm>
        </p:spPr>
        <p:txBody>
          <a:bodyPr>
            <a:normAutofit fontScale="77500" lnSpcReduction="20000"/>
          </a:bodyPr>
          <a:lstStyle/>
          <a:p>
            <a:r>
              <a:rPr lang="en-US" dirty="0"/>
              <a:t>&lt;!DOCTYPE html&gt;</a:t>
            </a:r>
            <a:r>
              <a:rPr lang="en-US" dirty="0" smtClean="0"/>
              <a:t/>
            </a:r>
            <a:br>
              <a:rPr lang="en-US" dirty="0" smtClean="0"/>
            </a:br>
            <a:r>
              <a:rPr lang="en-US" dirty="0"/>
              <a:t>&lt;html</a:t>
            </a:r>
            <a:r>
              <a:rPr lang="en-US" dirty="0" smtClean="0"/>
              <a:t>&gt; &lt;head&gt; &lt;/head&gt;</a:t>
            </a:r>
            <a:br>
              <a:rPr lang="en-US" dirty="0" smtClean="0"/>
            </a:br>
            <a:r>
              <a:rPr lang="en-US" dirty="0" smtClean="0"/>
              <a:t>   &lt;</a:t>
            </a:r>
            <a:r>
              <a:rPr lang="en-US" dirty="0"/>
              <a:t>body&gt;</a:t>
            </a:r>
            <a:r>
              <a:rPr lang="en-US" dirty="0" smtClean="0"/>
              <a:t/>
            </a:r>
            <a:br>
              <a:rPr lang="en-US" dirty="0" smtClean="0"/>
            </a:br>
            <a:r>
              <a:rPr lang="en-US" dirty="0" smtClean="0"/>
              <a:t/>
            </a:r>
            <a:br>
              <a:rPr lang="en-US" dirty="0" smtClean="0"/>
            </a:br>
            <a:r>
              <a:rPr lang="en-US" dirty="0" smtClean="0"/>
              <a:t>        &lt;</a:t>
            </a:r>
            <a:r>
              <a:rPr lang="en-US" dirty="0"/>
              <a:t>h1</a:t>
            </a:r>
            <a:r>
              <a:rPr lang="en-US" dirty="0" smtClean="0"/>
              <a:t>&gt; Always Use Standard HTML in Coding&lt;/</a:t>
            </a:r>
            <a:r>
              <a:rPr lang="en-US" dirty="0"/>
              <a:t>h1&gt;</a:t>
            </a:r>
            <a:r>
              <a:rPr lang="en-US" dirty="0" smtClean="0"/>
              <a:t/>
            </a:r>
            <a:br>
              <a:rPr lang="en-US" dirty="0" smtClean="0"/>
            </a:br>
            <a:r>
              <a:rPr lang="en-US" dirty="0" smtClean="0"/>
              <a:t>         &lt;p&gt;Our First HTML Standard with tags.&lt;/</a:t>
            </a:r>
            <a:r>
              <a:rPr lang="en-US" dirty="0"/>
              <a:t>p&gt;</a:t>
            </a:r>
            <a:r>
              <a:rPr lang="en-US" dirty="0" smtClean="0"/>
              <a:t/>
            </a:r>
            <a:br>
              <a:rPr lang="en-US" dirty="0" smtClean="0"/>
            </a:br>
            <a:r>
              <a:rPr lang="en-US" dirty="0" smtClean="0"/>
              <a:t/>
            </a:r>
            <a:br>
              <a:rPr lang="en-US" dirty="0" smtClean="0"/>
            </a:br>
            <a:r>
              <a:rPr lang="en-US" dirty="0" smtClean="0"/>
              <a:t>    &lt;/</a:t>
            </a:r>
            <a:r>
              <a:rPr lang="en-US" dirty="0"/>
              <a:t>body&gt;</a:t>
            </a:r>
            <a:r>
              <a:rPr lang="en-US" dirty="0" smtClean="0"/>
              <a:t/>
            </a:r>
            <a:br>
              <a:rPr lang="en-US" dirty="0" smtClean="0"/>
            </a:br>
            <a:r>
              <a:rPr lang="en-US" dirty="0"/>
              <a:t>&lt;/html</a:t>
            </a:r>
            <a:r>
              <a:rPr lang="en-US" dirty="0" smtClean="0"/>
              <a:t>&gt;</a:t>
            </a:r>
          </a:p>
          <a:p>
            <a:r>
              <a:rPr lang="en-US" dirty="0" smtClean="0"/>
              <a:t>In the standard html code less than (&lt;) sign and greater than (&gt;) sign combined are used as tags and commands come in between them. The / indicate the end of tag </a:t>
            </a:r>
            <a:r>
              <a:rPr lang="en-US" dirty="0" err="1" smtClean="0"/>
              <a:t>Eg</a:t>
            </a:r>
            <a:r>
              <a:rPr lang="en-US" dirty="0" smtClean="0"/>
              <a:t> </a:t>
            </a:r>
          </a:p>
          <a:p>
            <a:r>
              <a:rPr lang="en-US" dirty="0" smtClean="0"/>
              <a:t>&lt;!DOCTYPE html&gt; : is a tag for the document type of the HTML, it specifies</a:t>
            </a:r>
            <a:r>
              <a:rPr lang="en-US" dirty="0" smtClean="0"/>
              <a:t> </a:t>
            </a:r>
            <a:r>
              <a:rPr lang="en-US" dirty="0"/>
              <a:t>what version of HTML the page is written </a:t>
            </a:r>
            <a:r>
              <a:rPr lang="en-US" dirty="0" smtClean="0"/>
              <a:t>in as defined in the </a:t>
            </a:r>
            <a:r>
              <a:rPr lang="en-US" dirty="0"/>
              <a:t>XML or SGML </a:t>
            </a:r>
            <a:r>
              <a:rPr lang="en-US" dirty="0" smtClean="0"/>
              <a:t>document. If the detail is not given the most recent version is rendered.</a:t>
            </a:r>
            <a:r>
              <a:rPr lang="en-US" dirty="0" smtClean="0"/>
              <a:t> </a:t>
            </a:r>
          </a:p>
          <a:p>
            <a:r>
              <a:rPr lang="en-US" dirty="0" smtClean="0"/>
              <a:t>&lt;html&gt; is the tag that shows the beginning of the Html code and &lt;/html&gt; show the end of the Html code.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25470"/>
          </a:xfrm>
        </p:spPr>
        <p:txBody>
          <a:bodyPr>
            <a:normAutofit fontScale="90000"/>
          </a:bodyPr>
          <a:lstStyle/>
          <a:p>
            <a:r>
              <a:rPr lang="en-US" dirty="0" smtClean="0"/>
              <a:t>Standard HTML Continue…</a:t>
            </a:r>
            <a:endParaRPr lang="en-US" dirty="0"/>
          </a:p>
        </p:txBody>
      </p:sp>
      <p:sp>
        <p:nvSpPr>
          <p:cNvPr id="3" name="Content Placeholder 2"/>
          <p:cNvSpPr>
            <a:spLocks noGrp="1"/>
          </p:cNvSpPr>
          <p:nvPr>
            <p:ph idx="1"/>
          </p:nvPr>
        </p:nvSpPr>
        <p:spPr>
          <a:xfrm>
            <a:off x="214282" y="1000108"/>
            <a:ext cx="8715436" cy="5715040"/>
          </a:xfrm>
        </p:spPr>
        <p:txBody>
          <a:bodyPr>
            <a:normAutofit fontScale="85000" lnSpcReduction="10000"/>
          </a:bodyPr>
          <a:lstStyle/>
          <a:p>
            <a:r>
              <a:rPr lang="en-US" dirty="0" smtClean="0"/>
              <a:t>&lt;head&gt; is the tag that shows the header of the Html code and &lt;/head&gt; show the end of the header. There are other tags that can be </a:t>
            </a:r>
            <a:r>
              <a:rPr lang="en-US" dirty="0" err="1" smtClean="0"/>
              <a:t>imbeded</a:t>
            </a:r>
            <a:r>
              <a:rPr lang="en-US" dirty="0" smtClean="0"/>
              <a:t> inside the header such as &lt;title&gt; and even &lt;script&gt; tags.</a:t>
            </a:r>
          </a:p>
          <a:p>
            <a:r>
              <a:rPr lang="en-US" dirty="0" smtClean="0"/>
              <a:t>&lt;body&gt; is the tag that shows the </a:t>
            </a:r>
            <a:r>
              <a:rPr lang="en-US" dirty="0" smtClean="0"/>
              <a:t>main body </a:t>
            </a:r>
            <a:r>
              <a:rPr lang="en-US" dirty="0" smtClean="0"/>
              <a:t>of the Html code and &lt;/body&gt; show the end of the header. There are many other tags that can be </a:t>
            </a:r>
            <a:r>
              <a:rPr lang="en-US" dirty="0" err="1" smtClean="0"/>
              <a:t>imbeded</a:t>
            </a:r>
            <a:r>
              <a:rPr lang="en-US" dirty="0" smtClean="0"/>
              <a:t> inside the body such as &lt;h1&gt; ,&lt;p&gt;, and even &lt;script&gt; tags.</a:t>
            </a:r>
          </a:p>
          <a:p>
            <a:r>
              <a:rPr lang="en-US" dirty="0" smtClean="0"/>
              <a:t>&lt;script&gt; is used to tag JavaScript code of to define were the location of the code is within a computer or on the Internet.</a:t>
            </a:r>
          </a:p>
          <a:p>
            <a:r>
              <a:rPr lang="en-US" dirty="0" smtClean="0"/>
              <a:t>RUN: Use the same step for Simple </a:t>
            </a:r>
            <a:r>
              <a:rPr lang="en-US" dirty="0" err="1" smtClean="0"/>
              <a:t>HtmL</a:t>
            </a:r>
            <a:r>
              <a:rPr lang="en-US" dirty="0" smtClean="0"/>
              <a:t> to run the code</a:t>
            </a:r>
          </a:p>
          <a:p>
            <a:r>
              <a:rPr lang="en-US" dirty="0" smtClean="0"/>
              <a:t>(The sample code are in our </a:t>
            </a:r>
            <a:r>
              <a:rPr lang="en-US" dirty="0" err="1" smtClean="0"/>
              <a:t>github</a:t>
            </a:r>
            <a:r>
              <a:rPr lang="en-US" dirty="0" smtClean="0"/>
              <a:t> site)</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96908"/>
          </a:xfrm>
        </p:spPr>
        <p:txBody>
          <a:bodyPr/>
          <a:lstStyle/>
          <a:p>
            <a:r>
              <a:rPr lang="en-US" dirty="0" smtClean="0"/>
              <a:t>More HTML Tags</a:t>
            </a:r>
            <a:endParaRPr lang="en-US" dirty="0"/>
          </a:p>
        </p:txBody>
      </p:sp>
      <p:sp>
        <p:nvSpPr>
          <p:cNvPr id="3" name="Content Placeholder 2"/>
          <p:cNvSpPr>
            <a:spLocks noGrp="1"/>
          </p:cNvSpPr>
          <p:nvPr>
            <p:ph idx="1"/>
          </p:nvPr>
        </p:nvSpPr>
        <p:spPr>
          <a:xfrm>
            <a:off x="457200" y="1071546"/>
            <a:ext cx="8229600" cy="5054617"/>
          </a:xfrm>
        </p:spPr>
        <p:txBody>
          <a:bodyPr>
            <a:normAutofit fontScale="85000" lnSpcReduction="10000"/>
          </a:bodyPr>
          <a:lstStyle/>
          <a:p>
            <a:r>
              <a:rPr lang="en-US" dirty="0" smtClean="0"/>
              <a:t>&lt;title&gt; Specifies the Title of the page</a:t>
            </a:r>
          </a:p>
          <a:p>
            <a:r>
              <a:rPr lang="en-US" dirty="0" smtClean="0"/>
              <a:t>&lt;div&gt; a division in HTML used to group sections of the html in the head or body section of the html code.</a:t>
            </a:r>
          </a:p>
          <a:p>
            <a:r>
              <a:rPr lang="en-US" dirty="0" smtClean="0"/>
              <a:t>&lt;button&gt;  used to insert button on the page</a:t>
            </a:r>
          </a:p>
          <a:p>
            <a:r>
              <a:rPr lang="en-US" dirty="0" smtClean="0"/>
              <a:t>&lt;script&gt; used to specify the </a:t>
            </a:r>
            <a:r>
              <a:rPr lang="en-US" dirty="0" err="1" smtClean="0"/>
              <a:t>Javascript</a:t>
            </a:r>
            <a:r>
              <a:rPr lang="en-US" dirty="0" smtClean="0"/>
              <a:t> code available in the Html for execution.</a:t>
            </a:r>
          </a:p>
          <a:p>
            <a:r>
              <a:rPr lang="en-US" dirty="0" smtClean="0"/>
              <a:t>&lt;form&gt; used to add a html form that can be used for input on the system to </a:t>
            </a:r>
            <a:r>
              <a:rPr lang="en-US" dirty="0"/>
              <a:t>collect user input. The user input is most often sent to </a:t>
            </a:r>
            <a:r>
              <a:rPr lang="en-US" dirty="0" smtClean="0"/>
              <a:t>(a </a:t>
            </a:r>
            <a:r>
              <a:rPr lang="en-US" dirty="0"/>
              <a:t>server for </a:t>
            </a:r>
            <a:r>
              <a:rPr lang="en-US" dirty="0" smtClean="0"/>
              <a:t>processing in </a:t>
            </a:r>
            <a:r>
              <a:rPr lang="en-US" dirty="0" err="1" smtClean="0"/>
              <a:t>WebApp</a:t>
            </a:r>
            <a:r>
              <a:rPr lang="en-US" dirty="0" smtClean="0"/>
              <a:t>) or to the smart contract for processing in a Distributed Application </a:t>
            </a:r>
            <a:r>
              <a:rPr lang="en-US" dirty="0" err="1" smtClean="0"/>
              <a:t>Dapp</a:t>
            </a:r>
            <a:r>
              <a:rPr lang="en-US" dirty="0" smtClean="0"/>
              <a:t>.</a:t>
            </a:r>
          </a:p>
          <a:p>
            <a:r>
              <a:rPr lang="en-US" dirty="0" err="1" smtClean="0"/>
              <a:t>eg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11156"/>
          </a:xfrm>
        </p:spPr>
        <p:txBody>
          <a:bodyPr>
            <a:normAutofit fontScale="90000"/>
          </a:bodyPr>
          <a:lstStyle/>
          <a:p>
            <a:r>
              <a:rPr lang="en-US" dirty="0" smtClean="0"/>
              <a:t>More HTML Tags…</a:t>
            </a:r>
            <a:endParaRPr lang="en-US" dirty="0"/>
          </a:p>
        </p:txBody>
      </p:sp>
      <p:sp>
        <p:nvSpPr>
          <p:cNvPr id="3" name="Content Placeholder 2"/>
          <p:cNvSpPr>
            <a:spLocks noGrp="1"/>
          </p:cNvSpPr>
          <p:nvPr>
            <p:ph idx="1"/>
          </p:nvPr>
        </p:nvSpPr>
        <p:spPr>
          <a:xfrm>
            <a:off x="457200" y="714356"/>
            <a:ext cx="8229600" cy="5411807"/>
          </a:xfrm>
        </p:spPr>
        <p:txBody>
          <a:bodyPr>
            <a:normAutofit fontScale="32500" lnSpcReduction="20000"/>
          </a:bodyPr>
          <a:lstStyle/>
          <a:p>
            <a:r>
              <a:rPr lang="en-US" dirty="0" smtClean="0"/>
              <a:t>&lt;!DOCTYPE html&gt;</a:t>
            </a:r>
          </a:p>
          <a:p>
            <a:r>
              <a:rPr lang="en-US" dirty="0" smtClean="0"/>
              <a:t>&lt;html&gt;</a:t>
            </a:r>
          </a:p>
          <a:p>
            <a:r>
              <a:rPr lang="en-US" dirty="0" smtClean="0"/>
              <a:t>     &lt;head&gt; &lt;title&gt; MORE HTML TAGS&lt;/title&gt; </a:t>
            </a:r>
          </a:p>
          <a:p>
            <a:r>
              <a:rPr lang="en-US" dirty="0" smtClean="0"/>
              <a:t>          &lt;div class="header"&gt;   </a:t>
            </a:r>
          </a:p>
          <a:p>
            <a:r>
              <a:rPr lang="en-US" dirty="0" smtClean="0"/>
              <a:t>            &lt;h1&gt;Header&lt;/h1&gt;</a:t>
            </a:r>
          </a:p>
          <a:p>
            <a:r>
              <a:rPr lang="en-US" dirty="0" smtClean="0"/>
              <a:t>          &lt;/div&gt;</a:t>
            </a:r>
          </a:p>
          <a:p>
            <a:r>
              <a:rPr lang="en-US" dirty="0" smtClean="0"/>
              <a:t>     &lt;/head&gt;</a:t>
            </a:r>
          </a:p>
          <a:p>
            <a:r>
              <a:rPr lang="en-US" dirty="0" smtClean="0"/>
              <a:t>     &lt;body&gt;</a:t>
            </a:r>
          </a:p>
          <a:p>
            <a:r>
              <a:rPr lang="en-US" dirty="0" smtClean="0"/>
              <a:t>          &lt;button </a:t>
            </a:r>
            <a:r>
              <a:rPr lang="en-US" dirty="0" err="1" smtClean="0"/>
              <a:t>onclick</a:t>
            </a:r>
            <a:r>
              <a:rPr lang="en-US" dirty="0" smtClean="0"/>
              <a:t> = "Click123();"&gt; Click Me &lt;/button&gt;</a:t>
            </a:r>
          </a:p>
          <a:p>
            <a:r>
              <a:rPr lang="en-US" dirty="0" smtClean="0"/>
              <a:t>            &lt;h2 id ="info"&gt; &lt;/h2&gt;&lt;</a:t>
            </a:r>
            <a:r>
              <a:rPr lang="en-US" dirty="0" err="1" smtClean="0"/>
              <a:t>br</a:t>
            </a:r>
            <a:r>
              <a:rPr lang="en-US" dirty="0" smtClean="0"/>
              <a:t>&gt;</a:t>
            </a:r>
          </a:p>
          <a:p>
            <a:r>
              <a:rPr lang="en-US" dirty="0" smtClean="0"/>
              <a:t>           &lt;script&gt;</a:t>
            </a:r>
          </a:p>
          <a:p>
            <a:r>
              <a:rPr lang="en-US" dirty="0" smtClean="0"/>
              <a:t>               function Click123(){</a:t>
            </a:r>
          </a:p>
          <a:p>
            <a:r>
              <a:rPr lang="en-US" dirty="0" smtClean="0"/>
              <a:t>                   </a:t>
            </a:r>
            <a:r>
              <a:rPr lang="en-US" dirty="0" err="1" smtClean="0"/>
              <a:t>var</a:t>
            </a:r>
            <a:r>
              <a:rPr lang="en-US" dirty="0" smtClean="0"/>
              <a:t> a = </a:t>
            </a:r>
            <a:r>
              <a:rPr lang="en-US" dirty="0" err="1" smtClean="0"/>
              <a:t>document.getElementById</a:t>
            </a:r>
            <a:r>
              <a:rPr lang="en-US" dirty="0" smtClean="0"/>
              <a:t>("info);</a:t>
            </a:r>
          </a:p>
          <a:p>
            <a:r>
              <a:rPr lang="en-US" dirty="0" smtClean="0"/>
              <a:t>                   </a:t>
            </a:r>
            <a:r>
              <a:rPr lang="en-US" dirty="0" err="1" smtClean="0"/>
              <a:t>a.innerHTML</a:t>
            </a:r>
            <a:r>
              <a:rPr lang="en-US" dirty="0" smtClean="0"/>
              <a:t> = </a:t>
            </a:r>
            <a:r>
              <a:rPr lang="en-US" dirty="0" err="1" smtClean="0"/>
              <a:t>a.innerHTML</a:t>
            </a:r>
            <a:r>
              <a:rPr lang="en-US" dirty="0" smtClean="0"/>
              <a:t> + "&lt;h5&gt;" + "123" + "&lt;/h5&gt;"; </a:t>
            </a:r>
          </a:p>
          <a:p>
            <a:r>
              <a:rPr lang="en-US" dirty="0" smtClean="0"/>
              <a:t>                }</a:t>
            </a:r>
          </a:p>
          <a:p>
            <a:r>
              <a:rPr lang="en-US" dirty="0" smtClean="0"/>
              <a:t>           &lt;/script&gt;</a:t>
            </a:r>
          </a:p>
          <a:p>
            <a:endParaRPr lang="en-US" dirty="0" smtClean="0"/>
          </a:p>
          <a:p>
            <a:r>
              <a:rPr lang="en-US" dirty="0" smtClean="0"/>
              <a:t>           &lt;h2&gt;HTML Forms for INPUT&lt;/h2&gt;</a:t>
            </a:r>
          </a:p>
          <a:p>
            <a:endParaRPr lang="en-US" dirty="0" smtClean="0"/>
          </a:p>
          <a:p>
            <a:r>
              <a:rPr lang="en-US" dirty="0" smtClean="0"/>
              <a:t>           &lt;form action="/</a:t>
            </a:r>
            <a:r>
              <a:rPr lang="en-US" dirty="0" err="1" smtClean="0"/>
              <a:t>processingCode</a:t>
            </a:r>
            <a:r>
              <a:rPr lang="en-US" dirty="0" smtClean="0"/>
              <a:t>"&gt;</a:t>
            </a:r>
          </a:p>
          <a:p>
            <a:r>
              <a:rPr lang="en-US" dirty="0" smtClean="0"/>
              <a:t>                &lt;label for="</a:t>
            </a:r>
            <a:r>
              <a:rPr lang="en-US" dirty="0" err="1" smtClean="0"/>
              <a:t>uname</a:t>
            </a:r>
            <a:r>
              <a:rPr lang="en-US" dirty="0" smtClean="0"/>
              <a:t>"&gt;Name:&lt;/label&gt;&lt;</a:t>
            </a:r>
            <a:r>
              <a:rPr lang="en-US" dirty="0" err="1" smtClean="0"/>
              <a:t>br</a:t>
            </a:r>
            <a:r>
              <a:rPr lang="en-US" dirty="0" smtClean="0"/>
              <a:t>&gt;</a:t>
            </a:r>
          </a:p>
          <a:p>
            <a:r>
              <a:rPr lang="en-US" dirty="0" smtClean="0"/>
              <a:t>                &lt;input type="text" id="</a:t>
            </a:r>
            <a:r>
              <a:rPr lang="en-US" dirty="0" err="1" smtClean="0"/>
              <a:t>uname</a:t>
            </a:r>
            <a:r>
              <a:rPr lang="en-US" dirty="0" smtClean="0"/>
              <a:t>" name="</a:t>
            </a:r>
            <a:r>
              <a:rPr lang="en-US" dirty="0" err="1" smtClean="0"/>
              <a:t>uname</a:t>
            </a:r>
            <a:r>
              <a:rPr lang="en-US" dirty="0" smtClean="0"/>
              <a:t>" value="John"&gt;&lt;</a:t>
            </a:r>
            <a:r>
              <a:rPr lang="en-US" dirty="0" err="1" smtClean="0"/>
              <a:t>br</a:t>
            </a:r>
            <a:r>
              <a:rPr lang="en-US" dirty="0" smtClean="0"/>
              <a:t>&gt;</a:t>
            </a:r>
          </a:p>
          <a:p>
            <a:r>
              <a:rPr lang="en-US" dirty="0" smtClean="0"/>
              <a:t>                &lt;label for="score"&gt;Score:&lt;/label&gt;&lt;</a:t>
            </a:r>
            <a:r>
              <a:rPr lang="en-US" dirty="0" err="1" smtClean="0"/>
              <a:t>br</a:t>
            </a:r>
            <a:r>
              <a:rPr lang="en-US" dirty="0" smtClean="0"/>
              <a:t>&gt;</a:t>
            </a:r>
          </a:p>
          <a:p>
            <a:r>
              <a:rPr lang="en-US" dirty="0" smtClean="0"/>
              <a:t>                &lt;input type="text" id="score" name="score" value="75"&gt;&lt;</a:t>
            </a:r>
            <a:r>
              <a:rPr lang="en-US" dirty="0" err="1" smtClean="0"/>
              <a:t>br</a:t>
            </a:r>
            <a:r>
              <a:rPr lang="en-US" dirty="0" smtClean="0"/>
              <a:t>&gt;&lt;</a:t>
            </a:r>
            <a:r>
              <a:rPr lang="en-US" dirty="0" err="1" smtClean="0"/>
              <a:t>br</a:t>
            </a:r>
            <a:r>
              <a:rPr lang="en-US" dirty="0" smtClean="0"/>
              <a:t>&gt;</a:t>
            </a:r>
          </a:p>
          <a:p>
            <a:r>
              <a:rPr lang="en-US" dirty="0" smtClean="0"/>
              <a:t>                &lt;input type="submit" value="Submit"&gt;</a:t>
            </a:r>
          </a:p>
          <a:p>
            <a:r>
              <a:rPr lang="en-US" dirty="0" smtClean="0"/>
              <a:t>          &lt;/form&gt; </a:t>
            </a:r>
          </a:p>
          <a:p>
            <a:endParaRPr lang="en-US" dirty="0" smtClean="0"/>
          </a:p>
          <a:p>
            <a:r>
              <a:rPr lang="en-US" dirty="0" smtClean="0"/>
              <a:t>         &lt;p&gt;If you click the "Submit" button, the form-data will be sent to a page called "/</a:t>
            </a:r>
            <a:r>
              <a:rPr lang="en-US" dirty="0" err="1" smtClean="0"/>
              <a:t>ProcessingCode</a:t>
            </a:r>
            <a:r>
              <a:rPr lang="en-US" dirty="0" smtClean="0"/>
              <a:t>".&lt;/p&gt;</a:t>
            </a:r>
          </a:p>
          <a:p>
            <a:endParaRPr lang="en-US" dirty="0" smtClean="0"/>
          </a:p>
          <a:p>
            <a:endParaRPr lang="en-US" dirty="0" smtClean="0"/>
          </a:p>
          <a:p>
            <a:r>
              <a:rPr lang="en-US" dirty="0" smtClean="0"/>
              <a:t>     &lt;/body&gt;</a:t>
            </a:r>
          </a:p>
          <a:p>
            <a:r>
              <a:rPr lang="en-US" dirty="0" smtClean="0"/>
              <a:t>&lt;/html&gt;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582594"/>
          </a:xfrm>
        </p:spPr>
        <p:txBody>
          <a:bodyPr>
            <a:normAutofit fontScale="90000"/>
          </a:bodyPr>
          <a:lstStyle/>
          <a:p>
            <a:r>
              <a:rPr lang="en-US" dirty="0" smtClean="0"/>
              <a:t>More HTML tags</a:t>
            </a:r>
            <a:endParaRPr lang="en-US" dirty="0"/>
          </a:p>
        </p:txBody>
      </p:sp>
      <p:sp>
        <p:nvSpPr>
          <p:cNvPr id="3" name="Content Placeholder 2"/>
          <p:cNvSpPr>
            <a:spLocks noGrp="1"/>
          </p:cNvSpPr>
          <p:nvPr>
            <p:ph idx="1"/>
          </p:nvPr>
        </p:nvSpPr>
        <p:spPr>
          <a:xfrm>
            <a:off x="285720" y="928670"/>
            <a:ext cx="8643998" cy="5786478"/>
          </a:xfrm>
        </p:spPr>
        <p:txBody>
          <a:bodyPr>
            <a:normAutofit fontScale="40000" lnSpcReduction="20000"/>
          </a:bodyPr>
          <a:lstStyle/>
          <a:p>
            <a:r>
              <a:rPr lang="en-US" dirty="0" smtClean="0"/>
              <a:t>&lt;html&gt; </a:t>
            </a:r>
          </a:p>
          <a:p>
            <a:r>
              <a:rPr lang="en-US" dirty="0" smtClean="0"/>
              <a:t>&lt;head&gt; &lt;title&gt;More Tags in My Web Page &lt;/title&gt; &lt;/head&gt; </a:t>
            </a:r>
          </a:p>
          <a:p>
            <a:r>
              <a:rPr lang="en-US" dirty="0" smtClean="0"/>
              <a:t>&lt;body&gt; </a:t>
            </a:r>
          </a:p>
          <a:p>
            <a:r>
              <a:rPr lang="en-US" dirty="0" smtClean="0"/>
              <a:t>    &lt;table width="90%" </a:t>
            </a:r>
            <a:r>
              <a:rPr lang="en-US" dirty="0" err="1" smtClean="0"/>
              <a:t>cellpadding</a:t>
            </a:r>
            <a:r>
              <a:rPr lang="en-US" dirty="0" smtClean="0"/>
              <a:t>="5" </a:t>
            </a:r>
            <a:r>
              <a:rPr lang="en-US" dirty="0" err="1" smtClean="0"/>
              <a:t>cellspacing</a:t>
            </a:r>
            <a:r>
              <a:rPr lang="en-US" dirty="0" smtClean="0"/>
              <a:t>="0" &gt; </a:t>
            </a:r>
          </a:p>
          <a:p>
            <a:r>
              <a:rPr lang="en-US" dirty="0" smtClean="0"/>
              <a:t>       &lt;</a:t>
            </a:r>
            <a:r>
              <a:rPr lang="en-US" dirty="0" err="1" smtClean="0"/>
              <a:t>tr</a:t>
            </a:r>
            <a:r>
              <a:rPr lang="en-US" dirty="0" smtClean="0"/>
              <a:t> </a:t>
            </a:r>
            <a:r>
              <a:rPr lang="en-US" dirty="0" err="1" smtClean="0"/>
              <a:t>bgcolor</a:t>
            </a:r>
            <a:r>
              <a:rPr lang="en-US" dirty="0" smtClean="0"/>
              <a:t>="#EDDD9E"&gt; </a:t>
            </a:r>
          </a:p>
          <a:p>
            <a:r>
              <a:rPr lang="en-US" dirty="0" smtClean="0"/>
              <a:t>           &lt;td width="200" </a:t>
            </a:r>
            <a:r>
              <a:rPr lang="en-US" dirty="0" err="1" smtClean="0"/>
              <a:t>valign</a:t>
            </a:r>
            <a:r>
              <a:rPr lang="en-US" dirty="0" smtClean="0"/>
              <a:t>="top"&gt;&lt;</a:t>
            </a:r>
            <a:r>
              <a:rPr lang="en-US" dirty="0" err="1" smtClean="0"/>
              <a:t>img</a:t>
            </a:r>
            <a:r>
              <a:rPr lang="en-US" dirty="0" smtClean="0"/>
              <a:t> </a:t>
            </a:r>
            <a:r>
              <a:rPr lang="en-US" dirty="0" err="1" smtClean="0"/>
              <a:t>src</a:t>
            </a:r>
            <a:r>
              <a:rPr lang="en-US" dirty="0" smtClean="0"/>
              <a:t>="graphics/contact.gif" width="100" height="100"&gt;&lt;/td&gt; </a:t>
            </a:r>
          </a:p>
          <a:p>
            <a:r>
              <a:rPr lang="en-US" dirty="0" smtClean="0"/>
              <a:t>           &lt;td </a:t>
            </a:r>
            <a:r>
              <a:rPr lang="en-US" dirty="0" err="1" smtClean="0"/>
              <a:t>valign</a:t>
            </a:r>
            <a:r>
              <a:rPr lang="en-US" dirty="0" smtClean="0"/>
              <a:t>="top"&gt;&lt;h1 align="right"&gt;Janet </a:t>
            </a:r>
            <a:r>
              <a:rPr lang="en-US" dirty="0" err="1" smtClean="0"/>
              <a:t>Doeson</a:t>
            </a:r>
            <a:r>
              <a:rPr lang="en-US" dirty="0" smtClean="0"/>
              <a:t>&lt;/h1&gt; &lt;h3 align="right"&gt;Technical Specialist&lt;/h3&gt;&lt;/td&gt; </a:t>
            </a:r>
          </a:p>
          <a:p>
            <a:r>
              <a:rPr lang="en-US" dirty="0" smtClean="0"/>
              <a:t>       &lt;/</a:t>
            </a:r>
            <a:r>
              <a:rPr lang="en-US" dirty="0" err="1" smtClean="0"/>
              <a:t>tr</a:t>
            </a:r>
            <a:r>
              <a:rPr lang="en-US" dirty="0" smtClean="0"/>
              <a:t>&gt; </a:t>
            </a:r>
          </a:p>
          <a:p>
            <a:r>
              <a:rPr lang="en-US" dirty="0" smtClean="0"/>
              <a:t>        &lt;</a:t>
            </a:r>
            <a:r>
              <a:rPr lang="en-US" dirty="0" err="1" smtClean="0"/>
              <a:t>tr</a:t>
            </a:r>
            <a:r>
              <a:rPr lang="en-US" dirty="0" smtClean="0"/>
              <a:t>&gt; &lt;td width="200"&gt; &lt;h3&gt;Menu&lt;/h3&gt; &lt;</a:t>
            </a:r>
            <a:r>
              <a:rPr lang="en-US" dirty="0" err="1" smtClean="0"/>
              <a:t>ul</a:t>
            </a:r>
            <a:r>
              <a:rPr lang="en-US" dirty="0" smtClean="0"/>
              <a:t>&gt; &lt;</a:t>
            </a:r>
            <a:r>
              <a:rPr lang="en-US" dirty="0" err="1" smtClean="0"/>
              <a:t>li</a:t>
            </a:r>
            <a:r>
              <a:rPr lang="en-US" dirty="0" smtClean="0"/>
              <a:t>&gt;&lt;a </a:t>
            </a:r>
            <a:r>
              <a:rPr lang="en-US" dirty="0" err="1" smtClean="0"/>
              <a:t>href</a:t>
            </a:r>
            <a:r>
              <a:rPr lang="en-US" dirty="0" smtClean="0"/>
              <a:t>="home.html"&gt;Home&lt;/a&gt;&lt;/</a:t>
            </a:r>
            <a:r>
              <a:rPr lang="en-US" dirty="0" err="1" smtClean="0"/>
              <a:t>li</a:t>
            </a:r>
            <a:r>
              <a:rPr lang="en-US" dirty="0" smtClean="0"/>
              <a:t>&gt; &lt;</a:t>
            </a:r>
            <a:r>
              <a:rPr lang="en-US" dirty="0" err="1" smtClean="0"/>
              <a:t>li</a:t>
            </a:r>
            <a:r>
              <a:rPr lang="en-US" dirty="0" smtClean="0"/>
              <a:t>&gt; &lt;a </a:t>
            </a:r>
            <a:r>
              <a:rPr lang="en-US" dirty="0" err="1" smtClean="0"/>
              <a:t>href</a:t>
            </a:r>
            <a:r>
              <a:rPr lang="en-US" dirty="0" smtClean="0"/>
              <a:t>="faq.html"&gt;FAQ&lt;/a&gt;&lt;/</a:t>
            </a:r>
            <a:r>
              <a:rPr lang="en-US" dirty="0" err="1" smtClean="0"/>
              <a:t>li</a:t>
            </a:r>
            <a:r>
              <a:rPr lang="en-US" dirty="0" smtClean="0"/>
              <a:t>&gt; &lt;</a:t>
            </a:r>
            <a:r>
              <a:rPr lang="en-US" dirty="0" err="1" smtClean="0"/>
              <a:t>li</a:t>
            </a:r>
            <a:r>
              <a:rPr lang="en-US" dirty="0" smtClean="0"/>
              <a:t>&gt; &lt;a </a:t>
            </a:r>
            <a:r>
              <a:rPr lang="en-US" dirty="0" err="1" smtClean="0"/>
              <a:t>href</a:t>
            </a:r>
            <a:r>
              <a:rPr lang="en-US" dirty="0" smtClean="0"/>
              <a:t>="contact.html"&gt;Contact&lt;/a&gt;&lt;/</a:t>
            </a:r>
            <a:r>
              <a:rPr lang="en-US" dirty="0" err="1" smtClean="0"/>
              <a:t>li</a:t>
            </a:r>
            <a:r>
              <a:rPr lang="en-US" dirty="0" smtClean="0"/>
              <a:t>&gt; &lt;</a:t>
            </a:r>
            <a:r>
              <a:rPr lang="en-US" dirty="0" err="1" smtClean="0"/>
              <a:t>li</a:t>
            </a:r>
            <a:r>
              <a:rPr lang="en-US" dirty="0" smtClean="0"/>
              <a:t>&gt; &lt;a </a:t>
            </a:r>
            <a:r>
              <a:rPr lang="en-US" dirty="0" err="1" smtClean="0"/>
              <a:t>href</a:t>
            </a:r>
            <a:r>
              <a:rPr lang="en-US" dirty="0" smtClean="0"/>
              <a:t>="http://www.austincc.edu"&gt;Links&lt;/a&gt; &lt;/</a:t>
            </a:r>
            <a:r>
              <a:rPr lang="en-US" dirty="0" err="1" smtClean="0"/>
              <a:t>li</a:t>
            </a:r>
            <a:r>
              <a:rPr lang="en-US" dirty="0" smtClean="0"/>
              <a:t>&gt; &lt;/</a:t>
            </a:r>
            <a:r>
              <a:rPr lang="en-US" dirty="0" err="1" smtClean="0"/>
              <a:t>ul</a:t>
            </a:r>
            <a:r>
              <a:rPr lang="en-US" dirty="0" smtClean="0"/>
              <a:t>&gt;&lt;/td&gt;</a:t>
            </a:r>
          </a:p>
          <a:p>
            <a:r>
              <a:rPr lang="en-US" dirty="0" smtClean="0"/>
              <a:t>             &lt;td </a:t>
            </a:r>
            <a:r>
              <a:rPr lang="en-US" dirty="0" err="1" smtClean="0"/>
              <a:t>valign</a:t>
            </a:r>
            <a:r>
              <a:rPr lang="en-US" dirty="0" smtClean="0"/>
              <a:t>="top"&gt;&lt;h2 align="center"&gt;Welcome!&lt;/h2&gt; &lt;p&gt; Welcome to More Tags in My Web Page.. I created this webpage without the assistance of a webpage editor. Just my little text editor and a keen understanding of html.&lt;/p&gt; &lt;p&gt;Look around. Notice I'm able to use paragraphs, lists and headings. You may not be able to tell, but the layout is done with a table. I'm very clever. &lt;/p&gt; &lt;</a:t>
            </a:r>
            <a:r>
              <a:rPr lang="en-US" dirty="0" err="1" smtClean="0"/>
              <a:t>blockquote</a:t>
            </a:r>
            <a:r>
              <a:rPr lang="en-US" dirty="0" smtClean="0"/>
              <a:t>&gt; &lt;p&gt;I always wanted to be somebody, but now I realize I should have been more specific.&lt;/p&gt; &lt;cite&gt;Lily Tomlin &lt;/cite&gt; &lt;/</a:t>
            </a:r>
            <a:r>
              <a:rPr lang="en-US" dirty="0" err="1" smtClean="0"/>
              <a:t>blockquote</a:t>
            </a:r>
            <a:r>
              <a:rPr lang="en-US" dirty="0" smtClean="0"/>
              <a:t>&gt; &lt;/td&gt; </a:t>
            </a:r>
          </a:p>
          <a:p>
            <a:r>
              <a:rPr lang="en-US" dirty="0" smtClean="0"/>
              <a:t>        &lt;/</a:t>
            </a:r>
            <a:r>
              <a:rPr lang="en-US" dirty="0" err="1" smtClean="0"/>
              <a:t>tr</a:t>
            </a:r>
            <a:r>
              <a:rPr lang="en-US" dirty="0" smtClean="0"/>
              <a:t>&gt;</a:t>
            </a:r>
          </a:p>
          <a:p>
            <a:r>
              <a:rPr lang="en-US" dirty="0" smtClean="0"/>
              <a:t>     &lt;/table&gt; </a:t>
            </a:r>
          </a:p>
          <a:p>
            <a:r>
              <a:rPr lang="en-US" dirty="0" smtClean="0"/>
              <a:t>    &lt;hr width="90%" align="left"&gt; &lt;address&gt; Janet </a:t>
            </a:r>
            <a:r>
              <a:rPr lang="en-US" dirty="0" err="1" smtClean="0"/>
              <a:t>Doeson</a:t>
            </a:r>
            <a:r>
              <a:rPr lang="en-US" dirty="0" smtClean="0"/>
              <a:t>&lt;</a:t>
            </a:r>
            <a:r>
              <a:rPr lang="en-US" dirty="0" err="1" smtClean="0"/>
              <a:t>br</a:t>
            </a:r>
            <a:r>
              <a:rPr lang="en-US" dirty="0" smtClean="0"/>
              <a:t>&gt; Technical Specialist&lt;</a:t>
            </a:r>
            <a:r>
              <a:rPr lang="en-US" dirty="0" err="1" smtClean="0"/>
              <a:t>br</a:t>
            </a:r>
            <a:r>
              <a:rPr lang="en-US" dirty="0" smtClean="0"/>
              <a:t>&gt; 512.555.5555 &lt;/address&gt; &lt;p&gt;Contact me at &lt;a </a:t>
            </a:r>
            <a:r>
              <a:rPr lang="en-US" dirty="0" err="1" smtClean="0"/>
              <a:t>href</a:t>
            </a:r>
            <a:r>
              <a:rPr lang="en-US" dirty="0" smtClean="0"/>
              <a:t>="mailto:jdoeson@acme.com"&gt;jdoeson@acme.com&lt;/a&gt; &lt;/p&gt;</a:t>
            </a:r>
          </a:p>
          <a:p>
            <a:r>
              <a:rPr lang="en-US" dirty="0" smtClean="0"/>
              <a:t>&lt;/body&gt;</a:t>
            </a:r>
          </a:p>
          <a:p>
            <a:r>
              <a:rPr lang="en-US" dirty="0" smtClean="0"/>
              <a:t> &lt;/html&gt;</a:t>
            </a:r>
          </a:p>
          <a:p>
            <a:endParaRPr lang="en-US" dirty="0"/>
          </a:p>
          <a:p>
            <a:r>
              <a:rPr lang="en-US" sz="5000" dirty="0" smtClean="0"/>
              <a:t>Observe that there are far more tags in this code but we will look at few more tags</a:t>
            </a:r>
          </a:p>
          <a:p>
            <a:r>
              <a:rPr lang="en-US" sz="5000" dirty="0" smtClean="0"/>
              <a:t>&lt;table&gt; is used to create table in HTML it has beginning tag &lt;table&gt; and end tag &lt;/table&gt;</a:t>
            </a:r>
            <a:endParaRPr lang="en-US" sz="5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654032"/>
          </a:xfrm>
        </p:spPr>
        <p:txBody>
          <a:bodyPr>
            <a:normAutofit fontScale="90000"/>
          </a:bodyPr>
          <a:lstStyle/>
          <a:p>
            <a:r>
              <a:rPr lang="en-US" dirty="0" smtClean="0"/>
              <a:t>More HTML tags</a:t>
            </a:r>
            <a:endParaRPr lang="en-US" dirty="0"/>
          </a:p>
        </p:txBody>
      </p:sp>
      <p:graphicFrame>
        <p:nvGraphicFramePr>
          <p:cNvPr id="7" name="Content Placeholder 6"/>
          <p:cNvGraphicFramePr>
            <a:graphicFrameLocks noGrp="1"/>
          </p:cNvGraphicFramePr>
          <p:nvPr>
            <p:ph idx="1"/>
          </p:nvPr>
        </p:nvGraphicFramePr>
        <p:xfrm>
          <a:off x="2500298" y="1428736"/>
          <a:ext cx="4500594" cy="1112520"/>
        </p:xfrm>
        <a:graphic>
          <a:graphicData uri="http://schemas.openxmlformats.org/drawingml/2006/table">
            <a:tbl>
              <a:tblPr firstRow="1" bandRow="1">
                <a:tableStyleId>{5940675A-B579-460E-94D1-54222C63F5DA}</a:tableStyleId>
              </a:tblPr>
              <a:tblGrid>
                <a:gridCol w="1500198"/>
                <a:gridCol w="1500198"/>
                <a:gridCol w="1500198"/>
              </a:tblGrid>
              <a:tr h="370840">
                <a:tc>
                  <a:txBody>
                    <a:bodyPr/>
                    <a:lstStyle/>
                    <a:p>
                      <a:r>
                        <a:rPr lang="en-US" dirty="0" smtClean="0"/>
                        <a:t>Name</a:t>
                      </a:r>
                      <a:endParaRPr lang="en-US" dirty="0"/>
                    </a:p>
                  </a:txBody>
                  <a:tcPr/>
                </a:tc>
                <a:tc>
                  <a:txBody>
                    <a:bodyPr/>
                    <a:lstStyle/>
                    <a:p>
                      <a:r>
                        <a:rPr lang="en-US" dirty="0" smtClean="0"/>
                        <a:t>Score</a:t>
                      </a:r>
                      <a:endParaRPr lang="en-US" dirty="0"/>
                    </a:p>
                  </a:txBody>
                  <a:tcPr/>
                </a:tc>
                <a:tc>
                  <a:txBody>
                    <a:bodyPr/>
                    <a:lstStyle/>
                    <a:p>
                      <a:r>
                        <a:rPr lang="en-US" dirty="0" smtClean="0"/>
                        <a:t>Grade</a:t>
                      </a:r>
                      <a:endParaRPr lang="en-US" dirty="0"/>
                    </a:p>
                  </a:txBody>
                  <a:tcPr/>
                </a:tc>
              </a:tr>
              <a:tr h="370840">
                <a:tc>
                  <a:txBody>
                    <a:bodyPr/>
                    <a:lstStyle/>
                    <a:p>
                      <a:r>
                        <a:rPr lang="en-US" dirty="0" smtClean="0"/>
                        <a:t>John </a:t>
                      </a:r>
                      <a:r>
                        <a:rPr lang="en-US" dirty="0" err="1" smtClean="0"/>
                        <a:t>Yakubu</a:t>
                      </a:r>
                      <a:endParaRPr lang="en-US" dirty="0"/>
                    </a:p>
                  </a:txBody>
                  <a:tcPr/>
                </a:tc>
                <a:tc>
                  <a:txBody>
                    <a:bodyPr/>
                    <a:lstStyle/>
                    <a:p>
                      <a:r>
                        <a:rPr lang="en-US" dirty="0" smtClean="0"/>
                        <a:t> 75</a:t>
                      </a:r>
                      <a:endParaRPr lang="en-US" dirty="0"/>
                    </a:p>
                  </a:txBody>
                  <a:tcPr/>
                </a:tc>
                <a:tc>
                  <a:txBody>
                    <a:bodyPr/>
                    <a:lstStyle/>
                    <a:p>
                      <a:r>
                        <a:rPr lang="en-US" dirty="0" smtClean="0"/>
                        <a:t> A</a:t>
                      </a:r>
                      <a:endParaRPr lang="en-US" dirty="0"/>
                    </a:p>
                  </a:txBody>
                  <a:tcPr/>
                </a:tc>
              </a:tr>
              <a:tr h="370840">
                <a:tc>
                  <a:txBody>
                    <a:bodyPr/>
                    <a:lstStyle/>
                    <a:p>
                      <a:r>
                        <a:rPr lang="en-US" dirty="0" err="1" smtClean="0"/>
                        <a:t>Uche</a:t>
                      </a:r>
                      <a:r>
                        <a:rPr lang="en-US" dirty="0" smtClean="0"/>
                        <a:t> Eke</a:t>
                      </a:r>
                      <a:endParaRPr lang="en-US" dirty="0"/>
                    </a:p>
                  </a:txBody>
                  <a:tcPr/>
                </a:tc>
                <a:tc>
                  <a:txBody>
                    <a:bodyPr/>
                    <a:lstStyle/>
                    <a:p>
                      <a:r>
                        <a:rPr lang="en-US" dirty="0" smtClean="0"/>
                        <a:t>56</a:t>
                      </a:r>
                      <a:endParaRPr lang="en-US" dirty="0"/>
                    </a:p>
                  </a:txBody>
                  <a:tcPr/>
                </a:tc>
                <a:tc>
                  <a:txBody>
                    <a:bodyPr/>
                    <a:lstStyle/>
                    <a:p>
                      <a:r>
                        <a:rPr lang="en-US" dirty="0" smtClean="0"/>
                        <a:t> C</a:t>
                      </a:r>
                      <a:endParaRPr lang="en-US" dirty="0"/>
                    </a:p>
                  </a:txBody>
                  <a:tcPr/>
                </a:tc>
              </a:tr>
            </a:tbl>
          </a:graphicData>
        </a:graphic>
      </p:graphicFrame>
      <p:sp>
        <p:nvSpPr>
          <p:cNvPr id="8" name="TextBox 7"/>
          <p:cNvSpPr txBox="1"/>
          <p:nvPr/>
        </p:nvSpPr>
        <p:spPr>
          <a:xfrm>
            <a:off x="2071670" y="1000108"/>
            <a:ext cx="5214974" cy="369332"/>
          </a:xfrm>
          <a:prstGeom prst="rect">
            <a:avLst/>
          </a:prstGeom>
          <a:noFill/>
        </p:spPr>
        <p:txBody>
          <a:bodyPr wrap="square" rtlCol="0">
            <a:spAutoFit/>
          </a:bodyPr>
          <a:lstStyle/>
          <a:p>
            <a:r>
              <a:rPr lang="en-US" dirty="0" smtClean="0"/>
              <a:t>Table 1: A Table  of Student , there Scores and Grade</a:t>
            </a:r>
            <a:endParaRPr lang="en-US" dirty="0"/>
          </a:p>
        </p:txBody>
      </p:sp>
      <p:sp>
        <p:nvSpPr>
          <p:cNvPr id="9" name="Rectangle 8"/>
          <p:cNvSpPr/>
          <p:nvPr/>
        </p:nvSpPr>
        <p:spPr>
          <a:xfrm>
            <a:off x="571472" y="2643182"/>
            <a:ext cx="8215370" cy="5355312"/>
          </a:xfrm>
          <a:prstGeom prst="rect">
            <a:avLst/>
          </a:prstGeom>
        </p:spPr>
        <p:txBody>
          <a:bodyPr wrap="square">
            <a:spAutoFit/>
          </a:bodyPr>
          <a:lstStyle/>
          <a:p>
            <a:r>
              <a:rPr lang="en-US" dirty="0" smtClean="0"/>
              <a:t>The Table has three Rows and three column;  is used to create table in HTML it has beginning tag &lt;table&gt; and end tag &lt;/table&gt; inside the table tag is the row tag &lt;</a:t>
            </a:r>
            <a:r>
              <a:rPr lang="en-US" dirty="0" err="1" smtClean="0"/>
              <a:t>tr</a:t>
            </a:r>
            <a:r>
              <a:rPr lang="en-US" dirty="0" smtClean="0"/>
              <a:t>&gt; and the cell tag &lt;td&gt;, the first row is  special row were the heading of the field is specified its tag is &lt;</a:t>
            </a:r>
            <a:r>
              <a:rPr lang="en-US" dirty="0" err="1" smtClean="0"/>
              <a:t>th</a:t>
            </a:r>
            <a:r>
              <a:rPr lang="en-US" dirty="0" smtClean="0"/>
              <a:t>&gt;. The table above can be represented as:</a:t>
            </a:r>
          </a:p>
          <a:p>
            <a:r>
              <a:rPr lang="en-US" dirty="0" smtClean="0"/>
              <a:t> &lt;html&gt;</a:t>
            </a:r>
          </a:p>
          <a:p>
            <a:r>
              <a:rPr lang="en-US" dirty="0"/>
              <a:t> </a:t>
            </a:r>
            <a:r>
              <a:rPr lang="en-US" dirty="0" smtClean="0"/>
              <a:t>    &lt;head&gt;   &lt;/head&gt;</a:t>
            </a:r>
          </a:p>
          <a:p>
            <a:r>
              <a:rPr lang="en-US" dirty="0"/>
              <a:t> </a:t>
            </a:r>
            <a:r>
              <a:rPr lang="en-US" dirty="0" smtClean="0"/>
              <a:t>   &lt;body&gt;</a:t>
            </a:r>
          </a:p>
          <a:p>
            <a:r>
              <a:rPr lang="en-US" dirty="0"/>
              <a:t> </a:t>
            </a:r>
            <a:r>
              <a:rPr lang="en-US" dirty="0" smtClean="0"/>
              <a:t>               &lt;table&gt;</a:t>
            </a:r>
          </a:p>
          <a:p>
            <a:r>
              <a:rPr lang="en-US" dirty="0"/>
              <a:t> </a:t>
            </a:r>
            <a:r>
              <a:rPr lang="en-US" dirty="0" smtClean="0"/>
              <a:t>                       &lt;</a:t>
            </a:r>
            <a:r>
              <a:rPr lang="en-US" dirty="0" err="1" smtClean="0"/>
              <a:t>th</a:t>
            </a:r>
            <a:r>
              <a:rPr lang="en-US" dirty="0" smtClean="0"/>
              <a:t>&gt; </a:t>
            </a:r>
          </a:p>
          <a:p>
            <a:r>
              <a:rPr lang="en-US" dirty="0"/>
              <a:t> </a:t>
            </a:r>
            <a:r>
              <a:rPr lang="en-US" dirty="0" smtClean="0"/>
              <a:t>                            &lt;</a:t>
            </a:r>
            <a:r>
              <a:rPr lang="en-US" dirty="0" err="1" smtClean="0"/>
              <a:t>tr</a:t>
            </a:r>
            <a:r>
              <a:rPr lang="en-US" dirty="0" smtClean="0"/>
              <a:t>&gt;&lt;td&gt;Name&lt;/td&gt; &lt;td&gt; Score&lt;/td&gt;&lt;td&gt; Grade &lt;/td&gt;</a:t>
            </a:r>
          </a:p>
          <a:p>
            <a:r>
              <a:rPr lang="en-US" dirty="0"/>
              <a:t> </a:t>
            </a:r>
            <a:r>
              <a:rPr lang="en-US" dirty="0" smtClean="0"/>
              <a:t>                       &lt;/</a:t>
            </a:r>
            <a:r>
              <a:rPr lang="en-US" dirty="0" err="1" smtClean="0"/>
              <a:t>th</a:t>
            </a:r>
            <a:r>
              <a:rPr lang="en-US" dirty="0" smtClean="0"/>
              <a:t>&gt;</a:t>
            </a:r>
          </a:p>
          <a:p>
            <a:r>
              <a:rPr lang="en-US" dirty="0"/>
              <a:t> </a:t>
            </a:r>
            <a:r>
              <a:rPr lang="en-US" dirty="0" smtClean="0"/>
              <a:t>                            &lt;</a:t>
            </a:r>
            <a:r>
              <a:rPr lang="en-US" dirty="0" err="1" smtClean="0"/>
              <a:t>tr</a:t>
            </a:r>
            <a:r>
              <a:rPr lang="en-US" dirty="0" smtClean="0"/>
              <a:t>&gt;</a:t>
            </a:r>
            <a:r>
              <a:rPr lang="en-US" dirty="0" smtClean="0"/>
              <a:t> &lt;td&gt;John </a:t>
            </a:r>
            <a:r>
              <a:rPr lang="en-US" dirty="0" err="1" smtClean="0"/>
              <a:t>Yakubu</a:t>
            </a:r>
            <a:r>
              <a:rPr lang="en-US" dirty="0" smtClean="0"/>
              <a:t>&lt;/td&gt; &lt;td&gt; 75&lt;/td&gt;&lt;td&gt; A &lt;/td&gt;&lt;/</a:t>
            </a:r>
            <a:r>
              <a:rPr lang="en-US" dirty="0" err="1" smtClean="0"/>
              <a:t>tr</a:t>
            </a:r>
            <a:r>
              <a:rPr lang="en-US" dirty="0" smtClean="0"/>
              <a:t>&gt;</a:t>
            </a:r>
            <a:endParaRPr lang="en-US" dirty="0" smtClean="0"/>
          </a:p>
          <a:p>
            <a:r>
              <a:rPr lang="en-US" dirty="0" smtClean="0"/>
              <a:t>                           </a:t>
            </a:r>
            <a:r>
              <a:rPr lang="en-US" dirty="0" smtClean="0"/>
              <a:t> &lt;</a:t>
            </a:r>
            <a:r>
              <a:rPr lang="en-US" dirty="0" err="1" smtClean="0"/>
              <a:t>tr</a:t>
            </a:r>
            <a:r>
              <a:rPr lang="en-US" dirty="0" smtClean="0"/>
              <a:t>&gt; &lt;td&gt;</a:t>
            </a:r>
            <a:r>
              <a:rPr lang="en-US" dirty="0" err="1" smtClean="0"/>
              <a:t>Uche</a:t>
            </a:r>
            <a:r>
              <a:rPr lang="en-US" dirty="0" smtClean="0"/>
              <a:t> Eke&lt;/td&gt; &lt;td&gt; 56&lt;/td&gt;&lt;td&gt; C &lt;/td&gt;&lt;/</a:t>
            </a:r>
            <a:r>
              <a:rPr lang="en-US" dirty="0" err="1" smtClean="0"/>
              <a:t>tr</a:t>
            </a:r>
            <a:r>
              <a:rPr lang="en-US" dirty="0" smtClean="0"/>
              <a:t>&gt;</a:t>
            </a:r>
            <a:endParaRPr lang="en-US" dirty="0"/>
          </a:p>
          <a:p>
            <a:r>
              <a:rPr lang="en-US" dirty="0" smtClean="0"/>
              <a:t>    &lt;/body&gt;</a:t>
            </a:r>
          </a:p>
          <a:p>
            <a:r>
              <a:rPr lang="en-US" dirty="0"/>
              <a:t> </a:t>
            </a:r>
            <a:r>
              <a:rPr lang="en-US" dirty="0" smtClean="0"/>
              <a:t>&lt;/html&gt;</a:t>
            </a:r>
            <a:endParaRPr lang="en-US" dirty="0"/>
          </a:p>
          <a:p>
            <a:endParaRPr lang="en-US" dirty="0" smtClean="0"/>
          </a:p>
          <a:p>
            <a:endParaRPr lang="en-US" dirty="0"/>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8824</TotalTime>
  <Words>1415</Words>
  <Application>Microsoft Office PowerPoint</Application>
  <PresentationFormat>On-screen Show (4:3)</PresentationFormat>
  <Paragraphs>112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Binance Master Class Group 42 Sub-Group C,D Class Note HTML, CSS, JS</vt:lpstr>
      <vt:lpstr>HTML</vt:lpstr>
      <vt:lpstr>Simple HTML: </vt:lpstr>
      <vt:lpstr>Standard HTML Code</vt:lpstr>
      <vt:lpstr>Standard HTML Continue…</vt:lpstr>
      <vt:lpstr>More HTML Tags</vt:lpstr>
      <vt:lpstr>More HTML Tags…</vt:lpstr>
      <vt:lpstr>More HTML tags</vt:lpstr>
      <vt:lpstr>More HTML tags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Binance Master Class Group 42 Sub-Group C,D Class Note HTML, CSS, JS</dc:title>
  <dc:creator>Windows User</dc:creator>
  <cp:lastModifiedBy>Windows User</cp:lastModifiedBy>
  <cp:revision>368</cp:revision>
  <dcterms:created xsi:type="dcterms:W3CDTF">2021-03-23T08:57:49Z</dcterms:created>
  <dcterms:modified xsi:type="dcterms:W3CDTF">2021-03-29T12:02:21Z</dcterms:modified>
</cp:coreProperties>
</file>