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9AEFDE-F6ED-4AC1-9EDC-96DED54D471A}"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EF4D5-FE30-4880-B2F9-918FC1B79CD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9AEFDE-F6ED-4AC1-9EDC-96DED54D471A}"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EF4D5-FE30-4880-B2F9-918FC1B79CD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9AEFDE-F6ED-4AC1-9EDC-96DED54D471A}"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EF4D5-FE30-4880-B2F9-918FC1B79CD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9AEFDE-F6ED-4AC1-9EDC-96DED54D471A}"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EF4D5-FE30-4880-B2F9-918FC1B79CD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9AEFDE-F6ED-4AC1-9EDC-96DED54D471A}"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EF4D5-FE30-4880-B2F9-918FC1B79CD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9AEFDE-F6ED-4AC1-9EDC-96DED54D471A}" type="datetimeFigureOut">
              <a:rPr lang="en-US" smtClean="0"/>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EF4D5-FE30-4880-B2F9-918FC1B79CD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9AEFDE-F6ED-4AC1-9EDC-96DED54D471A}" type="datetimeFigureOut">
              <a:rPr lang="en-US" smtClean="0"/>
              <a:t>3/29/2021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3EF4D5-FE30-4880-B2F9-918FC1B79CD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9AEFDE-F6ED-4AC1-9EDC-96DED54D471A}" type="datetimeFigureOut">
              <a:rPr lang="en-US" smtClean="0"/>
              <a:t>3/29/2021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3EF4D5-FE30-4880-B2F9-918FC1B79CD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AEFDE-F6ED-4AC1-9EDC-96DED54D471A}" type="datetimeFigureOut">
              <a:rPr lang="en-US" smtClean="0"/>
              <a:t>3/29/2021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3EF4D5-FE30-4880-B2F9-918FC1B79CD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9AEFDE-F6ED-4AC1-9EDC-96DED54D471A}" type="datetimeFigureOut">
              <a:rPr lang="en-US" smtClean="0"/>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EF4D5-FE30-4880-B2F9-918FC1B79CD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9AEFDE-F6ED-4AC1-9EDC-96DED54D471A}" type="datetimeFigureOut">
              <a:rPr lang="en-US" smtClean="0"/>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EF4D5-FE30-4880-B2F9-918FC1B79CD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9AEFDE-F6ED-4AC1-9EDC-96DED54D471A}" type="datetimeFigureOut">
              <a:rPr lang="en-US" smtClean="0"/>
              <a:t>3/29/2021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EF4D5-FE30-4880-B2F9-918FC1B79CD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Binance</a:t>
            </a:r>
            <a:r>
              <a:rPr lang="en-US" dirty="0" smtClean="0"/>
              <a:t> Master Class Group 42 Sub-Group C,D Class Note</a:t>
            </a:r>
            <a:br>
              <a:rPr lang="en-US" dirty="0" smtClean="0"/>
            </a:br>
            <a:r>
              <a:rPr lang="en-US" dirty="0" smtClean="0"/>
              <a:t>HTML</a:t>
            </a:r>
            <a:r>
              <a:rPr lang="en-US" dirty="0" smtClean="0">
                <a:solidFill>
                  <a:srgbClr val="FF0000"/>
                </a:solidFill>
              </a:rPr>
              <a:t>, CSS, </a:t>
            </a:r>
            <a:r>
              <a:rPr lang="en-US" dirty="0" smtClean="0"/>
              <a:t>JS</a:t>
            </a:r>
            <a:endParaRPr lang="en-US" dirty="0"/>
          </a:p>
        </p:txBody>
      </p:sp>
      <p:sp>
        <p:nvSpPr>
          <p:cNvPr id="3" name="Subtitle 2"/>
          <p:cNvSpPr>
            <a:spLocks noGrp="1"/>
          </p:cNvSpPr>
          <p:nvPr>
            <p:ph type="subTitle" idx="1"/>
          </p:nvPr>
        </p:nvSpPr>
        <p:spPr/>
        <p:txBody>
          <a:bodyPr/>
          <a:lstStyle/>
          <a:p>
            <a:r>
              <a:rPr lang="en-US" dirty="0" smtClean="0">
                <a:solidFill>
                  <a:schemeClr val="tx2">
                    <a:lumMod val="75000"/>
                  </a:schemeClr>
                </a:solidFill>
              </a:rPr>
              <a:t>By </a:t>
            </a:r>
          </a:p>
          <a:p>
            <a:r>
              <a:rPr lang="en-US" dirty="0" smtClean="0">
                <a:solidFill>
                  <a:schemeClr val="tx2">
                    <a:lumMod val="75000"/>
                  </a:schemeClr>
                </a:solidFill>
              </a:rPr>
              <a:t>Group Leader, Eke Bartholomew</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dirty="0" smtClean="0"/>
              <a:t>TableWithExternalCss.htm</a:t>
            </a:r>
            <a:endParaRPr lang="en-US" dirty="0"/>
          </a:p>
        </p:txBody>
      </p:sp>
      <p:sp>
        <p:nvSpPr>
          <p:cNvPr id="3" name="Content Placeholder 2"/>
          <p:cNvSpPr>
            <a:spLocks noGrp="1"/>
          </p:cNvSpPr>
          <p:nvPr>
            <p:ph idx="1"/>
          </p:nvPr>
        </p:nvSpPr>
        <p:spPr>
          <a:xfrm>
            <a:off x="457200" y="928670"/>
            <a:ext cx="8229600" cy="5929330"/>
          </a:xfrm>
        </p:spPr>
        <p:txBody>
          <a:bodyPr>
            <a:normAutofit fontScale="32500" lnSpcReduction="20000"/>
          </a:bodyPr>
          <a:lstStyle/>
          <a:p>
            <a:pPr>
              <a:buNone/>
            </a:pPr>
            <a:r>
              <a:rPr lang="en-US" dirty="0" smtClean="0"/>
              <a:t>&lt;!DOCTYPE html&gt;</a:t>
            </a:r>
          </a:p>
          <a:p>
            <a:pPr>
              <a:buNone/>
            </a:pPr>
            <a:r>
              <a:rPr lang="en-US" dirty="0" smtClean="0"/>
              <a:t>&lt;html&gt; &lt;head&gt;</a:t>
            </a:r>
          </a:p>
          <a:p>
            <a:pPr>
              <a:buNone/>
            </a:pPr>
            <a:r>
              <a:rPr lang="en-US" b="1" dirty="0" smtClean="0"/>
              <a:t>                    &lt;link </a:t>
            </a:r>
            <a:r>
              <a:rPr lang="en-US" b="1" dirty="0" err="1" smtClean="0"/>
              <a:t>rel</a:t>
            </a:r>
            <a:r>
              <a:rPr lang="en-US" b="1" dirty="0" smtClean="0"/>
              <a:t>="</a:t>
            </a:r>
            <a:r>
              <a:rPr lang="en-US" b="1" dirty="0" err="1" smtClean="0"/>
              <a:t>stylesheet</a:t>
            </a:r>
            <a:r>
              <a:rPr lang="en-US" b="1" dirty="0" smtClean="0"/>
              <a:t>" </a:t>
            </a:r>
            <a:r>
              <a:rPr lang="en-US" b="1" dirty="0" err="1" smtClean="0"/>
              <a:t>href</a:t>
            </a:r>
            <a:r>
              <a:rPr lang="en-US" b="1" dirty="0" smtClean="0"/>
              <a:t>="Table.css"&gt;</a:t>
            </a:r>
          </a:p>
          <a:p>
            <a:pPr>
              <a:buNone/>
            </a:pPr>
            <a:r>
              <a:rPr lang="en-US" dirty="0"/>
              <a:t> </a:t>
            </a:r>
            <a:r>
              <a:rPr lang="en-US" dirty="0" smtClean="0"/>
              <a:t>        </a:t>
            </a:r>
            <a:r>
              <a:rPr lang="en-US" dirty="0" smtClean="0"/>
              <a:t>&lt;/head&gt;</a:t>
            </a:r>
          </a:p>
          <a:p>
            <a:pPr>
              <a:buNone/>
            </a:pPr>
            <a:r>
              <a:rPr lang="en-US" dirty="0" smtClean="0"/>
              <a:t>&lt;body&gt;</a:t>
            </a:r>
          </a:p>
          <a:p>
            <a:pPr>
              <a:buNone/>
            </a:pPr>
            <a:r>
              <a:rPr lang="en-US" dirty="0" smtClean="0"/>
              <a:t>         &lt;h2&gt;HTML Table&lt;/h2&gt;</a:t>
            </a:r>
          </a:p>
          <a:p>
            <a:pPr>
              <a:buNone/>
            </a:pPr>
            <a:r>
              <a:rPr lang="en-US" dirty="0" smtClean="0"/>
              <a:t>        &lt;table&gt;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th</a:t>
            </a:r>
            <a:r>
              <a:rPr lang="en-US" dirty="0" smtClean="0"/>
              <a:t>&gt;Name&lt;/</a:t>
            </a:r>
            <a:r>
              <a:rPr lang="en-US" dirty="0" err="1" smtClean="0"/>
              <a:t>th</a:t>
            </a:r>
            <a:r>
              <a:rPr lang="en-US" dirty="0" smtClean="0"/>
              <a:t>&gt; &lt;</a:t>
            </a:r>
            <a:r>
              <a:rPr lang="en-US" dirty="0" err="1" smtClean="0"/>
              <a:t>th</a:t>
            </a:r>
            <a:r>
              <a:rPr lang="en-US" dirty="0" smtClean="0"/>
              <a:t>&gt;Score&lt;/</a:t>
            </a:r>
            <a:r>
              <a:rPr lang="en-US" dirty="0" err="1" smtClean="0"/>
              <a:t>th</a:t>
            </a:r>
            <a:r>
              <a:rPr lang="en-US" dirty="0" smtClean="0"/>
              <a:t>&gt;    &lt;</a:t>
            </a:r>
            <a:r>
              <a:rPr lang="en-US" dirty="0" err="1" smtClean="0"/>
              <a:t>th</a:t>
            </a:r>
            <a:r>
              <a:rPr lang="en-US" dirty="0" smtClean="0"/>
              <a:t>&gt;Grade&lt;/</a:t>
            </a:r>
            <a:r>
              <a:rPr lang="en-US" dirty="0" err="1" smtClean="0"/>
              <a:t>th</a:t>
            </a:r>
            <a:r>
              <a:rPr lang="en-US" dirty="0" smtClean="0"/>
              <a:t>&gt;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&lt;td&gt;John </a:t>
            </a:r>
            <a:r>
              <a:rPr lang="en-US" dirty="0" err="1" smtClean="0"/>
              <a:t>Yakubu</a:t>
            </a:r>
            <a:r>
              <a:rPr lang="en-US" dirty="0" smtClean="0"/>
              <a:t>&lt;/td&gt;   &lt;td&gt;75&lt;/td&gt; &lt;td&gt;A&lt;/td&gt;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a:t>
            </a:r>
            <a:r>
              <a:rPr lang="en-US" dirty="0" err="1" smtClean="0"/>
              <a:t>Uche</a:t>
            </a:r>
            <a:r>
              <a:rPr lang="en-US" dirty="0" smtClean="0"/>
              <a:t> Eke&lt;/td&gt;   &lt;td&gt;56&lt;/td&gt;   &lt;td&gt;C&lt;/td&gt;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a:t>
            </a:r>
            <a:r>
              <a:rPr lang="en-US" dirty="0" err="1" smtClean="0"/>
              <a:t>Illiyasu</a:t>
            </a:r>
            <a:r>
              <a:rPr lang="en-US" dirty="0" smtClean="0"/>
              <a:t> </a:t>
            </a:r>
            <a:r>
              <a:rPr lang="en-US" dirty="0" err="1" smtClean="0"/>
              <a:t>Amama</a:t>
            </a:r>
            <a:r>
              <a:rPr lang="en-US" dirty="0" smtClean="0"/>
              <a:t>&lt;/td&gt; &lt;td&gt;68&lt;/td&gt;  &lt;td&gt;B&lt;/td&gt;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&lt;td&gt;Favor </a:t>
            </a:r>
            <a:r>
              <a:rPr lang="en-US" dirty="0" err="1" smtClean="0"/>
              <a:t>Chuks</a:t>
            </a:r>
            <a:r>
              <a:rPr lang="en-US" dirty="0" smtClean="0"/>
              <a:t>&lt;/td&gt;  &lt;td&gt;48&lt;/td&gt;  &lt;td&gt;D&lt;/td&gt;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a:t>
            </a:r>
            <a:r>
              <a:rPr lang="en-US" dirty="0" err="1" smtClean="0"/>
              <a:t>Ahubelle</a:t>
            </a:r>
            <a:r>
              <a:rPr lang="en-US" dirty="0" smtClean="0"/>
              <a:t> Evans&lt;/td&gt;   &lt;td&gt;90&lt;/td&gt;  &lt;td&gt;A&lt;/td&gt;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&lt;td&gt;Bruno </a:t>
            </a:r>
            <a:r>
              <a:rPr lang="en-US" dirty="0" err="1" smtClean="0"/>
              <a:t>Wanyonnyi</a:t>
            </a:r>
            <a:r>
              <a:rPr lang="en-US" dirty="0" smtClean="0"/>
              <a:t> &lt;/td&gt;  &lt;td&gt;37&lt;/td&gt;  &lt;td&gt;F&lt;/td&gt;</a:t>
            </a:r>
          </a:p>
          <a:p>
            <a:pPr>
              <a:buNone/>
            </a:pPr>
            <a:r>
              <a:rPr lang="en-US" dirty="0" smtClean="0"/>
              <a:t>  &lt;/</a:t>
            </a:r>
            <a:r>
              <a:rPr lang="en-US" dirty="0" err="1" smtClean="0"/>
              <a:t>tr</a:t>
            </a:r>
            <a:r>
              <a:rPr lang="en-US" dirty="0" smtClean="0"/>
              <a:t>&gt;</a:t>
            </a:r>
          </a:p>
          <a:p>
            <a:pPr>
              <a:buNone/>
            </a:pPr>
            <a:r>
              <a:rPr lang="en-US" dirty="0" smtClean="0"/>
              <a:t>&lt;/table&gt;</a:t>
            </a:r>
          </a:p>
          <a:p>
            <a:pPr>
              <a:buNone/>
            </a:pPr>
            <a:r>
              <a:rPr lang="en-US" dirty="0" smtClean="0"/>
              <a:t>&lt;/body&gt;</a:t>
            </a:r>
          </a:p>
          <a:p>
            <a:pPr>
              <a:buNone/>
            </a:pPr>
            <a:r>
              <a:rPr lang="en-US" dirty="0" smtClean="0"/>
              <a:t>&lt;/html&gt;</a:t>
            </a:r>
          </a:p>
          <a:p>
            <a:pPr>
              <a:buNone/>
            </a:pPr>
            <a:endParaRPr lang="en-US" dirty="0"/>
          </a:p>
          <a:p>
            <a:pPr>
              <a:buNone/>
            </a:pPr>
            <a:r>
              <a:rPr lang="en-US" sz="6200" b="1" dirty="0" smtClean="0"/>
              <a:t>NOTE:  ALL  THE STANDARD CODE WE WILL USE IN OUR PROJECT  WILL USE EXTERNAL CSS AND JAVASCRIPT</a:t>
            </a:r>
          </a:p>
          <a:p>
            <a:pPr>
              <a:buNone/>
            </a:pPr>
            <a:endParaRPr lang="en-US" dirty="0" smtClean="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US" dirty="0" smtClean="0"/>
              <a:t>Table.css</a:t>
            </a:r>
            <a:endParaRPr lang="en-US" dirty="0"/>
          </a:p>
        </p:txBody>
      </p:sp>
      <p:sp>
        <p:nvSpPr>
          <p:cNvPr id="3" name="Content Placeholder 2"/>
          <p:cNvSpPr>
            <a:spLocks noGrp="1"/>
          </p:cNvSpPr>
          <p:nvPr>
            <p:ph idx="1"/>
          </p:nvPr>
        </p:nvSpPr>
        <p:spPr>
          <a:xfrm>
            <a:off x="457200" y="1071546"/>
            <a:ext cx="8229600" cy="5054617"/>
          </a:xfrm>
        </p:spPr>
        <p:txBody>
          <a:bodyPr>
            <a:normAutofit fontScale="77500" lnSpcReduction="20000"/>
          </a:bodyPr>
          <a:lstStyle/>
          <a:p>
            <a:pPr>
              <a:buNone/>
            </a:pPr>
            <a:r>
              <a:rPr lang="en-US" dirty="0" smtClean="0"/>
              <a:t>table {</a:t>
            </a:r>
          </a:p>
          <a:p>
            <a:pPr>
              <a:buNone/>
            </a:pPr>
            <a:r>
              <a:rPr lang="en-US" dirty="0" smtClean="0"/>
              <a:t>  font-family: </a:t>
            </a:r>
            <a:r>
              <a:rPr lang="en-US" dirty="0" err="1" smtClean="0"/>
              <a:t>arial</a:t>
            </a:r>
            <a:r>
              <a:rPr lang="en-US" dirty="0" smtClean="0"/>
              <a:t>, sans-serif;</a:t>
            </a:r>
          </a:p>
          <a:p>
            <a:pPr>
              <a:buNone/>
            </a:pPr>
            <a:r>
              <a:rPr lang="en-US" dirty="0" smtClean="0"/>
              <a:t>  border-collapse: collapse;</a:t>
            </a:r>
          </a:p>
          <a:p>
            <a:pPr>
              <a:buNone/>
            </a:pPr>
            <a:r>
              <a:rPr lang="en-US" dirty="0" smtClean="0"/>
              <a:t>  width: 100%;</a:t>
            </a:r>
          </a:p>
          <a:p>
            <a:pPr>
              <a:buNone/>
            </a:pPr>
            <a:r>
              <a:rPr lang="en-US" dirty="0" smtClean="0"/>
              <a:t>}</a:t>
            </a:r>
          </a:p>
          <a:p>
            <a:pPr>
              <a:buNone/>
            </a:pPr>
            <a:r>
              <a:rPr lang="en-US" dirty="0" smtClean="0"/>
              <a:t>td, </a:t>
            </a:r>
            <a:r>
              <a:rPr lang="en-US" dirty="0" err="1" smtClean="0"/>
              <a:t>th</a:t>
            </a:r>
            <a:r>
              <a:rPr lang="en-US" dirty="0" smtClean="0"/>
              <a:t> {</a:t>
            </a:r>
          </a:p>
          <a:p>
            <a:pPr>
              <a:buNone/>
            </a:pPr>
            <a:r>
              <a:rPr lang="en-US" dirty="0" smtClean="0"/>
              <a:t>  border: 1px solid #</a:t>
            </a:r>
            <a:r>
              <a:rPr lang="en-US" dirty="0" err="1" smtClean="0"/>
              <a:t>dddddd</a:t>
            </a:r>
            <a:r>
              <a:rPr lang="en-US" dirty="0" smtClean="0"/>
              <a:t>;</a:t>
            </a:r>
          </a:p>
          <a:p>
            <a:pPr>
              <a:buNone/>
            </a:pPr>
            <a:r>
              <a:rPr lang="en-US" dirty="0" smtClean="0"/>
              <a:t>  text-align: left;</a:t>
            </a:r>
          </a:p>
          <a:p>
            <a:pPr>
              <a:buNone/>
            </a:pPr>
            <a:r>
              <a:rPr lang="en-US" dirty="0" smtClean="0"/>
              <a:t>  padding: 8px;</a:t>
            </a:r>
          </a:p>
          <a:p>
            <a:pPr>
              <a:buNone/>
            </a:pPr>
            <a:r>
              <a:rPr lang="en-US" dirty="0" smtClean="0"/>
              <a:t>}</a:t>
            </a:r>
          </a:p>
          <a:p>
            <a:pPr>
              <a:buNone/>
            </a:pPr>
            <a:r>
              <a:rPr lang="en-US" dirty="0" err="1" smtClean="0"/>
              <a:t>tr:nth</a:t>
            </a:r>
            <a:r>
              <a:rPr lang="en-US" dirty="0" smtClean="0"/>
              <a:t>-child(even) {</a:t>
            </a:r>
          </a:p>
          <a:p>
            <a:pPr>
              <a:buNone/>
            </a:pPr>
            <a:r>
              <a:rPr lang="en-US" dirty="0" smtClean="0"/>
              <a:t>  background-color: #</a:t>
            </a:r>
            <a:r>
              <a:rPr lang="en-US" dirty="0" err="1" smtClean="0"/>
              <a:t>dddddd</a:t>
            </a:r>
            <a:r>
              <a:rPr lang="en-US" dirty="0" smtClean="0"/>
              <a:t>;</a:t>
            </a:r>
          </a:p>
          <a:p>
            <a:pPr>
              <a:buNone/>
            </a:pPr>
            <a:r>
              <a:rPr lang="en-US" dirty="0" smtClean="0"/>
              <a: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4"/>
            <a:ext cx="8229600" cy="582594"/>
          </a:xfrm>
        </p:spPr>
        <p:txBody>
          <a:bodyPr>
            <a:normAutofit fontScale="90000"/>
          </a:bodyPr>
          <a:lstStyle/>
          <a:p>
            <a:r>
              <a:rPr lang="en-US" dirty="0" smtClean="0"/>
              <a:t>CSS Syntax </a:t>
            </a:r>
            <a:endParaRPr lang="en-US" dirty="0"/>
          </a:p>
        </p:txBody>
      </p:sp>
      <p:sp>
        <p:nvSpPr>
          <p:cNvPr id="3" name="Content Placeholder 2"/>
          <p:cNvSpPr>
            <a:spLocks noGrp="1"/>
          </p:cNvSpPr>
          <p:nvPr>
            <p:ph idx="1"/>
          </p:nvPr>
        </p:nvSpPr>
        <p:spPr>
          <a:xfrm>
            <a:off x="457200" y="928670"/>
            <a:ext cx="8229600" cy="5643602"/>
          </a:xfrm>
        </p:spPr>
        <p:txBody>
          <a:bodyPr>
            <a:normAutofit lnSpcReduction="10000"/>
          </a:bodyPr>
          <a:lstStyle/>
          <a:p>
            <a:r>
              <a:rPr lang="en-US" dirty="0" smtClean="0"/>
              <a:t>          Tag1,Tag2,…,</a:t>
            </a:r>
            <a:r>
              <a:rPr lang="en-US" dirty="0" err="1" smtClean="0"/>
              <a:t>Tagi</a:t>
            </a:r>
            <a:r>
              <a:rPr lang="en-US" dirty="0" smtClean="0"/>
              <a:t>  { x:y;…;x1:y1;…;x1:yi;}</a:t>
            </a:r>
          </a:p>
          <a:p>
            <a:r>
              <a:rPr lang="en-US" dirty="0"/>
              <a:t> </a:t>
            </a:r>
            <a:r>
              <a:rPr lang="en-US" dirty="0" smtClean="0"/>
              <a:t> </a:t>
            </a:r>
            <a:r>
              <a:rPr lang="en-US" dirty="0" err="1" smtClean="0"/>
              <a:t>eg</a:t>
            </a:r>
            <a:r>
              <a:rPr lang="en-US" dirty="0" smtClean="0"/>
              <a:t>     h1 {color: blue; font-size:12px;}</a:t>
            </a:r>
          </a:p>
          <a:p>
            <a:r>
              <a:rPr lang="en-US" dirty="0" smtClean="0"/>
              <a:t>The tag points </a:t>
            </a:r>
            <a:r>
              <a:rPr lang="en-US" dirty="0"/>
              <a:t>to the HTML </a:t>
            </a:r>
            <a:r>
              <a:rPr lang="en-US" dirty="0" smtClean="0"/>
              <a:t>element(s) </a:t>
            </a:r>
            <a:r>
              <a:rPr lang="en-US" dirty="0"/>
              <a:t>you want to style.</a:t>
            </a:r>
          </a:p>
          <a:p>
            <a:r>
              <a:rPr lang="en-US" dirty="0"/>
              <a:t>The declaration block contains one or more declarations separated by semicolons.</a:t>
            </a:r>
          </a:p>
          <a:p>
            <a:r>
              <a:rPr lang="en-US" dirty="0"/>
              <a:t>Each declaration includes a CSS property name </a:t>
            </a:r>
            <a:r>
              <a:rPr lang="en-US" dirty="0" smtClean="0"/>
              <a:t>(x) and </a:t>
            </a:r>
            <a:r>
              <a:rPr lang="en-US" dirty="0"/>
              <a:t>a </a:t>
            </a:r>
            <a:r>
              <a:rPr lang="en-US" dirty="0" smtClean="0"/>
              <a:t>value (y), </a:t>
            </a:r>
            <a:r>
              <a:rPr lang="en-US" dirty="0"/>
              <a:t>separated by a colon.</a:t>
            </a:r>
          </a:p>
          <a:p>
            <a:r>
              <a:rPr lang="en-US" dirty="0"/>
              <a:t>Multiple CSS declarations are separated with semicolons, and declaration blocks are surrounded by curly braces.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25470"/>
          </a:xfrm>
        </p:spPr>
        <p:txBody>
          <a:bodyPr>
            <a:normAutofit fontScale="90000"/>
          </a:bodyPr>
          <a:lstStyle/>
          <a:p>
            <a:r>
              <a:rPr lang="en-US" dirty="0" smtClean="0"/>
              <a:t>CSS PROPERTIES and possible values (Text properties)</a:t>
            </a:r>
            <a:endParaRPr lang="en-US" dirty="0"/>
          </a:p>
        </p:txBody>
      </p:sp>
      <p:graphicFrame>
        <p:nvGraphicFramePr>
          <p:cNvPr id="5" name="Content Placeholder 4"/>
          <p:cNvGraphicFramePr>
            <a:graphicFrameLocks noGrp="1"/>
          </p:cNvGraphicFramePr>
          <p:nvPr>
            <p:ph idx="1"/>
          </p:nvPr>
        </p:nvGraphicFramePr>
        <p:xfrm>
          <a:off x="457200" y="1071544"/>
          <a:ext cx="8229600" cy="4929222"/>
        </p:xfrm>
        <a:graphic>
          <a:graphicData uri="http://schemas.openxmlformats.org/drawingml/2006/table">
            <a:tbl>
              <a:tblPr firstRow="1" bandRow="1">
                <a:tableStyleId>{5C22544A-7EE6-4342-B048-85BDC9FD1C3A}</a:tableStyleId>
              </a:tblPr>
              <a:tblGrid>
                <a:gridCol w="2743200"/>
                <a:gridCol w="2743200"/>
                <a:gridCol w="2743200"/>
              </a:tblGrid>
              <a:tr h="428883">
                <a:tc>
                  <a:txBody>
                    <a:bodyPr/>
                    <a:lstStyle/>
                    <a:p>
                      <a:r>
                        <a:rPr lang="en-US" dirty="0"/>
                        <a:t>Property</a:t>
                      </a:r>
                    </a:p>
                  </a:txBody>
                  <a:tcPr marL="47625" marR="47625" marT="19050" marB="19050" anchor="ctr"/>
                </a:tc>
                <a:tc>
                  <a:txBody>
                    <a:bodyPr/>
                    <a:lstStyle/>
                    <a:p>
                      <a:r>
                        <a:rPr lang="en-US"/>
                        <a:t>Description</a:t>
                      </a:r>
                    </a:p>
                  </a:txBody>
                  <a:tcPr marL="47625" marR="47625" marT="19050" marB="19050" anchor="ctr"/>
                </a:tc>
                <a:tc>
                  <a:txBody>
                    <a:bodyPr/>
                    <a:lstStyle/>
                    <a:p>
                      <a:r>
                        <a:rPr lang="en-US"/>
                        <a:t>Values</a:t>
                      </a:r>
                    </a:p>
                  </a:txBody>
                  <a:tcPr marL="47625" marR="47625" marT="19050" marB="19050" anchor="ctr"/>
                </a:tc>
              </a:tr>
              <a:tr h="428883">
                <a:tc>
                  <a:txBody>
                    <a:bodyPr/>
                    <a:lstStyle/>
                    <a:p>
                      <a:r>
                        <a:rPr lang="en-US" b="1">
                          <a:solidFill>
                            <a:srgbClr val="008000"/>
                          </a:solidFill>
                        </a:rPr>
                        <a:t>color</a:t>
                      </a:r>
                    </a:p>
                  </a:txBody>
                  <a:tcPr marL="47625" marR="47625" marT="19050" marB="19050" anchor="ctr"/>
                </a:tc>
                <a:tc>
                  <a:txBody>
                    <a:bodyPr/>
                    <a:lstStyle/>
                    <a:p>
                      <a:r>
                        <a:rPr lang="en-US"/>
                        <a:t>Sets the color of a text</a:t>
                      </a:r>
                    </a:p>
                  </a:txBody>
                  <a:tcPr marL="47625" marR="47625" marT="19050" marB="19050" anchor="ctr"/>
                </a:tc>
                <a:tc>
                  <a:txBody>
                    <a:bodyPr/>
                    <a:lstStyle/>
                    <a:p>
                      <a:r>
                        <a:rPr lang="en-US"/>
                        <a:t>RGB, hex, keyword</a:t>
                      </a:r>
                    </a:p>
                  </a:txBody>
                  <a:tcPr marL="47625" marR="47625" marT="19050" marB="19050" anchor="ctr"/>
                </a:tc>
              </a:tr>
              <a:tr h="678576">
                <a:tc>
                  <a:txBody>
                    <a:bodyPr/>
                    <a:lstStyle/>
                    <a:p>
                      <a:r>
                        <a:rPr lang="en-US" b="1">
                          <a:solidFill>
                            <a:srgbClr val="008000"/>
                          </a:solidFill>
                        </a:rPr>
                        <a:t>line-height</a:t>
                      </a:r>
                    </a:p>
                  </a:txBody>
                  <a:tcPr marL="47625" marR="47625" marT="19050" marB="19050" anchor="ctr"/>
                </a:tc>
                <a:tc>
                  <a:txBody>
                    <a:bodyPr/>
                    <a:lstStyle/>
                    <a:p>
                      <a:r>
                        <a:rPr lang="en-US"/>
                        <a:t>Sets the distance between lines</a:t>
                      </a:r>
                    </a:p>
                  </a:txBody>
                  <a:tcPr marL="47625" marR="47625" marT="19050" marB="19050" anchor="ctr"/>
                </a:tc>
                <a:tc>
                  <a:txBody>
                    <a:bodyPr/>
                    <a:lstStyle/>
                    <a:p>
                      <a:r>
                        <a:rPr lang="en-US"/>
                        <a:t>normal, </a:t>
                      </a:r>
                      <a:r>
                        <a:rPr lang="en-US" i="1"/>
                        <a:t>number, length, %</a:t>
                      </a:r>
                      <a:endParaRPr lang="en-US"/>
                    </a:p>
                  </a:txBody>
                  <a:tcPr marL="47625" marR="47625" marT="19050" marB="19050" anchor="ctr"/>
                </a:tc>
              </a:tr>
              <a:tr h="678576">
                <a:tc>
                  <a:txBody>
                    <a:bodyPr/>
                    <a:lstStyle/>
                    <a:p>
                      <a:r>
                        <a:rPr lang="en-US" b="1">
                          <a:solidFill>
                            <a:srgbClr val="008000"/>
                          </a:solidFill>
                        </a:rPr>
                        <a:t>letter-spacing</a:t>
                      </a:r>
                    </a:p>
                  </a:txBody>
                  <a:tcPr marL="47625" marR="47625" marT="19050" marB="19050" anchor="ctr"/>
                </a:tc>
                <a:tc>
                  <a:txBody>
                    <a:bodyPr/>
                    <a:lstStyle/>
                    <a:p>
                      <a:r>
                        <a:rPr lang="en-US"/>
                        <a:t>Increase or decrease the space between characters</a:t>
                      </a:r>
                    </a:p>
                  </a:txBody>
                  <a:tcPr marL="47625" marR="47625" marT="19050" marB="19050" anchor="ctr"/>
                </a:tc>
                <a:tc>
                  <a:txBody>
                    <a:bodyPr/>
                    <a:lstStyle/>
                    <a:p>
                      <a:r>
                        <a:rPr lang="en-US"/>
                        <a:t>normal, </a:t>
                      </a:r>
                      <a:r>
                        <a:rPr lang="en-US" i="1"/>
                        <a:t>length</a:t>
                      </a:r>
                      <a:endParaRPr lang="en-US"/>
                    </a:p>
                  </a:txBody>
                  <a:tcPr marL="47625" marR="47625" marT="19050" marB="19050" anchor="ctr"/>
                </a:tc>
              </a:tr>
              <a:tr h="678576">
                <a:tc>
                  <a:txBody>
                    <a:bodyPr/>
                    <a:lstStyle/>
                    <a:p>
                      <a:r>
                        <a:rPr lang="en-US" b="1">
                          <a:solidFill>
                            <a:srgbClr val="008000"/>
                          </a:solidFill>
                        </a:rPr>
                        <a:t>text-align</a:t>
                      </a:r>
                    </a:p>
                  </a:txBody>
                  <a:tcPr marL="47625" marR="47625" marT="19050" marB="19050" anchor="ctr"/>
                </a:tc>
                <a:tc>
                  <a:txBody>
                    <a:bodyPr/>
                    <a:lstStyle/>
                    <a:p>
                      <a:r>
                        <a:rPr lang="en-US"/>
                        <a:t>Aligns the text in an element</a:t>
                      </a:r>
                    </a:p>
                  </a:txBody>
                  <a:tcPr marL="47625" marR="47625" marT="19050" marB="19050" anchor="ctr"/>
                </a:tc>
                <a:tc>
                  <a:txBody>
                    <a:bodyPr/>
                    <a:lstStyle/>
                    <a:p>
                      <a:r>
                        <a:rPr lang="en-US"/>
                        <a:t>left, right, center, justify</a:t>
                      </a:r>
                    </a:p>
                  </a:txBody>
                  <a:tcPr marL="47625" marR="47625" marT="19050" marB="19050" anchor="ctr"/>
                </a:tc>
              </a:tr>
              <a:tr h="678576">
                <a:tc>
                  <a:txBody>
                    <a:bodyPr/>
                    <a:lstStyle/>
                    <a:p>
                      <a:r>
                        <a:rPr lang="en-US" b="1">
                          <a:solidFill>
                            <a:srgbClr val="008000"/>
                          </a:solidFill>
                        </a:rPr>
                        <a:t>text-decoration</a:t>
                      </a:r>
                    </a:p>
                  </a:txBody>
                  <a:tcPr marL="47625" marR="47625" marT="19050" marB="19050" anchor="ctr"/>
                </a:tc>
                <a:tc>
                  <a:txBody>
                    <a:bodyPr/>
                    <a:lstStyle/>
                    <a:p>
                      <a:r>
                        <a:rPr lang="en-US"/>
                        <a:t>Adds decoration to text</a:t>
                      </a:r>
                    </a:p>
                  </a:txBody>
                  <a:tcPr marL="47625" marR="47625" marT="19050" marB="19050" anchor="ctr"/>
                </a:tc>
                <a:tc>
                  <a:txBody>
                    <a:bodyPr/>
                    <a:lstStyle/>
                    <a:p>
                      <a:r>
                        <a:rPr lang="en-US"/>
                        <a:t>none, underline, overline, line-through</a:t>
                      </a:r>
                    </a:p>
                  </a:txBody>
                  <a:tcPr marL="47625" marR="47625" marT="19050" marB="19050" anchor="ctr"/>
                </a:tc>
              </a:tr>
              <a:tr h="678576">
                <a:tc>
                  <a:txBody>
                    <a:bodyPr/>
                    <a:lstStyle/>
                    <a:p>
                      <a:r>
                        <a:rPr lang="en-US" b="1">
                          <a:solidFill>
                            <a:srgbClr val="008000"/>
                          </a:solidFill>
                        </a:rPr>
                        <a:t>text-indent</a:t>
                      </a:r>
                    </a:p>
                  </a:txBody>
                  <a:tcPr marL="47625" marR="47625" marT="19050" marB="19050" anchor="ctr"/>
                </a:tc>
                <a:tc>
                  <a:txBody>
                    <a:bodyPr/>
                    <a:lstStyle/>
                    <a:p>
                      <a:r>
                        <a:rPr lang="en-US"/>
                        <a:t>Indents the first line of text in an element</a:t>
                      </a:r>
                    </a:p>
                  </a:txBody>
                  <a:tcPr marL="47625" marR="47625" marT="19050" marB="19050" anchor="ctr"/>
                </a:tc>
                <a:tc>
                  <a:txBody>
                    <a:bodyPr/>
                    <a:lstStyle/>
                    <a:p>
                      <a:r>
                        <a:rPr lang="en-US" i="1"/>
                        <a:t>length, %</a:t>
                      </a:r>
                      <a:endParaRPr lang="en-US"/>
                    </a:p>
                  </a:txBody>
                  <a:tcPr marL="47625" marR="47625" marT="19050" marB="19050" anchor="ctr"/>
                </a:tc>
              </a:tr>
              <a:tr h="678576">
                <a:tc>
                  <a:txBody>
                    <a:bodyPr/>
                    <a:lstStyle/>
                    <a:p>
                      <a:r>
                        <a:rPr lang="en-US" b="1">
                          <a:solidFill>
                            <a:srgbClr val="008000"/>
                          </a:solidFill>
                        </a:rPr>
                        <a:t>text-transform</a:t>
                      </a:r>
                    </a:p>
                  </a:txBody>
                  <a:tcPr marL="47625" marR="47625" marT="19050" marB="19050" anchor="ctr"/>
                </a:tc>
                <a:tc>
                  <a:txBody>
                    <a:bodyPr/>
                    <a:lstStyle/>
                    <a:p>
                      <a:r>
                        <a:rPr lang="en-US"/>
                        <a:t>Controls the letters in an element</a:t>
                      </a:r>
                    </a:p>
                  </a:txBody>
                  <a:tcPr marL="47625" marR="47625" marT="19050" marB="19050" anchor="ctr"/>
                </a:tc>
                <a:tc>
                  <a:txBody>
                    <a:bodyPr/>
                    <a:lstStyle/>
                    <a:p>
                      <a:r>
                        <a:rPr lang="en-US" dirty="0"/>
                        <a:t>none, capitalize, uppercase, lowercase</a:t>
                      </a:r>
                    </a:p>
                  </a:txBody>
                  <a:tcPr marL="47625" marR="47625" marT="19050" marB="19050"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368280"/>
          </a:xfrm>
        </p:spPr>
        <p:txBody>
          <a:bodyPr>
            <a:normAutofit fontScale="90000"/>
          </a:bodyPr>
          <a:lstStyle/>
          <a:p>
            <a:r>
              <a:rPr lang="en-US" dirty="0" smtClean="0"/>
              <a:t>List Properties</a:t>
            </a:r>
            <a:endParaRPr lang="en-US" dirty="0"/>
          </a:p>
        </p:txBody>
      </p:sp>
      <p:graphicFrame>
        <p:nvGraphicFramePr>
          <p:cNvPr id="4" name="Table 3"/>
          <p:cNvGraphicFramePr>
            <a:graphicFrameLocks noGrp="1"/>
          </p:cNvGraphicFramePr>
          <p:nvPr/>
        </p:nvGraphicFramePr>
        <p:xfrm>
          <a:off x="428595" y="1397000"/>
          <a:ext cx="8501124" cy="3815080"/>
        </p:xfrm>
        <a:graphic>
          <a:graphicData uri="http://schemas.openxmlformats.org/drawingml/2006/table">
            <a:tbl>
              <a:tblPr firstRow="1" bandRow="1">
                <a:tableStyleId>{5C22544A-7EE6-4342-B048-85BDC9FD1C3A}</a:tableStyleId>
              </a:tblPr>
              <a:tblGrid>
                <a:gridCol w="2071703"/>
                <a:gridCol w="2500330"/>
                <a:gridCol w="3929091"/>
              </a:tblGrid>
              <a:tr h="370840">
                <a:tc>
                  <a:txBody>
                    <a:bodyPr/>
                    <a:lstStyle/>
                    <a:p>
                      <a:r>
                        <a:rPr lang="en-US" dirty="0"/>
                        <a:t>Property</a:t>
                      </a:r>
                    </a:p>
                  </a:txBody>
                  <a:tcPr marL="47625" marR="47625" marT="19050" marB="19050" anchor="ctr"/>
                </a:tc>
                <a:tc>
                  <a:txBody>
                    <a:bodyPr/>
                    <a:lstStyle/>
                    <a:p>
                      <a:r>
                        <a:rPr lang="en-US"/>
                        <a:t>Description</a:t>
                      </a:r>
                    </a:p>
                  </a:txBody>
                  <a:tcPr marL="47625" marR="47625" marT="19050" marB="19050" anchor="ctr"/>
                </a:tc>
                <a:tc>
                  <a:txBody>
                    <a:bodyPr/>
                    <a:lstStyle/>
                    <a:p>
                      <a:r>
                        <a:rPr lang="en-US"/>
                        <a:t>Values</a:t>
                      </a:r>
                    </a:p>
                  </a:txBody>
                  <a:tcPr marL="47625" marR="47625" marT="19050" marB="19050" anchor="ctr"/>
                </a:tc>
              </a:tr>
              <a:tr h="370840">
                <a:tc>
                  <a:txBody>
                    <a:bodyPr/>
                    <a:lstStyle/>
                    <a:p>
                      <a:r>
                        <a:rPr lang="en-US" b="1">
                          <a:solidFill>
                            <a:srgbClr val="008000"/>
                          </a:solidFill>
                        </a:rPr>
                        <a:t>list-style</a:t>
                      </a:r>
                    </a:p>
                  </a:txBody>
                  <a:tcPr marL="47625" marR="47625" marT="19050" marB="19050" anchor="ctr"/>
                </a:tc>
                <a:tc>
                  <a:txBody>
                    <a:bodyPr/>
                    <a:lstStyle/>
                    <a:p>
                      <a:r>
                        <a:rPr lang="en-US"/>
                        <a:t>Sets all the properties for a list in one declaration</a:t>
                      </a:r>
                    </a:p>
                  </a:txBody>
                  <a:tcPr marL="47625" marR="47625" marT="19050" marB="19050" anchor="ctr"/>
                </a:tc>
                <a:tc>
                  <a:txBody>
                    <a:bodyPr/>
                    <a:lstStyle/>
                    <a:p>
                      <a:r>
                        <a:rPr lang="en-US" i="1"/>
                        <a:t>list-style-type, list-style-position, list-style-image, </a:t>
                      </a:r>
                      <a:r>
                        <a:rPr lang="en-US"/>
                        <a:t>inherit</a:t>
                      </a:r>
                    </a:p>
                  </a:txBody>
                  <a:tcPr marL="47625" marR="47625" marT="19050" marB="19050" anchor="ctr"/>
                </a:tc>
              </a:tr>
              <a:tr h="370840">
                <a:tc>
                  <a:txBody>
                    <a:bodyPr/>
                    <a:lstStyle/>
                    <a:p>
                      <a:r>
                        <a:rPr lang="en-US" b="1">
                          <a:solidFill>
                            <a:srgbClr val="008000"/>
                          </a:solidFill>
                        </a:rPr>
                        <a:t>list-style-image</a:t>
                      </a:r>
                    </a:p>
                  </a:txBody>
                  <a:tcPr marL="47625" marR="47625" marT="19050" marB="19050" anchor="ctr"/>
                </a:tc>
                <a:tc>
                  <a:txBody>
                    <a:bodyPr/>
                    <a:lstStyle/>
                    <a:p>
                      <a:r>
                        <a:rPr lang="en-US"/>
                        <a:t>Specifies an image as the list-item marker</a:t>
                      </a:r>
                    </a:p>
                  </a:txBody>
                  <a:tcPr marL="47625" marR="47625" marT="19050" marB="19050" anchor="ctr"/>
                </a:tc>
                <a:tc>
                  <a:txBody>
                    <a:bodyPr/>
                    <a:lstStyle/>
                    <a:p>
                      <a:r>
                        <a:rPr lang="en-US"/>
                        <a:t>URL, none, inherit</a:t>
                      </a:r>
                    </a:p>
                  </a:txBody>
                  <a:tcPr marL="47625" marR="47625" marT="19050" marB="19050" anchor="ctr"/>
                </a:tc>
              </a:tr>
              <a:tr h="370840">
                <a:tc>
                  <a:txBody>
                    <a:bodyPr/>
                    <a:lstStyle/>
                    <a:p>
                      <a:r>
                        <a:rPr lang="en-US" b="1">
                          <a:solidFill>
                            <a:srgbClr val="008000"/>
                          </a:solidFill>
                        </a:rPr>
                        <a:t>list-style-position</a:t>
                      </a:r>
                    </a:p>
                  </a:txBody>
                  <a:tcPr marL="47625" marR="47625" marT="19050" marB="19050" anchor="ctr"/>
                </a:tc>
                <a:tc>
                  <a:txBody>
                    <a:bodyPr/>
                    <a:lstStyle/>
                    <a:p>
                      <a:r>
                        <a:rPr lang="en-US"/>
                        <a:t>Specifies where to place the list-item marker</a:t>
                      </a:r>
                    </a:p>
                  </a:txBody>
                  <a:tcPr marL="47625" marR="47625" marT="19050" marB="19050" anchor="ctr"/>
                </a:tc>
                <a:tc>
                  <a:txBody>
                    <a:bodyPr/>
                    <a:lstStyle/>
                    <a:p>
                      <a:r>
                        <a:rPr lang="en-US"/>
                        <a:t>inside, outside, inherit</a:t>
                      </a:r>
                    </a:p>
                  </a:txBody>
                  <a:tcPr marL="47625" marR="47625" marT="19050" marB="19050" anchor="ctr"/>
                </a:tc>
              </a:tr>
              <a:tr h="370840">
                <a:tc>
                  <a:txBody>
                    <a:bodyPr/>
                    <a:lstStyle/>
                    <a:p>
                      <a:r>
                        <a:rPr lang="en-US" b="1">
                          <a:solidFill>
                            <a:srgbClr val="008000"/>
                          </a:solidFill>
                        </a:rPr>
                        <a:t>list-style-type</a:t>
                      </a:r>
                    </a:p>
                  </a:txBody>
                  <a:tcPr marL="47625" marR="47625" marT="19050" marB="19050" anchor="ctr"/>
                </a:tc>
                <a:tc>
                  <a:txBody>
                    <a:bodyPr/>
                    <a:lstStyle/>
                    <a:p>
                      <a:r>
                        <a:rPr lang="en-US" dirty="0"/>
                        <a:t>Specifies the type of list-item marker</a:t>
                      </a:r>
                    </a:p>
                  </a:txBody>
                  <a:tcPr marL="47625" marR="47625" marT="19050" marB="19050" anchor="ctr"/>
                </a:tc>
                <a:tc>
                  <a:txBody>
                    <a:bodyPr/>
                    <a:lstStyle/>
                    <a:p>
                      <a:r>
                        <a:rPr lang="en-US" dirty="0"/>
                        <a:t>none, disc, circle, square, decimal, decimal-leading-zero,</a:t>
                      </a:r>
                      <a:br>
                        <a:rPr lang="en-US" dirty="0"/>
                      </a:br>
                      <a:r>
                        <a:rPr lang="en-US" dirty="0" err="1"/>
                        <a:t>armenian</a:t>
                      </a:r>
                      <a:r>
                        <a:rPr lang="en-US" dirty="0"/>
                        <a:t>, </a:t>
                      </a:r>
                      <a:r>
                        <a:rPr lang="en-US" dirty="0" err="1"/>
                        <a:t>georgian</a:t>
                      </a:r>
                      <a:r>
                        <a:rPr lang="en-US" dirty="0"/>
                        <a:t>, lower-alpha, upper-alpha, lower-</a:t>
                      </a:r>
                      <a:r>
                        <a:rPr lang="en-US" dirty="0" err="1"/>
                        <a:t>greek</a:t>
                      </a:r>
                      <a:r>
                        <a:rPr lang="en-US" dirty="0"/>
                        <a:t>,</a:t>
                      </a:r>
                      <a:br>
                        <a:rPr lang="en-US" dirty="0"/>
                      </a:br>
                      <a:r>
                        <a:rPr lang="en-US" dirty="0"/>
                        <a:t>lower-</a:t>
                      </a:r>
                      <a:r>
                        <a:rPr lang="en-US" dirty="0" err="1"/>
                        <a:t>latin</a:t>
                      </a:r>
                      <a:r>
                        <a:rPr lang="en-US" dirty="0"/>
                        <a:t>, upper-</a:t>
                      </a:r>
                      <a:r>
                        <a:rPr lang="en-US" dirty="0" err="1"/>
                        <a:t>latin</a:t>
                      </a:r>
                      <a:r>
                        <a:rPr lang="en-US" dirty="0"/>
                        <a:t>, lower-roman, upper-roman, inherit</a:t>
                      </a:r>
                    </a:p>
                  </a:txBody>
                  <a:tcPr marL="47625" marR="47625" marT="19050" marB="19050"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654032"/>
          </a:xfrm>
        </p:spPr>
        <p:txBody>
          <a:bodyPr>
            <a:normAutofit fontScale="90000"/>
          </a:bodyPr>
          <a:lstStyle/>
          <a:p>
            <a:r>
              <a:rPr lang="en-US" dirty="0" smtClean="0"/>
              <a:t>Font Properties</a:t>
            </a:r>
            <a:endParaRPr lang="en-US" dirty="0"/>
          </a:p>
        </p:txBody>
      </p:sp>
      <p:graphicFrame>
        <p:nvGraphicFramePr>
          <p:cNvPr id="4" name="Table 3"/>
          <p:cNvGraphicFramePr>
            <a:graphicFrameLocks noGrp="1"/>
          </p:cNvGraphicFramePr>
          <p:nvPr/>
        </p:nvGraphicFramePr>
        <p:xfrm>
          <a:off x="357158" y="928670"/>
          <a:ext cx="8572560" cy="5786479"/>
        </p:xfrm>
        <a:graphic>
          <a:graphicData uri="http://schemas.openxmlformats.org/drawingml/2006/table">
            <a:tbl>
              <a:tblPr firstRow="1" bandRow="1">
                <a:tableStyleId>{5C22544A-7EE6-4342-B048-85BDC9FD1C3A}</a:tableStyleId>
              </a:tblPr>
              <a:tblGrid>
                <a:gridCol w="1428760"/>
                <a:gridCol w="2928958"/>
                <a:gridCol w="4214842"/>
              </a:tblGrid>
              <a:tr h="383489">
                <a:tc>
                  <a:txBody>
                    <a:bodyPr/>
                    <a:lstStyle/>
                    <a:p>
                      <a:r>
                        <a:rPr lang="en-US" dirty="0"/>
                        <a:t>Property</a:t>
                      </a:r>
                    </a:p>
                  </a:txBody>
                  <a:tcPr marL="47625" marR="47625" marT="19050" marB="19050" anchor="ctr"/>
                </a:tc>
                <a:tc>
                  <a:txBody>
                    <a:bodyPr/>
                    <a:lstStyle/>
                    <a:p>
                      <a:r>
                        <a:rPr lang="en-US"/>
                        <a:t>Description</a:t>
                      </a:r>
                    </a:p>
                  </a:txBody>
                  <a:tcPr marL="47625" marR="47625" marT="19050" marB="19050" anchor="ctr"/>
                </a:tc>
                <a:tc>
                  <a:txBody>
                    <a:bodyPr/>
                    <a:lstStyle/>
                    <a:p>
                      <a:r>
                        <a:rPr lang="en-US" dirty="0"/>
                        <a:t>Values</a:t>
                      </a:r>
                    </a:p>
                  </a:txBody>
                  <a:tcPr marL="47625" marR="47625" marT="19050" marB="19050" anchor="ctr"/>
                </a:tc>
              </a:tr>
              <a:tr h="1174106">
                <a:tc>
                  <a:txBody>
                    <a:bodyPr/>
                    <a:lstStyle/>
                    <a:p>
                      <a:r>
                        <a:rPr lang="en-US" b="1">
                          <a:solidFill>
                            <a:srgbClr val="008000"/>
                          </a:solidFill>
                        </a:rPr>
                        <a:t>font</a:t>
                      </a:r>
                    </a:p>
                  </a:txBody>
                  <a:tcPr marL="47625" marR="47625" marT="19050" marB="19050" anchor="ctr"/>
                </a:tc>
                <a:tc>
                  <a:txBody>
                    <a:bodyPr/>
                    <a:lstStyle/>
                    <a:p>
                      <a:r>
                        <a:rPr lang="en-US"/>
                        <a:t>Sets all the font properties in one declaration</a:t>
                      </a:r>
                    </a:p>
                  </a:txBody>
                  <a:tcPr marL="47625" marR="47625" marT="19050" marB="19050" anchor="ctr"/>
                </a:tc>
                <a:tc>
                  <a:txBody>
                    <a:bodyPr/>
                    <a:lstStyle/>
                    <a:p>
                      <a:r>
                        <a:rPr lang="en-US" i="1"/>
                        <a:t>font-style, font-variant, font-weight, font-size/line-height, font-family, </a:t>
                      </a:r>
                      <a:r>
                        <a:rPr lang="en-US"/>
                        <a:t>caption, icon, menu, message-box, small-caption, status-bar, inherit</a:t>
                      </a:r>
                    </a:p>
                  </a:txBody>
                  <a:tcPr marL="47625" marR="47625" marT="19050" marB="19050" anchor="ctr"/>
                </a:tc>
              </a:tr>
              <a:tr h="606753">
                <a:tc>
                  <a:txBody>
                    <a:bodyPr/>
                    <a:lstStyle/>
                    <a:p>
                      <a:r>
                        <a:rPr lang="en-US" b="1">
                          <a:solidFill>
                            <a:srgbClr val="008000"/>
                          </a:solidFill>
                        </a:rPr>
                        <a:t>font-family</a:t>
                      </a:r>
                    </a:p>
                  </a:txBody>
                  <a:tcPr marL="47625" marR="47625" marT="19050" marB="19050" anchor="ctr"/>
                </a:tc>
                <a:tc>
                  <a:txBody>
                    <a:bodyPr/>
                    <a:lstStyle/>
                    <a:p>
                      <a:r>
                        <a:rPr lang="en-US"/>
                        <a:t>Specifies the font family for text</a:t>
                      </a:r>
                    </a:p>
                  </a:txBody>
                  <a:tcPr marL="47625" marR="47625" marT="19050" marB="19050" anchor="ctr"/>
                </a:tc>
                <a:tc>
                  <a:txBody>
                    <a:bodyPr/>
                    <a:lstStyle/>
                    <a:p>
                      <a:r>
                        <a:rPr lang="en-US" i="1"/>
                        <a:t>family-name, generic-family, </a:t>
                      </a:r>
                      <a:r>
                        <a:rPr lang="en-US"/>
                        <a:t>inherit</a:t>
                      </a:r>
                    </a:p>
                  </a:txBody>
                  <a:tcPr marL="47625" marR="47625" marT="19050" marB="19050" anchor="ctr"/>
                </a:tc>
              </a:tr>
              <a:tr h="890430">
                <a:tc>
                  <a:txBody>
                    <a:bodyPr/>
                    <a:lstStyle/>
                    <a:p>
                      <a:r>
                        <a:rPr lang="en-US" b="1">
                          <a:solidFill>
                            <a:srgbClr val="008000"/>
                          </a:solidFill>
                        </a:rPr>
                        <a:t>font-size</a:t>
                      </a:r>
                    </a:p>
                  </a:txBody>
                  <a:tcPr marL="47625" marR="47625" marT="19050" marB="19050" anchor="ctr"/>
                </a:tc>
                <a:tc>
                  <a:txBody>
                    <a:bodyPr/>
                    <a:lstStyle/>
                    <a:p>
                      <a:r>
                        <a:rPr lang="en-US"/>
                        <a:t>Specifies the font size of text</a:t>
                      </a:r>
                    </a:p>
                  </a:txBody>
                  <a:tcPr marL="47625" marR="47625" marT="19050" marB="19050" anchor="ctr"/>
                </a:tc>
                <a:tc>
                  <a:txBody>
                    <a:bodyPr/>
                    <a:lstStyle/>
                    <a:p>
                      <a:r>
                        <a:rPr lang="en-US"/>
                        <a:t>xx-small, x-small, small, medium, large, x-large, xx-large, smaller, larger</a:t>
                      </a:r>
                      <a:r>
                        <a:rPr lang="en-US" i="1"/>
                        <a:t>, length, %, </a:t>
                      </a:r>
                      <a:r>
                        <a:rPr lang="en-US"/>
                        <a:t>inherit</a:t>
                      </a:r>
                    </a:p>
                  </a:txBody>
                  <a:tcPr marL="47625" marR="47625" marT="19050" marB="19050" anchor="ctr"/>
                </a:tc>
              </a:tr>
              <a:tr h="383489">
                <a:tc>
                  <a:txBody>
                    <a:bodyPr/>
                    <a:lstStyle/>
                    <a:p>
                      <a:r>
                        <a:rPr lang="en-US" b="1">
                          <a:solidFill>
                            <a:srgbClr val="008000"/>
                          </a:solidFill>
                        </a:rPr>
                        <a:t>font-style</a:t>
                      </a:r>
                    </a:p>
                  </a:txBody>
                  <a:tcPr marL="47625" marR="47625" marT="19050" marB="19050" anchor="ctr"/>
                </a:tc>
                <a:tc>
                  <a:txBody>
                    <a:bodyPr/>
                    <a:lstStyle/>
                    <a:p>
                      <a:r>
                        <a:rPr lang="en-US"/>
                        <a:t>Specifies the font style for text</a:t>
                      </a:r>
                    </a:p>
                  </a:txBody>
                  <a:tcPr marL="47625" marR="47625" marT="19050" marB="19050" anchor="ctr"/>
                </a:tc>
                <a:tc>
                  <a:txBody>
                    <a:bodyPr/>
                    <a:lstStyle/>
                    <a:p>
                      <a:r>
                        <a:rPr lang="en-US" dirty="0"/>
                        <a:t>normal, italic, oblique, inherit</a:t>
                      </a:r>
                    </a:p>
                  </a:txBody>
                  <a:tcPr marL="47625" marR="47625" marT="19050" marB="19050" anchor="ctr"/>
                </a:tc>
              </a:tr>
              <a:tr h="890430">
                <a:tc>
                  <a:txBody>
                    <a:bodyPr/>
                    <a:lstStyle/>
                    <a:p>
                      <a:r>
                        <a:rPr lang="en-US" b="1">
                          <a:solidFill>
                            <a:srgbClr val="008000"/>
                          </a:solidFill>
                        </a:rPr>
                        <a:t>font-variant</a:t>
                      </a:r>
                    </a:p>
                  </a:txBody>
                  <a:tcPr marL="47625" marR="47625" marT="19050" marB="19050" anchor="ctr"/>
                </a:tc>
                <a:tc>
                  <a:txBody>
                    <a:bodyPr/>
                    <a:lstStyle/>
                    <a:p>
                      <a:r>
                        <a:rPr lang="en-US"/>
                        <a:t>Specifies whether or not a text should be displayed in a small-caps font</a:t>
                      </a:r>
                    </a:p>
                  </a:txBody>
                  <a:tcPr marL="47625" marR="47625" marT="19050" marB="19050" anchor="ctr"/>
                </a:tc>
                <a:tc>
                  <a:txBody>
                    <a:bodyPr/>
                    <a:lstStyle/>
                    <a:p>
                      <a:r>
                        <a:rPr lang="en-US"/>
                        <a:t>normal, small-caps, inherit</a:t>
                      </a:r>
                    </a:p>
                  </a:txBody>
                  <a:tcPr marL="47625" marR="47625" marT="19050" marB="19050" anchor="ctr"/>
                </a:tc>
              </a:tr>
              <a:tr h="1457782">
                <a:tc>
                  <a:txBody>
                    <a:bodyPr/>
                    <a:lstStyle/>
                    <a:p>
                      <a:r>
                        <a:rPr lang="en-US" b="1">
                          <a:solidFill>
                            <a:srgbClr val="008000"/>
                          </a:solidFill>
                        </a:rPr>
                        <a:t>font-weight</a:t>
                      </a:r>
                    </a:p>
                  </a:txBody>
                  <a:tcPr marL="47625" marR="47625" marT="19050" marB="19050" anchor="ctr"/>
                </a:tc>
                <a:tc>
                  <a:txBody>
                    <a:bodyPr/>
                    <a:lstStyle/>
                    <a:p>
                      <a:r>
                        <a:rPr lang="en-US"/>
                        <a:t>Specifies the weight of a font</a:t>
                      </a:r>
                    </a:p>
                  </a:txBody>
                  <a:tcPr marL="47625" marR="47625" marT="19050" marB="19050" anchor="ctr"/>
                </a:tc>
                <a:tc>
                  <a:txBody>
                    <a:bodyPr/>
                    <a:lstStyle/>
                    <a:p>
                      <a:r>
                        <a:rPr lang="en-US" dirty="0"/>
                        <a:t>normal, bold, bolder, lighter,</a:t>
                      </a:r>
                      <a:br>
                        <a:rPr lang="en-US" dirty="0"/>
                      </a:br>
                      <a:r>
                        <a:rPr lang="en-US" dirty="0"/>
                        <a:t>100, 200, 300, 400, 500, 600, 700, 800, 900, inherit</a:t>
                      </a:r>
                      <a:br>
                        <a:rPr lang="en-US" dirty="0"/>
                      </a:br>
                      <a:r>
                        <a:rPr lang="en-US" b="1" dirty="0"/>
                        <a:t>Careful, many of these are not supported!</a:t>
                      </a:r>
                      <a:endParaRPr lang="en-US" dirty="0"/>
                    </a:p>
                  </a:txBody>
                  <a:tcPr marL="47625" marR="47625" marT="19050" marB="19050"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b="1" dirty="0"/>
              <a:t>Border Properties</a:t>
            </a:r>
            <a:br>
              <a:rPr lang="en-US" b="1" dirty="0"/>
            </a:br>
            <a:endParaRPr lang="en-US" dirty="0"/>
          </a:p>
        </p:txBody>
      </p:sp>
      <p:graphicFrame>
        <p:nvGraphicFramePr>
          <p:cNvPr id="4" name="Table 3"/>
          <p:cNvGraphicFramePr>
            <a:graphicFrameLocks noGrp="1"/>
          </p:cNvGraphicFramePr>
          <p:nvPr/>
        </p:nvGraphicFramePr>
        <p:xfrm>
          <a:off x="428595" y="714353"/>
          <a:ext cx="8501123" cy="5766299"/>
        </p:xfrm>
        <a:graphic>
          <a:graphicData uri="http://schemas.openxmlformats.org/drawingml/2006/table">
            <a:tbl>
              <a:tblPr firstRow="1" bandRow="1">
                <a:tableStyleId>{5C22544A-7EE6-4342-B048-85BDC9FD1C3A}</a:tableStyleId>
              </a:tblPr>
              <a:tblGrid>
                <a:gridCol w="2160122"/>
                <a:gridCol w="2787253"/>
                <a:gridCol w="3553748"/>
              </a:tblGrid>
              <a:tr h="428631">
                <a:tc>
                  <a:txBody>
                    <a:bodyPr/>
                    <a:lstStyle/>
                    <a:p>
                      <a:r>
                        <a:rPr lang="en-US" dirty="0"/>
                        <a:t>Property</a:t>
                      </a:r>
                    </a:p>
                  </a:txBody>
                  <a:tcPr marL="47625" marR="47625" marT="19050" marB="19050" anchor="ctr"/>
                </a:tc>
                <a:tc>
                  <a:txBody>
                    <a:bodyPr/>
                    <a:lstStyle/>
                    <a:p>
                      <a:r>
                        <a:rPr lang="en-US"/>
                        <a:t>Description</a:t>
                      </a:r>
                    </a:p>
                  </a:txBody>
                  <a:tcPr marL="47625" marR="47625" marT="19050" marB="19050" anchor="ctr"/>
                </a:tc>
                <a:tc>
                  <a:txBody>
                    <a:bodyPr/>
                    <a:lstStyle/>
                    <a:p>
                      <a:r>
                        <a:rPr lang="en-US" dirty="0"/>
                        <a:t>Values</a:t>
                      </a:r>
                    </a:p>
                  </a:txBody>
                  <a:tcPr marL="47625" marR="47625" marT="19050" marB="19050" anchor="ctr"/>
                </a:tc>
              </a:tr>
              <a:tr h="642942">
                <a:tc>
                  <a:txBody>
                    <a:bodyPr/>
                    <a:lstStyle/>
                    <a:p>
                      <a:r>
                        <a:rPr lang="en-US" b="1" dirty="0">
                          <a:solidFill>
                            <a:srgbClr val="008000"/>
                          </a:solidFill>
                        </a:rPr>
                        <a:t>border</a:t>
                      </a:r>
                    </a:p>
                  </a:txBody>
                  <a:tcPr marL="47625" marR="47625" marT="19050" marB="19050" anchor="ctr"/>
                </a:tc>
                <a:tc>
                  <a:txBody>
                    <a:bodyPr/>
                    <a:lstStyle/>
                    <a:p>
                      <a:r>
                        <a:rPr lang="en-US" dirty="0"/>
                        <a:t>Sets all the border properties in one declaration</a:t>
                      </a:r>
                    </a:p>
                  </a:txBody>
                  <a:tcPr marL="47625" marR="47625" marT="19050" marB="19050" anchor="ctr"/>
                </a:tc>
                <a:tc>
                  <a:txBody>
                    <a:bodyPr/>
                    <a:lstStyle/>
                    <a:p>
                      <a:r>
                        <a:rPr lang="en-US" i="1"/>
                        <a:t>border-width, border-style, border-color</a:t>
                      </a:r>
                      <a:endParaRPr lang="en-US"/>
                    </a:p>
                  </a:txBody>
                  <a:tcPr marL="47625" marR="47625" marT="19050" marB="19050" anchor="ctr"/>
                </a:tc>
              </a:tr>
              <a:tr h="642942">
                <a:tc>
                  <a:txBody>
                    <a:bodyPr/>
                    <a:lstStyle/>
                    <a:p>
                      <a:r>
                        <a:rPr lang="en-US" b="1">
                          <a:solidFill>
                            <a:srgbClr val="008000"/>
                          </a:solidFill>
                        </a:rPr>
                        <a:t>border-bottom</a:t>
                      </a:r>
                    </a:p>
                  </a:txBody>
                  <a:tcPr marL="47625" marR="47625" marT="19050" marB="19050" anchor="ctr"/>
                </a:tc>
                <a:tc>
                  <a:txBody>
                    <a:bodyPr/>
                    <a:lstStyle/>
                    <a:p>
                      <a:r>
                        <a:rPr lang="en-US" dirty="0"/>
                        <a:t>Sets all the bottom border properties in one declaration</a:t>
                      </a:r>
                    </a:p>
                  </a:txBody>
                  <a:tcPr marL="47625" marR="47625" marT="19050" marB="19050" anchor="ctr"/>
                </a:tc>
                <a:tc>
                  <a:txBody>
                    <a:bodyPr/>
                    <a:lstStyle/>
                    <a:p>
                      <a:r>
                        <a:rPr lang="en-US" i="1" dirty="0"/>
                        <a:t>border-bottom-width, border-bottom-style, border-bottom-color</a:t>
                      </a:r>
                      <a:endParaRPr lang="en-US" dirty="0"/>
                    </a:p>
                  </a:txBody>
                  <a:tcPr marL="47625" marR="47625" marT="19050" marB="19050" anchor="ctr"/>
                </a:tc>
              </a:tr>
              <a:tr h="613891">
                <a:tc>
                  <a:txBody>
                    <a:bodyPr/>
                    <a:lstStyle/>
                    <a:p>
                      <a:r>
                        <a:rPr lang="en-US" b="1">
                          <a:solidFill>
                            <a:srgbClr val="008000"/>
                          </a:solidFill>
                        </a:rPr>
                        <a:t>border-bottom-color</a:t>
                      </a:r>
                    </a:p>
                  </a:txBody>
                  <a:tcPr marL="47625" marR="47625" marT="19050" marB="19050" anchor="ctr"/>
                </a:tc>
                <a:tc>
                  <a:txBody>
                    <a:bodyPr/>
                    <a:lstStyle/>
                    <a:p>
                      <a:r>
                        <a:rPr lang="en-US"/>
                        <a:t>Sets the color of the bottom border</a:t>
                      </a:r>
                    </a:p>
                  </a:txBody>
                  <a:tcPr marL="47625" marR="47625" marT="19050" marB="19050" anchor="ctr"/>
                </a:tc>
                <a:tc>
                  <a:txBody>
                    <a:bodyPr/>
                    <a:lstStyle/>
                    <a:p>
                      <a:r>
                        <a:rPr lang="en-US" i="1" dirty="0"/>
                        <a:t>border-color</a:t>
                      </a:r>
                      <a:endParaRPr lang="en-US" dirty="0"/>
                    </a:p>
                  </a:txBody>
                  <a:tcPr marL="47625" marR="47625" marT="19050" marB="19050" anchor="ctr"/>
                </a:tc>
              </a:tr>
              <a:tr h="529117">
                <a:tc>
                  <a:txBody>
                    <a:bodyPr/>
                    <a:lstStyle/>
                    <a:p>
                      <a:r>
                        <a:rPr lang="en-US" b="1">
                          <a:solidFill>
                            <a:srgbClr val="008000"/>
                          </a:solidFill>
                        </a:rPr>
                        <a:t>border-bottom-style</a:t>
                      </a:r>
                    </a:p>
                  </a:txBody>
                  <a:tcPr marL="47625" marR="47625" marT="19050" marB="19050" anchor="ctr"/>
                </a:tc>
                <a:tc>
                  <a:txBody>
                    <a:bodyPr/>
                    <a:lstStyle/>
                    <a:p>
                      <a:r>
                        <a:rPr lang="en-US"/>
                        <a:t>Sets the style of the bottom border</a:t>
                      </a:r>
                    </a:p>
                  </a:txBody>
                  <a:tcPr marL="47625" marR="47625" marT="19050" marB="19050" anchor="ctr"/>
                </a:tc>
                <a:tc>
                  <a:txBody>
                    <a:bodyPr/>
                    <a:lstStyle/>
                    <a:p>
                      <a:r>
                        <a:rPr lang="en-US" i="1" dirty="0"/>
                        <a:t>border-style</a:t>
                      </a:r>
                      <a:endParaRPr lang="en-US" dirty="0"/>
                    </a:p>
                  </a:txBody>
                  <a:tcPr marL="47625" marR="47625" marT="19050" marB="19050" anchor="ctr"/>
                </a:tc>
              </a:tr>
              <a:tr h="613891">
                <a:tc>
                  <a:txBody>
                    <a:bodyPr/>
                    <a:lstStyle/>
                    <a:p>
                      <a:r>
                        <a:rPr lang="en-US" b="1">
                          <a:solidFill>
                            <a:srgbClr val="008000"/>
                          </a:solidFill>
                        </a:rPr>
                        <a:t>border-bottom-width</a:t>
                      </a:r>
                    </a:p>
                  </a:txBody>
                  <a:tcPr marL="47625" marR="47625" marT="19050" marB="19050" anchor="ctr"/>
                </a:tc>
                <a:tc>
                  <a:txBody>
                    <a:bodyPr/>
                    <a:lstStyle/>
                    <a:p>
                      <a:r>
                        <a:rPr lang="en-US"/>
                        <a:t>Sets the width of the bottom border</a:t>
                      </a:r>
                    </a:p>
                  </a:txBody>
                  <a:tcPr marL="47625" marR="47625" marT="19050" marB="19050" anchor="ctr"/>
                </a:tc>
                <a:tc>
                  <a:txBody>
                    <a:bodyPr/>
                    <a:lstStyle/>
                    <a:p>
                      <a:r>
                        <a:rPr lang="en-US" i="1" dirty="0"/>
                        <a:t>border-width</a:t>
                      </a:r>
                      <a:endParaRPr lang="en-US" dirty="0"/>
                    </a:p>
                  </a:txBody>
                  <a:tcPr marL="47625" marR="47625" marT="19050" marB="19050" anchor="ctr"/>
                </a:tc>
              </a:tr>
              <a:tr h="900122">
                <a:tc>
                  <a:txBody>
                    <a:bodyPr/>
                    <a:lstStyle/>
                    <a:p>
                      <a:r>
                        <a:rPr lang="en-US" b="1">
                          <a:solidFill>
                            <a:srgbClr val="008000"/>
                          </a:solidFill>
                        </a:rPr>
                        <a:t>border-color</a:t>
                      </a:r>
                    </a:p>
                  </a:txBody>
                  <a:tcPr marL="47625" marR="47625" marT="19050" marB="19050" anchor="ctr"/>
                </a:tc>
                <a:tc>
                  <a:txBody>
                    <a:bodyPr/>
                    <a:lstStyle/>
                    <a:p>
                      <a:r>
                        <a:rPr lang="en-US"/>
                        <a:t>Sets the color of the four borders</a:t>
                      </a:r>
                    </a:p>
                  </a:txBody>
                  <a:tcPr marL="47625" marR="47625" marT="19050" marB="19050" anchor="ctr"/>
                </a:tc>
                <a:tc>
                  <a:txBody>
                    <a:bodyPr/>
                    <a:lstStyle/>
                    <a:p>
                      <a:r>
                        <a:rPr lang="en-US" i="1" dirty="0" err="1"/>
                        <a:t>color_name</a:t>
                      </a:r>
                      <a:r>
                        <a:rPr lang="en-US" i="1" dirty="0"/>
                        <a:t>, </a:t>
                      </a:r>
                      <a:r>
                        <a:rPr lang="en-US" i="1" dirty="0" err="1"/>
                        <a:t>hex_number</a:t>
                      </a:r>
                      <a:r>
                        <a:rPr lang="en-US" i="1" dirty="0"/>
                        <a:t>, </a:t>
                      </a:r>
                      <a:r>
                        <a:rPr lang="en-US" i="1" dirty="0" err="1"/>
                        <a:t>rgb_number</a:t>
                      </a:r>
                      <a:r>
                        <a:rPr lang="en-US" i="1" dirty="0"/>
                        <a:t>, </a:t>
                      </a:r>
                      <a:r>
                        <a:rPr lang="en-US" dirty="0"/>
                        <a:t>transparent, inherit</a:t>
                      </a:r>
                    </a:p>
                  </a:txBody>
                  <a:tcPr marL="47625" marR="47625" marT="19050" marB="19050" anchor="ctr"/>
                </a:tc>
              </a:tr>
              <a:tr h="900904">
                <a:tc>
                  <a:txBody>
                    <a:bodyPr/>
                    <a:lstStyle/>
                    <a:p>
                      <a:r>
                        <a:rPr lang="en-US" b="1">
                          <a:solidFill>
                            <a:srgbClr val="008000"/>
                          </a:solidFill>
                        </a:rPr>
                        <a:t>border-left</a:t>
                      </a:r>
                    </a:p>
                  </a:txBody>
                  <a:tcPr marL="47625" marR="47625" marT="19050" marB="19050" anchor="ctr"/>
                </a:tc>
                <a:tc>
                  <a:txBody>
                    <a:bodyPr/>
                    <a:lstStyle/>
                    <a:p>
                      <a:r>
                        <a:rPr lang="en-US"/>
                        <a:t>Sets all the left border properties in one declaration</a:t>
                      </a:r>
                    </a:p>
                  </a:txBody>
                  <a:tcPr marL="47625" marR="47625" marT="19050" marB="19050" anchor="ctr"/>
                </a:tc>
                <a:tc>
                  <a:txBody>
                    <a:bodyPr/>
                    <a:lstStyle/>
                    <a:p>
                      <a:r>
                        <a:rPr lang="en-US" i="1" dirty="0"/>
                        <a:t>border-left-width, border-left-style, border-left-color</a:t>
                      </a:r>
                      <a:endParaRPr lang="en-US" dirty="0"/>
                    </a:p>
                  </a:txBody>
                  <a:tcPr marL="47625" marR="47625" marT="19050" marB="19050"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439718"/>
          </a:xfrm>
        </p:spPr>
        <p:txBody>
          <a:bodyPr>
            <a:normAutofit fontScale="90000"/>
          </a:bodyPr>
          <a:lstStyle/>
          <a:p>
            <a:r>
              <a:rPr lang="en-US" dirty="0" smtClean="0"/>
              <a:t>Border Properties Cont…</a:t>
            </a:r>
            <a:endParaRPr lang="en-US" dirty="0"/>
          </a:p>
        </p:txBody>
      </p:sp>
      <p:graphicFrame>
        <p:nvGraphicFramePr>
          <p:cNvPr id="4" name="Table 3"/>
          <p:cNvGraphicFramePr>
            <a:graphicFrameLocks noGrp="1"/>
          </p:cNvGraphicFramePr>
          <p:nvPr/>
        </p:nvGraphicFramePr>
        <p:xfrm>
          <a:off x="285720" y="714354"/>
          <a:ext cx="8715435" cy="5438432"/>
        </p:xfrm>
        <a:graphic>
          <a:graphicData uri="http://schemas.openxmlformats.org/drawingml/2006/table">
            <a:tbl>
              <a:tblPr firstRow="1" bandRow="1">
                <a:tableStyleId>{5C22544A-7EE6-4342-B048-85BDC9FD1C3A}</a:tableStyleId>
              </a:tblPr>
              <a:tblGrid>
                <a:gridCol w="2905145"/>
                <a:gridCol w="2905145"/>
                <a:gridCol w="2905145"/>
              </a:tblGrid>
              <a:tr h="391246">
                <a:tc>
                  <a:txBody>
                    <a:bodyPr/>
                    <a:lstStyle/>
                    <a:p>
                      <a:r>
                        <a:rPr lang="en-US" dirty="0"/>
                        <a:t>Property</a:t>
                      </a:r>
                    </a:p>
                  </a:txBody>
                  <a:tcPr marL="47625" marR="47625" marT="19050" marB="19050" anchor="ctr"/>
                </a:tc>
                <a:tc>
                  <a:txBody>
                    <a:bodyPr/>
                    <a:lstStyle/>
                    <a:p>
                      <a:r>
                        <a:rPr lang="en-US"/>
                        <a:t>Description</a:t>
                      </a:r>
                    </a:p>
                  </a:txBody>
                  <a:tcPr marL="47625" marR="47625" marT="19050" marB="19050" anchor="ctr"/>
                </a:tc>
                <a:tc>
                  <a:txBody>
                    <a:bodyPr/>
                    <a:lstStyle/>
                    <a:p>
                      <a:r>
                        <a:rPr lang="en-US" dirty="0"/>
                        <a:t>Values</a:t>
                      </a:r>
                    </a:p>
                  </a:txBody>
                  <a:tcPr marL="47625" marR="47625" marT="19050" marB="19050" anchor="ctr"/>
                </a:tc>
              </a:tr>
              <a:tr h="391246">
                <a:tc>
                  <a:txBody>
                    <a:bodyPr/>
                    <a:lstStyle/>
                    <a:p>
                      <a:r>
                        <a:rPr lang="en-US" b="1" dirty="0">
                          <a:solidFill>
                            <a:srgbClr val="008000"/>
                          </a:solidFill>
                        </a:rPr>
                        <a:t>border-left-color</a:t>
                      </a:r>
                    </a:p>
                  </a:txBody>
                  <a:tcPr marL="47625" marR="47625" marT="19050" marB="19050" anchor="ctr"/>
                </a:tc>
                <a:tc>
                  <a:txBody>
                    <a:bodyPr/>
                    <a:lstStyle/>
                    <a:p>
                      <a:r>
                        <a:rPr lang="en-US" dirty="0"/>
                        <a:t>Sets the color of the left border</a:t>
                      </a:r>
                    </a:p>
                  </a:txBody>
                  <a:tcPr marL="47625" marR="47625" marT="19050" marB="19050" anchor="ctr"/>
                </a:tc>
                <a:tc>
                  <a:txBody>
                    <a:bodyPr/>
                    <a:lstStyle/>
                    <a:p>
                      <a:r>
                        <a:rPr lang="en-US" i="1"/>
                        <a:t>border-color</a:t>
                      </a:r>
                      <a:endParaRPr lang="en-US"/>
                    </a:p>
                  </a:txBody>
                  <a:tcPr marL="47625" marR="47625" marT="19050" marB="19050" anchor="ctr"/>
                </a:tc>
              </a:tr>
              <a:tr h="391246">
                <a:tc>
                  <a:txBody>
                    <a:bodyPr/>
                    <a:lstStyle/>
                    <a:p>
                      <a:r>
                        <a:rPr lang="en-US" b="1" dirty="0">
                          <a:solidFill>
                            <a:srgbClr val="008000"/>
                          </a:solidFill>
                        </a:rPr>
                        <a:t>border-left-style</a:t>
                      </a:r>
                    </a:p>
                  </a:txBody>
                  <a:tcPr marL="47625" marR="47625" marT="19050" marB="19050" anchor="ctr"/>
                </a:tc>
                <a:tc>
                  <a:txBody>
                    <a:bodyPr/>
                    <a:lstStyle/>
                    <a:p>
                      <a:r>
                        <a:rPr lang="en-US" dirty="0"/>
                        <a:t>Sets the style of the left border</a:t>
                      </a:r>
                    </a:p>
                  </a:txBody>
                  <a:tcPr marL="47625" marR="47625" marT="19050" marB="19050" anchor="ctr"/>
                </a:tc>
                <a:tc>
                  <a:txBody>
                    <a:bodyPr/>
                    <a:lstStyle/>
                    <a:p>
                      <a:r>
                        <a:rPr lang="en-US" i="1"/>
                        <a:t>border-style</a:t>
                      </a:r>
                      <a:endParaRPr lang="en-US"/>
                    </a:p>
                  </a:txBody>
                  <a:tcPr marL="47625" marR="47625" marT="19050" marB="19050" anchor="ctr"/>
                </a:tc>
              </a:tr>
              <a:tr h="391246">
                <a:tc>
                  <a:txBody>
                    <a:bodyPr/>
                    <a:lstStyle/>
                    <a:p>
                      <a:r>
                        <a:rPr lang="en-US" b="1">
                          <a:solidFill>
                            <a:srgbClr val="008000"/>
                          </a:solidFill>
                        </a:rPr>
                        <a:t>border-left-width</a:t>
                      </a:r>
                    </a:p>
                  </a:txBody>
                  <a:tcPr marL="47625" marR="47625" marT="19050" marB="19050" anchor="ctr"/>
                </a:tc>
                <a:tc>
                  <a:txBody>
                    <a:bodyPr/>
                    <a:lstStyle/>
                    <a:p>
                      <a:r>
                        <a:rPr lang="en-US" dirty="0"/>
                        <a:t>Sets the width of the left border</a:t>
                      </a:r>
                    </a:p>
                  </a:txBody>
                  <a:tcPr marL="47625" marR="47625" marT="19050" marB="19050" anchor="ctr"/>
                </a:tc>
                <a:tc>
                  <a:txBody>
                    <a:bodyPr/>
                    <a:lstStyle/>
                    <a:p>
                      <a:r>
                        <a:rPr lang="en-US" i="1" dirty="0"/>
                        <a:t>border-width</a:t>
                      </a:r>
                      <a:endParaRPr lang="en-US" dirty="0"/>
                    </a:p>
                  </a:txBody>
                  <a:tcPr marL="47625" marR="47625" marT="19050" marB="19050" anchor="ctr"/>
                </a:tc>
              </a:tr>
              <a:tr h="574165">
                <a:tc>
                  <a:txBody>
                    <a:bodyPr/>
                    <a:lstStyle/>
                    <a:p>
                      <a:r>
                        <a:rPr lang="en-US" b="1">
                          <a:solidFill>
                            <a:srgbClr val="008000"/>
                          </a:solidFill>
                        </a:rPr>
                        <a:t>border-right</a:t>
                      </a:r>
                    </a:p>
                  </a:txBody>
                  <a:tcPr marL="47625" marR="47625" marT="19050" marB="19050" anchor="ctr"/>
                </a:tc>
                <a:tc>
                  <a:txBody>
                    <a:bodyPr/>
                    <a:lstStyle/>
                    <a:p>
                      <a:r>
                        <a:rPr lang="en-US" dirty="0"/>
                        <a:t>Sets all the right border properties in one declaration</a:t>
                      </a:r>
                    </a:p>
                  </a:txBody>
                  <a:tcPr marL="47625" marR="47625" marT="19050" marB="19050" anchor="ctr"/>
                </a:tc>
                <a:tc>
                  <a:txBody>
                    <a:bodyPr/>
                    <a:lstStyle/>
                    <a:p>
                      <a:r>
                        <a:rPr lang="en-US" i="1" dirty="0"/>
                        <a:t>border-right-width, border-right-style, border-right-color</a:t>
                      </a:r>
                      <a:endParaRPr lang="en-US" dirty="0"/>
                    </a:p>
                  </a:txBody>
                  <a:tcPr marL="47625" marR="47625" marT="19050" marB="19050" anchor="ctr"/>
                </a:tc>
              </a:tr>
              <a:tr h="391246">
                <a:tc>
                  <a:txBody>
                    <a:bodyPr/>
                    <a:lstStyle/>
                    <a:p>
                      <a:r>
                        <a:rPr lang="en-US" b="1">
                          <a:solidFill>
                            <a:srgbClr val="008000"/>
                          </a:solidFill>
                        </a:rPr>
                        <a:t>border-right-color</a:t>
                      </a:r>
                    </a:p>
                  </a:txBody>
                  <a:tcPr marL="47625" marR="47625" marT="19050" marB="19050" anchor="ctr"/>
                </a:tc>
                <a:tc>
                  <a:txBody>
                    <a:bodyPr/>
                    <a:lstStyle/>
                    <a:p>
                      <a:r>
                        <a:rPr lang="en-US" dirty="0"/>
                        <a:t>Sets the color of the right border</a:t>
                      </a:r>
                    </a:p>
                  </a:txBody>
                  <a:tcPr marL="47625" marR="47625" marT="19050" marB="19050" anchor="ctr"/>
                </a:tc>
                <a:tc>
                  <a:txBody>
                    <a:bodyPr/>
                    <a:lstStyle/>
                    <a:p>
                      <a:r>
                        <a:rPr lang="en-US" i="1"/>
                        <a:t>border-color</a:t>
                      </a:r>
                      <a:endParaRPr lang="en-US"/>
                    </a:p>
                  </a:txBody>
                  <a:tcPr marL="47625" marR="47625" marT="19050" marB="19050" anchor="ctr"/>
                </a:tc>
              </a:tr>
              <a:tr h="391246">
                <a:tc>
                  <a:txBody>
                    <a:bodyPr/>
                    <a:lstStyle/>
                    <a:p>
                      <a:r>
                        <a:rPr lang="en-US" b="1">
                          <a:solidFill>
                            <a:srgbClr val="008000"/>
                          </a:solidFill>
                        </a:rPr>
                        <a:t>border-right-style</a:t>
                      </a:r>
                    </a:p>
                  </a:txBody>
                  <a:tcPr marL="47625" marR="47625" marT="19050" marB="19050" anchor="ctr"/>
                </a:tc>
                <a:tc>
                  <a:txBody>
                    <a:bodyPr/>
                    <a:lstStyle/>
                    <a:p>
                      <a:r>
                        <a:rPr lang="en-US" dirty="0"/>
                        <a:t>Sets the style of the right border</a:t>
                      </a:r>
                    </a:p>
                  </a:txBody>
                  <a:tcPr marL="47625" marR="47625" marT="19050" marB="19050" anchor="ctr"/>
                </a:tc>
                <a:tc>
                  <a:txBody>
                    <a:bodyPr/>
                    <a:lstStyle/>
                    <a:p>
                      <a:r>
                        <a:rPr lang="en-US" i="1"/>
                        <a:t>border-style</a:t>
                      </a:r>
                      <a:endParaRPr lang="en-US"/>
                    </a:p>
                  </a:txBody>
                  <a:tcPr marL="47625" marR="47625" marT="19050" marB="19050" anchor="ctr"/>
                </a:tc>
              </a:tr>
              <a:tr h="391246">
                <a:tc>
                  <a:txBody>
                    <a:bodyPr/>
                    <a:lstStyle/>
                    <a:p>
                      <a:r>
                        <a:rPr lang="en-US" b="1">
                          <a:solidFill>
                            <a:srgbClr val="008000"/>
                          </a:solidFill>
                        </a:rPr>
                        <a:t>border-right-width</a:t>
                      </a:r>
                    </a:p>
                  </a:txBody>
                  <a:tcPr marL="47625" marR="47625" marT="19050" marB="19050" anchor="ctr"/>
                </a:tc>
                <a:tc>
                  <a:txBody>
                    <a:bodyPr/>
                    <a:lstStyle/>
                    <a:p>
                      <a:r>
                        <a:rPr lang="en-US"/>
                        <a:t>Sets the width of the right border</a:t>
                      </a:r>
                    </a:p>
                  </a:txBody>
                  <a:tcPr marL="47625" marR="47625" marT="19050" marB="19050" anchor="ctr"/>
                </a:tc>
                <a:tc>
                  <a:txBody>
                    <a:bodyPr/>
                    <a:lstStyle/>
                    <a:p>
                      <a:r>
                        <a:rPr lang="en-US" i="1"/>
                        <a:t>border-width</a:t>
                      </a:r>
                      <a:endParaRPr lang="en-US"/>
                    </a:p>
                  </a:txBody>
                  <a:tcPr marL="47625" marR="47625" marT="19050" marB="19050" anchor="ctr"/>
                </a:tc>
              </a:tr>
              <a:tr h="940006">
                <a:tc>
                  <a:txBody>
                    <a:bodyPr/>
                    <a:lstStyle/>
                    <a:p>
                      <a:r>
                        <a:rPr lang="en-US" b="1">
                          <a:solidFill>
                            <a:srgbClr val="008000"/>
                          </a:solidFill>
                        </a:rPr>
                        <a:t>border-style</a:t>
                      </a:r>
                    </a:p>
                  </a:txBody>
                  <a:tcPr marL="47625" marR="47625" marT="19050" marB="19050" anchor="ctr"/>
                </a:tc>
                <a:tc>
                  <a:txBody>
                    <a:bodyPr/>
                    <a:lstStyle/>
                    <a:p>
                      <a:r>
                        <a:rPr lang="en-US"/>
                        <a:t>Sets the style of the four borders</a:t>
                      </a:r>
                    </a:p>
                  </a:txBody>
                  <a:tcPr marL="47625" marR="47625" marT="19050" marB="19050" anchor="ctr"/>
                </a:tc>
                <a:tc>
                  <a:txBody>
                    <a:bodyPr/>
                    <a:lstStyle/>
                    <a:p>
                      <a:r>
                        <a:rPr lang="en-US" dirty="0"/>
                        <a:t>none, hidden, dotted, dashed, solid, double, groove, ridge, inset, outset, inherit</a:t>
                      </a:r>
                    </a:p>
                  </a:txBody>
                  <a:tcPr marL="47625" marR="47625" marT="19050" marB="19050"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582594"/>
          </a:xfrm>
        </p:spPr>
        <p:txBody>
          <a:bodyPr>
            <a:normAutofit fontScale="90000"/>
          </a:bodyPr>
          <a:lstStyle/>
          <a:p>
            <a:r>
              <a:rPr lang="en-US" dirty="0" smtClean="0"/>
              <a:t>Border Properties Cont…</a:t>
            </a:r>
            <a:endParaRPr lang="en-US" dirty="0"/>
          </a:p>
        </p:txBody>
      </p:sp>
      <p:graphicFrame>
        <p:nvGraphicFramePr>
          <p:cNvPr id="4" name="Table 3"/>
          <p:cNvGraphicFramePr>
            <a:graphicFrameLocks noGrp="1"/>
          </p:cNvGraphicFramePr>
          <p:nvPr/>
        </p:nvGraphicFramePr>
        <p:xfrm>
          <a:off x="642909" y="1000107"/>
          <a:ext cx="7786743" cy="4857787"/>
        </p:xfrm>
        <a:graphic>
          <a:graphicData uri="http://schemas.openxmlformats.org/drawingml/2006/table">
            <a:tbl>
              <a:tblPr firstRow="1" bandRow="1">
                <a:tableStyleId>{5C22544A-7EE6-4342-B048-85BDC9FD1C3A}</a:tableStyleId>
              </a:tblPr>
              <a:tblGrid>
                <a:gridCol w="2595581"/>
                <a:gridCol w="2595581"/>
                <a:gridCol w="2595581"/>
              </a:tblGrid>
              <a:tr h="503362">
                <a:tc>
                  <a:txBody>
                    <a:bodyPr/>
                    <a:lstStyle/>
                    <a:p>
                      <a:r>
                        <a:rPr lang="en-US" dirty="0"/>
                        <a:t>Property</a:t>
                      </a:r>
                    </a:p>
                  </a:txBody>
                  <a:tcPr marL="47625" marR="47625" marT="19050" marB="19050" anchor="ctr"/>
                </a:tc>
                <a:tc>
                  <a:txBody>
                    <a:bodyPr/>
                    <a:lstStyle/>
                    <a:p>
                      <a:r>
                        <a:rPr lang="en-US"/>
                        <a:t>Description</a:t>
                      </a:r>
                    </a:p>
                  </a:txBody>
                  <a:tcPr marL="47625" marR="47625" marT="19050" marB="19050" anchor="ctr"/>
                </a:tc>
                <a:tc>
                  <a:txBody>
                    <a:bodyPr/>
                    <a:lstStyle/>
                    <a:p>
                      <a:r>
                        <a:rPr lang="en-US" dirty="0"/>
                        <a:t>Values</a:t>
                      </a:r>
                    </a:p>
                  </a:txBody>
                  <a:tcPr marL="47625" marR="47625" marT="19050" marB="19050" anchor="ctr"/>
                </a:tc>
              </a:tr>
              <a:tr h="1168765">
                <a:tc>
                  <a:txBody>
                    <a:bodyPr/>
                    <a:lstStyle/>
                    <a:p>
                      <a:r>
                        <a:rPr lang="en-US" b="1" dirty="0">
                          <a:solidFill>
                            <a:srgbClr val="008000"/>
                          </a:solidFill>
                        </a:rPr>
                        <a:t>border-top</a:t>
                      </a:r>
                    </a:p>
                  </a:txBody>
                  <a:tcPr marL="47625" marR="47625" marT="19050" marB="19050" anchor="ctr"/>
                </a:tc>
                <a:tc>
                  <a:txBody>
                    <a:bodyPr/>
                    <a:lstStyle/>
                    <a:p>
                      <a:r>
                        <a:rPr lang="en-US" dirty="0"/>
                        <a:t>Sets all the top border properties in one declaration</a:t>
                      </a:r>
                    </a:p>
                  </a:txBody>
                  <a:tcPr marL="47625" marR="47625" marT="19050" marB="19050" anchor="ctr"/>
                </a:tc>
                <a:tc>
                  <a:txBody>
                    <a:bodyPr/>
                    <a:lstStyle/>
                    <a:p>
                      <a:r>
                        <a:rPr lang="en-US" i="1" dirty="0"/>
                        <a:t>border-top-width, border-top-style, border-top-color</a:t>
                      </a:r>
                      <a:endParaRPr lang="en-US" dirty="0"/>
                    </a:p>
                  </a:txBody>
                  <a:tcPr marL="47625" marR="47625" marT="19050" marB="19050" anchor="ctr"/>
                </a:tc>
              </a:tr>
              <a:tr h="796415">
                <a:tc>
                  <a:txBody>
                    <a:bodyPr/>
                    <a:lstStyle/>
                    <a:p>
                      <a:r>
                        <a:rPr lang="en-US" b="1" dirty="0">
                          <a:solidFill>
                            <a:srgbClr val="008000"/>
                          </a:solidFill>
                        </a:rPr>
                        <a:t>border-top-color</a:t>
                      </a:r>
                    </a:p>
                  </a:txBody>
                  <a:tcPr marL="47625" marR="47625" marT="19050" marB="19050" anchor="ctr"/>
                </a:tc>
                <a:tc>
                  <a:txBody>
                    <a:bodyPr/>
                    <a:lstStyle/>
                    <a:p>
                      <a:r>
                        <a:rPr lang="en-US"/>
                        <a:t>Sets the color of the top border</a:t>
                      </a:r>
                    </a:p>
                  </a:txBody>
                  <a:tcPr marL="47625" marR="47625" marT="19050" marB="19050" anchor="ctr"/>
                </a:tc>
                <a:tc>
                  <a:txBody>
                    <a:bodyPr/>
                    <a:lstStyle/>
                    <a:p>
                      <a:r>
                        <a:rPr lang="en-US" i="1"/>
                        <a:t>border-color</a:t>
                      </a:r>
                      <a:endParaRPr lang="en-US"/>
                    </a:p>
                  </a:txBody>
                  <a:tcPr marL="47625" marR="47625" marT="19050" marB="19050" anchor="ctr"/>
                </a:tc>
              </a:tr>
              <a:tr h="796415">
                <a:tc>
                  <a:txBody>
                    <a:bodyPr/>
                    <a:lstStyle/>
                    <a:p>
                      <a:r>
                        <a:rPr lang="en-US" b="1" dirty="0">
                          <a:solidFill>
                            <a:srgbClr val="008000"/>
                          </a:solidFill>
                        </a:rPr>
                        <a:t>border-top-style</a:t>
                      </a:r>
                    </a:p>
                  </a:txBody>
                  <a:tcPr marL="47625" marR="47625" marT="19050" marB="19050" anchor="ctr"/>
                </a:tc>
                <a:tc>
                  <a:txBody>
                    <a:bodyPr/>
                    <a:lstStyle/>
                    <a:p>
                      <a:r>
                        <a:rPr lang="en-US"/>
                        <a:t>Sets the style of the top border</a:t>
                      </a:r>
                    </a:p>
                  </a:txBody>
                  <a:tcPr marL="47625" marR="47625" marT="19050" marB="19050" anchor="ctr"/>
                </a:tc>
                <a:tc>
                  <a:txBody>
                    <a:bodyPr/>
                    <a:lstStyle/>
                    <a:p>
                      <a:r>
                        <a:rPr lang="en-US" i="1"/>
                        <a:t>border-style</a:t>
                      </a:r>
                      <a:endParaRPr lang="en-US"/>
                    </a:p>
                  </a:txBody>
                  <a:tcPr marL="47625" marR="47625" marT="19050" marB="19050" anchor="ctr"/>
                </a:tc>
              </a:tr>
              <a:tr h="796415">
                <a:tc>
                  <a:txBody>
                    <a:bodyPr/>
                    <a:lstStyle/>
                    <a:p>
                      <a:r>
                        <a:rPr lang="en-US" b="1" dirty="0">
                          <a:solidFill>
                            <a:srgbClr val="008000"/>
                          </a:solidFill>
                        </a:rPr>
                        <a:t>border-top-width</a:t>
                      </a:r>
                    </a:p>
                  </a:txBody>
                  <a:tcPr marL="47625" marR="47625" marT="19050" marB="19050" anchor="ctr"/>
                </a:tc>
                <a:tc>
                  <a:txBody>
                    <a:bodyPr/>
                    <a:lstStyle/>
                    <a:p>
                      <a:r>
                        <a:rPr lang="en-US"/>
                        <a:t>Sets the width of the top border</a:t>
                      </a:r>
                    </a:p>
                  </a:txBody>
                  <a:tcPr marL="47625" marR="47625" marT="19050" marB="19050" anchor="ctr"/>
                </a:tc>
                <a:tc>
                  <a:txBody>
                    <a:bodyPr/>
                    <a:lstStyle/>
                    <a:p>
                      <a:r>
                        <a:rPr lang="en-US" i="1"/>
                        <a:t>border-width</a:t>
                      </a:r>
                      <a:endParaRPr lang="en-US"/>
                    </a:p>
                  </a:txBody>
                  <a:tcPr marL="47625" marR="47625" marT="19050" marB="19050" anchor="ctr"/>
                </a:tc>
              </a:tr>
              <a:tr h="796415">
                <a:tc>
                  <a:txBody>
                    <a:bodyPr/>
                    <a:lstStyle/>
                    <a:p>
                      <a:r>
                        <a:rPr lang="en-US" b="1" dirty="0">
                          <a:solidFill>
                            <a:srgbClr val="008000"/>
                          </a:solidFill>
                        </a:rPr>
                        <a:t>border-width</a:t>
                      </a:r>
                    </a:p>
                  </a:txBody>
                  <a:tcPr marL="47625" marR="47625" marT="19050" marB="19050" anchor="ctr"/>
                </a:tc>
                <a:tc>
                  <a:txBody>
                    <a:bodyPr/>
                    <a:lstStyle/>
                    <a:p>
                      <a:r>
                        <a:rPr lang="en-US" dirty="0"/>
                        <a:t>Sets the width of the four borders</a:t>
                      </a:r>
                    </a:p>
                  </a:txBody>
                  <a:tcPr marL="47625" marR="47625" marT="19050" marB="19050" anchor="ctr"/>
                </a:tc>
                <a:tc>
                  <a:txBody>
                    <a:bodyPr/>
                    <a:lstStyle/>
                    <a:p>
                      <a:r>
                        <a:rPr lang="en-US" dirty="0"/>
                        <a:t>thin, medium, thick, </a:t>
                      </a:r>
                      <a:r>
                        <a:rPr lang="en-US" i="1" dirty="0"/>
                        <a:t>length, </a:t>
                      </a:r>
                      <a:r>
                        <a:rPr lang="en-US" dirty="0"/>
                        <a:t>inherit</a:t>
                      </a:r>
                    </a:p>
                  </a:txBody>
                  <a:tcPr marL="47625" marR="47625" marT="19050" marB="1905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82594"/>
          </a:xfrm>
        </p:spPr>
        <p:txBody>
          <a:bodyPr>
            <a:normAutofit fontScale="90000"/>
          </a:bodyPr>
          <a:lstStyle/>
          <a:p>
            <a:r>
              <a:rPr lang="en-US" dirty="0" smtClean="0"/>
              <a:t>Conclusion</a:t>
            </a:r>
            <a:endParaRPr lang="en-US" dirty="0"/>
          </a:p>
        </p:txBody>
      </p:sp>
      <p:sp>
        <p:nvSpPr>
          <p:cNvPr id="3" name="Content Placeholder 2"/>
          <p:cNvSpPr>
            <a:spLocks noGrp="1"/>
          </p:cNvSpPr>
          <p:nvPr>
            <p:ph idx="1"/>
          </p:nvPr>
        </p:nvSpPr>
        <p:spPr>
          <a:xfrm>
            <a:off x="457200" y="1000108"/>
            <a:ext cx="8229600" cy="5126055"/>
          </a:xfrm>
        </p:spPr>
        <p:txBody>
          <a:bodyPr/>
          <a:lstStyle/>
          <a:p>
            <a:r>
              <a:rPr lang="en-US" dirty="0" smtClean="0"/>
              <a:t>When you are lazy you can use </a:t>
            </a:r>
            <a:r>
              <a:rPr lang="en-US" dirty="0" err="1" smtClean="0"/>
              <a:t>Bootsrap</a:t>
            </a:r>
            <a:r>
              <a:rPr lang="en-US" dirty="0" smtClean="0"/>
              <a:t> (a free CSS framework) to design your page and then add effects or download the </a:t>
            </a:r>
            <a:r>
              <a:rPr lang="en-US" dirty="0" err="1" smtClean="0"/>
              <a:t>css</a:t>
            </a:r>
            <a:r>
              <a:rPr lang="en-US" dirty="0" smtClean="0"/>
              <a:t> from a web page you like and deploy on your own content.</a:t>
            </a:r>
          </a:p>
          <a:p>
            <a:r>
              <a:rPr lang="en-US" dirty="0" smtClean="0"/>
              <a:t>The best way to learn CSS is by deploying different styles and observing how they look on your web page. Learn to separate your CSS from your HTML as much </a:t>
            </a:r>
            <a:r>
              <a:rPr lang="en-US" smtClean="0"/>
              <a:t>as you can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dirty="0" smtClean="0"/>
              <a:t>CSS</a:t>
            </a:r>
            <a:endParaRPr lang="en-US" dirty="0"/>
          </a:p>
        </p:txBody>
      </p:sp>
      <p:sp>
        <p:nvSpPr>
          <p:cNvPr id="3" name="Content Placeholder 2"/>
          <p:cNvSpPr>
            <a:spLocks noGrp="1"/>
          </p:cNvSpPr>
          <p:nvPr>
            <p:ph idx="1"/>
          </p:nvPr>
        </p:nvSpPr>
        <p:spPr>
          <a:xfrm>
            <a:off x="142844" y="1214422"/>
            <a:ext cx="8786874" cy="5429288"/>
          </a:xfrm>
        </p:spPr>
        <p:txBody>
          <a:bodyPr>
            <a:normAutofit fontScale="85000" lnSpcReduction="20000"/>
          </a:bodyPr>
          <a:lstStyle/>
          <a:p>
            <a:r>
              <a:rPr lang="en-US" b="1" dirty="0"/>
              <a:t>Cascading Style Sheets</a:t>
            </a:r>
            <a:r>
              <a:rPr lang="en-US" dirty="0"/>
              <a:t> (</a:t>
            </a:r>
            <a:r>
              <a:rPr lang="en-US" b="1" dirty="0"/>
              <a:t>CSS</a:t>
            </a:r>
            <a:r>
              <a:rPr lang="en-US" dirty="0"/>
              <a:t>) is </a:t>
            </a:r>
            <a:r>
              <a:rPr lang="en-US" dirty="0" smtClean="0"/>
              <a:t>a language or coding style sheet used </a:t>
            </a:r>
            <a:r>
              <a:rPr lang="en-US" dirty="0"/>
              <a:t>for describing </a:t>
            </a:r>
            <a:r>
              <a:rPr lang="en-US" dirty="0" smtClean="0"/>
              <a:t>the presentation (How a HTML content Looks on web page)</a:t>
            </a:r>
            <a:r>
              <a:rPr lang="en-US" dirty="0"/>
              <a:t> </a:t>
            </a:r>
            <a:r>
              <a:rPr lang="en-US" dirty="0" smtClean="0"/>
              <a:t>of </a:t>
            </a:r>
            <a:r>
              <a:rPr lang="en-US" dirty="0"/>
              <a:t>a document written in </a:t>
            </a:r>
            <a:r>
              <a:rPr lang="en-US" dirty="0" smtClean="0"/>
              <a:t>a markup language such as HTML.</a:t>
            </a:r>
            <a:r>
              <a:rPr lang="en-US" dirty="0"/>
              <a:t> </a:t>
            </a:r>
          </a:p>
          <a:p>
            <a:pPr algn="just"/>
            <a:r>
              <a:rPr lang="en-US" dirty="0"/>
              <a:t>CSS is designed to enable the separation of </a:t>
            </a:r>
            <a:r>
              <a:rPr lang="en-US" dirty="0" smtClean="0"/>
              <a:t>presentation (the Look) </a:t>
            </a:r>
            <a:r>
              <a:rPr lang="en-US" dirty="0"/>
              <a:t>and content, </a:t>
            </a:r>
            <a:r>
              <a:rPr lang="en-US" dirty="0" smtClean="0"/>
              <a:t>it include layout, colors, and fonts.</a:t>
            </a:r>
            <a:r>
              <a:rPr lang="en-US" dirty="0"/>
              <a:t> This separation can improve </a:t>
            </a:r>
            <a:r>
              <a:rPr lang="en-US" dirty="0" smtClean="0"/>
              <a:t>content accessibility, </a:t>
            </a:r>
            <a:r>
              <a:rPr lang="en-US" dirty="0"/>
              <a:t>provide more flexibility and control in the specification of presentation characteristics, enable </a:t>
            </a:r>
            <a:r>
              <a:rPr lang="en-US" dirty="0" smtClean="0"/>
              <a:t>multiple web pages</a:t>
            </a:r>
            <a:r>
              <a:rPr lang="en-US" dirty="0"/>
              <a:t> </a:t>
            </a:r>
            <a:r>
              <a:rPr lang="en-US" dirty="0" smtClean="0"/>
              <a:t>to </a:t>
            </a:r>
            <a:r>
              <a:rPr lang="en-US" dirty="0"/>
              <a:t>share formatting by specifying the relevant CSS in a separate .</a:t>
            </a:r>
            <a:r>
              <a:rPr lang="en-US" dirty="0" err="1"/>
              <a:t>css</a:t>
            </a:r>
            <a:r>
              <a:rPr lang="en-US" dirty="0"/>
              <a:t> file which reduces complexity and repetition in the structural content as well as enabling the .</a:t>
            </a:r>
            <a:r>
              <a:rPr lang="en-US" dirty="0" err="1"/>
              <a:t>css</a:t>
            </a:r>
            <a:r>
              <a:rPr lang="en-US" dirty="0"/>
              <a:t> file to </a:t>
            </a:r>
            <a:r>
              <a:rPr lang="en-US" dirty="0" smtClean="0"/>
              <a:t>be cached (stored in virtual memory)</a:t>
            </a:r>
            <a:r>
              <a:rPr lang="en-US" dirty="0"/>
              <a:t> </a:t>
            </a:r>
            <a:r>
              <a:rPr lang="en-US" dirty="0" smtClean="0"/>
              <a:t>to </a:t>
            </a:r>
            <a:r>
              <a:rPr lang="en-US" dirty="0"/>
              <a:t>improve the page load speed between the pages that share the file and its formatting.</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582594"/>
          </a:xfrm>
        </p:spPr>
        <p:txBody>
          <a:bodyPr>
            <a:normAutofit fontScale="90000"/>
          </a:bodyPr>
          <a:lstStyle/>
          <a:p>
            <a:r>
              <a:rPr lang="en-US" dirty="0" smtClean="0"/>
              <a:t>CSS…</a:t>
            </a:r>
            <a:endParaRPr lang="en-US" dirty="0"/>
          </a:p>
        </p:txBody>
      </p:sp>
      <p:sp>
        <p:nvSpPr>
          <p:cNvPr id="3" name="Content Placeholder 2"/>
          <p:cNvSpPr>
            <a:spLocks noGrp="1"/>
          </p:cNvSpPr>
          <p:nvPr>
            <p:ph idx="1"/>
          </p:nvPr>
        </p:nvSpPr>
        <p:spPr>
          <a:xfrm>
            <a:off x="457200" y="857232"/>
            <a:ext cx="8472518" cy="6000768"/>
          </a:xfrm>
        </p:spPr>
        <p:txBody>
          <a:bodyPr>
            <a:normAutofit fontScale="85000" lnSpcReduction="20000"/>
          </a:bodyPr>
          <a:lstStyle/>
          <a:p>
            <a:r>
              <a:rPr lang="en-US" dirty="0" smtClean="0"/>
              <a:t>CSS code starts with its the name of the tag or element or identifier followed by an opening and closing chain bracket. In order to use it in a HTML web page it need to be inserted inside a HTML tag known as &lt;style&gt;….&lt;/style&gt;</a:t>
            </a:r>
          </a:p>
          <a:p>
            <a:r>
              <a:rPr lang="en-US" dirty="0" err="1" smtClean="0"/>
              <a:t>Eg</a:t>
            </a:r>
            <a:r>
              <a:rPr lang="en-US" dirty="0" smtClean="0"/>
              <a:t> 1. </a:t>
            </a:r>
            <a:r>
              <a:rPr lang="en-US" b="1" dirty="0" smtClean="0"/>
              <a:t>NOTE: CSS alone as a Program can not RUN</a:t>
            </a:r>
          </a:p>
          <a:p>
            <a:pPr>
              <a:buNone/>
            </a:pPr>
            <a:r>
              <a:rPr lang="en-US" dirty="0"/>
              <a:t> </a:t>
            </a:r>
            <a:r>
              <a:rPr lang="en-US" dirty="0" smtClean="0"/>
              <a:t> body</a:t>
            </a:r>
            <a:r>
              <a:rPr lang="en-US" dirty="0"/>
              <a:t> {</a:t>
            </a:r>
            <a:br>
              <a:rPr lang="en-US" dirty="0"/>
            </a:br>
            <a:r>
              <a:rPr lang="en-US" dirty="0"/>
              <a:t>  background-color: </a:t>
            </a:r>
            <a:r>
              <a:rPr lang="en-US" dirty="0" err="1"/>
              <a:t>lightblue</a:t>
            </a:r>
            <a:r>
              <a:rPr lang="en-US" dirty="0"/>
              <a:t>;</a:t>
            </a:r>
            <a:br>
              <a:rPr lang="en-US" dirty="0"/>
            </a:br>
            <a:r>
              <a:rPr lang="en-US" dirty="0"/>
              <a:t>}</a:t>
            </a:r>
            <a:r>
              <a:rPr lang="en-US" dirty="0" smtClean="0"/>
              <a:t/>
            </a:r>
            <a:br>
              <a:rPr lang="en-US" dirty="0" smtClean="0"/>
            </a:br>
            <a:r>
              <a:rPr lang="en-US" dirty="0" smtClean="0"/>
              <a:t>The CSS in the example above says that the body tag of a html page will be rendered with a background color of </a:t>
            </a:r>
            <a:r>
              <a:rPr lang="en-US" dirty="0" err="1" smtClean="0"/>
              <a:t>lightblue</a:t>
            </a:r>
            <a:r>
              <a:rPr lang="en-US" dirty="0" smtClean="0"/>
              <a:t> instead of the normal background color of white. The CSS </a:t>
            </a:r>
            <a:r>
              <a:rPr lang="en-US" dirty="0" err="1" smtClean="0"/>
              <a:t>eg</a:t>
            </a:r>
            <a:r>
              <a:rPr lang="en-US" dirty="0" smtClean="0"/>
              <a:t> when used in a HTML code overwrites the normal “LOOK” of the Html and replaces it what have been defined in the CSS code.</a:t>
            </a:r>
            <a:br>
              <a:rPr lang="en-US"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582594"/>
          </a:xfrm>
        </p:spPr>
        <p:txBody>
          <a:bodyPr>
            <a:normAutofit fontScale="90000"/>
          </a:bodyPr>
          <a:lstStyle/>
          <a:p>
            <a:r>
              <a:rPr lang="en-US" dirty="0" smtClean="0"/>
              <a:t>Simple CSS…</a:t>
            </a:r>
            <a:endParaRPr lang="en-US" dirty="0"/>
          </a:p>
        </p:txBody>
      </p:sp>
      <p:sp>
        <p:nvSpPr>
          <p:cNvPr id="3" name="Content Placeholder 2"/>
          <p:cNvSpPr>
            <a:spLocks noGrp="1"/>
          </p:cNvSpPr>
          <p:nvPr>
            <p:ph idx="1"/>
          </p:nvPr>
        </p:nvSpPr>
        <p:spPr>
          <a:xfrm>
            <a:off x="457200" y="928670"/>
            <a:ext cx="8229600" cy="5715040"/>
          </a:xfrm>
        </p:spPr>
        <p:txBody>
          <a:bodyPr>
            <a:normAutofit fontScale="62500" lnSpcReduction="20000"/>
          </a:bodyPr>
          <a:lstStyle/>
          <a:p>
            <a:r>
              <a:rPr lang="en-US" dirty="0" err="1" smtClean="0"/>
              <a:t>Eg</a:t>
            </a:r>
            <a:r>
              <a:rPr lang="en-US" dirty="0" smtClean="0"/>
              <a:t>. 2. </a:t>
            </a:r>
            <a:r>
              <a:rPr lang="en-US" b="1" dirty="0" smtClean="0"/>
              <a:t>NOTE: CSS MUST BE INSIDE HTML OR ITS LINK MUST BE INSIDE    </a:t>
            </a:r>
          </a:p>
          <a:p>
            <a:r>
              <a:rPr lang="en-US" b="1" dirty="0"/>
              <a:t> </a:t>
            </a:r>
            <a:r>
              <a:rPr lang="en-US" b="1" dirty="0" smtClean="0"/>
              <a:t>          HTML TO RUN</a:t>
            </a:r>
          </a:p>
          <a:p>
            <a:pPr>
              <a:buNone/>
            </a:pPr>
            <a:r>
              <a:rPr lang="en-US" dirty="0" smtClean="0"/>
              <a:t>&lt;style&gt;</a:t>
            </a:r>
          </a:p>
          <a:p>
            <a:pPr>
              <a:buNone/>
            </a:pPr>
            <a:r>
              <a:rPr lang="en-US" dirty="0" smtClean="0"/>
              <a:t>       body {</a:t>
            </a:r>
          </a:p>
          <a:p>
            <a:pPr>
              <a:buNone/>
            </a:pPr>
            <a:r>
              <a:rPr lang="en-US" dirty="0" smtClean="0"/>
              <a:t>                   background-color: </a:t>
            </a:r>
            <a:r>
              <a:rPr lang="en-US" dirty="0" err="1" smtClean="0"/>
              <a:t>lightblue</a:t>
            </a:r>
            <a:r>
              <a:rPr lang="en-US" dirty="0" smtClean="0"/>
              <a:t>;</a:t>
            </a:r>
          </a:p>
          <a:p>
            <a:pPr>
              <a:buNone/>
            </a:pPr>
            <a:r>
              <a:rPr lang="en-US" dirty="0" smtClean="0"/>
              <a:t>        }</a:t>
            </a:r>
          </a:p>
          <a:p>
            <a:endParaRPr lang="en-US" dirty="0" smtClean="0"/>
          </a:p>
          <a:p>
            <a:pPr>
              <a:buNone/>
            </a:pPr>
            <a:r>
              <a:rPr lang="en-US" dirty="0" smtClean="0"/>
              <a:t>      h1 {</a:t>
            </a:r>
          </a:p>
          <a:p>
            <a:pPr>
              <a:buNone/>
            </a:pPr>
            <a:r>
              <a:rPr lang="en-US" dirty="0"/>
              <a:t> </a:t>
            </a:r>
            <a:r>
              <a:rPr lang="en-US" dirty="0" smtClean="0"/>
              <a:t>           color: white;</a:t>
            </a:r>
          </a:p>
          <a:p>
            <a:pPr>
              <a:buNone/>
            </a:pPr>
            <a:r>
              <a:rPr lang="en-US" dirty="0" smtClean="0"/>
              <a:t>            text-align: center;</a:t>
            </a:r>
          </a:p>
          <a:p>
            <a:pPr>
              <a:buNone/>
            </a:pPr>
            <a:r>
              <a:rPr lang="en-US" dirty="0" smtClean="0"/>
              <a:t>       }</a:t>
            </a:r>
          </a:p>
          <a:p>
            <a:endParaRPr lang="en-US" dirty="0" smtClean="0"/>
          </a:p>
          <a:p>
            <a:pPr>
              <a:buNone/>
            </a:pPr>
            <a:r>
              <a:rPr lang="en-US" dirty="0" smtClean="0"/>
              <a:t>       p {</a:t>
            </a:r>
          </a:p>
          <a:p>
            <a:pPr>
              <a:buNone/>
            </a:pPr>
            <a:r>
              <a:rPr lang="en-US" dirty="0"/>
              <a:t> </a:t>
            </a:r>
            <a:r>
              <a:rPr lang="en-US" dirty="0" smtClean="0"/>
              <a:t>           font-family: </a:t>
            </a:r>
            <a:r>
              <a:rPr lang="en-US" dirty="0" err="1" smtClean="0"/>
              <a:t>verdana</a:t>
            </a:r>
            <a:r>
              <a:rPr lang="en-US" dirty="0" smtClean="0"/>
              <a:t>;</a:t>
            </a:r>
          </a:p>
          <a:p>
            <a:pPr>
              <a:buNone/>
            </a:pPr>
            <a:r>
              <a:rPr lang="en-US" dirty="0"/>
              <a:t> </a:t>
            </a:r>
            <a:r>
              <a:rPr lang="en-US" dirty="0" smtClean="0"/>
              <a:t>           font-size: 20px;</a:t>
            </a:r>
          </a:p>
          <a:p>
            <a:pPr>
              <a:buNone/>
            </a:pPr>
            <a:r>
              <a:rPr lang="en-US" dirty="0" smtClean="0"/>
              <a:t>           }</a:t>
            </a:r>
          </a:p>
          <a:p>
            <a:pPr>
              <a:buNone/>
            </a:pPr>
            <a:r>
              <a:rPr lang="en-US" dirty="0" smtClean="0"/>
              <a:t>    &lt;/style&gt;</a:t>
            </a:r>
          </a:p>
          <a:p>
            <a:pPr>
              <a:buNone/>
            </a:pPr>
            <a:r>
              <a:rPr lang="en-US" dirty="0" smtClean="0"/>
              <a:t>We can use the simple CSS on one of our old HTML page and see how it looks.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439718"/>
          </a:xfrm>
        </p:spPr>
        <p:txBody>
          <a:bodyPr>
            <a:normAutofit fontScale="90000"/>
          </a:bodyPr>
          <a:lstStyle/>
          <a:p>
            <a:r>
              <a:rPr lang="en-US" dirty="0" smtClean="0"/>
              <a:t>Simple CSS Used</a:t>
            </a:r>
            <a:endParaRPr lang="en-US" dirty="0"/>
          </a:p>
        </p:txBody>
      </p:sp>
      <p:sp>
        <p:nvSpPr>
          <p:cNvPr id="3" name="Content Placeholder 2"/>
          <p:cNvSpPr>
            <a:spLocks noGrp="1"/>
          </p:cNvSpPr>
          <p:nvPr>
            <p:ph idx="1"/>
          </p:nvPr>
        </p:nvSpPr>
        <p:spPr>
          <a:xfrm>
            <a:off x="457200" y="642918"/>
            <a:ext cx="8229600" cy="6000792"/>
          </a:xfrm>
        </p:spPr>
        <p:txBody>
          <a:bodyPr>
            <a:normAutofit fontScale="47500" lnSpcReduction="20000"/>
          </a:bodyPr>
          <a:lstStyle/>
          <a:p>
            <a:pPr>
              <a:buNone/>
            </a:pPr>
            <a:r>
              <a:rPr lang="en-US" dirty="0" smtClean="0"/>
              <a:t>&lt;!DOCTYPE html&gt;</a:t>
            </a:r>
          </a:p>
          <a:p>
            <a:pPr>
              <a:buNone/>
            </a:pPr>
            <a:r>
              <a:rPr lang="en-US" dirty="0" smtClean="0"/>
              <a:t>    &lt;html&gt;</a:t>
            </a:r>
          </a:p>
          <a:p>
            <a:pPr>
              <a:buNone/>
            </a:pPr>
            <a:r>
              <a:rPr lang="en-US" dirty="0" smtClean="0"/>
              <a:t>          &lt;head&gt;</a:t>
            </a:r>
          </a:p>
          <a:p>
            <a:pPr>
              <a:buNone/>
            </a:pPr>
            <a:r>
              <a:rPr lang="en-US" dirty="0" smtClean="0"/>
              <a:t>                       &lt;style&gt;</a:t>
            </a:r>
            <a:r>
              <a:rPr lang="en-US" dirty="0" smtClean="0"/>
              <a:t> </a:t>
            </a:r>
          </a:p>
          <a:p>
            <a:pPr>
              <a:buNone/>
            </a:pPr>
            <a:r>
              <a:rPr lang="en-US" dirty="0" smtClean="0"/>
              <a:t>                                   body {</a:t>
            </a:r>
          </a:p>
          <a:p>
            <a:pPr>
              <a:buNone/>
            </a:pPr>
            <a:r>
              <a:rPr lang="en-US" dirty="0" smtClean="0"/>
              <a:t>                                                background-color: </a:t>
            </a:r>
            <a:r>
              <a:rPr lang="en-US" dirty="0" err="1" smtClean="0"/>
              <a:t>lightblue</a:t>
            </a:r>
            <a:r>
              <a:rPr lang="en-US" dirty="0" smtClean="0"/>
              <a:t>;</a:t>
            </a:r>
          </a:p>
          <a:p>
            <a:pPr>
              <a:buNone/>
            </a:pPr>
            <a:r>
              <a:rPr lang="en-US" dirty="0" smtClean="0"/>
              <a:t>                                   }</a:t>
            </a:r>
          </a:p>
          <a:p>
            <a:pPr>
              <a:buNone/>
            </a:pPr>
            <a:r>
              <a:rPr lang="en-US" dirty="0" smtClean="0"/>
              <a:t>                             h1 {</a:t>
            </a:r>
          </a:p>
          <a:p>
            <a:pPr>
              <a:buNone/>
            </a:pPr>
            <a:r>
              <a:rPr lang="en-US" dirty="0" smtClean="0"/>
              <a:t>                                        color: white;</a:t>
            </a:r>
          </a:p>
          <a:p>
            <a:pPr>
              <a:buNone/>
            </a:pPr>
            <a:r>
              <a:rPr lang="en-US" dirty="0" smtClean="0"/>
              <a:t>                                       text-align: center;</a:t>
            </a:r>
          </a:p>
          <a:p>
            <a:pPr>
              <a:buNone/>
            </a:pPr>
            <a:r>
              <a:rPr lang="en-US" dirty="0" smtClean="0"/>
              <a:t>                                   }</a:t>
            </a:r>
          </a:p>
          <a:p>
            <a:pPr>
              <a:buNone/>
            </a:pPr>
            <a:r>
              <a:rPr lang="en-US" dirty="0" smtClean="0"/>
              <a:t>                           p {</a:t>
            </a:r>
          </a:p>
          <a:p>
            <a:pPr>
              <a:buNone/>
            </a:pPr>
            <a:r>
              <a:rPr lang="en-US" dirty="0" smtClean="0"/>
              <a:t>                                   font-family: </a:t>
            </a:r>
            <a:r>
              <a:rPr lang="en-US" dirty="0" err="1" smtClean="0"/>
              <a:t>verdana</a:t>
            </a:r>
            <a:r>
              <a:rPr lang="en-US" dirty="0" smtClean="0"/>
              <a:t>;</a:t>
            </a:r>
          </a:p>
          <a:p>
            <a:pPr>
              <a:buNone/>
            </a:pPr>
            <a:r>
              <a:rPr lang="en-US" dirty="0" smtClean="0"/>
              <a:t>                                   font-size: 20px;</a:t>
            </a:r>
          </a:p>
          <a:p>
            <a:pPr>
              <a:buNone/>
            </a:pPr>
            <a:r>
              <a:rPr lang="en-US" dirty="0" smtClean="0"/>
              <a:t>                               }</a:t>
            </a:r>
          </a:p>
          <a:p>
            <a:pPr>
              <a:buNone/>
            </a:pPr>
            <a:r>
              <a:rPr lang="en-US" dirty="0" smtClean="0"/>
              <a:t>                  &lt;/style&gt;</a:t>
            </a:r>
            <a:endParaRPr lang="en-US" dirty="0" smtClean="0"/>
          </a:p>
          <a:p>
            <a:pPr>
              <a:buNone/>
            </a:pPr>
            <a:r>
              <a:rPr lang="en-US" dirty="0" smtClean="0"/>
              <a:t>&lt;/head&gt;</a:t>
            </a:r>
          </a:p>
          <a:p>
            <a:pPr>
              <a:buNone/>
            </a:pPr>
            <a:r>
              <a:rPr lang="en-US" dirty="0" smtClean="0"/>
              <a:t>&lt;body&gt;</a:t>
            </a:r>
          </a:p>
          <a:p>
            <a:pPr>
              <a:buNone/>
            </a:pPr>
            <a:r>
              <a:rPr lang="en-US" dirty="0" smtClean="0"/>
              <a:t>           &lt;h1&gt;My First CSS Example&lt;/h1&gt;</a:t>
            </a:r>
          </a:p>
          <a:p>
            <a:pPr>
              <a:buNone/>
            </a:pPr>
            <a:r>
              <a:rPr lang="en-US" dirty="0" smtClean="0"/>
              <a:t>            &lt;p&gt;This is a paragraph.&lt;/p&gt;</a:t>
            </a:r>
          </a:p>
          <a:p>
            <a:pPr>
              <a:buNone/>
            </a:pPr>
            <a:r>
              <a:rPr lang="en-US" dirty="0" smtClean="0"/>
              <a:t>&lt;/body&gt;</a:t>
            </a:r>
          </a:p>
          <a:p>
            <a:pPr>
              <a:buNone/>
            </a:pPr>
            <a:r>
              <a:rPr lang="en-US" dirty="0" smtClean="0"/>
              <a:t>&lt;/html&gt;</a:t>
            </a:r>
          </a:p>
          <a:p>
            <a:pPr>
              <a:buNone/>
            </a:pPr>
            <a:endParaRPr lang="en-US" dirty="0"/>
          </a:p>
          <a:p>
            <a:pPr>
              <a:buNone/>
            </a:pPr>
            <a:r>
              <a:rPr lang="en-US" b="1" dirty="0" smtClean="0"/>
              <a:t>NOTE: TO RUN THIS CODE IT MUST BE SAVED AS SimpleCss.htm and Run as HTML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654032"/>
          </a:xfrm>
        </p:spPr>
        <p:txBody>
          <a:bodyPr>
            <a:normAutofit fontScale="90000"/>
          </a:bodyPr>
          <a:lstStyle/>
          <a:p>
            <a:r>
              <a:rPr lang="en-US" dirty="0" smtClean="0"/>
              <a:t>Styling Our Old Table</a:t>
            </a:r>
            <a:endParaRPr lang="en-US" dirty="0"/>
          </a:p>
        </p:txBody>
      </p:sp>
      <p:sp>
        <p:nvSpPr>
          <p:cNvPr id="3" name="Content Placeholder 2"/>
          <p:cNvSpPr>
            <a:spLocks noGrp="1"/>
          </p:cNvSpPr>
          <p:nvPr>
            <p:ph idx="1"/>
          </p:nvPr>
        </p:nvSpPr>
        <p:spPr>
          <a:xfrm>
            <a:off x="457200" y="857232"/>
            <a:ext cx="8229600" cy="5268931"/>
          </a:xfrm>
        </p:spPr>
        <p:txBody>
          <a:bodyPr>
            <a:normAutofit fontScale="25000" lnSpcReduction="2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  &lt;title&gt; Table Without a CSS &lt;/title&gt;</a:t>
            </a:r>
          </a:p>
          <a:p>
            <a:pPr>
              <a:buNone/>
            </a:pPr>
            <a:r>
              <a:rPr lang="en-US" dirty="0" smtClean="0"/>
              <a:t>&lt;/head&gt;</a:t>
            </a:r>
          </a:p>
          <a:p>
            <a:pPr>
              <a:buNone/>
            </a:pPr>
            <a:r>
              <a:rPr lang="en-US" dirty="0" smtClean="0"/>
              <a:t>&lt;body&gt;</a:t>
            </a:r>
          </a:p>
          <a:p>
            <a:pPr>
              <a:buNone/>
            </a:pPr>
            <a:r>
              <a:rPr lang="en-US" dirty="0" smtClean="0"/>
              <a:t>                   &lt;h2&gt;HTML Table&lt;/h2&gt;</a:t>
            </a:r>
          </a:p>
          <a:p>
            <a:pPr>
              <a:buNone/>
            </a:pPr>
            <a:r>
              <a:rPr lang="en-US" dirty="0" smtClean="0"/>
              <a:t> &lt;table&gt;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th</a:t>
            </a:r>
            <a:r>
              <a:rPr lang="en-US" dirty="0" smtClean="0"/>
              <a:t>&gt;Name&lt;/</a:t>
            </a:r>
            <a:r>
              <a:rPr lang="en-US" dirty="0" err="1" smtClean="0"/>
              <a:t>th</a:t>
            </a:r>
            <a:r>
              <a:rPr lang="en-US" dirty="0" smtClean="0"/>
              <a:t>&gt;</a:t>
            </a:r>
          </a:p>
          <a:p>
            <a:pPr>
              <a:buNone/>
            </a:pPr>
            <a:r>
              <a:rPr lang="en-US" dirty="0" smtClean="0"/>
              <a:t>    &lt;</a:t>
            </a:r>
            <a:r>
              <a:rPr lang="en-US" dirty="0" err="1" smtClean="0"/>
              <a:t>th</a:t>
            </a:r>
            <a:r>
              <a:rPr lang="en-US" dirty="0" smtClean="0"/>
              <a:t>&gt;Score&lt;/</a:t>
            </a:r>
            <a:r>
              <a:rPr lang="en-US" dirty="0" err="1" smtClean="0"/>
              <a:t>th</a:t>
            </a:r>
            <a:r>
              <a:rPr lang="en-US" dirty="0" smtClean="0"/>
              <a:t>&gt;</a:t>
            </a:r>
          </a:p>
          <a:p>
            <a:pPr>
              <a:buNone/>
            </a:pPr>
            <a:r>
              <a:rPr lang="en-US" dirty="0" smtClean="0"/>
              <a:t>    &lt;</a:t>
            </a:r>
            <a:r>
              <a:rPr lang="en-US" dirty="0" err="1" smtClean="0"/>
              <a:t>th</a:t>
            </a:r>
            <a:r>
              <a:rPr lang="en-US" dirty="0" smtClean="0"/>
              <a:t>&gt;Grade&lt;/</a:t>
            </a:r>
            <a:r>
              <a:rPr lang="en-US" dirty="0" err="1" smtClean="0"/>
              <a:t>th</a:t>
            </a:r>
            <a:r>
              <a:rPr lang="en-US" dirty="0" smtClean="0"/>
              <a:t>&gt;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&lt;td&gt;John </a:t>
            </a:r>
            <a:r>
              <a:rPr lang="en-US" dirty="0" err="1" smtClean="0"/>
              <a:t>Yakubu</a:t>
            </a:r>
            <a:r>
              <a:rPr lang="en-US" dirty="0" smtClean="0"/>
              <a:t>&lt;/td&gt;</a:t>
            </a:r>
          </a:p>
          <a:p>
            <a:pPr>
              <a:buNone/>
            </a:pPr>
            <a:r>
              <a:rPr lang="en-US" dirty="0" smtClean="0"/>
              <a:t>    &lt;td&gt;75&lt;/td&gt;</a:t>
            </a:r>
          </a:p>
          <a:p>
            <a:pPr>
              <a:buNone/>
            </a:pPr>
            <a:r>
              <a:rPr lang="en-US" dirty="0" smtClean="0"/>
              <a:t>    &lt;td&gt;A&lt;/td&gt;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a:t>
            </a:r>
            <a:r>
              <a:rPr lang="en-US" dirty="0" err="1" smtClean="0"/>
              <a:t>Uche</a:t>
            </a:r>
            <a:r>
              <a:rPr lang="en-US" dirty="0" smtClean="0"/>
              <a:t> Eke&lt;/td&gt;</a:t>
            </a:r>
          </a:p>
          <a:p>
            <a:pPr>
              <a:buNone/>
            </a:pPr>
            <a:r>
              <a:rPr lang="en-US" dirty="0" smtClean="0"/>
              <a:t>    &lt;td&gt;56&lt;/td&gt;</a:t>
            </a:r>
          </a:p>
          <a:p>
            <a:pPr>
              <a:buNone/>
            </a:pPr>
            <a:r>
              <a:rPr lang="en-US" dirty="0" smtClean="0"/>
              <a:t>    &lt;td&gt;C&lt;/td&gt;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a:t>
            </a:r>
            <a:r>
              <a:rPr lang="en-US" dirty="0" err="1" smtClean="0"/>
              <a:t>Illiyasu</a:t>
            </a:r>
            <a:r>
              <a:rPr lang="en-US" dirty="0" smtClean="0"/>
              <a:t> </a:t>
            </a:r>
            <a:r>
              <a:rPr lang="en-US" dirty="0" err="1" smtClean="0"/>
              <a:t>Amama</a:t>
            </a:r>
            <a:r>
              <a:rPr lang="en-US" dirty="0" smtClean="0"/>
              <a:t>&lt;/td&gt;</a:t>
            </a:r>
          </a:p>
          <a:p>
            <a:pPr>
              <a:buNone/>
            </a:pPr>
            <a:r>
              <a:rPr lang="en-US" dirty="0" smtClean="0"/>
              <a:t>    &lt;td&gt;68&lt;/td&gt;</a:t>
            </a:r>
          </a:p>
          <a:p>
            <a:pPr>
              <a:buNone/>
            </a:pPr>
            <a:r>
              <a:rPr lang="en-US" dirty="0" smtClean="0"/>
              <a:t>    &lt;td&gt;B&lt;/td&gt;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&lt;td&gt;Favor </a:t>
            </a:r>
            <a:r>
              <a:rPr lang="en-US" dirty="0" err="1" smtClean="0"/>
              <a:t>Chuks</a:t>
            </a:r>
            <a:r>
              <a:rPr lang="en-US" dirty="0" smtClean="0"/>
              <a:t>&lt;/td&gt;</a:t>
            </a:r>
          </a:p>
          <a:p>
            <a:pPr>
              <a:buNone/>
            </a:pPr>
            <a:r>
              <a:rPr lang="en-US" dirty="0" smtClean="0"/>
              <a:t>    &lt;td&gt;48&lt;/td&gt;</a:t>
            </a:r>
          </a:p>
          <a:p>
            <a:pPr>
              <a:buNone/>
            </a:pPr>
            <a:r>
              <a:rPr lang="en-US" dirty="0" smtClean="0"/>
              <a:t>    &lt;td&gt;D&lt;/td&gt;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a:t>
            </a:r>
            <a:r>
              <a:rPr lang="en-US" dirty="0" err="1" smtClean="0"/>
              <a:t>Ahubelle</a:t>
            </a:r>
            <a:r>
              <a:rPr lang="en-US" dirty="0" smtClean="0"/>
              <a:t> Evans&lt;/td&gt;</a:t>
            </a:r>
          </a:p>
          <a:p>
            <a:pPr>
              <a:buNone/>
            </a:pPr>
            <a:r>
              <a:rPr lang="en-US" dirty="0" smtClean="0"/>
              <a:t>    &lt;td&gt;90&lt;/td&gt;</a:t>
            </a:r>
          </a:p>
          <a:p>
            <a:pPr>
              <a:buNone/>
            </a:pPr>
            <a:r>
              <a:rPr lang="en-US" dirty="0" smtClean="0"/>
              <a:t>    &lt;td&gt;A&lt;/td&gt;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&lt;td&gt;Bruno </a:t>
            </a:r>
            <a:r>
              <a:rPr lang="en-US" dirty="0" err="1" smtClean="0"/>
              <a:t>Wanyonnyi</a:t>
            </a:r>
            <a:r>
              <a:rPr lang="en-US" dirty="0" smtClean="0"/>
              <a:t> &lt;/td&gt;</a:t>
            </a:r>
          </a:p>
          <a:p>
            <a:pPr>
              <a:buNone/>
            </a:pPr>
            <a:r>
              <a:rPr lang="en-US" dirty="0" smtClean="0"/>
              <a:t>    &lt;td&gt;37&lt;/td&gt;</a:t>
            </a:r>
          </a:p>
          <a:p>
            <a:pPr>
              <a:buNone/>
            </a:pPr>
            <a:r>
              <a:rPr lang="en-US" dirty="0" smtClean="0"/>
              <a:t>    &lt;td&gt;F&lt;/td&gt;</a:t>
            </a:r>
          </a:p>
          <a:p>
            <a:pPr>
              <a:buNone/>
            </a:pPr>
            <a:r>
              <a:rPr lang="en-US" dirty="0" smtClean="0"/>
              <a:t>  &lt;/</a:t>
            </a:r>
            <a:r>
              <a:rPr lang="en-US" dirty="0" err="1" smtClean="0"/>
              <a:t>tr</a:t>
            </a:r>
            <a:r>
              <a:rPr lang="en-US" dirty="0" smtClean="0"/>
              <a:t>&gt;</a:t>
            </a:r>
          </a:p>
          <a:p>
            <a:pPr>
              <a:buNone/>
            </a:pPr>
            <a:r>
              <a:rPr lang="en-US" dirty="0" smtClean="0"/>
              <a:t>&lt;/table&gt;</a:t>
            </a:r>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11156"/>
          </a:xfrm>
        </p:spPr>
        <p:txBody>
          <a:bodyPr>
            <a:normAutofit fontScale="90000"/>
          </a:bodyPr>
          <a:lstStyle/>
          <a:p>
            <a:r>
              <a:rPr lang="en-US" dirty="0" smtClean="0"/>
              <a:t>Styling Our Old Table</a:t>
            </a:r>
            <a:endParaRPr lang="en-US" dirty="0"/>
          </a:p>
        </p:txBody>
      </p:sp>
      <p:sp>
        <p:nvSpPr>
          <p:cNvPr id="3" name="Content Placeholder 2"/>
          <p:cNvSpPr>
            <a:spLocks noGrp="1"/>
          </p:cNvSpPr>
          <p:nvPr>
            <p:ph idx="1"/>
          </p:nvPr>
        </p:nvSpPr>
        <p:spPr>
          <a:xfrm>
            <a:off x="457200" y="785794"/>
            <a:ext cx="8229600" cy="5340369"/>
          </a:xfrm>
        </p:spPr>
        <p:txBody>
          <a:bodyPr>
            <a:normAutofit lnSpcReduction="10000"/>
          </a:bodyPr>
          <a:lstStyle/>
          <a:p>
            <a:r>
              <a:rPr lang="en-US" dirty="0" smtClean="0"/>
              <a:t>The table html above is familiar from our HTML Lesson. </a:t>
            </a:r>
            <a:r>
              <a:rPr lang="en-US" dirty="0" err="1" smtClean="0"/>
              <a:t>ReRun</a:t>
            </a:r>
            <a:r>
              <a:rPr lang="en-US" dirty="0" smtClean="0"/>
              <a:t> it as TableNoCss.htm and check its LOOK. Consider the style sheet that we are adding to make this table look better( to our test). The CSS do not add any thing to the content of the table outside the Look. The </a:t>
            </a:r>
            <a:r>
              <a:rPr lang="en-US" dirty="0" err="1" smtClean="0"/>
              <a:t>css</a:t>
            </a:r>
            <a:r>
              <a:rPr lang="en-US" dirty="0" smtClean="0"/>
              <a:t> code can be: </a:t>
            </a:r>
          </a:p>
          <a:p>
            <a:r>
              <a:rPr lang="en-US" dirty="0" smtClean="0"/>
              <a:t>1.directly added in the html code as in the code on the next slide but we can decide to</a:t>
            </a:r>
          </a:p>
          <a:p>
            <a:r>
              <a:rPr lang="en-US" dirty="0" smtClean="0"/>
              <a:t>2. keep it in a separate file and then call it up using a link inside the html for better coding.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654032"/>
          </a:xfrm>
        </p:spPr>
        <p:txBody>
          <a:bodyPr>
            <a:normAutofit fontScale="90000"/>
          </a:bodyPr>
          <a:lstStyle/>
          <a:p>
            <a:r>
              <a:rPr lang="en-US" dirty="0" smtClean="0"/>
              <a:t>Table CSS Directly inside HTML</a:t>
            </a:r>
            <a:endParaRPr lang="en-US" dirty="0"/>
          </a:p>
        </p:txBody>
      </p:sp>
      <p:sp>
        <p:nvSpPr>
          <p:cNvPr id="3" name="Content Placeholder 2"/>
          <p:cNvSpPr>
            <a:spLocks noGrp="1"/>
          </p:cNvSpPr>
          <p:nvPr>
            <p:ph idx="1"/>
          </p:nvPr>
        </p:nvSpPr>
        <p:spPr>
          <a:xfrm>
            <a:off x="457200" y="857232"/>
            <a:ext cx="8229600" cy="6000768"/>
          </a:xfrm>
        </p:spPr>
        <p:txBody>
          <a:bodyPr>
            <a:normAutofit fontScale="70000" lnSpcReduction="20000"/>
          </a:bodyPr>
          <a:lstStyle/>
          <a:p>
            <a:r>
              <a:rPr lang="en-US" b="1" dirty="0" smtClean="0"/>
              <a:t>The CSS is : </a:t>
            </a:r>
          </a:p>
          <a:p>
            <a:pPr>
              <a:buNone/>
            </a:pPr>
            <a:r>
              <a:rPr lang="en-US" dirty="0"/>
              <a:t> </a:t>
            </a:r>
            <a:r>
              <a:rPr lang="en-US" dirty="0" smtClean="0"/>
              <a:t>    table {</a:t>
            </a:r>
          </a:p>
          <a:p>
            <a:pPr>
              <a:buNone/>
            </a:pPr>
            <a:r>
              <a:rPr lang="en-US" dirty="0" smtClean="0"/>
              <a:t>                   font-family: </a:t>
            </a:r>
            <a:r>
              <a:rPr lang="en-US" dirty="0" err="1" smtClean="0"/>
              <a:t>arial</a:t>
            </a:r>
            <a:r>
              <a:rPr lang="en-US" dirty="0" smtClean="0"/>
              <a:t>, sans-serif;</a:t>
            </a:r>
          </a:p>
          <a:p>
            <a:pPr>
              <a:buNone/>
            </a:pPr>
            <a:r>
              <a:rPr lang="en-US" dirty="0" smtClean="0"/>
              <a:t>                   border-collapse: collapse;</a:t>
            </a:r>
          </a:p>
          <a:p>
            <a:pPr>
              <a:buNone/>
            </a:pPr>
            <a:r>
              <a:rPr lang="en-US" dirty="0" smtClean="0"/>
              <a:t>                   width: 100%;</a:t>
            </a:r>
          </a:p>
          <a:p>
            <a:pPr>
              <a:buNone/>
            </a:pPr>
            <a:r>
              <a:rPr lang="en-US" dirty="0" smtClean="0"/>
              <a:t>              }</a:t>
            </a:r>
          </a:p>
          <a:p>
            <a:pPr>
              <a:buNone/>
            </a:pPr>
            <a:r>
              <a:rPr lang="en-US" dirty="0" smtClean="0"/>
              <a:t>    td, </a:t>
            </a:r>
            <a:r>
              <a:rPr lang="en-US" dirty="0" err="1" smtClean="0"/>
              <a:t>th</a:t>
            </a:r>
            <a:r>
              <a:rPr lang="en-US" dirty="0" smtClean="0"/>
              <a:t> {</a:t>
            </a:r>
          </a:p>
          <a:p>
            <a:pPr>
              <a:buNone/>
            </a:pPr>
            <a:r>
              <a:rPr lang="en-US" dirty="0" smtClean="0"/>
              <a:t>                 border: 1px solid #</a:t>
            </a:r>
            <a:r>
              <a:rPr lang="en-US" dirty="0" err="1" smtClean="0"/>
              <a:t>dddddd</a:t>
            </a:r>
            <a:r>
              <a:rPr lang="en-US" dirty="0" smtClean="0"/>
              <a:t>;</a:t>
            </a:r>
          </a:p>
          <a:p>
            <a:pPr>
              <a:buNone/>
            </a:pPr>
            <a:r>
              <a:rPr lang="en-US" dirty="0" smtClean="0"/>
              <a:t>                 text-align: left;</a:t>
            </a:r>
          </a:p>
          <a:p>
            <a:pPr>
              <a:buNone/>
            </a:pPr>
            <a:r>
              <a:rPr lang="en-US" dirty="0" smtClean="0"/>
              <a:t>                padding: 8px;</a:t>
            </a:r>
          </a:p>
          <a:p>
            <a:pPr>
              <a:buNone/>
            </a:pPr>
            <a:r>
              <a:rPr lang="en-US" dirty="0" smtClean="0"/>
              <a:t>               }</a:t>
            </a:r>
          </a:p>
          <a:p>
            <a:pPr>
              <a:buNone/>
            </a:pPr>
            <a:endParaRPr lang="en-US" dirty="0" smtClean="0"/>
          </a:p>
          <a:p>
            <a:pPr>
              <a:buNone/>
            </a:pPr>
            <a:r>
              <a:rPr lang="en-US" dirty="0" smtClean="0"/>
              <a:t>      </a:t>
            </a:r>
            <a:r>
              <a:rPr lang="en-US" dirty="0" err="1" smtClean="0"/>
              <a:t>tr:nth</a:t>
            </a:r>
            <a:r>
              <a:rPr lang="en-US" dirty="0" smtClean="0"/>
              <a:t>-child(even) {</a:t>
            </a:r>
          </a:p>
          <a:p>
            <a:pPr>
              <a:buNone/>
            </a:pPr>
            <a:r>
              <a:rPr lang="en-US" dirty="0" smtClean="0"/>
              <a:t>               background-color: #</a:t>
            </a:r>
            <a:r>
              <a:rPr lang="en-US" dirty="0" err="1" smtClean="0"/>
              <a:t>dddddd</a:t>
            </a:r>
            <a:r>
              <a:rPr lang="en-US" dirty="0" smtClean="0"/>
              <a:t>;</a:t>
            </a:r>
          </a:p>
          <a:p>
            <a:pPr>
              <a:buNone/>
            </a:pPr>
            <a:r>
              <a:rPr lang="en-US" dirty="0" smtClean="0"/>
              <a:t>      }</a:t>
            </a:r>
          </a:p>
          <a:p>
            <a:pPr>
              <a:buNone/>
            </a:pPr>
            <a:endParaRPr lang="en-US" dirty="0"/>
          </a:p>
          <a:p>
            <a:pPr>
              <a:buNone/>
            </a:pPr>
            <a:r>
              <a:rPr lang="en-US" b="1" dirty="0" smtClean="0"/>
              <a:t>The HTML with the CSS inside it is Listed in the Next Slide.</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357190"/>
          </a:xfrm>
        </p:spPr>
        <p:txBody>
          <a:bodyPr>
            <a:normAutofit fontScale="90000"/>
          </a:bodyPr>
          <a:lstStyle/>
          <a:p>
            <a:r>
              <a:rPr lang="en-US" dirty="0" smtClean="0"/>
              <a:t>TableWithCss.htm</a:t>
            </a:r>
            <a:endParaRPr lang="en-US" dirty="0"/>
          </a:p>
        </p:txBody>
      </p:sp>
      <p:sp>
        <p:nvSpPr>
          <p:cNvPr id="3" name="Content Placeholder 2"/>
          <p:cNvSpPr>
            <a:spLocks noGrp="1"/>
          </p:cNvSpPr>
          <p:nvPr>
            <p:ph idx="1"/>
          </p:nvPr>
        </p:nvSpPr>
        <p:spPr>
          <a:xfrm>
            <a:off x="285720" y="428604"/>
            <a:ext cx="8643998" cy="6429396"/>
          </a:xfrm>
        </p:spPr>
        <p:txBody>
          <a:bodyPr>
            <a:normAutofit fontScale="25000" lnSpcReduction="20000"/>
          </a:bodyPr>
          <a:lstStyle/>
          <a:p>
            <a:pPr>
              <a:buNone/>
            </a:pPr>
            <a:r>
              <a:rPr lang="en-US" dirty="0" smtClean="0"/>
              <a:t>&lt;!DOCTYPE html&gt;</a:t>
            </a:r>
          </a:p>
          <a:p>
            <a:pPr>
              <a:buNone/>
            </a:pPr>
            <a:r>
              <a:rPr lang="en-US" dirty="0" smtClean="0"/>
              <a:t>&lt;html&gt; &lt;head&gt;</a:t>
            </a:r>
          </a:p>
          <a:p>
            <a:pPr>
              <a:buNone/>
            </a:pPr>
            <a:r>
              <a:rPr lang="en-US" dirty="0" smtClean="0"/>
              <a:t>&lt;style&gt;</a:t>
            </a:r>
          </a:p>
          <a:p>
            <a:pPr>
              <a:buNone/>
            </a:pPr>
            <a:r>
              <a:rPr lang="en-US" dirty="0" smtClean="0"/>
              <a:t>table {</a:t>
            </a:r>
          </a:p>
          <a:p>
            <a:pPr>
              <a:buNone/>
            </a:pPr>
            <a:r>
              <a:rPr lang="en-US" dirty="0" smtClean="0"/>
              <a:t>  font-family: </a:t>
            </a:r>
            <a:r>
              <a:rPr lang="en-US" dirty="0" err="1" smtClean="0"/>
              <a:t>arial</a:t>
            </a:r>
            <a:r>
              <a:rPr lang="en-US" dirty="0" smtClean="0"/>
              <a:t>, sans-serif;</a:t>
            </a:r>
          </a:p>
          <a:p>
            <a:pPr>
              <a:buNone/>
            </a:pPr>
            <a:r>
              <a:rPr lang="en-US" dirty="0" smtClean="0"/>
              <a:t>  border-collapse: collapse;</a:t>
            </a:r>
          </a:p>
          <a:p>
            <a:pPr>
              <a:buNone/>
            </a:pPr>
            <a:r>
              <a:rPr lang="en-US" dirty="0" smtClean="0"/>
              <a:t>  width: 100%;</a:t>
            </a:r>
          </a:p>
          <a:p>
            <a:pPr>
              <a:buNone/>
            </a:pPr>
            <a:r>
              <a:rPr lang="en-US" dirty="0" smtClean="0"/>
              <a:t>}</a:t>
            </a:r>
          </a:p>
          <a:p>
            <a:pPr>
              <a:buNone/>
            </a:pPr>
            <a:r>
              <a:rPr lang="en-US" dirty="0" smtClean="0"/>
              <a:t>td, </a:t>
            </a:r>
            <a:r>
              <a:rPr lang="en-US" dirty="0" err="1" smtClean="0"/>
              <a:t>th</a:t>
            </a:r>
            <a:r>
              <a:rPr lang="en-US" dirty="0" smtClean="0"/>
              <a:t> {</a:t>
            </a:r>
          </a:p>
          <a:p>
            <a:pPr>
              <a:buNone/>
            </a:pPr>
            <a:r>
              <a:rPr lang="en-US" dirty="0" smtClean="0"/>
              <a:t>  border: 1px solid #</a:t>
            </a:r>
            <a:r>
              <a:rPr lang="en-US" dirty="0" err="1" smtClean="0"/>
              <a:t>dddddd</a:t>
            </a:r>
            <a:r>
              <a:rPr lang="en-US" dirty="0" smtClean="0"/>
              <a:t>;</a:t>
            </a:r>
          </a:p>
          <a:p>
            <a:pPr>
              <a:buNone/>
            </a:pPr>
            <a:r>
              <a:rPr lang="en-US" dirty="0" smtClean="0"/>
              <a:t>  text-align: left;</a:t>
            </a:r>
          </a:p>
          <a:p>
            <a:pPr>
              <a:buNone/>
            </a:pPr>
            <a:r>
              <a:rPr lang="en-US" dirty="0" smtClean="0"/>
              <a:t>  padding: 8px;</a:t>
            </a:r>
          </a:p>
          <a:p>
            <a:pPr>
              <a:buNone/>
            </a:pPr>
            <a:r>
              <a:rPr lang="en-US" dirty="0" smtClean="0"/>
              <a:t>}</a:t>
            </a:r>
          </a:p>
          <a:p>
            <a:pPr>
              <a:buNone/>
            </a:pPr>
            <a:r>
              <a:rPr lang="en-US" dirty="0" err="1" smtClean="0"/>
              <a:t>tr:nth</a:t>
            </a:r>
            <a:r>
              <a:rPr lang="en-US" dirty="0" smtClean="0"/>
              <a:t>-child(even) {</a:t>
            </a:r>
          </a:p>
          <a:p>
            <a:pPr>
              <a:buNone/>
            </a:pPr>
            <a:r>
              <a:rPr lang="en-US" dirty="0" smtClean="0"/>
              <a:t>  background-color: #</a:t>
            </a:r>
            <a:r>
              <a:rPr lang="en-US" dirty="0" err="1" smtClean="0"/>
              <a:t>dddddd</a:t>
            </a:r>
            <a:r>
              <a:rPr lang="en-US" dirty="0" smtClean="0"/>
              <a:t>;</a:t>
            </a:r>
          </a:p>
          <a:p>
            <a:pPr>
              <a:buNone/>
            </a:pPr>
            <a:r>
              <a:rPr lang="en-US" dirty="0" smtClean="0"/>
              <a:t>}</a:t>
            </a:r>
          </a:p>
          <a:p>
            <a:pPr>
              <a:buNone/>
            </a:pPr>
            <a:r>
              <a:rPr lang="en-US" dirty="0" smtClean="0"/>
              <a:t>&lt;/style&gt;&lt;/head&gt;</a:t>
            </a:r>
          </a:p>
          <a:p>
            <a:pPr>
              <a:buNone/>
            </a:pPr>
            <a:r>
              <a:rPr lang="en-US" dirty="0" smtClean="0"/>
              <a:t>&lt;body&gt;</a:t>
            </a:r>
          </a:p>
          <a:p>
            <a:pPr>
              <a:buNone/>
            </a:pPr>
            <a:r>
              <a:rPr lang="en-US" dirty="0" smtClean="0"/>
              <a:t>         &lt;h2&gt;HTML Table&lt;/h2&gt;</a:t>
            </a:r>
          </a:p>
          <a:p>
            <a:pPr>
              <a:buNone/>
            </a:pPr>
            <a:r>
              <a:rPr lang="en-US" dirty="0" smtClean="0"/>
              <a:t>        &lt;table&gt;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th</a:t>
            </a:r>
            <a:r>
              <a:rPr lang="en-US" dirty="0" smtClean="0"/>
              <a:t>&gt;Name&lt;/</a:t>
            </a:r>
            <a:r>
              <a:rPr lang="en-US" dirty="0" err="1" smtClean="0"/>
              <a:t>th</a:t>
            </a:r>
            <a:r>
              <a:rPr lang="en-US" dirty="0" smtClean="0"/>
              <a:t>&gt; &lt;</a:t>
            </a:r>
            <a:r>
              <a:rPr lang="en-US" dirty="0" err="1" smtClean="0"/>
              <a:t>th</a:t>
            </a:r>
            <a:r>
              <a:rPr lang="en-US" dirty="0" smtClean="0"/>
              <a:t>&gt;Score&lt;/</a:t>
            </a:r>
            <a:r>
              <a:rPr lang="en-US" dirty="0" err="1" smtClean="0"/>
              <a:t>th</a:t>
            </a:r>
            <a:r>
              <a:rPr lang="en-US" dirty="0" smtClean="0"/>
              <a:t>&gt;    &lt;</a:t>
            </a:r>
            <a:r>
              <a:rPr lang="en-US" dirty="0" err="1" smtClean="0"/>
              <a:t>th</a:t>
            </a:r>
            <a:r>
              <a:rPr lang="en-US" dirty="0" smtClean="0"/>
              <a:t>&gt;Grade&lt;/</a:t>
            </a:r>
            <a:r>
              <a:rPr lang="en-US" dirty="0" err="1" smtClean="0"/>
              <a:t>th</a:t>
            </a:r>
            <a:r>
              <a:rPr lang="en-US" dirty="0" smtClean="0"/>
              <a:t>&gt;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&lt;td&gt;John </a:t>
            </a:r>
            <a:r>
              <a:rPr lang="en-US" dirty="0" err="1" smtClean="0"/>
              <a:t>Yakubu</a:t>
            </a:r>
            <a:r>
              <a:rPr lang="en-US" dirty="0" smtClean="0"/>
              <a:t>&lt;/td&gt;   &lt;td&gt;75&lt;/td&gt; &lt;td&gt;A&lt;/td&gt;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a:t>
            </a:r>
            <a:r>
              <a:rPr lang="en-US" dirty="0" err="1" smtClean="0"/>
              <a:t>Uche</a:t>
            </a:r>
            <a:r>
              <a:rPr lang="en-US" dirty="0" smtClean="0"/>
              <a:t> Eke&lt;/td&gt;   &lt;td&gt;56&lt;/td&gt;   &lt;td&gt;C&lt;/td&gt;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a:t>
            </a:r>
            <a:r>
              <a:rPr lang="en-US" dirty="0" err="1" smtClean="0"/>
              <a:t>Illiyasu</a:t>
            </a:r>
            <a:r>
              <a:rPr lang="en-US" dirty="0" smtClean="0"/>
              <a:t> </a:t>
            </a:r>
            <a:r>
              <a:rPr lang="en-US" dirty="0" err="1" smtClean="0"/>
              <a:t>Amama</a:t>
            </a:r>
            <a:r>
              <a:rPr lang="en-US" dirty="0" smtClean="0"/>
              <a:t>&lt;/td&gt; &lt;td&gt;68&lt;/td&gt;  &lt;td&gt;B&lt;/td&gt;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&lt;td&gt;Favor </a:t>
            </a:r>
            <a:r>
              <a:rPr lang="en-US" dirty="0" err="1" smtClean="0"/>
              <a:t>Chuks</a:t>
            </a:r>
            <a:r>
              <a:rPr lang="en-US" dirty="0" smtClean="0"/>
              <a:t>&lt;/td&gt;  &lt;td&gt;48&lt;/td&gt;  &lt;td&gt;D&lt;/td&gt;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a:t>
            </a:r>
            <a:r>
              <a:rPr lang="en-US" dirty="0" err="1" smtClean="0"/>
              <a:t>Ahubelle</a:t>
            </a:r>
            <a:r>
              <a:rPr lang="en-US" dirty="0" smtClean="0"/>
              <a:t> Evans&lt;/td&gt;   &lt;td&gt;90&lt;/td&gt;  &lt;td&gt;A&lt;/td&gt;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&lt;td&gt;Bruno </a:t>
            </a:r>
            <a:r>
              <a:rPr lang="en-US" dirty="0" err="1" smtClean="0"/>
              <a:t>Wanyonnyi</a:t>
            </a:r>
            <a:r>
              <a:rPr lang="en-US" dirty="0" smtClean="0"/>
              <a:t> &lt;/td&gt;  &lt;td&gt;37&lt;/td&gt;  &lt;td&gt;F&lt;/td&gt;</a:t>
            </a:r>
          </a:p>
          <a:p>
            <a:pPr>
              <a:buNone/>
            </a:pPr>
            <a:r>
              <a:rPr lang="en-US" dirty="0" smtClean="0"/>
              <a:t>  &lt;/</a:t>
            </a:r>
            <a:r>
              <a:rPr lang="en-US" dirty="0" err="1" smtClean="0"/>
              <a:t>tr</a:t>
            </a:r>
            <a:r>
              <a:rPr lang="en-US" dirty="0" smtClean="0"/>
              <a:t>&gt;</a:t>
            </a:r>
          </a:p>
          <a:p>
            <a:pPr>
              <a:buNone/>
            </a:pPr>
            <a:r>
              <a:rPr lang="en-US" dirty="0" smtClean="0"/>
              <a:t>&lt;/table&gt;</a:t>
            </a:r>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4234</TotalTime>
  <Words>1968</Words>
  <Application>Microsoft Office PowerPoint</Application>
  <PresentationFormat>On-screen Show (4:3)</PresentationFormat>
  <Paragraphs>361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Binance Master Class Group 42 Sub-Group C,D Class Note HTML, CSS, JS</vt:lpstr>
      <vt:lpstr>CSS</vt:lpstr>
      <vt:lpstr>CSS…</vt:lpstr>
      <vt:lpstr>Simple CSS…</vt:lpstr>
      <vt:lpstr>Simple CSS Used</vt:lpstr>
      <vt:lpstr>Styling Our Old Table</vt:lpstr>
      <vt:lpstr>Styling Our Old Table</vt:lpstr>
      <vt:lpstr>Table CSS Directly inside HTML</vt:lpstr>
      <vt:lpstr>TableWithCss.htm</vt:lpstr>
      <vt:lpstr>TableWithExternalCss.htm</vt:lpstr>
      <vt:lpstr>Table.css</vt:lpstr>
      <vt:lpstr>CSS Syntax </vt:lpstr>
      <vt:lpstr>CSS PROPERTIES and possible values (Text properties)</vt:lpstr>
      <vt:lpstr>List Properties</vt:lpstr>
      <vt:lpstr>Font Properties</vt:lpstr>
      <vt:lpstr>Border Properties </vt:lpstr>
      <vt:lpstr>Border Properties Cont…</vt:lpstr>
      <vt:lpstr>Border Properties Cont…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Binance Master Class Group 42 Sub-Group C,D Class Note HTML, CSS, JS</dc:title>
  <dc:creator>Windows User</dc:creator>
  <cp:lastModifiedBy>Windows User</cp:lastModifiedBy>
  <cp:revision>86</cp:revision>
  <dcterms:created xsi:type="dcterms:W3CDTF">2021-03-29T17:14:08Z</dcterms:created>
  <dcterms:modified xsi:type="dcterms:W3CDTF">2021-04-01T15:48:43Z</dcterms:modified>
</cp:coreProperties>
</file>