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00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5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94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59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53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952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11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217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3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08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1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10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1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3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2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067C64-2713-4714-808A-E756905E73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DF15-889F-42CB-BEBC-D0416216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459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41077"/>
          </a:xfrm>
        </p:spPr>
        <p:txBody>
          <a:bodyPr>
            <a:normAutofit fontScale="90000"/>
          </a:bodyPr>
          <a:lstStyle/>
          <a:p>
            <a:r>
              <a:rPr lang="ru-RU" dirty="0"/>
              <a:t> Спецификация требований к программному </a:t>
            </a:r>
            <a:r>
              <a:rPr lang="ru-RU" dirty="0" smtClean="0"/>
              <a:t>обеспечению (</a:t>
            </a:r>
            <a:r>
              <a:rPr lang="en-US" dirty="0" smtClean="0"/>
              <a:t>SRS)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6825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6206" y="574767"/>
            <a:ext cx="9422836" cy="4637314"/>
          </a:xfrm>
        </p:spPr>
        <p:txBody>
          <a:bodyPr/>
          <a:lstStyle/>
          <a:p>
            <a:pPr marL="0" indent="0">
              <a:buNone/>
            </a:pPr>
            <a:r>
              <a:rPr lang="ru-RU" sz="2200" b="1" dirty="0" smtClean="0"/>
              <a:t> 3.  </a:t>
            </a:r>
            <a:r>
              <a:rPr lang="ru-RU" sz="2200" b="1" dirty="0"/>
              <a:t>Стандарты</a:t>
            </a:r>
          </a:p>
          <a:p>
            <a:pPr marL="0" indent="0">
              <a:buNone/>
            </a:pPr>
            <a:r>
              <a:rPr lang="ru-RU" sz="2200" b="1" dirty="0" smtClean="0"/>
              <a:t> 3.1 </a:t>
            </a:r>
            <a:r>
              <a:rPr lang="ru-RU" sz="2200" b="1" dirty="0"/>
              <a:t>Техническая архитектура / стратегический план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Имеет ли клиент техническую архитектуру, стратегический план ИТ или эквивалентный набор стандартов?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Техническая архитектура может быть сведена к следующему: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Техническая платформа предприятия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Техническая инфраструктура предприятия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Технологическая архитектура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652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156754" y="130628"/>
            <a:ext cx="11787052" cy="663593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технической архитектуре могут быть указаны следующие моменты:</a:t>
            </a:r>
          </a:p>
          <a:p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Число и возможность использования вычислительных центров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Сетевая инфраструктура глобальной сети предприятия (WAN)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Локальные сети подразделений (LAN)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Развитость служб клиент-серверной инфраструктуры (промежуточное программное обеспечение)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           Службы каталогов и имен, отслеживающие сетевые ресурсы и атрибуты</a:t>
            </a:r>
            <a:endParaRPr lang="ru-RU" sz="2000" dirty="0"/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           Службы </a:t>
            </a:r>
            <a:r>
              <a:rPr lang="ru-RU" sz="2000" dirty="0"/>
              <a:t>защиты, предоставляющие доступ к ресурсам только зарегистрированным пользователям согласно их уровню доступа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           Службы </a:t>
            </a:r>
            <a:r>
              <a:rPr lang="ru-RU" sz="2000" dirty="0"/>
              <a:t>времени, координирующие часы сетевых устройств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           Службы </a:t>
            </a:r>
            <a:r>
              <a:rPr lang="ru-RU" sz="2000" dirty="0"/>
              <a:t>управления транзакциями, управляющие восстановлением ресурсов при взаимодействии агентов в сети</a:t>
            </a:r>
          </a:p>
        </p:txBody>
      </p:sp>
    </p:spTree>
    <p:extLst>
      <p:ext uri="{BB962C8B-B14F-4D97-AF65-F5344CB8AC3E}">
        <p14:creationId xmlns:p14="http://schemas.microsoft.com/office/powerpoint/2010/main" val="21896312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8823" y="195943"/>
            <a:ext cx="11103427" cy="605245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Методы разработки новых приложений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Принятый набор поддерживаемых продуктов, например: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ru-RU" sz="2200" dirty="0" smtClean="0"/>
              <a:t>·аппаратное </a:t>
            </a:r>
            <a:r>
              <a:rPr lang="ru-RU" sz="2200" dirty="0"/>
              <a:t>обеспечение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ru-RU" sz="2200" dirty="0" smtClean="0"/>
              <a:t>·программное </a:t>
            </a:r>
            <a:r>
              <a:rPr lang="ru-RU" sz="2200" dirty="0"/>
              <a:t>обеспечение управления системой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ru-RU" sz="2200" dirty="0" smtClean="0"/>
              <a:t>·прикладное </a:t>
            </a:r>
            <a:r>
              <a:rPr lang="ru-RU" sz="2200" dirty="0"/>
              <a:t>программное обеспечение общего назначения, например, офисное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ru-RU" sz="2200" dirty="0" smtClean="0"/>
              <a:t>·справочная </a:t>
            </a:r>
            <a:r>
              <a:rPr lang="ru-RU" sz="2200" dirty="0"/>
              <a:t>служба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ru-RU" sz="2200" dirty="0"/>
              <a:t>· правила защиты</a:t>
            </a:r>
          </a:p>
          <a:p>
            <a:endParaRPr lang="ru-RU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Архитектура подсистемы печати</a:t>
            </a:r>
          </a:p>
        </p:txBody>
      </p:sp>
    </p:spTree>
    <p:extLst>
      <p:ext uri="{BB962C8B-B14F-4D97-AF65-F5344CB8AC3E}">
        <p14:creationId xmlns:p14="http://schemas.microsoft.com/office/powerpoint/2010/main" val="3328889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326" y="222069"/>
            <a:ext cx="11351623" cy="60263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/>
              <a:t>Это список может быть очень обширным, а его элементы могут быть регламентированы очень строго или вообще не регламентированы.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Задокументируйте все требования, регламентирующие использование различных типов архитектур: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OSI или SNA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UNIX**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SAA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PS/2* с OS/2* EE.</a:t>
            </a:r>
          </a:p>
          <a:p>
            <a:pPr marL="0" indent="0">
              <a:buNone/>
            </a:pPr>
            <a:r>
              <a:rPr lang="ru-RU" sz="2400" dirty="0"/>
              <a:t>Особые архитектуры, которые могут неявным образом входить в пакет </a:t>
            </a:r>
            <a:r>
              <a:rPr lang="ru-RU" sz="2400" dirty="0" smtClean="0"/>
              <a:t>решения. Помните</a:t>
            </a:r>
            <a:r>
              <a:rPr lang="ru-RU" sz="2400" dirty="0"/>
              <a:t>, что некоторые пакеты приложений сами по себе уже являются определениями архитектуры.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Задокументируйте степень открытости клиента (то есть независимость от поставщика и возможность взаимодействия). Если есть техническая архитектура, то ваш проект почти всегда должен будет ей отвечать. Прочитайте ее описание </a:t>
            </a:r>
            <a:r>
              <a:rPr lang="ru-RU" dirty="0"/>
              <a:t>и отметьте все правила, которые повлияют на проектирование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0126445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074" y="274320"/>
            <a:ext cx="10985863" cy="5987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3.2 </a:t>
            </a:r>
            <a:r>
              <a:rPr lang="ru-RU" sz="2200" dirty="0" smtClean="0"/>
              <a:t> Сетевая </a:t>
            </a:r>
            <a:r>
              <a:rPr lang="ru-RU" sz="2200" dirty="0"/>
              <a:t>архитектура</a:t>
            </a:r>
          </a:p>
          <a:p>
            <a:pPr marL="0" indent="0">
              <a:buNone/>
            </a:pPr>
            <a:r>
              <a:rPr lang="ru-RU" sz="2200" dirty="0"/>
              <a:t>Имеется ли у клиента архитектура сети, которой должна отвечать эта система? Архитектура сети - это общий набор правил взаимодействия в сети и общая транспортная инфраструктура. В нее могут входить определение магистральной сети, включая концентраторы и каналы. Если такая архитектура имеется, то необходимо изучить ее и сформулировать следующее: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Замечания по физической топологии (то есть является ли сеть районной или городской, и много ли к ней подключено устройств).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Какие функции соединения поддерживаются текущей инфраструктурой сети.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Какие стандарты связи (SNA, OSI, TCP/IP) применяются для поддержки этих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1664925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704" y="862150"/>
            <a:ext cx="11142616" cy="4624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Какие поддерживаются интерфейсы программирования.</a:t>
            </a:r>
          </a:p>
          <a:p>
            <a:endParaRPr lang="ru-RU" sz="2200" dirty="0"/>
          </a:p>
          <a:p>
            <a:pPr marL="0" indent="0">
              <a:buNone/>
            </a:pPr>
            <a:r>
              <a:rPr lang="ru-RU" sz="2200" dirty="0"/>
              <a:t>Все определения архитектуры сети, относящиеся к связи между клиентами и сервером, или уровни модели базовой системы:</a:t>
            </a:r>
          </a:p>
          <a:p>
            <a:endParaRPr lang="ru-RU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Доступ к данным серверов баз данных в сети должен осуществляться клиентами по протоколу какой-либо конкретной базы данных.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Логика презентации должна быть реализована в клиенте, а логика доступа к данным - только не центральном хосте.</a:t>
            </a:r>
          </a:p>
        </p:txBody>
      </p:sp>
    </p:spTree>
    <p:extLst>
      <p:ext uri="{BB962C8B-B14F-4D97-AF65-F5344CB8AC3E}">
        <p14:creationId xmlns:p14="http://schemas.microsoft.com/office/powerpoint/2010/main" val="38398054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365759"/>
            <a:ext cx="10515600" cy="496389"/>
          </a:xfrm>
        </p:spPr>
        <p:txBody>
          <a:bodyPr>
            <a:normAutofit fontScale="90000"/>
          </a:bodyPr>
          <a:lstStyle/>
          <a:p>
            <a:r>
              <a:rPr lang="ru-RU" b="1" spc="-1" dirty="0"/>
              <a:t>Перечень требований </a:t>
            </a:r>
            <a:r>
              <a:rPr lang="en-US" b="1" spc="-1" dirty="0"/>
              <a:t>SRS</a:t>
            </a:r>
            <a:r>
              <a:rPr lang="ru-RU" spc="-1" dirty="0">
                <a:latin typeface="Arial"/>
              </a:rPr>
              <a:t/>
            </a:r>
            <a:br>
              <a:rPr lang="ru-RU" spc="-1" dirty="0">
                <a:latin typeface="Arial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8090"/>
            <a:ext cx="11353799" cy="564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smtClean="0"/>
              <a:t>1.  Общие.</a:t>
            </a:r>
          </a:p>
          <a:p>
            <a:pPr marL="0" indent="0">
              <a:buNone/>
            </a:pPr>
            <a:r>
              <a:rPr lang="ru-RU" b="1" dirty="0" smtClean="0"/>
              <a:t>1.1 </a:t>
            </a:r>
            <a:r>
              <a:rPr lang="ru-RU" b="1" dirty="0"/>
              <a:t>Предположения и нерешенные вопросы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В ходе подготовки нефункциональных требований будет полезен список с предположениями и нерешенными вопросами.  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Некоторые задачи могли не найти своего решения. Это могло иметь место вследствие недостатка информации или просто потому, что решение оказалось неприемлемым для проекта. Создайте два списка и работайте с ними все время, пока идет изучение проекта: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Предположения, сделанные в процессе подготовки требовании и проектирования, включая обоснование или гипотезы, на которые опираются эти предположения. Предположения помогут выделить связанные </a:t>
            </a:r>
            <a:r>
              <a:rPr lang="ru-RU" dirty="0" err="1"/>
              <a:t>подпроекты</a:t>
            </a:r>
            <a:r>
              <a:rPr lang="ru-RU" dirty="0"/>
              <a:t> или элементы работы, выходящие за рамки проекта.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Все нерешенные вопросы, которые могут помешать успешному ходу проекта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Эти вопросы следует обсуждать с заказчиком в конце каждого этапа. Также следует обсудить предположения, и тоже в конца этапа, хотя заказчик не всегда будет готов обсуждать менее значимые проблемы.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Предположения и нерешенные вопросы будут встречаться во всех рабочих продуктах, но особенно часто - в плане нефункциональных </a:t>
            </a:r>
            <a:r>
              <a:rPr lang="ru-RU" dirty="0" smtClean="0"/>
              <a:t>требований.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917712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13509"/>
            <a:ext cx="9511936" cy="5408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1.2 Расположение организации </a:t>
            </a:r>
            <a:r>
              <a:rPr lang="ru-RU" sz="2400" b="1" dirty="0" smtClean="0"/>
              <a:t>заказчика.</a:t>
            </a:r>
          </a:p>
          <a:p>
            <a:pPr marL="0" indent="0">
              <a:buNone/>
            </a:pPr>
            <a:endParaRPr lang="ru-RU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 smtClean="0"/>
              <a:t>Отразите </a:t>
            </a:r>
            <a:r>
              <a:rPr lang="ru-RU" sz="2200" dirty="0"/>
              <a:t>в документе расположение учреждений заказчика.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В документе должны быть указаны адреса всех структур, в которых будет работать система. Также следует указать учреждения, которые содержат важные элементы сетевого оборудования, даже если они и не участвуют непосредственно в проекте. Особо отразите мобильные компоненты организации. Например, отдел по продажам может иметь передвижные рабочие станции. Отметьте все расположения, в которых может потребоваться обеспечить языковую поддержку (NLS).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4404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880"/>
            <a:ext cx="11615056" cy="6792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chemeClr val="tx2"/>
                </a:solidFill>
              </a:rPr>
              <a:t>2.   Заданные </a:t>
            </a:r>
            <a:r>
              <a:rPr lang="ru-RU" sz="2400" b="1" dirty="0">
                <a:solidFill>
                  <a:schemeClr val="tx2"/>
                </a:solidFill>
              </a:rPr>
              <a:t>условия.</a:t>
            </a:r>
          </a:p>
          <a:p>
            <a:pPr marL="0" indent="0">
              <a:buNone/>
            </a:pPr>
            <a:r>
              <a:rPr lang="ru-RU" sz="2400" b="1" dirty="0" smtClean="0"/>
              <a:t>2.1 </a:t>
            </a:r>
            <a:r>
              <a:rPr lang="ru-RU" sz="2400" b="1" dirty="0"/>
              <a:t>Заранее выбранные пакеты приложений</a:t>
            </a:r>
            <a:r>
              <a:rPr lang="ru-RU" sz="2400" b="1" dirty="0" smtClean="0"/>
              <a:t>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 Указана ли в требованиях необходимость использования каких-либо пакетов приложений? Если в проекте необходимо использовать один из стандартных пакетов программного обеспечения, который задает логику программного обеспечения и организацию данных, это является одним из важных исходных положений. Некоторые пакеты программного обеспечения допускают гибкость и обеспечивают широкие возможности настройки, другие же этого не допускают. Набор пакетов может повлиять на выбор следующих компонентов: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Тип рабочих станций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Методы соединения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Тип процессора и запоминающего устройства с прямым доступом (DASD)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Программа управления системой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Организация, размещение данных и управление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Язык программирования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Пакетные интерфейсы</a:t>
            </a:r>
          </a:p>
          <a:p>
            <a:pPr marL="0" indent="0">
              <a:buNone/>
            </a:pPr>
            <a:endParaRPr lang="ru-RU" sz="5500" b="1" dirty="0"/>
          </a:p>
        </p:txBody>
      </p:sp>
    </p:spTree>
    <p:extLst>
      <p:ext uri="{BB962C8B-B14F-4D97-AF65-F5344CB8AC3E}">
        <p14:creationId xmlns:p14="http://schemas.microsoft.com/office/powerpoint/2010/main" val="17736685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319" y="222069"/>
            <a:ext cx="11717383" cy="6635931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Взаимосвязь процессов и данных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Бизнес-логика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Проект пользовательского интерфейса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Параметры производительности и обеспечения готовности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Архитектура и форматы печати (например, </a:t>
            </a:r>
            <a:r>
              <a:rPr lang="ru-RU" sz="2400" dirty="0" err="1"/>
              <a:t>PostScript</a:t>
            </a:r>
            <a:r>
              <a:rPr lang="ru-RU" sz="2400" dirty="0"/>
              <a:t>, PCL, IPDT)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Поддержка национальных языков (NLS)</a:t>
            </a:r>
          </a:p>
          <a:p>
            <a:pPr marL="0" indent="0">
              <a:buNone/>
            </a:pPr>
            <a:r>
              <a:rPr lang="ru-RU" sz="2400" dirty="0"/>
              <a:t>Важно понимать, как выбор того или иного пакета влияет на проекты. Если в число заданных условий входит тот или иной пакет, вам потребуются навыки работы с ним. Для этого можно привлечь: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поставщика пакета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внешних консультантов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специально обученных участников коллектива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Не стоит рассчитывать на то, что эти знания будут доступны сами собой. Вместо этого подготовьте ситуацию так, чтобы они были доступны, когда в них возникнет необходимость.</a:t>
            </a:r>
          </a:p>
          <a:p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5072422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691" y="222068"/>
            <a:ext cx="11210109" cy="663593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2.2 Прочие заданные условия</a:t>
            </a:r>
          </a:p>
          <a:p>
            <a:pPr marL="0" indent="0">
              <a:buNone/>
            </a:pPr>
            <a:r>
              <a:rPr lang="ru-RU" sz="2200" dirty="0"/>
              <a:t>Отразите в документе все прочие заданные условия, которые могут ограничить варианты проекта.</a:t>
            </a:r>
          </a:p>
          <a:p>
            <a:pPr marL="0" indent="0">
              <a:buNone/>
            </a:pPr>
            <a:r>
              <a:rPr lang="ru-RU" sz="2200" dirty="0" smtClean="0"/>
              <a:t>Это позволяет отразить все особые требования, не относящиеся к уже рассмотренным задачам, которые могут повлиять на проектные решения, а именно: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 smtClean="0"/>
              <a:t>применение </a:t>
            </a:r>
            <a:r>
              <a:rPr lang="ru-RU" sz="2200" dirty="0"/>
              <a:t>существующих процессоров или версий операционной системы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применение существующего парка рабочих станций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 smtClean="0"/>
              <a:t>применение существующего сетевого оборудования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 smtClean="0"/>
              <a:t>применение </a:t>
            </a:r>
            <a:r>
              <a:rPr lang="ru-RU" sz="2200" dirty="0"/>
              <a:t>существующих практик управления системами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применение специфической модели, например: 'необходимо использовать в проекте модель клиент-сервер с четким разграничением логики презентации, бизнеса и доступа к данным и описанием их </a:t>
            </a:r>
            <a:r>
              <a:rPr lang="ru-RU" sz="2200" dirty="0" smtClean="0"/>
              <a:t>интерфейсов.</a:t>
            </a:r>
            <a:endParaRPr lang="ru-RU" sz="2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1182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00446"/>
            <a:ext cx="10515600" cy="587651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Повлияют ли эти заданные условия на новую систему? Если система будет работать на существующем процессоре, в операционной системе или сети, повлияют ли на нее особенности существующей платформы и нагрузки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Какая доля ресурсов сети и процессоров уже занята </a:t>
            </a:r>
            <a:r>
              <a:rPr lang="ru-RU" dirty="0" smtClean="0"/>
              <a:t>существующими задачами?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Какие механизмы защиты используются задачами? Примите во внимание эти данные и сравните их с требованиями новой системы.</a:t>
            </a:r>
          </a:p>
          <a:p>
            <a:pPr marL="0" indent="0">
              <a:buNone/>
            </a:pPr>
            <a:r>
              <a:rPr lang="ru-RU" dirty="0"/>
              <a:t>Каковы параметры обеспечения готовности существующей системы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Запишите все параметры, которые могут повлиять на обеспечение готовности проектируемой системы. Например, предусмотрена ли в текущей системе необходимость ежедневного выключения процессора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4213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0629"/>
            <a:ext cx="10515600" cy="6046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2.3 Специальное аппаратное обеспечение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Указана ли в требованиях необходимость использования какого-либо специального аппаратного обеспечения?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Это может быть отражено в общих терминах (система должна поддерживать высокоскоростной графопостроитель) или в более конкретных (поддержка банкоматов корпорации </a:t>
            </a:r>
            <a:r>
              <a:rPr lang="ru-RU" sz="2200" dirty="0" err="1"/>
              <a:t>Panda</a:t>
            </a:r>
            <a:r>
              <a:rPr lang="ru-RU" sz="2200" dirty="0"/>
              <a:t>). Задокументируйте следующее: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Предварительные требования к аппаратному и программному обеспечению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Поставщики и их службы поддержки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Поддержка национальных языков (NLS)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Криптография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1136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1103313" y="92075"/>
            <a:ext cx="8947150" cy="6156325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2.4 Существующие данные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Указана ли в требованиях необходимость использования существующих данных? Если да, отразите это в проекте системы. Задокументируйте следующее: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В каких системах расположены данные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Структура данных - простой файл или база данных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Объем данных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Пользователи и системы, работающие с этими данными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Замечания по готовности (например, периоды недоступности данных из-за обслуживания базы данных или пакетных задач)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Возможность копирования или перемещения данных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365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1225</Words>
  <Application>Microsoft Office PowerPoint</Application>
  <PresentationFormat>Широкоэкранный</PresentationFormat>
  <Paragraphs>118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Wingdings 3</vt:lpstr>
      <vt:lpstr>Ион</vt:lpstr>
      <vt:lpstr> Спецификация требований к программному обеспечению (SRS)</vt:lpstr>
      <vt:lpstr>Перечень требований SRS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Спецификация требований к программному обеспечению (SRS)</dc:title>
  <dc:creator>admin</dc:creator>
  <cp:lastModifiedBy>admin</cp:lastModifiedBy>
  <cp:revision>9</cp:revision>
  <dcterms:created xsi:type="dcterms:W3CDTF">2021-09-29T09:51:12Z</dcterms:created>
  <dcterms:modified xsi:type="dcterms:W3CDTF">2021-09-29T10:47:45Z</dcterms:modified>
</cp:coreProperties>
</file>