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4" autoAdjust="0"/>
    <p:restoredTop sz="91283" autoAdjust="0"/>
  </p:normalViewPr>
  <p:slideViewPr>
    <p:cSldViewPr snapToGrid="0" showGuides="1">
      <p:cViewPr varScale="1">
        <p:scale>
          <a:sx n="81" d="100"/>
          <a:sy n="81" d="100"/>
        </p:scale>
        <p:origin x="516" y="9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22/09/2023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September, 2023</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39396" y="453371"/>
            <a:ext cx="4765943" cy="453522"/>
          </a:xfrm>
        </p:spPr>
        <p:txBody>
          <a:bodyPr/>
          <a:lstStyle/>
          <a:p>
            <a:r>
              <a:rPr lang="en-AU" dirty="0"/>
              <a:t>Performance of the trial store</a:t>
            </a:r>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5" name="TextBox 4">
            <a:extLst>
              <a:ext uri="{FF2B5EF4-FFF2-40B4-BE49-F238E27FC236}">
                <a16:creationId xmlns:a16="http://schemas.microsoft.com/office/drawing/2014/main" id="{3E3CE595-671E-48F4-AFF9-F6268B12C15B}"/>
              </a:ext>
            </a:extLst>
          </p:cNvPr>
          <p:cNvSpPr txBox="1"/>
          <p:nvPr/>
        </p:nvSpPr>
        <p:spPr>
          <a:xfrm>
            <a:off x="884903" y="906894"/>
            <a:ext cx="11103744" cy="1631216"/>
          </a:xfrm>
          <a:prstGeom prst="rect">
            <a:avLst/>
          </a:prstGeom>
          <a:noFill/>
        </p:spPr>
        <p:txBody>
          <a:bodyPr wrap="square">
            <a:spAutoFit/>
          </a:bodyPr>
          <a:lstStyle/>
          <a:p>
            <a:r>
              <a:rPr lang="en-US" dirty="0"/>
              <a:t>We can see that Trial store 77 sales for Feb, March, and April exceeds 95% threshold of control store. Same goes to store 86 sales for all 3 trial months.</a:t>
            </a:r>
          </a:p>
          <a:p>
            <a:endParaRPr lang="en-US" sz="1000" dirty="0"/>
          </a:p>
          <a:p>
            <a:r>
              <a:rPr lang="en-US" dirty="0"/>
              <a:t>Whereas trial store 88 sales is significantly different to its control store in the trial period as the trial store performance lies outside of the 5% to 95% confidence interval of the control store in two of the three trial months.</a:t>
            </a:r>
          </a:p>
        </p:txBody>
      </p:sp>
      <p:pic>
        <p:nvPicPr>
          <p:cNvPr id="7" name="Picture 6">
            <a:extLst>
              <a:ext uri="{FF2B5EF4-FFF2-40B4-BE49-F238E27FC236}">
                <a16:creationId xmlns:a16="http://schemas.microsoft.com/office/drawing/2014/main" id="{D1AD2921-581D-4345-A9BD-FA2A0978EBEC}"/>
              </a:ext>
            </a:extLst>
          </p:cNvPr>
          <p:cNvPicPr>
            <a:picLocks noChangeAspect="1"/>
          </p:cNvPicPr>
          <p:nvPr/>
        </p:nvPicPr>
        <p:blipFill>
          <a:blip r:embed="rId3"/>
          <a:stretch>
            <a:fillRect/>
          </a:stretch>
        </p:blipFill>
        <p:spPr>
          <a:xfrm>
            <a:off x="969954" y="2929206"/>
            <a:ext cx="3516281" cy="2579817"/>
          </a:xfrm>
          <a:prstGeom prst="rect">
            <a:avLst/>
          </a:prstGeom>
        </p:spPr>
      </p:pic>
      <p:sp>
        <p:nvSpPr>
          <p:cNvPr id="8" name="TextBox 7">
            <a:extLst>
              <a:ext uri="{FF2B5EF4-FFF2-40B4-BE49-F238E27FC236}">
                <a16:creationId xmlns:a16="http://schemas.microsoft.com/office/drawing/2014/main" id="{C98F5E77-25F7-4659-8A94-687F05641FF2}"/>
              </a:ext>
            </a:extLst>
          </p:cNvPr>
          <p:cNvSpPr txBox="1"/>
          <p:nvPr/>
        </p:nvSpPr>
        <p:spPr>
          <a:xfrm>
            <a:off x="2129402" y="2655403"/>
            <a:ext cx="2588654" cy="393544"/>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Trial Store 77</a:t>
            </a:r>
          </a:p>
        </p:txBody>
      </p:sp>
      <p:sp>
        <p:nvSpPr>
          <p:cNvPr id="9" name="TextBox 8">
            <a:extLst>
              <a:ext uri="{FF2B5EF4-FFF2-40B4-BE49-F238E27FC236}">
                <a16:creationId xmlns:a16="http://schemas.microsoft.com/office/drawing/2014/main" id="{0038341D-A336-4C0A-BC08-4CF463C59EF1}"/>
              </a:ext>
            </a:extLst>
          </p:cNvPr>
          <p:cNvSpPr txBox="1"/>
          <p:nvPr/>
        </p:nvSpPr>
        <p:spPr>
          <a:xfrm>
            <a:off x="9326268" y="2655403"/>
            <a:ext cx="2588654" cy="393544"/>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Trial Store 88</a:t>
            </a:r>
          </a:p>
        </p:txBody>
      </p:sp>
      <p:sp>
        <p:nvSpPr>
          <p:cNvPr id="10" name="TextBox 9">
            <a:extLst>
              <a:ext uri="{FF2B5EF4-FFF2-40B4-BE49-F238E27FC236}">
                <a16:creationId xmlns:a16="http://schemas.microsoft.com/office/drawing/2014/main" id="{968F860D-C93B-4E24-A3B0-9C7AFB5711D3}"/>
              </a:ext>
            </a:extLst>
          </p:cNvPr>
          <p:cNvSpPr txBox="1"/>
          <p:nvPr/>
        </p:nvSpPr>
        <p:spPr>
          <a:xfrm>
            <a:off x="5662473" y="2655403"/>
            <a:ext cx="2588654" cy="393544"/>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Trial Store 86</a:t>
            </a:r>
          </a:p>
        </p:txBody>
      </p:sp>
      <p:pic>
        <p:nvPicPr>
          <p:cNvPr id="12" name="Picture 11">
            <a:extLst>
              <a:ext uri="{FF2B5EF4-FFF2-40B4-BE49-F238E27FC236}">
                <a16:creationId xmlns:a16="http://schemas.microsoft.com/office/drawing/2014/main" id="{13615B72-B070-4FB4-B11C-4E171A46C430}"/>
              </a:ext>
            </a:extLst>
          </p:cNvPr>
          <p:cNvPicPr>
            <a:picLocks noChangeAspect="1"/>
          </p:cNvPicPr>
          <p:nvPr/>
        </p:nvPicPr>
        <p:blipFill>
          <a:blip r:embed="rId4"/>
          <a:stretch>
            <a:fillRect/>
          </a:stretch>
        </p:blipFill>
        <p:spPr>
          <a:xfrm>
            <a:off x="4238698" y="2929207"/>
            <a:ext cx="3863662" cy="2579816"/>
          </a:xfrm>
          <a:prstGeom prst="rect">
            <a:avLst/>
          </a:prstGeom>
        </p:spPr>
      </p:pic>
      <p:pic>
        <p:nvPicPr>
          <p:cNvPr id="14" name="Picture 13">
            <a:extLst>
              <a:ext uri="{FF2B5EF4-FFF2-40B4-BE49-F238E27FC236}">
                <a16:creationId xmlns:a16="http://schemas.microsoft.com/office/drawing/2014/main" id="{FB82BFDF-83BB-4DAB-9D27-B85F3A6D5DDD}"/>
              </a:ext>
            </a:extLst>
          </p:cNvPr>
          <p:cNvPicPr>
            <a:picLocks noChangeAspect="1"/>
          </p:cNvPicPr>
          <p:nvPr/>
        </p:nvPicPr>
        <p:blipFill>
          <a:blip r:embed="rId5"/>
          <a:stretch>
            <a:fillRect/>
          </a:stretch>
        </p:blipFill>
        <p:spPr>
          <a:xfrm>
            <a:off x="7928060" y="2973425"/>
            <a:ext cx="3863662" cy="2484683"/>
          </a:xfrm>
          <a:prstGeom prst="rect">
            <a:avLst/>
          </a:prstGeom>
        </p:spPr>
      </p:pic>
      <p:sp>
        <p:nvSpPr>
          <p:cNvPr id="16" name="TextBox 15">
            <a:extLst>
              <a:ext uri="{FF2B5EF4-FFF2-40B4-BE49-F238E27FC236}">
                <a16:creationId xmlns:a16="http://schemas.microsoft.com/office/drawing/2014/main" id="{50C5F27A-E7DE-4FC7-9D63-F116E3691D98}"/>
              </a:ext>
            </a:extLst>
          </p:cNvPr>
          <p:cNvSpPr txBox="1"/>
          <p:nvPr/>
        </p:nvSpPr>
        <p:spPr>
          <a:xfrm>
            <a:off x="4063680" y="6114718"/>
            <a:ext cx="6104006" cy="369332"/>
          </a:xfrm>
          <a:prstGeom prst="rect">
            <a:avLst/>
          </a:prstGeom>
          <a:noFill/>
        </p:spPr>
        <p:txBody>
          <a:bodyPr wrap="square">
            <a:spAutoFit/>
          </a:bodyPr>
          <a:lstStyle/>
          <a:p>
            <a:r>
              <a:rPr lang="en-US" dirty="0"/>
              <a:t>Overall the trial showed positive significant result</a:t>
            </a:r>
          </a:p>
        </p:txBody>
      </p:sp>
      <p:sp>
        <p:nvSpPr>
          <p:cNvPr id="17" name="TextBox 16">
            <a:extLst>
              <a:ext uri="{FF2B5EF4-FFF2-40B4-BE49-F238E27FC236}">
                <a16:creationId xmlns:a16="http://schemas.microsoft.com/office/drawing/2014/main" id="{96107ED8-9A8D-4F81-BD55-2B2FDCA5F67E}"/>
              </a:ext>
            </a:extLst>
          </p:cNvPr>
          <p:cNvSpPr txBox="1"/>
          <p:nvPr/>
        </p:nvSpPr>
        <p:spPr>
          <a:xfrm>
            <a:off x="1676493" y="5589641"/>
            <a:ext cx="2588654" cy="393544"/>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Trial Store 77: Control store 233  </a:t>
            </a:r>
          </a:p>
        </p:txBody>
      </p:sp>
      <p:sp>
        <p:nvSpPr>
          <p:cNvPr id="18" name="TextBox 17">
            <a:extLst>
              <a:ext uri="{FF2B5EF4-FFF2-40B4-BE49-F238E27FC236}">
                <a16:creationId xmlns:a16="http://schemas.microsoft.com/office/drawing/2014/main" id="{45534F83-7F0B-4E00-BFBD-111D6B1ED1DE}"/>
              </a:ext>
            </a:extLst>
          </p:cNvPr>
          <p:cNvSpPr txBox="1"/>
          <p:nvPr/>
        </p:nvSpPr>
        <p:spPr>
          <a:xfrm>
            <a:off x="8873359" y="5589641"/>
            <a:ext cx="2588654" cy="393544"/>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Trial store 88: Control store 40</a:t>
            </a:r>
          </a:p>
        </p:txBody>
      </p:sp>
      <p:sp>
        <p:nvSpPr>
          <p:cNvPr id="19" name="TextBox 18">
            <a:extLst>
              <a:ext uri="{FF2B5EF4-FFF2-40B4-BE49-F238E27FC236}">
                <a16:creationId xmlns:a16="http://schemas.microsoft.com/office/drawing/2014/main" id="{1394ED33-A37A-481D-ABB6-5495A099201C}"/>
              </a:ext>
            </a:extLst>
          </p:cNvPr>
          <p:cNvSpPr txBox="1"/>
          <p:nvPr/>
        </p:nvSpPr>
        <p:spPr>
          <a:xfrm>
            <a:off x="5209564" y="5589641"/>
            <a:ext cx="2588654" cy="393544"/>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Trial store 86: Control store 155</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250127"/>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US" sz="1400" dirty="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313013"/>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6"/>
            <a:ext cx="7580989" cy="2190579"/>
          </a:xfrm>
          <a:prstGeom prst="rect">
            <a:avLst/>
          </a:prstGeom>
          <a:noFill/>
        </p:spPr>
        <p:txBody>
          <a:bodyPr wrap="square" lIns="0" tIns="0" rIns="0" bIns="0" rtlCol="0" anchor="t">
            <a:noAutofit/>
          </a:bodyPr>
          <a:lstStyle/>
          <a:p>
            <a:pPr marL="115888" indent="-115888"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There is an increase  in  sales  before  Christmas  and zero  sales  on Christmas day, this can serves as an advantage within the region.</a:t>
            </a:r>
          </a:p>
          <a:p>
            <a:pPr marL="115888" indent="-115888"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Most frequent chip  pack size purchased is 175g followed by 150g pack size for all segments.</a:t>
            </a:r>
          </a:p>
          <a:p>
            <a:pPr marL="115888" indent="-115888"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Mainstream category of Young and Mid-age Singles/Couples have the highest spending of chips per</a:t>
            </a:r>
          </a:p>
          <a:p>
            <a:pPr algn="l"/>
            <a:r>
              <a:rPr lang="en-US" sz="1200" dirty="0">
                <a:latin typeface="Roboto Light" panose="02000000000000000000" pitchFamily="2" charset="0"/>
                <a:ea typeface="Roboto Light" panose="02000000000000000000" pitchFamily="2" charset="0"/>
              </a:rPr>
              <a:t>    purchase.</a:t>
            </a:r>
          </a:p>
          <a:p>
            <a:pPr marL="115888" indent="-115888" algn="l">
              <a:buFont typeface="Arial" panose="020B0604020202020204" pitchFamily="34" charset="0"/>
              <a:buChar char="•"/>
            </a:pPr>
            <a:r>
              <a:rPr lang="en-US" sz="1200" dirty="0"/>
              <a:t>Young and Mid-age Singles/Couples is the only segment having Doritos as the highest purchase brand while Smiths is for other segments.</a:t>
            </a:r>
            <a:endParaRPr lang="en-US" sz="1200" dirty="0">
              <a:latin typeface="Roboto Light" panose="02000000000000000000" pitchFamily="2" charset="0"/>
              <a:ea typeface="Roboto Light" panose="02000000000000000000" pitchFamily="2" charset="0"/>
            </a:endParaRPr>
          </a:p>
          <a:p>
            <a:pPr marL="115888" indent="-115888"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young singles/couples are 27% more likely to purchase Twisties.270g pack of chips compared to the rest of the population.</a:t>
            </a:r>
          </a:p>
          <a:p>
            <a:pPr marL="115888" indent="-115888" algn="l">
              <a:buFont typeface="Arial" panose="020B0604020202020204" pitchFamily="34" charset="0"/>
              <a:buChar char="•"/>
            </a:pPr>
            <a:r>
              <a:rPr lang="en-US" sz="1200" dirty="0"/>
              <a:t>Chips Brand Kettle is the most purchased brand in all stores.</a:t>
            </a:r>
            <a:endParaRPr lang="en-US"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313014"/>
            <a:ext cx="7580989" cy="1718742"/>
          </a:xfrm>
          <a:prstGeom prst="rect">
            <a:avLst/>
          </a:prstGeom>
          <a:noFill/>
        </p:spPr>
        <p:txBody>
          <a:bodyPr wrap="square" lIns="0" tIns="0" rIns="0" bIns="0" rtlCol="0" anchor="t">
            <a:noAutofit/>
          </a:bodyPr>
          <a:lstStyle/>
          <a:p>
            <a:pPr marL="115888" indent="-115888">
              <a:buFont typeface="Arial" panose="020B0604020202020204" pitchFamily="34" charset="0"/>
              <a:buChar char="•"/>
            </a:pPr>
            <a:r>
              <a:rPr lang="en-US" sz="1200" dirty="0"/>
              <a:t>Trial stores 77 and 86 have significant increase in total sales and number of customers during trial as compared to control store.</a:t>
            </a:r>
          </a:p>
          <a:p>
            <a:pPr marL="115888" indent="-115888">
              <a:buFont typeface="Arial" panose="020B0604020202020204" pitchFamily="34" charset="0"/>
              <a:buChar char="•"/>
            </a:pPr>
            <a:r>
              <a:rPr lang="en-US" sz="1200" dirty="0"/>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3065932" cy="412200"/>
          </a:xfrm>
        </p:spPr>
        <p:txBody>
          <a:bodyPr/>
          <a:lstStyle/>
          <a:p>
            <a:r>
              <a:rPr lang="en-AU" dirty="0"/>
              <a:t>Customer category</a:t>
            </a:r>
          </a:p>
        </p:txBody>
      </p:sp>
      <p:pic>
        <p:nvPicPr>
          <p:cNvPr id="5" name="Picture 4">
            <a:extLst>
              <a:ext uri="{FF2B5EF4-FFF2-40B4-BE49-F238E27FC236}">
                <a16:creationId xmlns:a16="http://schemas.microsoft.com/office/drawing/2014/main" id="{5A4F8027-C2E4-4F5A-9398-DC315D75780E}"/>
              </a:ext>
            </a:extLst>
          </p:cNvPr>
          <p:cNvPicPr>
            <a:picLocks noChangeAspect="1"/>
          </p:cNvPicPr>
          <p:nvPr/>
        </p:nvPicPr>
        <p:blipFill>
          <a:blip r:embed="rId2"/>
          <a:stretch>
            <a:fillRect/>
          </a:stretch>
        </p:blipFill>
        <p:spPr>
          <a:xfrm>
            <a:off x="867446" y="919078"/>
            <a:ext cx="7431905" cy="2681153"/>
          </a:xfrm>
          <a:prstGeom prst="rect">
            <a:avLst/>
          </a:prstGeom>
        </p:spPr>
      </p:pic>
      <p:sp>
        <p:nvSpPr>
          <p:cNvPr id="6" name="TextBox 5">
            <a:extLst>
              <a:ext uri="{FF2B5EF4-FFF2-40B4-BE49-F238E27FC236}">
                <a16:creationId xmlns:a16="http://schemas.microsoft.com/office/drawing/2014/main" id="{1FA1FC91-24B4-4BB6-AD7B-CB7958EACE35}"/>
              </a:ext>
            </a:extLst>
          </p:cNvPr>
          <p:cNvSpPr txBox="1"/>
          <p:nvPr/>
        </p:nvSpPr>
        <p:spPr>
          <a:xfrm>
            <a:off x="8708265" y="1277771"/>
            <a:ext cx="3483735" cy="1477328"/>
          </a:xfrm>
          <a:prstGeom prst="rect">
            <a:avLst/>
          </a:prstGeom>
          <a:noFill/>
        </p:spPr>
        <p:txBody>
          <a:bodyPr wrap="square">
            <a:spAutoFit/>
          </a:bodyPr>
          <a:lstStyle/>
          <a:p>
            <a:r>
              <a:rPr lang="en-US" dirty="0"/>
              <a:t>Sales increase steadily as the Christmas day approaches and return again</a:t>
            </a:r>
          </a:p>
          <a:p>
            <a:r>
              <a:rPr lang="en-US" dirty="0"/>
              <a:t>to early December sales level during New Year Eve.</a:t>
            </a:r>
          </a:p>
        </p:txBody>
      </p:sp>
      <p:sp>
        <p:nvSpPr>
          <p:cNvPr id="11" name="TextBox 10">
            <a:extLst>
              <a:ext uri="{FF2B5EF4-FFF2-40B4-BE49-F238E27FC236}">
                <a16:creationId xmlns:a16="http://schemas.microsoft.com/office/drawing/2014/main" id="{D84DDA30-D77C-4EFD-8680-1700F2B87D5C}"/>
              </a:ext>
            </a:extLst>
          </p:cNvPr>
          <p:cNvSpPr txBox="1"/>
          <p:nvPr/>
        </p:nvSpPr>
        <p:spPr>
          <a:xfrm>
            <a:off x="8708265" y="3925963"/>
            <a:ext cx="3166056" cy="1754326"/>
          </a:xfrm>
          <a:prstGeom prst="rect">
            <a:avLst/>
          </a:prstGeom>
          <a:noFill/>
        </p:spPr>
        <p:txBody>
          <a:bodyPr wrap="square">
            <a:spAutoFit/>
          </a:bodyPr>
          <a:lstStyle/>
          <a:p>
            <a:r>
              <a:rPr lang="en-US" dirty="0"/>
              <a:t>Sales mainly came from Mainstream – young and older singles/couples, and Mainstream - retirees. In total contributing 25% of</a:t>
            </a:r>
          </a:p>
          <a:p>
            <a:r>
              <a:rPr lang="en-US" dirty="0"/>
              <a:t>sales revenue.</a:t>
            </a:r>
          </a:p>
        </p:txBody>
      </p:sp>
      <p:pic>
        <p:nvPicPr>
          <p:cNvPr id="16" name="Picture 15">
            <a:extLst>
              <a:ext uri="{FF2B5EF4-FFF2-40B4-BE49-F238E27FC236}">
                <a16:creationId xmlns:a16="http://schemas.microsoft.com/office/drawing/2014/main" id="{1C6306EE-E6E9-4E45-BBB6-B2654F1359F4}"/>
              </a:ext>
            </a:extLst>
          </p:cNvPr>
          <p:cNvPicPr>
            <a:picLocks noChangeAspect="1"/>
          </p:cNvPicPr>
          <p:nvPr/>
        </p:nvPicPr>
        <p:blipFill>
          <a:blip r:embed="rId3"/>
          <a:stretch>
            <a:fillRect/>
          </a:stretch>
        </p:blipFill>
        <p:spPr>
          <a:xfrm>
            <a:off x="1269081" y="3600232"/>
            <a:ext cx="7334006" cy="246571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Consumer buying for the category of chips</a:t>
            </a:r>
          </a:p>
        </p:txBody>
      </p:sp>
      <p:pic>
        <p:nvPicPr>
          <p:cNvPr id="11" name="Picture 10">
            <a:extLst>
              <a:ext uri="{FF2B5EF4-FFF2-40B4-BE49-F238E27FC236}">
                <a16:creationId xmlns:a16="http://schemas.microsoft.com/office/drawing/2014/main" id="{0DF66D8A-CDB5-42D4-B082-A27C237B6119}"/>
              </a:ext>
            </a:extLst>
          </p:cNvPr>
          <p:cNvPicPr>
            <a:picLocks noChangeAspect="1"/>
          </p:cNvPicPr>
          <p:nvPr/>
        </p:nvPicPr>
        <p:blipFill>
          <a:blip r:embed="rId2"/>
          <a:stretch>
            <a:fillRect/>
          </a:stretch>
        </p:blipFill>
        <p:spPr>
          <a:xfrm>
            <a:off x="1196974" y="1684020"/>
            <a:ext cx="9361297" cy="4217376"/>
          </a:xfrm>
          <a:prstGeom prst="rect">
            <a:avLst/>
          </a:prstGeom>
        </p:spPr>
      </p:pic>
      <p:sp>
        <p:nvSpPr>
          <p:cNvPr id="13" name="TextBox 12">
            <a:extLst>
              <a:ext uri="{FF2B5EF4-FFF2-40B4-BE49-F238E27FC236}">
                <a16:creationId xmlns:a16="http://schemas.microsoft.com/office/drawing/2014/main" id="{54404BFE-5C3B-4E36-AF85-FB70D3CFE61D}"/>
              </a:ext>
            </a:extLst>
          </p:cNvPr>
          <p:cNvSpPr txBox="1"/>
          <p:nvPr/>
        </p:nvSpPr>
        <p:spPr>
          <a:xfrm>
            <a:off x="1082040" y="1087738"/>
            <a:ext cx="7357872" cy="369332"/>
          </a:xfrm>
          <a:prstGeom prst="rect">
            <a:avLst/>
          </a:prstGeom>
          <a:noFill/>
        </p:spPr>
        <p:txBody>
          <a:bodyPr wrap="square">
            <a:spAutoFit/>
          </a:bodyPr>
          <a:lstStyle/>
          <a:p>
            <a:r>
              <a:rPr lang="en-US" dirty="0"/>
              <a:t>Chips Brand Kettle is the most purchased brand in all stores.</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38302"/>
          </a:xfrm>
        </p:spPr>
        <p:txBody>
          <a:bodyPr/>
          <a:lstStyle/>
          <a:p>
            <a:r>
              <a:rPr lang="en-AU" dirty="0"/>
              <a:t>The proportion of customers by affluence and life stage</a:t>
            </a:r>
          </a:p>
        </p:txBody>
      </p:sp>
      <p:sp>
        <p:nvSpPr>
          <p:cNvPr id="16" name="TextBox 15">
            <a:extLst>
              <a:ext uri="{FF2B5EF4-FFF2-40B4-BE49-F238E27FC236}">
                <a16:creationId xmlns:a16="http://schemas.microsoft.com/office/drawing/2014/main" id="{F4B07B58-5F3B-4C92-91A6-340FABA13111}"/>
              </a:ext>
            </a:extLst>
          </p:cNvPr>
          <p:cNvSpPr txBox="1"/>
          <p:nvPr/>
        </p:nvSpPr>
        <p:spPr>
          <a:xfrm>
            <a:off x="1196975" y="4565827"/>
            <a:ext cx="3240913" cy="1200329"/>
          </a:xfrm>
          <a:prstGeom prst="rect">
            <a:avLst/>
          </a:prstGeom>
          <a:noFill/>
        </p:spPr>
        <p:txBody>
          <a:bodyPr wrap="square">
            <a:spAutoFit/>
          </a:bodyPr>
          <a:lstStyle/>
          <a:p>
            <a:r>
              <a:rPr lang="en-US" dirty="0"/>
              <a:t>Older and Young Family segment have the highest average purchase units per unique customer</a:t>
            </a:r>
          </a:p>
        </p:txBody>
      </p:sp>
      <p:sp>
        <p:nvSpPr>
          <p:cNvPr id="18" name="TextBox 17">
            <a:extLst>
              <a:ext uri="{FF2B5EF4-FFF2-40B4-BE49-F238E27FC236}">
                <a16:creationId xmlns:a16="http://schemas.microsoft.com/office/drawing/2014/main" id="{FEE585F0-9F38-4646-960B-A90FBE40BDC0}"/>
              </a:ext>
            </a:extLst>
          </p:cNvPr>
          <p:cNvSpPr txBox="1"/>
          <p:nvPr/>
        </p:nvSpPr>
        <p:spPr>
          <a:xfrm>
            <a:off x="8193024" y="1667548"/>
            <a:ext cx="3846576" cy="1477328"/>
          </a:xfrm>
          <a:prstGeom prst="rect">
            <a:avLst/>
          </a:prstGeom>
          <a:noFill/>
        </p:spPr>
        <p:txBody>
          <a:bodyPr wrap="square">
            <a:spAutoFit/>
          </a:bodyPr>
          <a:lstStyle/>
          <a:p>
            <a:r>
              <a:rPr lang="en-US" dirty="0"/>
              <a:t>Sales mainly came from Budget - older families, Mainstream - young</a:t>
            </a:r>
          </a:p>
          <a:p>
            <a:r>
              <a:rPr lang="en-US" dirty="0"/>
              <a:t>singles/couples, and Mainstream - retirees. In total contributing 25% of</a:t>
            </a:r>
          </a:p>
          <a:p>
            <a:r>
              <a:rPr lang="en-US" dirty="0"/>
              <a:t>sales revenue.</a:t>
            </a:r>
          </a:p>
        </p:txBody>
      </p:sp>
      <p:pic>
        <p:nvPicPr>
          <p:cNvPr id="20" name="Picture 19">
            <a:extLst>
              <a:ext uri="{FF2B5EF4-FFF2-40B4-BE49-F238E27FC236}">
                <a16:creationId xmlns:a16="http://schemas.microsoft.com/office/drawing/2014/main" id="{F9C6BD0A-472B-4EE1-8663-683D1B227896}"/>
              </a:ext>
            </a:extLst>
          </p:cNvPr>
          <p:cNvPicPr>
            <a:picLocks noChangeAspect="1"/>
          </p:cNvPicPr>
          <p:nvPr/>
        </p:nvPicPr>
        <p:blipFill>
          <a:blip r:embed="rId2"/>
          <a:stretch>
            <a:fillRect/>
          </a:stretch>
        </p:blipFill>
        <p:spPr>
          <a:xfrm>
            <a:off x="743902" y="1041150"/>
            <a:ext cx="7387971" cy="2387850"/>
          </a:xfrm>
          <a:prstGeom prst="rect">
            <a:avLst/>
          </a:prstGeom>
        </p:spPr>
      </p:pic>
      <p:pic>
        <p:nvPicPr>
          <p:cNvPr id="22" name="Picture 21">
            <a:extLst>
              <a:ext uri="{FF2B5EF4-FFF2-40B4-BE49-F238E27FC236}">
                <a16:creationId xmlns:a16="http://schemas.microsoft.com/office/drawing/2014/main" id="{07B49804-145B-4FBF-BF69-B3A8519EF452}"/>
              </a:ext>
            </a:extLst>
          </p:cNvPr>
          <p:cNvPicPr>
            <a:picLocks noChangeAspect="1"/>
          </p:cNvPicPr>
          <p:nvPr/>
        </p:nvPicPr>
        <p:blipFill>
          <a:blip r:embed="rId3"/>
          <a:stretch>
            <a:fillRect/>
          </a:stretch>
        </p:blipFill>
        <p:spPr>
          <a:xfrm>
            <a:off x="4152900" y="3840035"/>
            <a:ext cx="7886700" cy="2657475"/>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4276546" cy="824400"/>
          </a:xfrm>
        </p:spPr>
        <p:txBody>
          <a:bodyPr/>
          <a:lstStyle/>
          <a:p>
            <a:r>
              <a:rPr lang="en-AU" dirty="0"/>
              <a:t>Control store vs other stores</a:t>
            </a:r>
          </a:p>
        </p:txBody>
      </p:sp>
      <p:sp>
        <p:nvSpPr>
          <p:cNvPr id="5" name="TextBox 4">
            <a:extLst>
              <a:ext uri="{FF2B5EF4-FFF2-40B4-BE49-F238E27FC236}">
                <a16:creationId xmlns:a16="http://schemas.microsoft.com/office/drawing/2014/main" id="{8BE7939D-3EEF-4C49-ADAE-371BDD4A6598}"/>
              </a:ext>
            </a:extLst>
          </p:cNvPr>
          <p:cNvSpPr txBox="1"/>
          <p:nvPr/>
        </p:nvSpPr>
        <p:spPr>
          <a:xfrm>
            <a:off x="1184096" y="1434588"/>
            <a:ext cx="10892306" cy="1200329"/>
          </a:xfrm>
          <a:prstGeom prst="rect">
            <a:avLst/>
          </a:prstGeom>
          <a:noFill/>
        </p:spPr>
        <p:txBody>
          <a:bodyPr wrap="square">
            <a:spAutoFit/>
          </a:bodyPr>
          <a:lstStyle/>
          <a:p>
            <a:r>
              <a:rPr lang="en-US" dirty="0"/>
              <a:t>Control stores are used as reference points for comparison, while other stores provide additional context and data for a more comprehensive analysis of how specific changes or strategies affect the performance of retail stores. This approach helps businesses make informed decisions and understand the effectiveness of their actions.</a:t>
            </a:r>
          </a:p>
        </p:txBody>
      </p:sp>
      <p:sp>
        <p:nvSpPr>
          <p:cNvPr id="7" name="TextBox 6">
            <a:extLst>
              <a:ext uri="{FF2B5EF4-FFF2-40B4-BE49-F238E27FC236}">
                <a16:creationId xmlns:a16="http://schemas.microsoft.com/office/drawing/2014/main" id="{5F23BE05-5052-46CB-8694-6DEC9ABBF5ED}"/>
              </a:ext>
            </a:extLst>
          </p:cNvPr>
          <p:cNvSpPr txBox="1"/>
          <p:nvPr/>
        </p:nvSpPr>
        <p:spPr>
          <a:xfrm>
            <a:off x="1196975" y="875199"/>
            <a:ext cx="10728862" cy="646331"/>
          </a:xfrm>
          <a:prstGeom prst="rect">
            <a:avLst/>
          </a:prstGeom>
          <a:noFill/>
        </p:spPr>
        <p:txBody>
          <a:bodyPr wrap="square">
            <a:spAutoFit/>
          </a:bodyPr>
          <a:lstStyle/>
          <a:p>
            <a:r>
              <a:rPr lang="en-US" dirty="0"/>
              <a:t>In the context of this analysis, the terms "control store" and "other stores" are used to classify and compare different types of retail stores, typically in the context of a marketing or business evaluation.</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6482</TotalTime>
  <Words>753</Words>
  <Application>Microsoft Office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Arial</vt:lpstr>
      <vt:lpstr>Roboto Light</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favour james</cp:lastModifiedBy>
  <cp:revision>478</cp:revision>
  <dcterms:created xsi:type="dcterms:W3CDTF">2018-02-07T23:23:24Z</dcterms:created>
  <dcterms:modified xsi:type="dcterms:W3CDTF">2023-09-22T15:42:22Z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