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62" r:id="rId3"/>
    <p:sldId id="258" r:id="rId4"/>
    <p:sldId id="265" r:id="rId5"/>
    <p:sldId id="260" r:id="rId6"/>
    <p:sldId id="264" r:id="rId7"/>
    <p:sldId id="267" r:id="rId8"/>
    <p:sldId id="259" r:id="rId9"/>
    <p:sldId id="268" r:id="rId10"/>
    <p:sldId id="272" r:id="rId11"/>
    <p:sldId id="266"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252686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C5B793-1848-43A5-ACF1-912B05364DC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421639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38651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711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1412571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2046721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146643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611137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305426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424497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349492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C5B793-1848-43A5-ACF1-912B05364DC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98996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5B793-1848-43A5-ACF1-912B05364DC2}" type="datetimeFigureOut">
              <a:rPr lang="en-US" smtClean="0"/>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213983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362973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48584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4C5B793-1848-43A5-ACF1-912B05364DC2}" type="datetimeFigureOut">
              <a:rPr lang="en-US" smtClean="0"/>
              <a:t>8/10/2024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330166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C5B793-1848-43A5-ACF1-912B05364DC2}" type="datetimeFigureOut">
              <a:rPr lang="en-US" smtClean="0"/>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3D4D41-13D8-4C0C-9CA6-AC0BA16EEC51}" type="slidenum">
              <a:rPr lang="en-US" smtClean="0"/>
              <a:t>‹#›</a:t>
            </a:fld>
            <a:endParaRPr lang="en-US"/>
          </a:p>
        </p:txBody>
      </p:sp>
    </p:spTree>
    <p:extLst>
      <p:ext uri="{BB962C8B-B14F-4D97-AF65-F5344CB8AC3E}">
        <p14:creationId xmlns:p14="http://schemas.microsoft.com/office/powerpoint/2010/main" val="400998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C5B793-1848-43A5-ACF1-912B05364DC2}" type="datetimeFigureOut">
              <a:rPr lang="en-US" smtClean="0"/>
              <a:t>8/10/2024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93D4D41-13D8-4C0C-9CA6-AC0BA16EEC51}" type="slidenum">
              <a:rPr lang="en-US" smtClean="0"/>
              <a:t>‹#›</a:t>
            </a:fld>
            <a:endParaRPr lang="en-US"/>
          </a:p>
        </p:txBody>
      </p:sp>
    </p:spTree>
    <p:extLst>
      <p:ext uri="{BB962C8B-B14F-4D97-AF65-F5344CB8AC3E}">
        <p14:creationId xmlns:p14="http://schemas.microsoft.com/office/powerpoint/2010/main" val="2987567285"/>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18" y="110835"/>
            <a:ext cx="9781309" cy="1052945"/>
          </a:xfrm>
        </p:spPr>
        <p:txBody>
          <a:bodyPr/>
          <a:lstStyle/>
          <a:p>
            <a:r>
              <a:rPr lang="en-US" sz="6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CHINOOK MEDIA STORE</a:t>
            </a:r>
            <a:endParaRPr lang="en-US" sz="60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55418" y="4559623"/>
            <a:ext cx="6373091" cy="1233947"/>
          </a:xfrm>
        </p:spPr>
        <p:txBody>
          <a:bodyPr>
            <a:normAutofit/>
          </a:bodyPr>
          <a:lstStyle/>
          <a:p>
            <a:pPr algn="just"/>
            <a:r>
              <a:rPr lang="en-US" sz="2400" b="1" dirty="0" smtClean="0">
                <a:solidFill>
                  <a:schemeClr val="tx1"/>
                </a:solidFill>
              </a:rPr>
              <a:t>CUSTOMER INSIGHT ANALYSIS REPORT PRESENTED TO THE MARKETING AND SALES TEAM </a:t>
            </a:r>
          </a:p>
        </p:txBody>
      </p:sp>
      <p:sp>
        <p:nvSpPr>
          <p:cNvPr id="4" name="Rectangle 3"/>
          <p:cNvSpPr/>
          <p:nvPr/>
        </p:nvSpPr>
        <p:spPr>
          <a:xfrm>
            <a:off x="27708" y="5973679"/>
            <a:ext cx="4308765" cy="707886"/>
          </a:xfrm>
          <a:prstGeom prst="rect">
            <a:avLst/>
          </a:prstGeom>
          <a:solidFill>
            <a:schemeClr val="tx1"/>
          </a:solidFill>
        </p:spPr>
        <p:txBody>
          <a:bodyPr wrap="square">
            <a:spAutoFit/>
          </a:bodyPr>
          <a:lstStyle/>
          <a:p>
            <a:r>
              <a:rPr lang="en-US" sz="20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PRESENTED BY FAVOUR </a:t>
            </a:r>
            <a:r>
              <a:rPr lang="en-US" sz="20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AKPAN favourina.akpan@gmail.com</a:t>
            </a:r>
            <a:endParaRPr lang="en-US" sz="20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55418" y="1330034"/>
            <a:ext cx="11914909" cy="858705"/>
          </a:xfrm>
          <a:prstGeom prst="rect">
            <a:avLst/>
          </a:prstGeom>
        </p:spPr>
        <p:txBody>
          <a:bodyPr wrap="square">
            <a:spAutoFit/>
          </a:bodyPr>
          <a:lstStyle/>
          <a:p>
            <a:r>
              <a:rPr lang="en-US" sz="2400" b="1" cap="all" dirty="0" smtClean="0">
                <a:latin typeface="Tahoma" panose="020B0604030504040204" pitchFamily="34" charset="0"/>
                <a:ea typeface="Tahoma" panose="020B0604030504040204" pitchFamily="34" charset="0"/>
                <a:cs typeface="Tahoma" panose="020B0604030504040204" pitchFamily="34" charset="0"/>
              </a:rPr>
              <a:t>Unlocking </a:t>
            </a:r>
            <a:r>
              <a:rPr lang="en-US" sz="2400" b="1" cap="all" dirty="0">
                <a:latin typeface="Tahoma" panose="020B0604030504040204" pitchFamily="34" charset="0"/>
                <a:ea typeface="Tahoma" panose="020B0604030504040204" pitchFamily="34" charset="0"/>
                <a:cs typeface="Tahoma" panose="020B0604030504040204" pitchFamily="34" charset="0"/>
              </a:rPr>
              <a:t>Customer Potential: A Look at Sales Trends, </a:t>
            </a:r>
            <a:r>
              <a:rPr lang="en-US" sz="2400" b="1" cap="all" dirty="0" smtClean="0">
                <a:latin typeface="Tahoma" panose="020B0604030504040204" pitchFamily="34" charset="0"/>
                <a:ea typeface="Tahoma" panose="020B0604030504040204" pitchFamily="34" charset="0"/>
                <a:cs typeface="Tahoma" panose="020B0604030504040204" pitchFamily="34" charset="0"/>
              </a:rPr>
              <a:t>Behavior </a:t>
            </a:r>
            <a:r>
              <a:rPr lang="en-US" sz="2400" b="1" cap="all" dirty="0">
                <a:latin typeface="Tahoma" panose="020B0604030504040204" pitchFamily="34" charset="0"/>
                <a:ea typeface="Tahoma" panose="020B0604030504040204" pitchFamily="34" charset="0"/>
                <a:cs typeface="Tahoma" panose="020B0604030504040204" pitchFamily="34" charset="0"/>
              </a:rPr>
              <a:t>and Genre Preferences</a:t>
            </a:r>
            <a:r>
              <a:rPr lang="en-US" sz="2400" b="1" dirty="0" smtClean="0">
                <a:latin typeface="Tahoma" panose="020B0604030504040204" pitchFamily="34" charset="0"/>
                <a:ea typeface="Tahoma" panose="020B0604030504040204" pitchFamily="34" charset="0"/>
                <a:cs typeface="Tahoma" panose="020B0604030504040204" pitchFamily="34" charset="0"/>
              </a:rPr>
              <a:t>.</a:t>
            </a:r>
            <a:endParaRPr lang="en-US" sz="2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4463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947" y="99025"/>
            <a:ext cx="5084618" cy="584775"/>
          </a:xfrm>
          <a:prstGeom prst="rect">
            <a:avLst/>
          </a:prstGeom>
          <a:solidFill>
            <a:schemeClr val="tx1"/>
          </a:solidFill>
        </p:spPr>
        <p:txBody>
          <a:bodyPr wrap="square">
            <a:spAutoFit/>
          </a:bodyPr>
          <a:lstStyle/>
          <a:p>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Market Basket Analysis</a:t>
            </a:r>
          </a:p>
        </p:txBody>
      </p:sp>
      <p:sp>
        <p:nvSpPr>
          <p:cNvPr id="4" name="Rectangle 3"/>
          <p:cNvSpPr/>
          <p:nvPr/>
        </p:nvSpPr>
        <p:spPr>
          <a:xfrm>
            <a:off x="110838" y="1494031"/>
            <a:ext cx="4031673" cy="1200329"/>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Examining common purchase combinations through market basket analysis unveils intriguing patterns.</a:t>
            </a:r>
          </a:p>
        </p:txBody>
      </p:sp>
      <p:pic>
        <p:nvPicPr>
          <p:cNvPr id="3" name="Picture 2"/>
          <p:cNvPicPr>
            <a:picLocks noChangeAspect="1"/>
          </p:cNvPicPr>
          <p:nvPr/>
        </p:nvPicPr>
        <p:blipFill>
          <a:blip r:embed="rId2"/>
          <a:stretch>
            <a:fillRect/>
          </a:stretch>
        </p:blipFill>
        <p:spPr>
          <a:xfrm>
            <a:off x="4461164" y="1553659"/>
            <a:ext cx="7592291" cy="4927102"/>
          </a:xfrm>
          <a:prstGeom prst="rect">
            <a:avLst/>
          </a:prstGeom>
        </p:spPr>
      </p:pic>
      <p:sp>
        <p:nvSpPr>
          <p:cNvPr id="6" name="Rectangle 5"/>
          <p:cNvSpPr/>
          <p:nvPr/>
        </p:nvSpPr>
        <p:spPr>
          <a:xfrm>
            <a:off x="110837" y="2939141"/>
            <a:ext cx="4031673" cy="3693319"/>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The insight that customers purchase more when prices are under a dollar can guide several strategic decisions, from pricing and promotions to inventory and customer segmentation. </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r>
              <a:rPr lang="en-US" b="1" dirty="0" smtClean="0">
                <a:latin typeface="Tahoma" panose="020B0604030504040204" pitchFamily="34" charset="0"/>
                <a:ea typeface="Tahoma" panose="020B0604030504040204" pitchFamily="34" charset="0"/>
                <a:cs typeface="Tahoma" panose="020B0604030504040204" pitchFamily="34" charset="0"/>
              </a:rPr>
              <a:t>The </a:t>
            </a:r>
            <a:r>
              <a:rPr lang="en-US" b="1" dirty="0">
                <a:latin typeface="Tahoma" panose="020B0604030504040204" pitchFamily="34" charset="0"/>
                <a:ea typeface="Tahoma" panose="020B0604030504040204" pitchFamily="34" charset="0"/>
                <a:cs typeface="Tahoma" panose="020B0604030504040204" pitchFamily="34" charset="0"/>
              </a:rPr>
              <a:t>key is to balance volume with profitability, ensuring that the strategy not only increases cart size but also contributes positively to the overall business objectives.</a:t>
            </a:r>
          </a:p>
        </p:txBody>
      </p:sp>
    </p:spTree>
    <p:extLst>
      <p:ext uri="{BB962C8B-B14F-4D97-AF65-F5344CB8AC3E}">
        <p14:creationId xmlns:p14="http://schemas.microsoft.com/office/powerpoint/2010/main" val="3890770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9513" y="124690"/>
            <a:ext cx="4080087" cy="595746"/>
          </a:xfrm>
          <a:solidFill>
            <a:schemeClr val="tx1"/>
          </a:solidFill>
        </p:spPr>
        <p:txBody>
          <a:bodyPr>
            <a:noAutofit/>
          </a:bodyPr>
          <a:lstStyle/>
          <a:p>
            <a:pPr algn="ct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Recommendations</a:t>
            </a:r>
            <a:endPar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93965" y="899824"/>
            <a:ext cx="11776362" cy="5570249"/>
          </a:xfrm>
        </p:spPr>
        <p:txBody>
          <a:bodyPr>
            <a:normAutofit fontScale="77500" lnSpcReduction="20000"/>
          </a:bodyPr>
          <a:lstStyle/>
          <a:p>
            <a:pPr algn="just"/>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Leverage Top-Selling Artists</a:t>
            </a:r>
            <a:r>
              <a:rPr lang="en-US" b="1" dirty="0">
                <a:latin typeface="Tahoma" panose="020B0604030504040204" pitchFamily="34" charset="0"/>
                <a:ea typeface="Tahoma" panose="020B0604030504040204" pitchFamily="34" charset="0"/>
                <a:cs typeface="Tahoma" panose="020B0604030504040204" pitchFamily="34" charset="0"/>
              </a:rPr>
              <a:t>: Create targeted marketing campaigns for Iron Maiden, U2, and Metallica, including exclusive offers, product bundles, and merchandise promotions</a:t>
            </a:r>
            <a:r>
              <a:rPr lang="en-US" b="1" dirty="0" smtClean="0">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Promote Popular Genres</a:t>
            </a:r>
            <a:r>
              <a:rPr lang="en-US" b="1" dirty="0">
                <a:latin typeface="Tahoma" panose="020B0604030504040204" pitchFamily="34" charset="0"/>
                <a:ea typeface="Tahoma" panose="020B0604030504040204" pitchFamily="34" charset="0"/>
                <a:cs typeface="Tahoma" panose="020B0604030504040204" pitchFamily="34" charset="0"/>
              </a:rPr>
              <a:t>: Develop promotional content and playlists for Rock and Latin music, and consider hosting genre-specific events or collaborating with influencers in these genres</a:t>
            </a:r>
            <a:r>
              <a:rPr lang="en-US" b="1" dirty="0" smtClean="0">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High-Value Customer Engagement</a:t>
            </a:r>
            <a:r>
              <a:rPr lang="en-US" b="1" dirty="0">
                <a:latin typeface="Tahoma" panose="020B0604030504040204" pitchFamily="34" charset="0"/>
                <a:ea typeface="Tahoma" panose="020B0604030504040204" pitchFamily="34" charset="0"/>
                <a:cs typeface="Tahoma" panose="020B0604030504040204" pitchFamily="34" charset="0"/>
              </a:rPr>
              <a:t>: Segment high-value customers like Frank and create personalized campaigns with exclusive discounts, early access to new releases, and VIP experiences</a:t>
            </a:r>
            <a:r>
              <a:rPr lang="en-US" b="1" dirty="0" smtClean="0">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Localize Marketing Efforts</a:t>
            </a:r>
            <a:r>
              <a:rPr lang="en-US" b="1" dirty="0">
                <a:latin typeface="Tahoma" panose="020B0604030504040204" pitchFamily="34" charset="0"/>
                <a:ea typeface="Tahoma" panose="020B0604030504040204" pitchFamily="34" charset="0"/>
                <a:cs typeface="Tahoma" panose="020B0604030504040204" pitchFamily="34" charset="0"/>
              </a:rPr>
              <a:t>: Tailor marketing messages to cultural preferences in Brazil, the USA, Canada, Italy, and the Netherlands using localized content and regional artists</a:t>
            </a:r>
            <a:r>
              <a:rPr lang="en-US" b="1" dirty="0" smtClean="0">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Promote MPEG Audio </a:t>
            </a:r>
            <a:r>
              <a:rPr lang="en-US" b="1" dirty="0" smtClean="0">
                <a:solidFill>
                  <a:srgbClr val="00B050"/>
                </a:solidFill>
                <a:latin typeface="Tahoma" panose="020B0604030504040204" pitchFamily="34" charset="0"/>
                <a:ea typeface="Tahoma" panose="020B0604030504040204" pitchFamily="34" charset="0"/>
                <a:cs typeface="Tahoma" panose="020B0604030504040204" pitchFamily="34" charset="0"/>
              </a:rPr>
              <a:t>Files:</a:t>
            </a:r>
            <a:r>
              <a:rPr lang="en-US" b="1" dirty="0" smtClean="0">
                <a:latin typeface="Tahoma" panose="020B0604030504040204" pitchFamily="34" charset="0"/>
                <a:ea typeface="Tahoma" panose="020B0604030504040204" pitchFamily="34" charset="0"/>
                <a:cs typeface="Tahoma" panose="020B0604030504040204" pitchFamily="34" charset="0"/>
              </a:rPr>
              <a:t> Feature </a:t>
            </a:r>
            <a:r>
              <a:rPr lang="en-US" b="1" dirty="0">
                <a:latin typeface="Tahoma" panose="020B0604030504040204" pitchFamily="34" charset="0"/>
                <a:ea typeface="Tahoma" panose="020B0604030504040204" pitchFamily="34" charset="0"/>
                <a:cs typeface="Tahoma" panose="020B0604030504040204" pitchFamily="34" charset="0"/>
              </a:rPr>
              <a:t>these top-selling formats, showcase their benefits, and bundle them for extra </a:t>
            </a:r>
            <a:r>
              <a:rPr lang="en-US" b="1" dirty="0" smtClean="0">
                <a:latin typeface="Tahoma" panose="020B0604030504040204" pitchFamily="34" charset="0"/>
                <a:ea typeface="Tahoma" panose="020B0604030504040204" pitchFamily="34" charset="0"/>
                <a:cs typeface="Tahoma" panose="020B0604030504040204" pitchFamily="34" charset="0"/>
              </a:rPr>
              <a:t>sales</a:t>
            </a:r>
          </a:p>
          <a:p>
            <a:pPr marL="0" indent="0" algn="just">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Holiday Sales Boost</a:t>
            </a:r>
            <a:r>
              <a:rPr lang="en-US" b="1" dirty="0">
                <a:latin typeface="Tahoma" panose="020B0604030504040204" pitchFamily="34" charset="0"/>
                <a:ea typeface="Tahoma" panose="020B0604030504040204" pitchFamily="34" charset="0"/>
                <a:cs typeface="Tahoma" panose="020B0604030504040204" pitchFamily="34" charset="0"/>
              </a:rPr>
              <a:t>: Leverage peak December sales with targeted marketing! Implement festive promotions, curated gift guides, limited-time offers, and engaging events</a:t>
            </a:r>
            <a:r>
              <a:rPr lang="en-US" b="1" dirty="0" smtClean="0">
                <a:latin typeface="Tahoma" panose="020B0604030504040204" pitchFamily="34" charset="0"/>
                <a:ea typeface="Tahoma" panose="020B0604030504040204" pitchFamily="34" charset="0"/>
                <a:cs typeface="Tahoma" panose="020B0604030504040204" pitchFamily="34" charset="0"/>
              </a:rPr>
              <a:t>.</a:t>
            </a:r>
          </a:p>
          <a:p>
            <a:pPr marL="0" indent="0" algn="just">
              <a:buNone/>
            </a:pPr>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r>
              <a:rPr lang="en-US" b="1" dirty="0">
                <a:solidFill>
                  <a:srgbClr val="00B050"/>
                </a:solidFill>
                <a:latin typeface="Tahoma" panose="020B0604030504040204" pitchFamily="34" charset="0"/>
                <a:ea typeface="Tahoma" panose="020B0604030504040204" pitchFamily="34" charset="0"/>
                <a:cs typeface="Tahoma" panose="020B0604030504040204" pitchFamily="34" charset="0"/>
              </a:rPr>
              <a:t>Boost CLTV</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smtClean="0">
                <a:latin typeface="Tahoma" panose="020B0604030504040204" pitchFamily="34" charset="0"/>
                <a:ea typeface="Tahoma" panose="020B0604030504040204" pitchFamily="34" charset="0"/>
                <a:cs typeface="Tahoma" panose="020B0604030504040204" pitchFamily="34" charset="0"/>
              </a:rPr>
              <a:t>Encourage customers to Spend More and Buy </a:t>
            </a:r>
            <a:r>
              <a:rPr lang="en-US" b="1" dirty="0">
                <a:latin typeface="Tahoma" panose="020B0604030504040204" pitchFamily="34" charset="0"/>
                <a:ea typeface="Tahoma" panose="020B0604030504040204" pitchFamily="34" charset="0"/>
                <a:cs typeface="Tahoma" panose="020B0604030504040204" pitchFamily="34" charset="0"/>
              </a:rPr>
              <a:t>More </a:t>
            </a:r>
            <a:r>
              <a:rPr lang="en-US" b="1" dirty="0" smtClean="0">
                <a:latin typeface="Tahoma" panose="020B0604030504040204" pitchFamily="34" charset="0"/>
                <a:ea typeface="Tahoma" panose="020B0604030504040204" pitchFamily="34" charset="0"/>
                <a:cs typeface="Tahoma" panose="020B0604030504040204" pitchFamily="34" charset="0"/>
              </a:rPr>
              <a:t>Often by creating bundles of lower priced items.</a:t>
            </a:r>
            <a:endParaRPr lang="en-US"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8291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487335" y="138544"/>
            <a:ext cx="2439938" cy="526473"/>
          </a:xfrm>
          <a:prstGeom prst="rect">
            <a:avLst/>
          </a:prstGeom>
          <a:solidFill>
            <a:schemeClr val="tx1"/>
          </a:solidFill>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latin typeface="Tahoma" panose="020B0604030504040204" pitchFamily="34" charset="0"/>
                <a:ea typeface="Tahoma" panose="020B0604030504040204" pitchFamily="34" charset="0"/>
                <a:cs typeface="Tahoma" panose="020B0604030504040204" pitchFamily="34" charset="0"/>
              </a:rPr>
              <a:t>Conclusion</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46365" y="1080656"/>
            <a:ext cx="11388436" cy="5016758"/>
          </a:xfrm>
          <a:prstGeom prst="rect">
            <a:avLst/>
          </a:prstGeom>
        </p:spPr>
        <p:txBody>
          <a:bodyPr wrap="square">
            <a:spAutoFit/>
          </a:bodyPr>
          <a:lstStyle/>
          <a:p>
            <a:pPr algn="just"/>
            <a:r>
              <a:rPr lang="en-US" sz="3200" b="1" dirty="0">
                <a:latin typeface="Tahoma" panose="020B0604030504040204" pitchFamily="34" charset="0"/>
                <a:ea typeface="Tahoma" panose="020B0604030504040204" pitchFamily="34" charset="0"/>
                <a:cs typeface="Tahoma" panose="020B0604030504040204" pitchFamily="34" charset="0"/>
              </a:rPr>
              <a:t>By implementing these recommendations, </a:t>
            </a:r>
            <a:r>
              <a:rPr lang="en-US" sz="3200" b="1" dirty="0" smtClean="0">
                <a:latin typeface="Tahoma" panose="020B0604030504040204" pitchFamily="34" charset="0"/>
                <a:ea typeface="Tahoma" panose="020B0604030504040204" pitchFamily="34" charset="0"/>
                <a:cs typeface="Tahoma" panose="020B0604030504040204" pitchFamily="34" charset="0"/>
              </a:rPr>
              <a:t>Chinook Media Store </a:t>
            </a:r>
            <a:r>
              <a:rPr lang="en-US" sz="3200" b="1" dirty="0">
                <a:latin typeface="Tahoma" panose="020B0604030504040204" pitchFamily="34" charset="0"/>
                <a:ea typeface="Tahoma" panose="020B0604030504040204" pitchFamily="34" charset="0"/>
                <a:cs typeface="Tahoma" panose="020B0604030504040204" pitchFamily="34" charset="0"/>
              </a:rPr>
              <a:t>can leverage its strengths, address its current market dynamics, and strategically plan for future growth. </a:t>
            </a:r>
            <a:endParaRPr lang="en-US" sz="3200" b="1" dirty="0" smtClean="0">
              <a:latin typeface="Tahoma" panose="020B0604030504040204" pitchFamily="34" charset="0"/>
              <a:ea typeface="Tahoma" panose="020B0604030504040204" pitchFamily="34" charset="0"/>
              <a:cs typeface="Tahoma" panose="020B0604030504040204" pitchFamily="34" charset="0"/>
            </a:endParaRPr>
          </a:p>
          <a:p>
            <a:pPr algn="just"/>
            <a:endParaRPr lang="en-US" sz="3200" b="1" dirty="0">
              <a:latin typeface="Tahoma" panose="020B0604030504040204" pitchFamily="34" charset="0"/>
              <a:ea typeface="Tahoma" panose="020B0604030504040204" pitchFamily="34" charset="0"/>
              <a:cs typeface="Tahoma" panose="020B0604030504040204" pitchFamily="34" charset="0"/>
            </a:endParaRPr>
          </a:p>
          <a:p>
            <a:pPr algn="just"/>
            <a:r>
              <a:rPr lang="en-US" sz="3200" b="1" dirty="0" smtClean="0">
                <a:latin typeface="Tahoma" panose="020B0604030504040204" pitchFamily="34" charset="0"/>
                <a:ea typeface="Tahoma" panose="020B0604030504040204" pitchFamily="34" charset="0"/>
                <a:cs typeface="Tahoma" panose="020B0604030504040204" pitchFamily="34" charset="0"/>
              </a:rPr>
              <a:t>The </a:t>
            </a:r>
            <a:r>
              <a:rPr lang="en-US" sz="3200" b="1" dirty="0">
                <a:latin typeface="Tahoma" panose="020B0604030504040204" pitchFamily="34" charset="0"/>
                <a:ea typeface="Tahoma" panose="020B0604030504040204" pitchFamily="34" charset="0"/>
                <a:cs typeface="Tahoma" panose="020B0604030504040204" pitchFamily="34" charset="0"/>
              </a:rPr>
              <a:t>focus should be on maintaining customer loyalty, optimizing product offerings, and capitalizing on seasonal trends to drive sales and enhance overall customer </a:t>
            </a:r>
            <a:r>
              <a:rPr lang="en-US" sz="3200" b="1" dirty="0" smtClean="0">
                <a:latin typeface="Tahoma" panose="020B0604030504040204" pitchFamily="34" charset="0"/>
                <a:ea typeface="Tahoma" panose="020B0604030504040204" pitchFamily="34" charset="0"/>
                <a:cs typeface="Tahoma" panose="020B0604030504040204" pitchFamily="34" charset="0"/>
              </a:rPr>
              <a:t>value.</a:t>
            </a:r>
          </a:p>
          <a:p>
            <a:pPr algn="just"/>
            <a:endParaRPr lang="en-US" sz="3200" dirty="0"/>
          </a:p>
        </p:txBody>
      </p:sp>
    </p:spTree>
    <p:extLst>
      <p:ext uri="{BB962C8B-B14F-4D97-AF65-F5344CB8AC3E}">
        <p14:creationId xmlns:p14="http://schemas.microsoft.com/office/powerpoint/2010/main" val="3045018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493" y="2842552"/>
            <a:ext cx="5553123" cy="1107996"/>
          </a:xfrm>
          <a:prstGeom prst="rect">
            <a:avLst/>
          </a:prstGeom>
          <a:solidFill>
            <a:schemeClr val="tx1"/>
          </a:solidFill>
        </p:spPr>
        <p:txBody>
          <a:bodyPr wrap="none">
            <a:spAutoFit/>
          </a:bodyPr>
          <a:lstStyle/>
          <a:p>
            <a:pPr algn="ctr"/>
            <a:r>
              <a:rPr lang="en-US" sz="6600" b="1" dirty="0">
                <a:solidFill>
                  <a:srgbClr val="C00000"/>
                </a:solidFill>
                <a:latin typeface="Tahoma" panose="020B0604030504040204" pitchFamily="34" charset="0"/>
                <a:ea typeface="Tahoma" panose="020B0604030504040204" pitchFamily="34" charset="0"/>
                <a:cs typeface="Tahoma" panose="020B0604030504040204" pitchFamily="34" charset="0"/>
              </a:rPr>
              <a:t>THANK </a:t>
            </a:r>
            <a:r>
              <a:rPr lang="en-US" sz="66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YOU!</a:t>
            </a:r>
            <a:endParaRPr lang="en-US" sz="6600"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63243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9708" y="235527"/>
            <a:ext cx="2826327" cy="720437"/>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Introduction</a:t>
            </a:r>
            <a:br>
              <a:rPr lang="en-US" sz="32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32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p:cNvSpPr txBox="1">
            <a:spLocks/>
          </p:cNvSpPr>
          <p:nvPr/>
        </p:nvSpPr>
        <p:spPr>
          <a:xfrm>
            <a:off x="206278" y="955964"/>
            <a:ext cx="4575079" cy="651163"/>
          </a:xfrm>
          <a:prstGeom prst="rect">
            <a:avLst/>
          </a:prstGeom>
          <a:solidFill>
            <a:schemeClr val="tx1"/>
          </a:solidFill>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smtClean="0">
                <a:latin typeface="Tahoma" panose="020B0604030504040204" pitchFamily="34" charset="0"/>
                <a:ea typeface="Tahoma" panose="020B0604030504040204" pitchFamily="34" charset="0"/>
                <a:cs typeface="Tahoma" panose="020B0604030504040204" pitchFamily="34" charset="0"/>
              </a:rPr>
              <a:t>Problem Statement</a:t>
            </a:r>
            <a:r>
              <a:rPr lang="en-US" sz="3200" dirty="0" smtClean="0">
                <a:latin typeface="Tahoma" panose="020B0604030504040204" pitchFamily="34" charset="0"/>
                <a:ea typeface="Tahoma" panose="020B0604030504040204" pitchFamily="34" charset="0"/>
                <a:cs typeface="Tahoma" panose="020B0604030504040204" pitchFamily="34" charset="0"/>
              </a:rPr>
              <a:t/>
            </a:r>
            <a:br>
              <a:rPr lang="en-US" sz="3200" dirty="0" smtClean="0">
                <a:latin typeface="Tahoma" panose="020B0604030504040204" pitchFamily="34" charset="0"/>
                <a:ea typeface="Tahoma" panose="020B0604030504040204" pitchFamily="34" charset="0"/>
                <a:cs typeface="Tahoma" panose="020B0604030504040204" pitchFamily="34" charset="0"/>
              </a:rPr>
            </a:b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318655" y="1607128"/>
            <a:ext cx="11762509" cy="1754326"/>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Tahoma" panose="020B0604030504040204" pitchFamily="34" charset="0"/>
                <a:ea typeface="Tahoma" panose="020B0604030504040204" pitchFamily="34" charset="0"/>
                <a:cs typeface="Tahoma" panose="020B0604030504040204" pitchFamily="34" charset="0"/>
              </a:rPr>
              <a:t>Our digital media store boasts a vast music catalog and a loyal user base, yet </a:t>
            </a:r>
            <a:r>
              <a:rPr lang="en-US" b="1" dirty="0" smtClean="0">
                <a:latin typeface="Tahoma" panose="020B0604030504040204" pitchFamily="34" charset="0"/>
                <a:ea typeface="Tahoma" panose="020B0604030504040204" pitchFamily="34" charset="0"/>
                <a:cs typeface="Tahoma" panose="020B0604030504040204" pitchFamily="34" charset="0"/>
              </a:rPr>
              <a:t>we are </a:t>
            </a:r>
            <a:r>
              <a:rPr lang="en-US" b="1" dirty="0">
                <a:latin typeface="Tahoma" panose="020B0604030504040204" pitchFamily="34" charset="0"/>
                <a:ea typeface="Tahoma" panose="020B0604030504040204" pitchFamily="34" charset="0"/>
                <a:cs typeface="Tahoma" panose="020B0604030504040204" pitchFamily="34" charset="0"/>
              </a:rPr>
              <a:t>underleveraging this potential. </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Ø"/>
            </a:pPr>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Wingdings" panose="05000000000000000000" pitchFamily="2" charset="2"/>
              <a:buChar char="Ø"/>
            </a:pPr>
            <a:r>
              <a:rPr lang="en-US" b="1" dirty="0" smtClean="0">
                <a:latin typeface="Tahoma" panose="020B0604030504040204" pitchFamily="34" charset="0"/>
                <a:ea typeface="Tahoma" panose="020B0604030504040204" pitchFamily="34" charset="0"/>
                <a:cs typeface="Tahoma" panose="020B0604030504040204" pitchFamily="34" charset="0"/>
              </a:rPr>
              <a:t>By </a:t>
            </a:r>
            <a:r>
              <a:rPr lang="en-US" b="1" dirty="0">
                <a:latin typeface="Tahoma" panose="020B0604030504040204" pitchFamily="34" charset="0"/>
                <a:ea typeface="Tahoma" panose="020B0604030504040204" pitchFamily="34" charset="0"/>
                <a:cs typeface="Tahoma" panose="020B0604030504040204" pitchFamily="34" charset="0"/>
              </a:rPr>
              <a:t>unlocking deeper insights into sales trends, customer behavior, and genre preferences, we can unlock significant growth. This data will empower us to optimize marketing strategies, maximize sales, and retain high-value customers.</a:t>
            </a:r>
          </a:p>
        </p:txBody>
      </p:sp>
      <p:sp>
        <p:nvSpPr>
          <p:cNvPr id="7" name="Title 1"/>
          <p:cNvSpPr txBox="1">
            <a:spLocks/>
          </p:cNvSpPr>
          <p:nvPr/>
        </p:nvSpPr>
        <p:spPr>
          <a:xfrm>
            <a:off x="318656" y="3687036"/>
            <a:ext cx="2479962" cy="651163"/>
          </a:xfrm>
          <a:prstGeom prst="rect">
            <a:avLst/>
          </a:prstGeom>
          <a:solidFill>
            <a:schemeClr val="tx1"/>
          </a:solidFill>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latin typeface="Tahoma" panose="020B0604030504040204" pitchFamily="34" charset="0"/>
                <a:ea typeface="Tahoma" panose="020B0604030504040204" pitchFamily="34" charset="0"/>
                <a:cs typeface="Tahoma" panose="020B0604030504040204" pitchFamily="34" charset="0"/>
              </a:rPr>
              <a:t>Objective</a:t>
            </a:r>
            <a:br>
              <a:rPr lang="en-US" sz="3200" b="1" u="sng" dirty="0">
                <a:latin typeface="Tahoma" panose="020B0604030504040204" pitchFamily="34" charset="0"/>
                <a:ea typeface="Tahoma" panose="020B0604030504040204" pitchFamily="34" charset="0"/>
                <a:cs typeface="Tahoma" panose="020B0604030504040204" pitchFamily="34" charset="0"/>
              </a:rPr>
            </a:br>
            <a:endParaRPr lang="en-US" sz="3200" b="1" u="sng" dirty="0">
              <a:latin typeface="Tahoma" panose="020B0604030504040204" pitchFamily="34" charset="0"/>
              <a:ea typeface="Tahoma" panose="020B0604030504040204" pitchFamily="34" charset="0"/>
              <a:cs typeface="Tahoma" panose="020B0604030504040204" pitchFamily="34" charset="0"/>
            </a:endParaRPr>
          </a:p>
        </p:txBody>
      </p:sp>
      <p:sp>
        <p:nvSpPr>
          <p:cNvPr id="10" name="Rectangle 2"/>
          <p:cNvSpPr>
            <a:spLocks noChangeArrowheads="1"/>
          </p:cNvSpPr>
          <p:nvPr/>
        </p:nvSpPr>
        <p:spPr bwMode="auto">
          <a:xfrm>
            <a:off x="374071" y="4513106"/>
            <a:ext cx="112775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Empower the CMO</a:t>
            </a:r>
            <a:r>
              <a:rPr kumimoji="0" lang="en-US" altLang="en-US" sz="18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to </a:t>
            </a: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develop data-driven marketing campaigns</a:t>
            </a:r>
            <a:r>
              <a:rPr kumimoji="0" lang="en-US" altLang="en-US" sz="18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that target specific customer segments based on genre popularity and high-value customer insights.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Equip Sales Managers</a:t>
            </a:r>
            <a:r>
              <a:rPr kumimoji="0" lang="en-US" altLang="en-US" sz="18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to </a:t>
            </a: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maximize sales opportunities</a:t>
            </a:r>
            <a:r>
              <a:rPr kumimoji="0" lang="en-US" altLang="en-US" sz="1800" b="0"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by leveraging insights into top-selling products, seasonal trends, and customer behavior. </a:t>
            </a:r>
          </a:p>
        </p:txBody>
      </p:sp>
    </p:spTree>
    <p:extLst>
      <p:ext uri="{BB962C8B-B14F-4D97-AF65-F5344CB8AC3E}">
        <p14:creationId xmlns:p14="http://schemas.microsoft.com/office/powerpoint/2010/main" val="51013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528" y="242150"/>
            <a:ext cx="4232564" cy="584775"/>
          </a:xfrm>
          <a:prstGeom prst="rect">
            <a:avLst/>
          </a:prstGeom>
          <a:solidFill>
            <a:schemeClr val="tx1"/>
          </a:solidFill>
        </p:spPr>
        <p:txBody>
          <a:bodyPr wrap="square">
            <a:spAutoFit/>
          </a:bodyPr>
          <a:lstStyle/>
          <a:p>
            <a:pPr>
              <a:spcAft>
                <a:spcPts val="1000"/>
              </a:spcAft>
            </a:pP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Top-Selling </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Artists </a:t>
            </a:r>
            <a:endParaRPr lang="en-US" sz="3200" b="1" dirty="0" smtClean="0">
              <a:solidFill>
                <a:srgbClr val="C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27709" y="3307726"/>
            <a:ext cx="6096000" cy="1477328"/>
          </a:xfrm>
          <a:prstGeom prst="rect">
            <a:avLst/>
          </a:prstGeom>
        </p:spPr>
        <p:txBody>
          <a:bodyPr>
            <a:spAutoFit/>
          </a:bodyPr>
          <a:lstStyle/>
          <a:p>
            <a:pPr algn="just"/>
            <a:r>
              <a:rPr lang="en-US" b="1" dirty="0" smtClean="0">
                <a:latin typeface="Tahoma" panose="020B0604030504040204" pitchFamily="34" charset="0"/>
                <a:ea typeface="Tahoma" panose="020B0604030504040204" pitchFamily="34" charset="0"/>
                <a:cs typeface="Tahoma" panose="020B0604030504040204" pitchFamily="34" charset="0"/>
              </a:rPr>
              <a:t>The table indicates that Iron Maiden sold the most units (140) among the artists listed, followed by U2 (107) and Metallica (91). Led Zeppelin and Os Paralamas Do Sucesso come in at fourth and fifth place, respectively, with 87 and 45 units sold.</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a:stretch>
            <a:fillRect/>
          </a:stretch>
        </p:blipFill>
        <p:spPr>
          <a:xfrm>
            <a:off x="6608619" y="652180"/>
            <a:ext cx="4876800" cy="6170393"/>
          </a:xfrm>
          <a:prstGeom prst="rect">
            <a:avLst/>
          </a:prstGeom>
        </p:spPr>
      </p:pic>
      <p:sp>
        <p:nvSpPr>
          <p:cNvPr id="3" name="Rectangle 2"/>
          <p:cNvSpPr/>
          <p:nvPr/>
        </p:nvSpPr>
        <p:spPr>
          <a:xfrm>
            <a:off x="27709" y="1333622"/>
            <a:ext cx="6096000" cy="1292662"/>
          </a:xfrm>
          <a:prstGeom prst="rect">
            <a:avLst/>
          </a:prstGeom>
        </p:spPr>
        <p:txBody>
          <a:bodyPr>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The heartbeat of our digital media store is driven by a select group of top-selling artists. These artists, whose names are synonymous with high sales, have captivated audiences over time</a:t>
            </a:r>
            <a:r>
              <a:rPr lang="en-US" sz="2400" dirty="0">
                <a:latin typeface="Tahoma" panose="020B0604030504040204" pitchFamily="34" charset="0"/>
                <a:ea typeface="Tahoma" panose="020B0604030504040204" pitchFamily="34" charset="0"/>
                <a:cs typeface="Tahoma" panose="020B0604030504040204" pitchFamily="34" charset="0"/>
              </a:rPr>
              <a:t>.</a:t>
            </a:r>
          </a:p>
        </p:txBody>
      </p:sp>
      <p:sp>
        <p:nvSpPr>
          <p:cNvPr id="5" name="Rectangle 4"/>
          <p:cNvSpPr/>
          <p:nvPr/>
        </p:nvSpPr>
        <p:spPr>
          <a:xfrm>
            <a:off x="62345" y="5213674"/>
            <a:ext cx="5971309" cy="1277786"/>
          </a:xfrm>
          <a:prstGeom prst="rect">
            <a:avLst/>
          </a:prstGeom>
        </p:spPr>
        <p:txBody>
          <a:bodyPr wrap="square">
            <a:spAutoFit/>
          </a:bodyPr>
          <a:lstStyle/>
          <a:p>
            <a:pPr algn="just">
              <a:lnSpc>
                <a:spcPct val="107000"/>
              </a:lnSpc>
              <a:spcAft>
                <a:spcPts val="800"/>
              </a:spcAft>
            </a:pPr>
            <a:r>
              <a:rPr lang="en-US" b="1" dirty="0" smtClean="0">
                <a:latin typeface="Tahoma" panose="020B0604030504040204" pitchFamily="34" charset="0"/>
                <a:ea typeface="Tahoma" panose="020B0604030504040204" pitchFamily="34" charset="0"/>
                <a:cs typeface="Tahoma" panose="020B0604030504040204" pitchFamily="34" charset="0"/>
              </a:rPr>
              <a:t>This is no surprise as Iron Maiden are </a:t>
            </a:r>
            <a:r>
              <a:rPr lang="en-US" b="1" dirty="0">
                <a:latin typeface="Tahoma" panose="020B0604030504040204" pitchFamily="34" charset="0"/>
                <a:ea typeface="Tahoma" panose="020B0604030504040204" pitchFamily="34" charset="0"/>
                <a:cs typeface="Tahoma" panose="020B0604030504040204" pitchFamily="34" charset="0"/>
              </a:rPr>
              <a:t>considered one of the most influential heavy metal bands of all time, and their music continues to inspire new generations of musicians.</a:t>
            </a:r>
          </a:p>
        </p:txBody>
      </p:sp>
    </p:spTree>
    <p:extLst>
      <p:ext uri="{BB962C8B-B14F-4D97-AF65-F5344CB8AC3E}">
        <p14:creationId xmlns:p14="http://schemas.microsoft.com/office/powerpoint/2010/main" val="3393399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580" y="845127"/>
            <a:ext cx="5629201" cy="3990109"/>
          </a:xfrm>
          <a:prstGeom prst="rect">
            <a:avLst/>
          </a:prstGeom>
        </p:spPr>
      </p:pic>
      <p:sp>
        <p:nvSpPr>
          <p:cNvPr id="3" name="Rectangle 2"/>
          <p:cNvSpPr/>
          <p:nvPr/>
        </p:nvSpPr>
        <p:spPr>
          <a:xfrm>
            <a:off x="2805544" y="59632"/>
            <a:ext cx="6227619" cy="584775"/>
          </a:xfrm>
          <a:prstGeom prst="rect">
            <a:avLst/>
          </a:prstGeom>
          <a:solidFill>
            <a:schemeClr val="tx1"/>
          </a:solidFill>
        </p:spPr>
        <p:txBody>
          <a:bodyPr wrap="square">
            <a:spAutoFit/>
          </a:bodyPr>
          <a:lstStyle/>
          <a:p>
            <a:r>
              <a:rPr lang="en-US" sz="3200" b="1" dirty="0">
                <a:solidFill>
                  <a:schemeClr val="accent1"/>
                </a:solidFill>
                <a:latin typeface="Tahoma" panose="020B0604030504040204" pitchFamily="34" charset="0"/>
                <a:ea typeface="Tahoma" panose="020B0604030504040204" pitchFamily="34" charset="0"/>
                <a:cs typeface="Tahoma" panose="020B0604030504040204" pitchFamily="34" charset="0"/>
              </a:rPr>
              <a:t>Customer Purchase Patterns</a:t>
            </a:r>
          </a:p>
        </p:txBody>
      </p:sp>
      <p:pic>
        <p:nvPicPr>
          <p:cNvPr id="4" name="Picture 3"/>
          <p:cNvPicPr>
            <a:picLocks noChangeAspect="1"/>
          </p:cNvPicPr>
          <p:nvPr/>
        </p:nvPicPr>
        <p:blipFill>
          <a:blip r:embed="rId3"/>
          <a:stretch>
            <a:fillRect/>
          </a:stretch>
        </p:blipFill>
        <p:spPr>
          <a:xfrm>
            <a:off x="5763490" y="845127"/>
            <a:ext cx="6179908" cy="3990109"/>
          </a:xfrm>
          <a:prstGeom prst="rect">
            <a:avLst/>
          </a:prstGeom>
        </p:spPr>
      </p:pic>
      <p:sp>
        <p:nvSpPr>
          <p:cNvPr id="6" name="Rectangle 5"/>
          <p:cNvSpPr/>
          <p:nvPr/>
        </p:nvSpPr>
        <p:spPr>
          <a:xfrm>
            <a:off x="5833543" y="4887533"/>
            <a:ext cx="6109855" cy="646331"/>
          </a:xfrm>
          <a:prstGeom prst="rect">
            <a:avLst/>
          </a:prstGeom>
        </p:spPr>
        <p:txBody>
          <a:bodyPr wrap="square">
            <a:spAutoFit/>
          </a:bodyPr>
          <a:lstStyle/>
          <a:p>
            <a:r>
              <a:rPr lang="en-US" b="1" dirty="0">
                <a:latin typeface="Tahoma" panose="020B0604030504040204" pitchFamily="34" charset="0"/>
                <a:ea typeface="Tahoma" panose="020B0604030504040204" pitchFamily="34" charset="0"/>
                <a:cs typeface="Tahoma" panose="020B0604030504040204" pitchFamily="34" charset="0"/>
              </a:rPr>
              <a:t>The earliest invoice date for Frank </a:t>
            </a:r>
            <a:r>
              <a:rPr lang="en-US" b="1" dirty="0" smtClean="0">
                <a:latin typeface="Tahoma" panose="020B0604030504040204" pitchFamily="34" charset="0"/>
                <a:ea typeface="Tahoma" panose="020B0604030504040204" pitchFamily="34" charset="0"/>
                <a:cs typeface="Tahoma" panose="020B0604030504040204" pitchFamily="34" charset="0"/>
              </a:rPr>
              <a:t>indicates </a:t>
            </a:r>
            <a:r>
              <a:rPr lang="en-US" b="1" dirty="0">
                <a:latin typeface="Tahoma" panose="020B0604030504040204" pitchFamily="34" charset="0"/>
                <a:ea typeface="Tahoma" panose="020B0604030504040204" pitchFamily="34" charset="0"/>
                <a:cs typeface="Tahoma" panose="020B0604030504040204" pitchFamily="34" charset="0"/>
              </a:rPr>
              <a:t>a long-term customer relationship.</a:t>
            </a:r>
            <a:endParaRPr lang="en-US" b="1" dirty="0" smtClean="0">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106580" y="4956806"/>
            <a:ext cx="5105401" cy="646331"/>
          </a:xfrm>
          <a:prstGeom prst="rect">
            <a:avLst/>
          </a:prstGeom>
        </p:spPr>
        <p:txBody>
          <a:bodyPr wrap="square">
            <a:spAutoFit/>
          </a:bodyPr>
          <a:lstStyle/>
          <a:p>
            <a:r>
              <a:rPr lang="en-US" b="1" dirty="0">
                <a:latin typeface="Tahoma" panose="020B0604030504040204" pitchFamily="34" charset="0"/>
                <a:ea typeface="Tahoma" panose="020B0604030504040204" pitchFamily="34" charset="0"/>
                <a:cs typeface="Tahoma" panose="020B0604030504040204" pitchFamily="34" charset="0"/>
              </a:rPr>
              <a:t>Frank has the highest percentage of total </a:t>
            </a:r>
            <a:r>
              <a:rPr lang="en-US" b="1" dirty="0" smtClean="0">
                <a:latin typeface="Tahoma" panose="020B0604030504040204" pitchFamily="34" charset="0"/>
                <a:ea typeface="Tahoma" panose="020B0604030504040204" pitchFamily="34" charset="0"/>
                <a:cs typeface="Tahoma" panose="020B0604030504040204" pitchFamily="34" charset="0"/>
              </a:rPr>
              <a:t>purchases</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a:off x="106580" y="5724707"/>
            <a:ext cx="5629201" cy="1200329"/>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The sales distribution among </a:t>
            </a:r>
            <a:r>
              <a:rPr lang="en-US" b="1" dirty="0" smtClean="0">
                <a:latin typeface="Tahoma" panose="020B0604030504040204" pitchFamily="34" charset="0"/>
                <a:ea typeface="Tahoma" panose="020B0604030504040204" pitchFamily="34" charset="0"/>
                <a:cs typeface="Tahoma" panose="020B0604030504040204" pitchFamily="34" charset="0"/>
              </a:rPr>
              <a:t>other high value customers </a:t>
            </a:r>
            <a:r>
              <a:rPr lang="en-US" b="1" dirty="0">
                <a:latin typeface="Tahoma" panose="020B0604030504040204" pitchFamily="34" charset="0"/>
                <a:ea typeface="Tahoma" panose="020B0604030504040204" pitchFamily="34" charset="0"/>
                <a:cs typeface="Tahoma" panose="020B0604030504040204" pitchFamily="34" charset="0"/>
              </a:rPr>
              <a:t>is relatively even, with most customers contributing between 7% and 9% of total sales.</a:t>
            </a:r>
          </a:p>
        </p:txBody>
      </p:sp>
    </p:spTree>
    <p:extLst>
      <p:ext uri="{BB962C8B-B14F-4D97-AF65-F5344CB8AC3E}">
        <p14:creationId xmlns:p14="http://schemas.microsoft.com/office/powerpoint/2010/main" val="3270550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3627" y="93493"/>
            <a:ext cx="6446846" cy="584775"/>
          </a:xfrm>
          <a:prstGeom prst="rect">
            <a:avLst/>
          </a:prstGeom>
          <a:solidFill>
            <a:schemeClr val="tx1"/>
          </a:solidFill>
        </p:spPr>
        <p:txBody>
          <a:bodyPr wrap="square">
            <a:spAutoFit/>
          </a:bodyPr>
          <a:lstStyle/>
          <a:p>
            <a:r>
              <a:rPr lang="en-US" sz="32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Customer Purchase Patterns</a:t>
            </a:r>
            <a:endParaRPr lang="en-US" sz="32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5160817" y="996923"/>
            <a:ext cx="6878783" cy="3078885"/>
          </a:xfrm>
          <a:prstGeom prst="rect">
            <a:avLst/>
          </a:prstGeom>
        </p:spPr>
      </p:pic>
      <p:pic>
        <p:nvPicPr>
          <p:cNvPr id="5" name="Picture 4"/>
          <p:cNvPicPr>
            <a:picLocks noChangeAspect="1"/>
          </p:cNvPicPr>
          <p:nvPr/>
        </p:nvPicPr>
        <p:blipFill>
          <a:blip r:embed="rId3"/>
          <a:stretch>
            <a:fillRect/>
          </a:stretch>
        </p:blipFill>
        <p:spPr>
          <a:xfrm>
            <a:off x="69346" y="996923"/>
            <a:ext cx="4857675" cy="4853952"/>
          </a:xfrm>
          <a:prstGeom prst="rect">
            <a:avLst/>
          </a:prstGeom>
        </p:spPr>
      </p:pic>
      <p:sp>
        <p:nvSpPr>
          <p:cNvPr id="7" name="Rectangle 6"/>
          <p:cNvSpPr/>
          <p:nvPr/>
        </p:nvSpPr>
        <p:spPr>
          <a:xfrm>
            <a:off x="69271" y="6056456"/>
            <a:ext cx="5091546" cy="646331"/>
          </a:xfrm>
          <a:prstGeom prst="rect">
            <a:avLst/>
          </a:prstGeom>
        </p:spPr>
        <p:txBody>
          <a:bodyPr wrap="square">
            <a:spAutoFit/>
          </a:bodyPr>
          <a:lstStyle/>
          <a:p>
            <a:r>
              <a:rPr lang="en-US" b="1" dirty="0" smtClean="0">
                <a:latin typeface="Tahoma" panose="020B0604030504040204" pitchFamily="34" charset="0"/>
                <a:ea typeface="Tahoma" panose="020B0604030504040204" pitchFamily="34" charset="0"/>
                <a:cs typeface="Tahoma" panose="020B0604030504040204" pitchFamily="34" charset="0"/>
              </a:rPr>
              <a:t>High value customers enjoy an eclectic mix of genres</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5160816" y="4394463"/>
            <a:ext cx="6878783" cy="2308324"/>
          </a:xfrm>
          <a:prstGeom prst="rect">
            <a:avLst/>
          </a:prstGeom>
        </p:spPr>
        <p:txBody>
          <a:bodyPr wrap="square">
            <a:spAutoFit/>
          </a:bodyPr>
          <a:lstStyle/>
          <a:p>
            <a:pPr algn="just"/>
            <a:r>
              <a:rPr lang="en-US" b="1" dirty="0" smtClean="0">
                <a:latin typeface="Tahoma" panose="020B0604030504040204" pitchFamily="34" charset="0"/>
                <a:ea typeface="Tahoma" panose="020B0604030504040204" pitchFamily="34" charset="0"/>
                <a:cs typeface="Tahoma" panose="020B0604030504040204" pitchFamily="34" charset="0"/>
              </a:rPr>
              <a:t>The </a:t>
            </a:r>
            <a:r>
              <a:rPr lang="en-US" b="1" dirty="0">
                <a:latin typeface="Tahoma" panose="020B0604030504040204" pitchFamily="34" charset="0"/>
                <a:ea typeface="Tahoma" panose="020B0604030504040204" pitchFamily="34" charset="0"/>
                <a:cs typeface="Tahoma" panose="020B0604030504040204" pitchFamily="34" charset="0"/>
              </a:rPr>
              <a:t>majority of the media store's customers are from Brazil and the USA, followed by a significant portion from Canada, with smaller but notable contributions from Italy and the Netherlands. </a:t>
            </a:r>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endParaRPr lang="en-US" b="1" dirty="0" smtClean="0">
              <a:latin typeface="Tahoma" panose="020B0604030504040204" pitchFamily="34" charset="0"/>
              <a:ea typeface="Tahoma" panose="020B0604030504040204" pitchFamily="34" charset="0"/>
              <a:cs typeface="Tahoma" panose="020B0604030504040204" pitchFamily="34" charset="0"/>
            </a:endParaRPr>
          </a:p>
          <a:p>
            <a:pPr algn="just"/>
            <a:r>
              <a:rPr lang="en-US" b="1" dirty="0" smtClean="0">
                <a:latin typeface="Tahoma" panose="020B0604030504040204" pitchFamily="34" charset="0"/>
                <a:ea typeface="Tahoma" panose="020B0604030504040204" pitchFamily="34" charset="0"/>
                <a:cs typeface="Tahoma" panose="020B0604030504040204" pitchFamily="34" charset="0"/>
              </a:rPr>
              <a:t>This </a:t>
            </a:r>
            <a:r>
              <a:rPr lang="en-US" b="1" dirty="0">
                <a:latin typeface="Tahoma" panose="020B0604030504040204" pitchFamily="34" charset="0"/>
                <a:ea typeface="Tahoma" panose="020B0604030504040204" pitchFamily="34" charset="0"/>
                <a:cs typeface="Tahoma" panose="020B0604030504040204" pitchFamily="34" charset="0"/>
              </a:rPr>
              <a:t>distribution can help the store tailor its marketing and inventory strategies to better serve these key markets.</a:t>
            </a:r>
          </a:p>
        </p:txBody>
      </p:sp>
    </p:spTree>
    <p:extLst>
      <p:ext uri="{BB962C8B-B14F-4D97-AF65-F5344CB8AC3E}">
        <p14:creationId xmlns:p14="http://schemas.microsoft.com/office/powerpoint/2010/main" val="3796740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9563" y="0"/>
            <a:ext cx="3754582" cy="584775"/>
          </a:xfrm>
          <a:prstGeom prst="rect">
            <a:avLst/>
          </a:prstGeom>
          <a:solidFill>
            <a:schemeClr val="tx1"/>
          </a:solidFill>
        </p:spPr>
        <p:txBody>
          <a:bodyPr wrap="square">
            <a:spAutoFit/>
          </a:bodyPr>
          <a:lstStyle/>
          <a:p>
            <a:pPr>
              <a:spcAft>
                <a:spcPts val="1000"/>
              </a:spcAft>
            </a:pPr>
            <a:r>
              <a:rPr lang="en-US" sz="3200" b="1" dirty="0">
                <a:solidFill>
                  <a:schemeClr val="accent1"/>
                </a:solidFill>
                <a:latin typeface="Tahoma" panose="020B0604030504040204" pitchFamily="34" charset="0"/>
                <a:ea typeface="Tahoma" panose="020B0604030504040204" pitchFamily="34" charset="0"/>
                <a:cs typeface="Tahoma" panose="020B0604030504040204" pitchFamily="34" charset="0"/>
              </a:rPr>
              <a:t>Genre Popularity</a:t>
            </a:r>
          </a:p>
        </p:txBody>
      </p:sp>
      <p:pic>
        <p:nvPicPr>
          <p:cNvPr id="5" name="Picture 4"/>
          <p:cNvPicPr>
            <a:picLocks noChangeAspect="1"/>
          </p:cNvPicPr>
          <p:nvPr/>
        </p:nvPicPr>
        <p:blipFill>
          <a:blip r:embed="rId2"/>
          <a:stretch>
            <a:fillRect/>
          </a:stretch>
        </p:blipFill>
        <p:spPr>
          <a:xfrm>
            <a:off x="124690" y="654930"/>
            <a:ext cx="6719455" cy="5851739"/>
          </a:xfrm>
          <a:prstGeom prst="rect">
            <a:avLst/>
          </a:prstGeom>
        </p:spPr>
      </p:pic>
      <p:sp>
        <p:nvSpPr>
          <p:cNvPr id="6" name="Rectangle 5"/>
          <p:cNvSpPr/>
          <p:nvPr/>
        </p:nvSpPr>
        <p:spPr>
          <a:xfrm>
            <a:off x="7185415" y="859429"/>
            <a:ext cx="4604803" cy="1477328"/>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Music genres are the soul of our </a:t>
            </a:r>
            <a:r>
              <a:rPr lang="en-US" b="1" dirty="0" smtClean="0">
                <a:latin typeface="Tahoma" panose="020B0604030504040204" pitchFamily="34" charset="0"/>
                <a:ea typeface="Tahoma" panose="020B0604030504040204" pitchFamily="34" charset="0"/>
                <a:cs typeface="Tahoma" panose="020B0604030504040204" pitchFamily="34" charset="0"/>
              </a:rPr>
              <a:t>Store</a:t>
            </a:r>
            <a:r>
              <a:rPr lang="en-US" b="1" dirty="0">
                <a:latin typeface="Tahoma" panose="020B0604030504040204" pitchFamily="34" charset="0"/>
                <a:ea typeface="Tahoma" panose="020B0604030504040204" pitchFamily="34" charset="0"/>
                <a:cs typeface="Tahoma" panose="020B0604030504040204" pitchFamily="34" charset="0"/>
              </a:rPr>
              <a:t>, and their popularity shifts like the tides. By analyzing genre trends, we uncover fascinating shifts in listener preferences</a:t>
            </a:r>
            <a:r>
              <a:rPr lang="en-US" dirty="0"/>
              <a:t>.</a:t>
            </a:r>
          </a:p>
        </p:txBody>
      </p:sp>
      <p:sp>
        <p:nvSpPr>
          <p:cNvPr id="3" name="Rectangle 1"/>
          <p:cNvSpPr>
            <a:spLocks noChangeArrowheads="1"/>
          </p:cNvSpPr>
          <p:nvPr/>
        </p:nvSpPr>
        <p:spPr bwMode="auto">
          <a:xfrm rot="10800000" flipV="1">
            <a:off x="7185415" y="2011139"/>
            <a:ext cx="483523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Rock </a:t>
            </a:r>
            <a:r>
              <a:rPr kumimoji="0" lang="en-US" altLang="en-US"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and Latin music are the most popular genres, with Rock leading significantly. Metal and Alternative &amp; Punk also have strong followings.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MPEG </a:t>
            </a:r>
            <a:r>
              <a:rPr kumimoji="0" lang="en-US" altLang="en-US"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audio files dominate the sales, followed by a smaller but notable share of protected video files. Other audio file formats have much lower sales. </a:t>
            </a:r>
          </a:p>
        </p:txBody>
      </p:sp>
      <p:sp>
        <p:nvSpPr>
          <p:cNvPr id="4" name="Rectangle 3"/>
          <p:cNvSpPr/>
          <p:nvPr/>
        </p:nvSpPr>
        <p:spPr>
          <a:xfrm>
            <a:off x="7185415" y="5378839"/>
            <a:ext cx="4835236" cy="923330"/>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These insights </a:t>
            </a:r>
            <a:r>
              <a:rPr lang="en-US" b="1" dirty="0" smtClean="0">
                <a:latin typeface="Tahoma" panose="020B0604030504040204" pitchFamily="34" charset="0"/>
                <a:ea typeface="Tahoma" panose="020B0604030504040204" pitchFamily="34" charset="0"/>
                <a:cs typeface="Tahoma" panose="020B0604030504040204" pitchFamily="34" charset="0"/>
              </a:rPr>
              <a:t>will enable us curate </a:t>
            </a:r>
            <a:r>
              <a:rPr lang="en-US" b="1" dirty="0">
                <a:latin typeface="Tahoma" panose="020B0604030504040204" pitchFamily="34" charset="0"/>
                <a:ea typeface="Tahoma" panose="020B0604030504040204" pitchFamily="34" charset="0"/>
                <a:cs typeface="Tahoma" panose="020B0604030504040204" pitchFamily="34" charset="0"/>
              </a:rPr>
              <a:t>genre-specific promotions and anticipate future trends.</a:t>
            </a:r>
          </a:p>
        </p:txBody>
      </p:sp>
    </p:spTree>
    <p:extLst>
      <p:ext uri="{BB962C8B-B14F-4D97-AF65-F5344CB8AC3E}">
        <p14:creationId xmlns:p14="http://schemas.microsoft.com/office/powerpoint/2010/main" val="402831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67201" y="128960"/>
            <a:ext cx="2743199" cy="584775"/>
          </a:xfrm>
          <a:prstGeom prst="rect">
            <a:avLst/>
          </a:prstGeom>
          <a:solidFill>
            <a:schemeClr val="tx1"/>
          </a:solidFill>
        </p:spPr>
        <p:txBody>
          <a:bodyPr wrap="square">
            <a:spAutoFit/>
          </a:bodyPr>
          <a:lstStyle/>
          <a:p>
            <a:pPr>
              <a:spcAft>
                <a:spcPts val="1000"/>
              </a:spcAft>
            </a:pPr>
            <a:r>
              <a:rPr lang="en-US" sz="3200" b="1" dirty="0">
                <a:solidFill>
                  <a:schemeClr val="accent1"/>
                </a:solidFill>
                <a:latin typeface="Tahoma" panose="020B0604030504040204" pitchFamily="34" charset="0"/>
                <a:ea typeface="Tahoma" panose="020B0604030504040204" pitchFamily="34" charset="0"/>
                <a:cs typeface="Tahoma" panose="020B0604030504040204" pitchFamily="34" charset="0"/>
              </a:rPr>
              <a:t>Sales </a:t>
            </a:r>
            <a:r>
              <a:rPr lang="en-US" sz="32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Trend</a:t>
            </a:r>
            <a:endParaRPr lang="en-US" sz="32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3844637" y="1205345"/>
            <a:ext cx="8167288" cy="5514109"/>
          </a:xfrm>
          <a:prstGeom prst="rect">
            <a:avLst/>
          </a:prstGeom>
        </p:spPr>
      </p:pic>
      <p:sp>
        <p:nvSpPr>
          <p:cNvPr id="9" name="Rectangle 2"/>
          <p:cNvSpPr>
            <a:spLocks noChangeArrowheads="1"/>
          </p:cNvSpPr>
          <p:nvPr/>
        </p:nvSpPr>
        <p:spPr bwMode="auto">
          <a:xfrm>
            <a:off x="0" y="1612098"/>
            <a:ext cx="36991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 baseline sales appear relatively consistent, generally fluctuating between 5 and 15 units.</a:t>
            </a:r>
            <a:r>
              <a:rPr lang="en-US" b="1" dirty="0">
                <a:latin typeface="Tahoma" panose="020B0604030504040204" pitchFamily="34" charset="0"/>
                <a:ea typeface="Tahoma" panose="020B0604030504040204" pitchFamily="34" charset="0"/>
                <a:cs typeface="Tahoma" panose="020B0604030504040204" pitchFamily="34" charset="0"/>
              </a:rPr>
              <a:t> This indicates a mature market</a:t>
            </a:r>
            <a:endPar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3621559"/>
            <a:ext cx="36991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There are several outliers </a:t>
            </a:r>
            <a:r>
              <a:rPr lang="en-US" b="1" dirty="0">
                <a:latin typeface="Tahoma" panose="020B0604030504040204" pitchFamily="34" charset="0"/>
                <a:ea typeface="Tahoma" panose="020B0604030504040204" pitchFamily="34" charset="0"/>
                <a:cs typeface="Tahoma" panose="020B0604030504040204" pitchFamily="34" charset="0"/>
              </a:rPr>
              <a:t>around December </a:t>
            </a: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where </a:t>
            </a: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sales exceed 20 units, indicating exceptional sales periods.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These </a:t>
            </a:r>
            <a:r>
              <a:rPr kumimoji="0" lang="en-US" altLang="en-US" sz="1800" b="1" i="0" u="none" strike="noStrike" cap="none" normalizeH="0" baseline="0" dirty="0" smtClean="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outliers might be due to special promotions, new releases, or holiday seasons that boost sales significantly</a:t>
            </a:r>
            <a:r>
              <a:rPr kumimoji="0" lang="en-US" altLang="en-US" sz="1800" b="1" i="0" u="none" strike="noStrike" cap="none" normalizeH="0" baseline="0" dirty="0" smtClean="0">
                <a:ln>
                  <a:noFill/>
                </a:ln>
                <a:solidFill>
                  <a:schemeClr val="tx1"/>
                </a:solidFill>
                <a:effectLst/>
                <a:latin typeface="Arial" panose="020B0604020202020204" pitchFamily="34" charset="0"/>
              </a:rPr>
              <a:t>. </a:t>
            </a:r>
          </a:p>
        </p:txBody>
      </p:sp>
      <p:sp>
        <p:nvSpPr>
          <p:cNvPr id="11" name="Rectangle 10"/>
          <p:cNvSpPr/>
          <p:nvPr/>
        </p:nvSpPr>
        <p:spPr>
          <a:xfrm>
            <a:off x="8534400" y="2304595"/>
            <a:ext cx="3688774" cy="369332"/>
          </a:xfrm>
          <a:prstGeom prst="rect">
            <a:avLst/>
          </a:prstGeom>
        </p:spPr>
        <p:txBody>
          <a:bodyPr wrap="square">
            <a:spAutoFit/>
          </a:bodyPr>
          <a:lstStyle/>
          <a:p>
            <a:r>
              <a:rPr lang="en-US" b="1" dirty="0" smtClean="0"/>
              <a:t>. </a:t>
            </a:r>
            <a:endParaRPr lang="en-US" dirty="0"/>
          </a:p>
        </p:txBody>
      </p:sp>
    </p:spTree>
    <p:extLst>
      <p:ext uri="{BB962C8B-B14F-4D97-AF65-F5344CB8AC3E}">
        <p14:creationId xmlns:p14="http://schemas.microsoft.com/office/powerpoint/2010/main" val="2256970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13418" y="886689"/>
            <a:ext cx="4862333" cy="5777345"/>
          </a:xfrm>
          <a:prstGeom prst="rect">
            <a:avLst/>
          </a:prstGeom>
        </p:spPr>
      </p:pic>
      <p:sp>
        <p:nvSpPr>
          <p:cNvPr id="6" name="Rectangle 5"/>
          <p:cNvSpPr/>
          <p:nvPr/>
        </p:nvSpPr>
        <p:spPr>
          <a:xfrm>
            <a:off x="4281055" y="128960"/>
            <a:ext cx="2632363" cy="584775"/>
          </a:xfrm>
          <a:prstGeom prst="rect">
            <a:avLst/>
          </a:prstGeom>
          <a:solidFill>
            <a:schemeClr val="tx1"/>
          </a:solidFill>
        </p:spPr>
        <p:txBody>
          <a:bodyPr wrap="square">
            <a:spAutoFit/>
          </a:bodyPr>
          <a:lstStyle/>
          <a:p>
            <a:pPr>
              <a:spcAft>
                <a:spcPts val="1000"/>
              </a:spcAft>
            </a:pPr>
            <a:r>
              <a:rPr lang="en-US" sz="3200" b="1" dirty="0">
                <a:solidFill>
                  <a:schemeClr val="accent1"/>
                </a:solidFill>
                <a:latin typeface="Tahoma" panose="020B0604030504040204" pitchFamily="34" charset="0"/>
                <a:ea typeface="Tahoma" panose="020B0604030504040204" pitchFamily="34" charset="0"/>
                <a:cs typeface="Tahoma" panose="020B0604030504040204" pitchFamily="34" charset="0"/>
              </a:rPr>
              <a:t>Sales </a:t>
            </a:r>
            <a:r>
              <a:rPr lang="en-US" sz="3200" b="1" dirty="0" smtClean="0">
                <a:solidFill>
                  <a:schemeClr val="accent1"/>
                </a:solidFill>
                <a:latin typeface="Tahoma" panose="020B0604030504040204" pitchFamily="34" charset="0"/>
                <a:ea typeface="Tahoma" panose="020B0604030504040204" pitchFamily="34" charset="0"/>
                <a:cs typeface="Tahoma" panose="020B0604030504040204" pitchFamily="34" charset="0"/>
              </a:rPr>
              <a:t>Trend</a:t>
            </a:r>
            <a:endParaRPr lang="en-US" sz="32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73181" y="1413297"/>
            <a:ext cx="6310745" cy="923330"/>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Overall, sales appear relatively flat: There </a:t>
            </a:r>
            <a:r>
              <a:rPr lang="en-US" b="1" dirty="0" smtClean="0">
                <a:latin typeface="Tahoma" panose="020B0604030504040204" pitchFamily="34" charset="0"/>
                <a:ea typeface="Tahoma" panose="020B0604030504040204" pitchFamily="34" charset="0"/>
                <a:cs typeface="Tahoma" panose="020B0604030504040204" pitchFamily="34" charset="0"/>
              </a:rPr>
              <a:t>is </a:t>
            </a:r>
            <a:r>
              <a:rPr lang="en-US" b="1" dirty="0" smtClean="0">
                <a:latin typeface="Tahoma" panose="020B0604030504040204" pitchFamily="34" charset="0"/>
                <a:ea typeface="Tahoma" panose="020B0604030504040204" pitchFamily="34" charset="0"/>
                <a:cs typeface="Tahoma" panose="020B0604030504040204" pitchFamily="34" charset="0"/>
              </a:rPr>
              <a:t>no </a:t>
            </a:r>
            <a:r>
              <a:rPr lang="en-US" b="1" dirty="0" smtClean="0">
                <a:latin typeface="Tahoma" panose="020B0604030504040204" pitchFamily="34" charset="0"/>
                <a:ea typeface="Tahoma" panose="020B0604030504040204" pitchFamily="34" charset="0"/>
                <a:cs typeface="Tahoma" panose="020B0604030504040204" pitchFamily="34" charset="0"/>
              </a:rPr>
              <a:t>major </a:t>
            </a:r>
            <a:r>
              <a:rPr lang="en-US" b="1" dirty="0">
                <a:latin typeface="Tahoma" panose="020B0604030504040204" pitchFamily="34" charset="0"/>
                <a:ea typeface="Tahoma" panose="020B0604030504040204" pitchFamily="34" charset="0"/>
                <a:cs typeface="Tahoma" panose="020B0604030504040204" pitchFamily="34" charset="0"/>
              </a:rPr>
              <a:t>upward or downward trend across the five </a:t>
            </a:r>
            <a:r>
              <a:rPr lang="en-US" b="1" dirty="0" smtClean="0">
                <a:latin typeface="Tahoma" panose="020B0604030504040204" pitchFamily="34" charset="0"/>
                <a:ea typeface="Tahoma" panose="020B0604030504040204" pitchFamily="34" charset="0"/>
                <a:cs typeface="Tahoma" panose="020B0604030504040204" pitchFamily="34" charset="0"/>
              </a:rPr>
              <a:t>year period. </a:t>
            </a:r>
            <a:r>
              <a:rPr lang="en-US" b="1" dirty="0">
                <a:latin typeface="Tahoma" panose="020B0604030504040204" pitchFamily="34" charset="0"/>
                <a:ea typeface="Tahoma" panose="020B0604030504040204" pitchFamily="34" charset="0"/>
                <a:cs typeface="Tahoma" panose="020B0604030504040204" pitchFamily="34" charset="0"/>
              </a:rPr>
              <a:t>Sales total around 450 units each year.</a:t>
            </a:r>
          </a:p>
        </p:txBody>
      </p:sp>
      <p:sp>
        <p:nvSpPr>
          <p:cNvPr id="8" name="Rectangle 7"/>
          <p:cNvSpPr/>
          <p:nvPr/>
        </p:nvSpPr>
        <p:spPr>
          <a:xfrm>
            <a:off x="131620" y="2749546"/>
            <a:ext cx="6504708" cy="1477328"/>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Iron Maiden is a consistently selling artist: Iron Maiden is the only band listed that appears to have sold albums every year throughout this period. While not necessarily a top seller each year, their consistent sales performance is interesting to note.</a:t>
            </a:r>
          </a:p>
        </p:txBody>
      </p:sp>
      <p:sp>
        <p:nvSpPr>
          <p:cNvPr id="10" name="Rectangle 9"/>
          <p:cNvSpPr/>
          <p:nvPr/>
        </p:nvSpPr>
        <p:spPr>
          <a:xfrm>
            <a:off x="131620" y="4639793"/>
            <a:ext cx="6096000" cy="923330"/>
          </a:xfrm>
          <a:prstGeom prst="rect">
            <a:avLst/>
          </a:prstGeom>
        </p:spPr>
        <p:txBody>
          <a:bodyPr>
            <a:spAutoFit/>
          </a:bodyPr>
          <a:lstStyle/>
          <a:p>
            <a:pPr lvl="0" algn="just" eaLnBrk="0" fontAlgn="base" hangingPunct="0">
              <a:spcBef>
                <a:spcPct val="0"/>
              </a:spcBef>
              <a:spcAft>
                <a:spcPct val="0"/>
              </a:spcAft>
            </a:pPr>
            <a:r>
              <a:rPr lang="en-US" altLang="en-US" b="1" dirty="0">
                <a:latin typeface="Tahoma" panose="020B0604030504040204" pitchFamily="34" charset="0"/>
                <a:ea typeface="Tahoma" panose="020B0604030504040204" pitchFamily="34" charset="0"/>
                <a:cs typeface="Tahoma" panose="020B0604030504040204" pitchFamily="34" charset="0"/>
              </a:rPr>
              <a:t>The regularity of these fluctuations indicates a stable pattern of customer purchasing behavior over time. </a:t>
            </a:r>
          </a:p>
        </p:txBody>
      </p:sp>
    </p:spTree>
    <p:extLst>
      <p:ext uri="{BB962C8B-B14F-4D97-AF65-F5344CB8AC3E}">
        <p14:creationId xmlns:p14="http://schemas.microsoft.com/office/powerpoint/2010/main" val="145998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6064" y="37978"/>
            <a:ext cx="6781023" cy="584775"/>
          </a:xfrm>
          <a:prstGeom prst="rect">
            <a:avLst/>
          </a:prstGeom>
          <a:solidFill>
            <a:schemeClr val="tx1"/>
          </a:solidFill>
        </p:spPr>
        <p:txBody>
          <a:bodyPr wrap="none">
            <a:spAutoFit/>
          </a:bodyPr>
          <a:lstStyle/>
          <a:p>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Customer Lifetime Value (</a:t>
            </a:r>
            <a:r>
              <a:rPr lang="en-US" sz="3200" b="1" dirty="0" smtClean="0">
                <a:solidFill>
                  <a:srgbClr val="C00000"/>
                </a:solidFill>
                <a:latin typeface="Tahoma" panose="020B0604030504040204" pitchFamily="34" charset="0"/>
                <a:ea typeface="Tahoma" panose="020B0604030504040204" pitchFamily="34" charset="0"/>
                <a:cs typeface="Tahoma" panose="020B0604030504040204" pitchFamily="34" charset="0"/>
              </a:rPr>
              <a:t>CLTV</a:t>
            </a:r>
            <a:r>
              <a:rPr lang="en-US" sz="3200" b="1" dirty="0">
                <a:solidFill>
                  <a:srgbClr val="C00000"/>
                </a:solidFill>
                <a:latin typeface="Tahoma" panose="020B0604030504040204" pitchFamily="34" charset="0"/>
                <a:ea typeface="Tahoma" panose="020B0604030504040204" pitchFamily="34" charset="0"/>
                <a:cs typeface="Tahoma" panose="020B0604030504040204" pitchFamily="34" charset="0"/>
              </a:rPr>
              <a:t>)</a:t>
            </a:r>
          </a:p>
        </p:txBody>
      </p:sp>
      <p:sp>
        <p:nvSpPr>
          <p:cNvPr id="4" name="Rectangle 3"/>
          <p:cNvSpPr/>
          <p:nvPr/>
        </p:nvSpPr>
        <p:spPr>
          <a:xfrm>
            <a:off x="96982" y="1032226"/>
            <a:ext cx="2729345" cy="2585323"/>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Customer Lifetime Value is a critical metric, revealing the long-term worth of our patrons. By calculating CLV, we identify customers who provide the most value over time. </a:t>
            </a:r>
          </a:p>
        </p:txBody>
      </p:sp>
      <p:pic>
        <p:nvPicPr>
          <p:cNvPr id="5" name="Picture 4"/>
          <p:cNvPicPr>
            <a:picLocks noChangeAspect="1"/>
          </p:cNvPicPr>
          <p:nvPr/>
        </p:nvPicPr>
        <p:blipFill>
          <a:blip r:embed="rId2"/>
          <a:stretch>
            <a:fillRect/>
          </a:stretch>
        </p:blipFill>
        <p:spPr>
          <a:xfrm>
            <a:off x="3119391" y="1032226"/>
            <a:ext cx="8989484" cy="2757055"/>
          </a:xfrm>
          <a:prstGeom prst="rect">
            <a:avLst/>
          </a:prstGeom>
        </p:spPr>
      </p:pic>
      <p:pic>
        <p:nvPicPr>
          <p:cNvPr id="6" name="Picture 5"/>
          <p:cNvPicPr>
            <a:picLocks noChangeAspect="1"/>
          </p:cNvPicPr>
          <p:nvPr/>
        </p:nvPicPr>
        <p:blipFill>
          <a:blip r:embed="rId3"/>
          <a:stretch>
            <a:fillRect/>
          </a:stretch>
        </p:blipFill>
        <p:spPr>
          <a:xfrm>
            <a:off x="3119391" y="4069320"/>
            <a:ext cx="8989484" cy="2591162"/>
          </a:xfrm>
          <a:prstGeom prst="rect">
            <a:avLst/>
          </a:prstGeom>
        </p:spPr>
      </p:pic>
      <p:sp>
        <p:nvSpPr>
          <p:cNvPr id="7" name="Rectangle 6"/>
          <p:cNvSpPr/>
          <p:nvPr/>
        </p:nvSpPr>
        <p:spPr>
          <a:xfrm>
            <a:off x="96982" y="4304021"/>
            <a:ext cx="2881745" cy="2585323"/>
          </a:xfrm>
          <a:prstGeom prst="rect">
            <a:avLst/>
          </a:prstGeom>
        </p:spPr>
        <p:txBody>
          <a:bodyPr wrap="square">
            <a:spAutoFit/>
          </a:bodyPr>
          <a:lstStyle/>
          <a:p>
            <a:pPr algn="just"/>
            <a:r>
              <a:rPr lang="en-US" b="1" dirty="0">
                <a:latin typeface="Tahoma" panose="020B0604030504040204" pitchFamily="34" charset="0"/>
                <a:ea typeface="Tahoma" panose="020B0604030504040204" pitchFamily="34" charset="0"/>
                <a:cs typeface="Tahoma" panose="020B0604030504040204" pitchFamily="34" charset="0"/>
              </a:rPr>
              <a:t>Overall, the </a:t>
            </a:r>
            <a:r>
              <a:rPr lang="en-US" b="1" dirty="0" smtClean="0">
                <a:latin typeface="Tahoma" panose="020B0604030504040204" pitchFamily="34" charset="0"/>
                <a:ea typeface="Tahoma" panose="020B0604030504040204" pitchFamily="34" charset="0"/>
                <a:cs typeface="Tahoma" panose="020B0604030504040204" pitchFamily="34" charset="0"/>
              </a:rPr>
              <a:t>key influencers chart </a:t>
            </a:r>
            <a:r>
              <a:rPr lang="en-US" b="1" dirty="0">
                <a:latin typeface="Tahoma" panose="020B0604030504040204" pitchFamily="34" charset="0"/>
                <a:ea typeface="Tahoma" panose="020B0604030504040204" pitchFamily="34" charset="0"/>
                <a:cs typeface="Tahoma" panose="020B0604030504040204" pitchFamily="34" charset="0"/>
              </a:rPr>
              <a:t>suggests that </a:t>
            </a:r>
            <a:r>
              <a:rPr lang="en-US" b="1" dirty="0" smtClean="0">
                <a:latin typeface="Tahoma" panose="020B0604030504040204" pitchFamily="34" charset="0"/>
                <a:ea typeface="Tahoma" panose="020B0604030504040204" pitchFamily="34" charset="0"/>
                <a:cs typeface="Tahoma" panose="020B0604030504040204" pitchFamily="34" charset="0"/>
              </a:rPr>
              <a:t>Chinook’s </a:t>
            </a:r>
            <a:r>
              <a:rPr lang="en-US" b="1" dirty="0">
                <a:latin typeface="Tahoma" panose="020B0604030504040204" pitchFamily="34" charset="0"/>
                <a:ea typeface="Tahoma" panose="020B0604030504040204" pitchFamily="34" charset="0"/>
                <a:cs typeface="Tahoma" panose="020B0604030504040204" pitchFamily="34" charset="0"/>
              </a:rPr>
              <a:t>CLTV is likely to be higher when customers spend more overall, even if they buy a little less frequently.</a:t>
            </a:r>
          </a:p>
        </p:txBody>
      </p:sp>
    </p:spTree>
    <p:extLst>
      <p:ext uri="{BB962C8B-B14F-4D97-AF65-F5344CB8AC3E}">
        <p14:creationId xmlns:p14="http://schemas.microsoft.com/office/powerpoint/2010/main" val="33219680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2687</TotalTime>
  <Words>1003</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Tahoma</vt:lpstr>
      <vt:lpstr>Wingdings</vt:lpstr>
      <vt:lpstr>Wingdings 3</vt:lpstr>
      <vt:lpstr>Ion</vt:lpstr>
      <vt:lpstr>CHINOOK MEDIA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CHINOOK DATABASE</dc:title>
  <dc:creator>USER</dc:creator>
  <cp:lastModifiedBy>USER</cp:lastModifiedBy>
  <cp:revision>108</cp:revision>
  <dcterms:created xsi:type="dcterms:W3CDTF">2024-07-10T10:48:46Z</dcterms:created>
  <dcterms:modified xsi:type="dcterms:W3CDTF">2024-08-10T20:25:24Z</dcterms:modified>
</cp:coreProperties>
</file>