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1" r:id="rId2"/>
    <p:sldId id="274" r:id="rId3"/>
    <p:sldId id="273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1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3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6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3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C5B793-1848-43A5-ACF1-912B05364DC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4D41-13D8-4C0C-9CA6-AC0BA16E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a.com/" TargetMode="External"/><Relationship Id="rId2" Type="http://schemas.openxmlformats.org/officeDocument/2006/relationships/hyperlink" Target="https://www.statista.com/statistics/262884/countries-with-the-highest-fertility-rates/#:~:text=High%20fertility%20rates%20in%20Africa,in%20other%20less%2Ddeveloped%20regions.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5" y="5890552"/>
            <a:ext cx="42672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PRESENTED BY FAVOUR </a:t>
            </a:r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AKPAN favourina</a:t>
            </a:r>
            <a:r>
              <a:rPr lang="en-US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.akpan@gmail.com</a:t>
            </a:r>
            <a:endParaRPr lang="en-US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55" y="1246909"/>
            <a:ext cx="12025745" cy="3985106"/>
          </a:xfrm>
        </p:spPr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Unlocking </a:t>
            </a:r>
            <a:r>
              <a:rPr lang="en-US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Economic </a:t>
            </a:r>
            <a:r>
              <a:rPr lang="en-US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Potential: </a:t>
            </a:r>
            <a:br>
              <a:rPr lang="en-US" sz="3200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Impact of Fertility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Rate on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GDP per Capita in Nigeria and African Nations Using Insights from High-Income Countries</a:t>
            </a:r>
            <a:r>
              <a:rPr lang="en-US" altLang="en-US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altLang="en-US" sz="3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291" y="1142852"/>
            <a:ext cx="9767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93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" y="332509"/>
            <a:ext cx="11883632" cy="27052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985" y="3037742"/>
            <a:ext cx="1204988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Comparison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Fertility Rate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Nigeria has a much higher fertility rate compared to other countries, which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has contributed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to a high population growth rate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Median Age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The median age in Nigeria is 17, indicating a very young population compared to the other countries which have median ages ranging from 28 (South Africa) to 48 (Italy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Life Expectancy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At 51.84 years, Nigeria’s life expectancy is much lower than the other countries, suggesting significant public health challenges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Under-5 Mortality Rate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Nigeria has a very high under-5 mortality rate of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126.20 for every 1000 births,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indicating severe issues in child health services and overall healthcare infrastructure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GDP per Capita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: Nigeria's GDP per capita is $2,162.63, far below the others, pointing towards lower economic prosperity and standard of living.</a:t>
            </a:r>
          </a:p>
        </p:txBody>
      </p:sp>
    </p:spTree>
    <p:extLst>
      <p:ext uri="{BB962C8B-B14F-4D97-AF65-F5344CB8AC3E}">
        <p14:creationId xmlns:p14="http://schemas.microsoft.com/office/powerpoint/2010/main" val="31616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25003"/>
              </p:ext>
            </p:extLst>
          </p:nvPr>
        </p:nvGraphicFramePr>
        <p:xfrm>
          <a:off x="0" y="1524001"/>
          <a:ext cx="10986654" cy="5515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980">
                  <a:extLst>
                    <a:ext uri="{9D8B030D-6E8A-4147-A177-3AD203B41FA5}">
                      <a16:colId xmlns:a16="http://schemas.microsoft.com/office/drawing/2014/main" val="3307107092"/>
                    </a:ext>
                  </a:extLst>
                </a:gridCol>
                <a:gridCol w="1762935">
                  <a:extLst>
                    <a:ext uri="{9D8B030D-6E8A-4147-A177-3AD203B41FA5}">
                      <a16:colId xmlns:a16="http://schemas.microsoft.com/office/drawing/2014/main" val="799647363"/>
                    </a:ext>
                  </a:extLst>
                </a:gridCol>
                <a:gridCol w="3940678">
                  <a:extLst>
                    <a:ext uri="{9D8B030D-6E8A-4147-A177-3AD203B41FA5}">
                      <a16:colId xmlns:a16="http://schemas.microsoft.com/office/drawing/2014/main" val="354840807"/>
                    </a:ext>
                  </a:extLst>
                </a:gridCol>
                <a:gridCol w="3111061">
                  <a:extLst>
                    <a:ext uri="{9D8B030D-6E8A-4147-A177-3AD203B41FA5}">
                      <a16:colId xmlns:a16="http://schemas.microsoft.com/office/drawing/2014/main" val="3906684789"/>
                    </a:ext>
                  </a:extLst>
                </a:gridCol>
              </a:tblGrid>
              <a:tr h="1039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Indicator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Nigeria </a:t>
                      </a:r>
                      <a:endParaRPr lang="en-US" sz="20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Fertility Rate of 5.1)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Observation (Fertility Rate vs. other indicators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Conclusion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138335"/>
                  </a:ext>
                </a:extLst>
              </a:tr>
              <a:tr h="952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Median Age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Higher fertility rates tend to correspond with lower median ages. Example: Nigeria (5.1, 17), Italy (1.3, 48).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Inverse relationship (higher fertility rates are associated with younger populations)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297123"/>
                  </a:ext>
                </a:extLst>
              </a:tr>
              <a:tr h="952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Life Expectancy at Birth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51.84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Higher fertility rates tend to correspond with lower life expectancies. Example: Nigeria (5.1, 51.84), Italy (1.3, 82.54).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Inverse relationship (higher fertility rates are associated with lower life expectancy)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630959"/>
                  </a:ext>
                </a:extLst>
              </a:tr>
              <a:tr h="1194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Under-5 Mortality Rate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126.2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Higher fertility rates tend to correspond with higher under-5 mortality rates. Example: Nigeria (5.1, 126.2), Italy (1.3, 3.4).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Positive relationship (higher fertility rates are associated with higher under-5 mortality rates)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1484"/>
                  </a:ext>
                </a:extLst>
              </a:tr>
              <a:tr h="1194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GDP per Capita (US$)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2,162.63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Higher fertility rates tend to correspond with lower GDP per capita. Example: Nigeria (5.1, $2,162.63), US (1.7, $76,329.58).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Inverse relationship (higher fertility rates are associated with lower GDP per capita)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58049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682599" y="146888"/>
            <a:ext cx="482375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Correlation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09" y="731663"/>
            <a:ext cx="1011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there a significant link between the Fertility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rate and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 other indices captured?</a:t>
            </a:r>
          </a:p>
        </p:txBody>
      </p:sp>
    </p:spTree>
    <p:extLst>
      <p:ext uri="{BB962C8B-B14F-4D97-AF65-F5344CB8AC3E}">
        <p14:creationId xmlns:p14="http://schemas.microsoft.com/office/powerpoint/2010/main" val="20038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692"/>
            <a:ext cx="1199803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Improving indices such as fertility rate, median age, life expectancy, mortality rate, and GDP per capita would have a profound positive impact on Nigeria. Here's a breakdown: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39927"/>
              </p:ext>
            </p:extLst>
          </p:nvPr>
        </p:nvGraphicFramePr>
        <p:xfrm>
          <a:off x="138544" y="1149924"/>
          <a:ext cx="11859492" cy="5520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1856">
                  <a:extLst>
                    <a:ext uri="{9D8B030D-6E8A-4147-A177-3AD203B41FA5}">
                      <a16:colId xmlns:a16="http://schemas.microsoft.com/office/drawing/2014/main" val="1762535901"/>
                    </a:ext>
                  </a:extLst>
                </a:gridCol>
                <a:gridCol w="8797636">
                  <a:extLst>
                    <a:ext uri="{9D8B030D-6E8A-4147-A177-3AD203B41FA5}">
                      <a16:colId xmlns:a16="http://schemas.microsoft.com/office/drawing/2014/main" val="2149415872"/>
                    </a:ext>
                  </a:extLst>
                </a:gridCol>
              </a:tblGrid>
              <a:tr h="3714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Category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Positive Effects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657761"/>
                  </a:ext>
                </a:extLst>
              </a:tr>
              <a:tr h="3184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Economic Benefits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Increased productivity from a healthier workforce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587063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Higher GDP per capita and better living standards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3728717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Attraction of foreign investments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43964"/>
                  </a:ext>
                </a:extLst>
              </a:tr>
              <a:tr h="3184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Health Benefits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Reduced mortality rates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018728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Improved public health and healthcare infrastructure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69188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Enhanced quality of life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101563"/>
                  </a:ext>
                </a:extLst>
              </a:tr>
              <a:tr h="318458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Social Benefits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Higher educational attainment due to better health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724951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Greater social stability and reduced crime rates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938206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Increased gender equality and opportunities for women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503278"/>
                  </a:ext>
                </a:extLst>
              </a:tr>
              <a:tr h="31845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Demographic Benefits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More balanced population growth and resource management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835978"/>
                  </a:ext>
                </a:extLst>
              </a:tr>
              <a:tr h="3184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Preparedness for an aging population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577705"/>
                  </a:ext>
                </a:extLst>
              </a:tr>
              <a:tr h="653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Environmental Benefits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Promotion of sustainable development and environmental conservation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315464"/>
                  </a:ext>
                </a:extLst>
              </a:tr>
              <a:tr h="31845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Global Standing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Improved international reputation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343802"/>
                  </a:ext>
                </a:extLst>
              </a:tr>
              <a:tr h="6536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Better compliance with global development goals (e.g., UN SDGs)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931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8546"/>
            <a:ext cx="11817928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Here are Tailored </a:t>
            </a:r>
            <a:r>
              <a:rPr lang="en-US" sz="2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Recommendations to reduce Nigeria’s high Fertility Rate for a healthier and more prosperous stable </a:t>
            </a:r>
            <a:r>
              <a:rPr lang="en-US" sz="2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society:</a:t>
            </a:r>
            <a:endParaRPr lang="en-US"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11684"/>
            <a:ext cx="11443855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Healthcare Reforms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Invest in healthcare infrastructure, especially in rural areas.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Train more healthcare workers and ensure the availability of essential medicines and vaccines.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Educational Initiatives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 scholarships and build schools, particularly for girls.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 girls stay in school to lower fertility rates and improve economic outcomes.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Economic Empowerment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Create jobs and promote entrepreneurship.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Invest in key sectors like technology, agriculture, and manufacturing.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Family Planning and Reproductive Health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Increase access to family planning services and contraceptives.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Conduct public awareness campaigns on the benefits of family planning.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Public Health Campaigns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Educate the public on preventive healthcare measures such as vaccinations and sanitation.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Social Protection Programs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 social safety nets and welfare programs to reduce poverty and inequality.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Policy and Governance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Strengthen governance and ensure policies are data-driven and effectively implemented.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Promote transparency and accountability in government initiatives.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821383" y="110836"/>
            <a:ext cx="2881744" cy="6192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455" y="1080656"/>
            <a:ext cx="106957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High fertility rates hinder Nigeria and Africa's economic progress. A larger, younger population strains resources, limiting investments in education and healthcare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contrast, high-income countries achieved economic growth alongside declining fertility rates.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Lowering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fertility can boost economic growth by creating a more productive workforce and reducing dependency burdens.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Investing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women's education, healthcare, and economic opportunities is crucial to achieving this.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Ultimately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addressing high fertility is essential for Nigeria and Africa to unlock their economic potential.</a:t>
            </a:r>
          </a:p>
        </p:txBody>
      </p:sp>
    </p:spTree>
    <p:extLst>
      <p:ext uri="{BB962C8B-B14F-4D97-AF65-F5344CB8AC3E}">
        <p14:creationId xmlns:p14="http://schemas.microsoft.com/office/powerpoint/2010/main" val="15424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8531" y="85573"/>
            <a:ext cx="5126724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 (References)</a:t>
            </a:r>
            <a:endParaRPr lang="en-US" sz="32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2">
            <a:hlinkClick r:id="rId2"/>
          </p:cNvPr>
          <p:cNvSpPr>
            <a:spLocks noChangeArrowheads="1"/>
          </p:cNvSpPr>
          <p:nvPr/>
        </p:nvSpPr>
        <p:spPr bwMode="auto">
          <a:xfrm flipV="1">
            <a:off x="0" y="-45719"/>
            <a:ext cx="97397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412597" y="815293"/>
            <a:ext cx="10564937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Countries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with the 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lowest and highest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fertility rates 2024 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Statista - </a:t>
            </a:r>
            <a:r>
              <a:rPr lang="en-US" altLang="en-US" b="1" dirty="0" smtClean="0"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www.statista.com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3476" y="1959710"/>
            <a:ext cx="12102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 Challenges of Rapid Population Growth - African Leadership Magazine 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www.africanleadershipmagazine.co.uk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580156"/>
            <a:ext cx="949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What are the implications and impacts of overpopulation? - </a:t>
            </a:r>
            <a:r>
              <a:rPr lang="en-US" b="1" dirty="0" smtClean="0"/>
              <a:t>www.populationmedia.org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-43476" y="3172930"/>
            <a:ext cx="11897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“Data Page: Unemployment rate”. Our World in Data (2024). Data adapted from International </a:t>
            </a:r>
            <a:r>
              <a:rPr lang="en-US" b="1" dirty="0" err="1"/>
              <a:t>Labour</a:t>
            </a:r>
            <a:r>
              <a:rPr lang="en-US" b="1" dirty="0"/>
              <a:t> Organization. Retrieved from https://ourworldindata.org/grapher/unemployment-rate [online resource]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67" y="1334115"/>
            <a:ext cx="6024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https://data.worldbank.org/indicator/NY.GDP.PCAP.CD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28555" y="4084674"/>
            <a:ext cx="1186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https://databank.worldbank.org/indicator/NY.GDP.PCAP.CD/1ff4a498/Popular-Indicators</a:t>
            </a:r>
            <a:r>
              <a:rPr lang="en-US" dirty="0"/>
              <a:t>#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28555" y="4719419"/>
            <a:ext cx="11897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https://www.imf.org/en/Publications/fandd/issues/Series/Analytical-Series/new-economics-of-fertility-doepke-hannusch-kindermann-tertilt#:~:text=Historically%20fertility%20and%20GDP%20per,across%20countries%20and%20over%20time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" y="5932639"/>
            <a:ext cx="1161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https://en.wikipedia.org/wiki/Income_and_fertility#:~:text=The%20higher%20the%20degree%20of,are%20born%20in%20any%20developed</a:t>
            </a:r>
          </a:p>
        </p:txBody>
      </p:sp>
    </p:spTree>
    <p:extLst>
      <p:ext uri="{BB962C8B-B14F-4D97-AF65-F5344CB8AC3E}">
        <p14:creationId xmlns:p14="http://schemas.microsoft.com/office/powerpoint/2010/main" val="31348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44" y="2814935"/>
            <a:ext cx="5791201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en-US" sz="6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1" y="1011382"/>
            <a:ext cx="115131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Nigeria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and many African nations face a development puzzle: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High fertility rates lead to a young population, but economic growth (GDP per capita) remains low. This begs the question: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How can African countries unlock their economic potential</a:t>
            </a:r>
            <a:r>
              <a:rPr lang="en-US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algn="just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This report takes a unique approach.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We examine high-income countries, nations that have achieved remarkable economic success. By analyzing their fertility rates, median age,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Life expectancy rates, mortality rates and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GDP per capita, we can identify strategies that might be applicable to the African context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Imagine a future where Nigeria and other African countries thrive.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 skilled workforce fuels economic growth, creating a prosperous future for all. This report is your roadmap to achieving that vision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691466" y="152401"/>
            <a:ext cx="4933758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71455" y="195691"/>
            <a:ext cx="4462703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Objective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2387" y="1262493"/>
            <a:ext cx="1154083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This report equips policymakers, development agencies, and NGOs with the knowledge to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Craft data-driven policies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that address fertility rates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way that fosters economic growth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Allocate resources effectively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towards initiatives that create a skilled and productive workforce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Develop strategies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for attracting investment and fostering sustainable economic development in Africa.</a:t>
            </a:r>
          </a:p>
          <a:p>
            <a:pPr algn="just"/>
            <a:endParaRPr lang="en-US" sz="2400" b="1" dirty="0" smtClean="0"/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Join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 on this journey to unlock the economic potential of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Nigeria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Africa!</a:t>
            </a:r>
          </a:p>
        </p:txBody>
      </p:sp>
    </p:spTree>
    <p:extLst>
      <p:ext uri="{BB962C8B-B14F-4D97-AF65-F5344CB8AC3E}">
        <p14:creationId xmlns:p14="http://schemas.microsoft.com/office/powerpoint/2010/main" val="1780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969" y="147238"/>
            <a:ext cx="10293926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Defining Key Terms for Economic Analysis</a:t>
            </a: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969" y="798401"/>
            <a:ext cx="11948776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Fertility Rate: A Measure of Population Growth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 It’s the average number of children a woman is expected to have in her lifetime. High rates mean more children per woman, while low rates mean fewer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Median Age: The Age Structure of a Population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. It’s the age that splits a population in half—half are younger, half are older. A high median age indicates an aging population, while a low median age suggests a younger one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GDP per Capita: A Measure of Economic Well-being.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It’s the average income per person in a country, calculated by dividing the total GDP by the population. High GDP per capita typically indicates a higher standard of living, while a low figure is often associated with poverty and limited access to basic needs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Life Expectancy Rate: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The average number of years a person can expect to live based on current conditions. It reflects a population's health, quality of life, and the effectiveness of healthcare and living standards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Under-5 Mortality 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Rate: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The number of deaths of children under five years old per 1,000 live births in a year.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65" y="600829"/>
            <a:ext cx="7897327" cy="2942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18" y="3688808"/>
            <a:ext cx="7878274" cy="3034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836" y="1056429"/>
            <a:ext cx="3408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These Countries share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 distinct characteristic: they are all located in Sub-Saharan Africa and are among the world's poorest nations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36" y="4190217"/>
            <a:ext cx="3754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836" y="3913218"/>
            <a:ext cx="3754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Hong Kong, South Korea, Singapore, Macao, Andorra, Malta, Cayman Islands: These regions are known for their high levels of economic development, advanced infrastructure, and high standards of living.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419" y="6958"/>
            <a:ext cx="3810000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Fertility Rate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10" y="515146"/>
            <a:ext cx="7706801" cy="3359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410" y="3983935"/>
            <a:ext cx="7706801" cy="28274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0109" y="1179268"/>
            <a:ext cx="3629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countries with the highest fertility rates have a GDP per capita range of $259 to $3000 while the countries with the lowest fertility rates have a GDP per capita range of $4,300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to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$99,000.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09" y="3487592"/>
            <a:ext cx="3906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 data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suggests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 strong inverse correlation between GDP per capita and fertility rate.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simpler terms, countries with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lower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fertility rates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tend to have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higher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GDP per capita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while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those with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higher fertility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rates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generally have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lower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GDP per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capita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419" y="6958"/>
            <a:ext cx="7744690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Fertility Rate &amp; GDP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er Capita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6" y="914400"/>
            <a:ext cx="8894618" cy="5949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2505" y="792212"/>
            <a:ext cx="26323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These countries with high fertility rate, low median age and low GDP per capita are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characterized by a demographic profile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referred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to as a "youth bulge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."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505" y="3881489"/>
            <a:ext cx="235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contrast,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countries with low fertility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rates, high median age, and high GDP per capita are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predominantly 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developed nations.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419" y="6958"/>
            <a:ext cx="10446326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Fertility Rate, Median Age  &amp; GDP 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er Capita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675655"/>
            <a:ext cx="5486400" cy="600223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54451"/>
              </p:ext>
            </p:extLst>
          </p:nvPr>
        </p:nvGraphicFramePr>
        <p:xfrm>
          <a:off x="6174705" y="675656"/>
          <a:ext cx="5887644" cy="600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128">
                  <a:extLst>
                    <a:ext uri="{9D8B030D-6E8A-4147-A177-3AD203B41FA5}">
                      <a16:colId xmlns:a16="http://schemas.microsoft.com/office/drawing/2014/main" val="4045027860"/>
                    </a:ext>
                  </a:extLst>
                </a:gridCol>
                <a:gridCol w="1962758">
                  <a:extLst>
                    <a:ext uri="{9D8B030D-6E8A-4147-A177-3AD203B41FA5}">
                      <a16:colId xmlns:a16="http://schemas.microsoft.com/office/drawing/2014/main" val="1287946346"/>
                    </a:ext>
                  </a:extLst>
                </a:gridCol>
                <a:gridCol w="1962758">
                  <a:extLst>
                    <a:ext uri="{9D8B030D-6E8A-4147-A177-3AD203B41FA5}">
                      <a16:colId xmlns:a16="http://schemas.microsoft.com/office/drawing/2014/main" val="2656338194"/>
                    </a:ext>
                  </a:extLst>
                </a:gridCol>
              </a:tblGrid>
              <a:tr h="276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Key Indices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Sub-Saharan Africa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Developed Countries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extLst>
                  <a:ext uri="{0D108BD9-81ED-4DB2-BD59-A6C34878D82A}">
                    <a16:rowId xmlns:a16="http://schemas.microsoft.com/office/drawing/2014/main" val="1525867423"/>
                  </a:ext>
                </a:extLst>
              </a:tr>
              <a:tr h="5536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Demographic Profile</a:t>
                      </a: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Youth bulge</a:t>
                      </a:r>
                      <a:r>
                        <a:rPr lang="en-US" sz="1200" dirty="0">
                          <a:effectLst/>
                        </a:rPr>
                        <a:t>: High fertility, low median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Low fertility, high median 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extLst>
                  <a:ext uri="{0D108BD9-81ED-4DB2-BD59-A6C34878D82A}">
                    <a16:rowId xmlns:a16="http://schemas.microsoft.com/office/drawing/2014/main" val="2583900399"/>
                  </a:ext>
                </a:extLst>
              </a:tr>
              <a:tr h="16609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Fertility Rates</a:t>
                      </a: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: Large families for labor and social security, influenced by cultural norms, religious beliefs, and limited access to family planning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: Urbanization, women's education, access to contraception, and changing societal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extLst>
                  <a:ext uri="{0D108BD9-81ED-4DB2-BD59-A6C34878D82A}">
                    <a16:rowId xmlns:a16="http://schemas.microsoft.com/office/drawing/2014/main" val="219592533"/>
                  </a:ext>
                </a:extLst>
              </a:tr>
              <a:tr h="1570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Median Age</a:t>
                      </a: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Low:</a:t>
                      </a:r>
                      <a:r>
                        <a:rPr lang="en-US" sz="1200" dirty="0">
                          <a:effectLst/>
                        </a:rPr>
                        <a:t> High proportion of young people, presenting </a:t>
                      </a:r>
                      <a:r>
                        <a:rPr lang="en-US" sz="1200" dirty="0" smtClean="0">
                          <a:effectLst/>
                        </a:rPr>
                        <a:t>challenges where</a:t>
                      </a:r>
                      <a:r>
                        <a:rPr lang="en-US" sz="1200" baseline="0" dirty="0" smtClean="0">
                          <a:effectLst/>
                        </a:rPr>
                        <a:t> majority of the population are dependents, therefore, not productive members of society.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: Declining birth rates and increasing life </a:t>
                      </a:r>
                      <a:r>
                        <a:rPr lang="en-US" sz="1200" dirty="0" smtClean="0">
                          <a:effectLst/>
                        </a:rPr>
                        <a:t>expectancy.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extLst>
                  <a:ext uri="{0D108BD9-81ED-4DB2-BD59-A6C34878D82A}">
                    <a16:rowId xmlns:a16="http://schemas.microsoft.com/office/drawing/2014/main" val="1320508870"/>
                  </a:ext>
                </a:extLst>
              </a:tr>
              <a:tr h="1940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  <a:effectLst/>
                        </a:rPr>
                        <a:t>GDP per Capita</a:t>
                      </a: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Low</a:t>
                      </a:r>
                      <a:r>
                        <a:rPr lang="en-US" sz="1200" dirty="0">
                          <a:effectLst/>
                        </a:rPr>
                        <a:t>: Agrarian economies, limited industrialization, reliance on primary commodities, rapid population growth, high poverty rates, and underdevelopment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High</a:t>
                      </a:r>
                      <a:r>
                        <a:rPr lang="en-US" sz="1200" dirty="0">
                          <a:effectLst/>
                        </a:rPr>
                        <a:t>: Industrialization, technological advancement, economic growth, higher standards of living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07" marR="68007" marT="0" marB="0"/>
                </a:tc>
                <a:extLst>
                  <a:ext uri="{0D108BD9-81ED-4DB2-BD59-A6C34878D82A}">
                    <a16:rowId xmlns:a16="http://schemas.microsoft.com/office/drawing/2014/main" val="71224358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221673" y="24492"/>
            <a:ext cx="6996545" cy="651163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Overview of the Key Indices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13165" y="110836"/>
            <a:ext cx="8742218" cy="5163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Fertility Rate in Nigeria and The ‘Japa’ </a:t>
            </a:r>
            <a:r>
              <a:rPr lang="en-US" sz="2800" b="1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Syndrome</a:t>
            </a:r>
            <a:endParaRPr lang="en-US" sz="2800" b="1" dirty="0">
              <a:solidFill>
                <a:srgbClr val="C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982" y="1066801"/>
            <a:ext cx="6082145" cy="55556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4908" y="955964"/>
            <a:ext cx="5357092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2679</TotalTime>
  <Words>1643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Tahoma</vt:lpstr>
      <vt:lpstr>Times New Roman</vt:lpstr>
      <vt:lpstr>Verdana</vt:lpstr>
      <vt:lpstr>Wingdings</vt:lpstr>
      <vt:lpstr>Wingdings 3</vt:lpstr>
      <vt:lpstr>Ion</vt:lpstr>
      <vt:lpstr>Unlocking Economic Potential:   The Impact of Fertility Rate on GDP per Capita in Nigeria and African Nations Using Insights from High-Income Countries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Fertility Rate in Nigeria and The ‘Japa’ Syndrome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DATABASE</dc:title>
  <dc:creator>USER</dc:creator>
  <cp:lastModifiedBy>USER</cp:lastModifiedBy>
  <cp:revision>105</cp:revision>
  <dcterms:created xsi:type="dcterms:W3CDTF">2024-07-10T10:48:46Z</dcterms:created>
  <dcterms:modified xsi:type="dcterms:W3CDTF">2024-08-10T21:21:37Z</dcterms:modified>
</cp:coreProperties>
</file>