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6" r:id="rId3"/>
    <p:sldId id="257" r:id="rId4"/>
    <p:sldId id="269" r:id="rId5"/>
    <p:sldId id="258" r:id="rId6"/>
    <p:sldId id="264" r:id="rId7"/>
    <p:sldId id="266" r:id="rId8"/>
    <p:sldId id="265" r:id="rId9"/>
    <p:sldId id="268" r:id="rId10"/>
    <p:sldId id="267" r:id="rId11"/>
    <p:sldId id="270" r:id="rId12"/>
    <p:sldId id="263" r:id="rId13"/>
    <p:sldId id="261"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73" d="100"/>
          <a:sy n="73" d="100"/>
        </p:scale>
        <p:origin x="6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babajideakinyelej@gmail.com" TargetMode="External"/><Relationship Id="rId3" Type="http://schemas.openxmlformats.org/officeDocument/2006/relationships/hyperlink" Target="mailto:danieloji23@gmail.com" TargetMode="External"/><Relationship Id="rId7" Type="http://schemas.openxmlformats.org/officeDocument/2006/relationships/hyperlink" Target="mailto:rosemaryee.ugonna@gmail.com" TargetMode="External"/><Relationship Id="rId2" Type="http://schemas.openxmlformats.org/officeDocument/2006/relationships/hyperlink" Target="mailto:zainabaminu100@gmail.com" TargetMode="External"/><Relationship Id="rId1" Type="http://schemas.openxmlformats.org/officeDocument/2006/relationships/slideLayout" Target="../slideLayouts/slideLayout2.xml"/><Relationship Id="rId6" Type="http://schemas.openxmlformats.org/officeDocument/2006/relationships/hyperlink" Target="mailto:adubabs0108@gmail.com" TargetMode="External"/><Relationship Id="rId5" Type="http://schemas.openxmlformats.org/officeDocument/2006/relationships/hyperlink" Target="mailto:estherogedengbe123@gmail.com" TargetMode="External"/><Relationship Id="rId4" Type="http://schemas.openxmlformats.org/officeDocument/2006/relationships/hyperlink" Target="mailto:favourina.akpan@gmail.com" TargetMode="External"/><Relationship Id="rId9" Type="http://schemas.openxmlformats.org/officeDocument/2006/relationships/hyperlink" Target="mailto:sade.mbah@yahoo.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nvestopedia.com/terms/p/per-capita-gdp.asp#:~:text=Gross%20domestic%20product%20per%20capita,compare%20it%20to%20other%20countries" TargetMode="External"/><Relationship Id="rId7" Type="http://schemas.openxmlformats.org/officeDocument/2006/relationships/hyperlink" Target="https://data.worldbank.org/indicator/NY.GDP.PCAP.CD" TargetMode="External"/><Relationship Id="rId2" Type="http://schemas.openxmlformats.org/officeDocument/2006/relationships/hyperlink" Target="https://energyeducation.ca/encyclopedia/World_population" TargetMode="External"/><Relationship Id="rId1" Type="http://schemas.openxmlformats.org/officeDocument/2006/relationships/slideLayout" Target="../slideLayouts/slideLayout2.xml"/><Relationship Id="rId6" Type="http://schemas.openxmlformats.org/officeDocument/2006/relationships/hyperlink" Target="https://databank.worldbank.org/metadataglossary/millennium-development-goals/series/SP.DYN.TFRT.IN" TargetMode="External"/><Relationship Id="rId5" Type="http://schemas.openxmlformats.org/officeDocument/2006/relationships/hyperlink" Target="https://data.oecd.org/gdp/gross-domestic-product-gdp.htm#:~:text=Gross%20domestic%20product%20(GDP)%20is,and%20services%20(less%20imports)" TargetMode="External"/><Relationship Id="rId4" Type="http://schemas.openxmlformats.org/officeDocument/2006/relationships/hyperlink" Target="https://www.census.gov/glossary/?term=Median+age#:~:text=Definition,of%20the%20population%20is%20young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D565-C279-4629-89A0-4B229AFDE0DB}"/>
              </a:ext>
            </a:extLst>
          </p:cNvPr>
          <p:cNvSpPr>
            <a:spLocks noGrp="1"/>
          </p:cNvSpPr>
          <p:nvPr>
            <p:ph type="title"/>
          </p:nvPr>
        </p:nvSpPr>
        <p:spPr>
          <a:xfrm>
            <a:off x="770964" y="609600"/>
            <a:ext cx="8503037" cy="564776"/>
          </a:xfrm>
        </p:spPr>
        <p:txBody>
          <a:bodyPr>
            <a:noAutofit/>
          </a:bodyPr>
          <a:lstStyle/>
          <a:p>
            <a:pPr algn="ctr"/>
            <a:r>
              <a:rPr lang="en-US" dirty="0">
                <a:latin typeface="Bahnschrift Light Condensed" panose="020B0502040204020203" pitchFamily="34" charset="0"/>
              </a:rPr>
              <a:t>GROUP MEMBERS</a:t>
            </a:r>
          </a:p>
        </p:txBody>
      </p:sp>
      <p:sp>
        <p:nvSpPr>
          <p:cNvPr id="3" name="Content Placeholder 2">
            <a:extLst>
              <a:ext uri="{FF2B5EF4-FFF2-40B4-BE49-F238E27FC236}">
                <a16:creationId xmlns:a16="http://schemas.microsoft.com/office/drawing/2014/main" id="{FB6EA8DD-53F4-4374-90BB-F7FFC7E6D2A5}"/>
              </a:ext>
            </a:extLst>
          </p:cNvPr>
          <p:cNvSpPr>
            <a:spLocks noGrp="1"/>
          </p:cNvSpPr>
          <p:nvPr>
            <p:ph idx="1"/>
          </p:nvPr>
        </p:nvSpPr>
        <p:spPr/>
        <p:txBody>
          <a:bodyPr>
            <a:normAutofit lnSpcReduction="10000"/>
          </a:bodyPr>
          <a:lstStyle/>
          <a:p>
            <a:pPr marL="0" indent="0" algn="ctr">
              <a:buNone/>
            </a:pPr>
            <a:r>
              <a:rPr lang="en-US" sz="2400" dirty="0">
                <a:latin typeface="Bahnschrift Light Condensed" panose="020B0502040204020203" pitchFamily="34" charset="0"/>
                <a:hlinkClick r:id="rId2"/>
              </a:rPr>
              <a:t>zainabaminu100@gmail.com</a:t>
            </a:r>
            <a:endParaRPr lang="en-US" sz="2400" dirty="0">
              <a:latin typeface="Bahnschrift Light Condensed" panose="020B0502040204020203" pitchFamily="34" charset="0"/>
            </a:endParaRPr>
          </a:p>
          <a:p>
            <a:pPr marL="0" indent="0" algn="ctr">
              <a:buNone/>
            </a:pPr>
            <a:r>
              <a:rPr lang="en-US" sz="2400" dirty="0">
                <a:latin typeface="Bahnschrift Light Condensed" panose="020B0502040204020203" pitchFamily="34" charset="0"/>
                <a:hlinkClick r:id="rId3"/>
              </a:rPr>
              <a:t>danieloji23@gmail.com</a:t>
            </a:r>
            <a:endParaRPr lang="en-US" sz="2400" dirty="0">
              <a:latin typeface="Bahnschrift Light Condensed" panose="020B0502040204020203" pitchFamily="34" charset="0"/>
            </a:endParaRPr>
          </a:p>
          <a:p>
            <a:pPr marL="0" indent="0" algn="ctr">
              <a:buNone/>
            </a:pPr>
            <a:r>
              <a:rPr lang="en-US" sz="2400" dirty="0">
                <a:latin typeface="Bahnschrift Light Condensed" panose="020B0502040204020203" pitchFamily="34" charset="0"/>
                <a:hlinkClick r:id="rId4"/>
              </a:rPr>
              <a:t>favourina.akpan@gmail.com</a:t>
            </a:r>
            <a:endParaRPr lang="en-US" sz="2400" dirty="0">
              <a:latin typeface="Bahnschrift Light Condensed" panose="020B0502040204020203" pitchFamily="34" charset="0"/>
            </a:endParaRPr>
          </a:p>
          <a:p>
            <a:pPr marL="0" indent="0" algn="ctr">
              <a:buNone/>
            </a:pPr>
            <a:r>
              <a:rPr lang="en-US" sz="2400" dirty="0">
                <a:latin typeface="Bahnschrift Light Condensed" panose="020B0502040204020203" pitchFamily="34" charset="0"/>
                <a:hlinkClick r:id="rId5"/>
              </a:rPr>
              <a:t>estherogedengbe123@gmail.com</a:t>
            </a:r>
            <a:endParaRPr lang="en-US" sz="2400" dirty="0">
              <a:latin typeface="Bahnschrift Light Condensed" panose="020B0502040204020203" pitchFamily="34" charset="0"/>
            </a:endParaRPr>
          </a:p>
          <a:p>
            <a:pPr marL="0" indent="0" algn="ctr">
              <a:buNone/>
            </a:pPr>
            <a:r>
              <a:rPr lang="en-US" sz="2400" dirty="0">
                <a:latin typeface="Bahnschrift Light Condensed" panose="020B0502040204020203" pitchFamily="34" charset="0"/>
                <a:hlinkClick r:id="rId6"/>
              </a:rPr>
              <a:t>adubabs0108@gmail.com</a:t>
            </a:r>
            <a:endParaRPr lang="en-US" sz="2400" dirty="0">
              <a:latin typeface="Bahnschrift Light Condensed" panose="020B0502040204020203" pitchFamily="34" charset="0"/>
            </a:endParaRPr>
          </a:p>
          <a:p>
            <a:pPr marL="0" indent="0" algn="ctr">
              <a:buNone/>
            </a:pPr>
            <a:r>
              <a:rPr lang="en-US" sz="2400" dirty="0">
                <a:latin typeface="Bahnschrift Light Condensed" panose="020B0502040204020203" pitchFamily="34" charset="0"/>
                <a:hlinkClick r:id="rId7"/>
              </a:rPr>
              <a:t>rosemaryee.ugonna@gmail.com</a:t>
            </a:r>
            <a:endParaRPr lang="en-US" sz="2400" dirty="0">
              <a:latin typeface="Bahnschrift Light Condensed" panose="020B0502040204020203" pitchFamily="34" charset="0"/>
            </a:endParaRPr>
          </a:p>
          <a:p>
            <a:pPr marL="0" indent="0" algn="ctr">
              <a:buNone/>
            </a:pPr>
            <a:r>
              <a:rPr lang="en-US" sz="2400" dirty="0">
                <a:latin typeface="Bahnschrift Light Condensed" panose="020B0502040204020203" pitchFamily="34" charset="0"/>
                <a:hlinkClick r:id="rId8"/>
              </a:rPr>
              <a:t>babajideakinyelej@gmail.com</a:t>
            </a:r>
            <a:endParaRPr lang="en-US" sz="2400" dirty="0">
              <a:latin typeface="Bahnschrift Light Condensed" panose="020B0502040204020203" pitchFamily="34" charset="0"/>
            </a:endParaRPr>
          </a:p>
          <a:p>
            <a:pPr marL="0" indent="0" algn="ctr">
              <a:buNone/>
            </a:pPr>
            <a:r>
              <a:rPr lang="en-US" sz="2400" dirty="0">
                <a:latin typeface="Bahnschrift Light Condensed" panose="020B0502040204020203" pitchFamily="34" charset="0"/>
                <a:hlinkClick r:id="rId9"/>
              </a:rPr>
              <a:t>sade.mbah@yahoo.com</a:t>
            </a:r>
            <a:endParaRPr lang="en-US" sz="2400" dirty="0">
              <a:latin typeface="Bahnschrift Light Condensed" panose="020B0502040204020203" pitchFamily="34" charset="0"/>
            </a:endParaRPr>
          </a:p>
          <a:p>
            <a:pPr marL="0" indent="0" algn="ctr">
              <a:buNone/>
            </a:pPr>
            <a:endParaRPr lang="en-US" sz="2400" dirty="0">
              <a:latin typeface="Bahnschrift Light Condensed" panose="020B0502040204020203" pitchFamily="34" charset="0"/>
            </a:endParaRPr>
          </a:p>
        </p:txBody>
      </p:sp>
    </p:spTree>
    <p:extLst>
      <p:ext uri="{BB962C8B-B14F-4D97-AF65-F5344CB8AC3E}">
        <p14:creationId xmlns:p14="http://schemas.microsoft.com/office/powerpoint/2010/main" val="3538833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031F2-704D-4299-AEAC-1549DF55E472}"/>
              </a:ext>
            </a:extLst>
          </p:cNvPr>
          <p:cNvSpPr>
            <a:spLocks noGrp="1"/>
          </p:cNvSpPr>
          <p:nvPr>
            <p:ph type="title"/>
          </p:nvPr>
        </p:nvSpPr>
        <p:spPr>
          <a:xfrm>
            <a:off x="560792" y="156238"/>
            <a:ext cx="11326407" cy="660400"/>
          </a:xfrm>
        </p:spPr>
        <p:txBody>
          <a:bodyPr>
            <a:normAutofit/>
          </a:bodyPr>
          <a:lstStyle/>
          <a:p>
            <a:pPr algn="ctr"/>
            <a:r>
              <a:rPr lang="en-US" sz="2400" dirty="0">
                <a:latin typeface="Bahnschrift Light Condensed" panose="020B0502040204020203" pitchFamily="34" charset="0"/>
              </a:rPr>
              <a:t>HOW MEDIAN AGE INFLUENCE GDP PER CAPITA (US$)</a:t>
            </a:r>
          </a:p>
        </p:txBody>
      </p:sp>
      <p:pic>
        <p:nvPicPr>
          <p:cNvPr id="5" name="Content Placeholder 4">
            <a:extLst>
              <a:ext uri="{FF2B5EF4-FFF2-40B4-BE49-F238E27FC236}">
                <a16:creationId xmlns:a16="http://schemas.microsoft.com/office/drawing/2014/main" id="{394949D1-7E53-4FE8-9906-8C4122F82853}"/>
              </a:ext>
            </a:extLst>
          </p:cNvPr>
          <p:cNvPicPr>
            <a:picLocks noGrp="1" noChangeAspect="1"/>
          </p:cNvPicPr>
          <p:nvPr>
            <p:ph idx="1"/>
          </p:nvPr>
        </p:nvPicPr>
        <p:blipFill>
          <a:blip r:embed="rId2"/>
          <a:stretch>
            <a:fillRect/>
          </a:stretch>
        </p:blipFill>
        <p:spPr>
          <a:xfrm>
            <a:off x="412750" y="1199719"/>
            <a:ext cx="11609388" cy="5226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57531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0FDA1-6CC0-4535-A42B-0055D0BEDC9F}"/>
              </a:ext>
            </a:extLst>
          </p:cNvPr>
          <p:cNvSpPr>
            <a:spLocks noGrp="1"/>
          </p:cNvSpPr>
          <p:nvPr>
            <p:ph type="title"/>
          </p:nvPr>
        </p:nvSpPr>
        <p:spPr>
          <a:xfrm>
            <a:off x="1568823" y="154433"/>
            <a:ext cx="7862048" cy="546846"/>
          </a:xfrm>
        </p:spPr>
        <p:txBody>
          <a:bodyPr>
            <a:noAutofit/>
          </a:bodyPr>
          <a:lstStyle/>
          <a:p>
            <a:pPr algn="ctr"/>
            <a:r>
              <a:rPr lang="en-US" dirty="0">
                <a:latin typeface="Bahnschrift Light Condensed" panose="020B0502040204020203" pitchFamily="34" charset="0"/>
              </a:rPr>
              <a:t>KEY INSIGHTS</a:t>
            </a:r>
            <a:br>
              <a:rPr lang="en-US" dirty="0">
                <a:latin typeface="Bahnschrift Light Condensed" panose="020B0502040204020203" pitchFamily="34" charset="0"/>
              </a:rPr>
            </a:br>
            <a:endParaRPr lang="en-US" dirty="0">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E1907EF9-58F0-4271-976E-2E2871D26599}"/>
              </a:ext>
            </a:extLst>
          </p:cNvPr>
          <p:cNvSpPr>
            <a:spLocks noGrp="1"/>
          </p:cNvSpPr>
          <p:nvPr>
            <p:ph idx="1"/>
          </p:nvPr>
        </p:nvSpPr>
        <p:spPr>
          <a:xfrm>
            <a:off x="412375" y="727158"/>
            <a:ext cx="11483789" cy="5898776"/>
          </a:xfrm>
        </p:spPr>
        <p:txBody>
          <a:bodyPr>
            <a:normAutofit lnSpcReduction="10000"/>
          </a:bodyPr>
          <a:lstStyle/>
          <a:p>
            <a:r>
              <a:rPr lang="en-US" sz="2200" dirty="0">
                <a:solidFill>
                  <a:schemeClr val="accent1">
                    <a:lumMod val="60000"/>
                    <a:lumOff val="40000"/>
                  </a:schemeClr>
                </a:solidFill>
                <a:latin typeface="Bahnschrift Light Condensed" panose="020B0502040204020203" pitchFamily="34" charset="0"/>
              </a:rPr>
              <a:t>WORLD </a:t>
            </a:r>
          </a:p>
          <a:p>
            <a:pPr marL="0" indent="0">
              <a:buNone/>
            </a:pPr>
            <a:endParaRPr lang="en-US" sz="2200" dirty="0">
              <a:solidFill>
                <a:schemeClr val="accent1">
                  <a:lumMod val="60000"/>
                  <a:lumOff val="40000"/>
                </a:schemeClr>
              </a:solidFill>
              <a:latin typeface="Bahnschrift Light Condensed" panose="020B0502040204020203" pitchFamily="34" charset="0"/>
            </a:endParaRPr>
          </a:p>
          <a:p>
            <a:pPr marL="0" indent="0">
              <a:buNone/>
            </a:pPr>
            <a:endParaRPr lang="en-US" sz="2200" dirty="0">
              <a:solidFill>
                <a:schemeClr val="accent1">
                  <a:lumMod val="60000"/>
                  <a:lumOff val="40000"/>
                </a:schemeClr>
              </a:solidFill>
              <a:latin typeface="Bahnschrift Light Condensed" panose="020B0502040204020203" pitchFamily="34" charset="0"/>
            </a:endParaRPr>
          </a:p>
          <a:p>
            <a:pPr marL="0" indent="0">
              <a:buNone/>
            </a:pPr>
            <a:endParaRPr lang="en-US" sz="2200" dirty="0">
              <a:solidFill>
                <a:schemeClr val="accent1">
                  <a:lumMod val="60000"/>
                  <a:lumOff val="40000"/>
                </a:schemeClr>
              </a:solidFill>
              <a:latin typeface="Bahnschrift Light Condensed" panose="020B0502040204020203" pitchFamily="34" charset="0"/>
            </a:endParaRPr>
          </a:p>
          <a:p>
            <a:pPr marL="0" indent="0">
              <a:buNone/>
            </a:pPr>
            <a:endParaRPr lang="en-US" sz="2200" dirty="0">
              <a:solidFill>
                <a:schemeClr val="accent1">
                  <a:lumMod val="60000"/>
                  <a:lumOff val="40000"/>
                </a:schemeClr>
              </a:solidFill>
              <a:latin typeface="Bahnschrift Light Condensed" panose="020B0502040204020203" pitchFamily="34" charset="0"/>
            </a:endParaRPr>
          </a:p>
          <a:p>
            <a:pPr marL="0" indent="0">
              <a:buNone/>
            </a:pPr>
            <a:endParaRPr lang="en-US" sz="2200" dirty="0">
              <a:solidFill>
                <a:schemeClr val="accent1">
                  <a:lumMod val="60000"/>
                  <a:lumOff val="40000"/>
                </a:schemeClr>
              </a:solidFill>
              <a:latin typeface="Bahnschrift Light Condensed" panose="020B0502040204020203" pitchFamily="34" charset="0"/>
            </a:endParaRPr>
          </a:p>
          <a:p>
            <a:pPr marL="0" indent="0">
              <a:buNone/>
            </a:pPr>
            <a:endParaRPr lang="en-US" sz="2200" dirty="0">
              <a:solidFill>
                <a:schemeClr val="accent1">
                  <a:lumMod val="60000"/>
                  <a:lumOff val="40000"/>
                </a:schemeClr>
              </a:solidFill>
              <a:latin typeface="Bahnschrift Light Condensed" panose="020B0502040204020203" pitchFamily="34" charset="0"/>
            </a:endParaRPr>
          </a:p>
          <a:p>
            <a:pPr marL="0" indent="0">
              <a:buNone/>
            </a:pPr>
            <a:r>
              <a:rPr lang="en-US" sz="1700" dirty="0">
                <a:latin typeface="Bahnschrift Light Condensed" panose="020B0502040204020203" pitchFamily="34" charset="0"/>
              </a:rPr>
              <a:t>      		 The global average Fertility Rate stands at 2.3, with a Median Age of 30.5 years and an average GDP Per Capita of $7738.88.</a:t>
            </a:r>
            <a:endParaRPr lang="en-US" sz="2200" dirty="0">
              <a:solidFill>
                <a:schemeClr val="accent1">
                  <a:lumMod val="60000"/>
                  <a:lumOff val="40000"/>
                </a:schemeClr>
              </a:solidFill>
              <a:latin typeface="Bahnschrift Light Condensed" panose="020B0502040204020203" pitchFamily="34" charset="0"/>
            </a:endParaRPr>
          </a:p>
          <a:p>
            <a:r>
              <a:rPr lang="en-US" sz="2200" dirty="0">
                <a:solidFill>
                  <a:schemeClr val="accent1">
                    <a:lumMod val="60000"/>
                    <a:lumOff val="40000"/>
                  </a:schemeClr>
                </a:solidFill>
                <a:latin typeface="Bahnschrift Light Condensed" panose="020B0502040204020203" pitchFamily="34" charset="0"/>
              </a:rPr>
              <a:t>NIGERIA</a:t>
            </a:r>
          </a:p>
          <a:p>
            <a:pPr>
              <a:buFont typeface="Arial" panose="020B0604020202020204" pitchFamily="34" charset="0"/>
              <a:buChar char="•"/>
            </a:pPr>
            <a:r>
              <a:rPr lang="en-US" dirty="0">
                <a:latin typeface="Bahnschrift Light Condensed" panose="020B0502040204020203" pitchFamily="34" charset="0"/>
              </a:rPr>
              <a:t>At 5.10, Nigeria demonstrates a fertility rate exceeding the global average. Considering the established correlation between high fertility rates and lower median ages, it is unsurprising that Nigeria reports a median age below the global average, standing at 17, compared to the global median age of 30.5. This demographic characteristic undoubtedly impacts the country's GDP per capita, which currently stands at $2162.63, notably lower than the global average of $7738.88.</a:t>
            </a:r>
          </a:p>
          <a:p>
            <a:pPr>
              <a:buFont typeface="Arial" panose="020B0604020202020204" pitchFamily="34" charset="0"/>
              <a:buChar char="•"/>
            </a:pPr>
            <a:r>
              <a:rPr lang="en-US" dirty="0">
                <a:latin typeface="Bahnschrift Light Condensed" panose="020B0502040204020203" pitchFamily="34" charset="0"/>
              </a:rPr>
              <a:t>While Nigeria's GDP per capita is not the lowest worldwide, it falls significantly below the global average. However, through deliberate policy adjustments or restructuring, Nigeria has the potential to enhance its productivity levels and subsequently increase its GDP per capita.</a:t>
            </a:r>
          </a:p>
        </p:txBody>
      </p:sp>
      <p:graphicFrame>
        <p:nvGraphicFramePr>
          <p:cNvPr id="4" name="Table 3"/>
          <p:cNvGraphicFramePr>
            <a:graphicFrameLocks noGrp="1"/>
          </p:cNvGraphicFramePr>
          <p:nvPr>
            <p:extLst>
              <p:ext uri="{D42A27DB-BD31-4B8C-83A1-F6EECF244321}">
                <p14:modId xmlns:p14="http://schemas.microsoft.com/office/powerpoint/2010/main" val="2348517054"/>
              </p:ext>
            </p:extLst>
          </p:nvPr>
        </p:nvGraphicFramePr>
        <p:xfrm>
          <a:off x="1703294" y="1102659"/>
          <a:ext cx="8367058" cy="2560320"/>
        </p:xfrm>
        <a:graphic>
          <a:graphicData uri="http://schemas.openxmlformats.org/drawingml/2006/table">
            <a:tbl>
              <a:tblPr firstRow="1" bandRow="1">
                <a:tableStyleId>{5C22544A-7EE6-4342-B048-85BDC9FD1C3A}</a:tableStyleId>
              </a:tblPr>
              <a:tblGrid>
                <a:gridCol w="1672447">
                  <a:extLst>
                    <a:ext uri="{9D8B030D-6E8A-4147-A177-3AD203B41FA5}">
                      <a16:colId xmlns:a16="http://schemas.microsoft.com/office/drawing/2014/main" val="3624403881"/>
                    </a:ext>
                  </a:extLst>
                </a:gridCol>
                <a:gridCol w="2045438">
                  <a:extLst>
                    <a:ext uri="{9D8B030D-6E8A-4147-A177-3AD203B41FA5}">
                      <a16:colId xmlns:a16="http://schemas.microsoft.com/office/drawing/2014/main" val="3047738560"/>
                    </a:ext>
                  </a:extLst>
                </a:gridCol>
                <a:gridCol w="1965401">
                  <a:extLst>
                    <a:ext uri="{9D8B030D-6E8A-4147-A177-3AD203B41FA5}">
                      <a16:colId xmlns:a16="http://schemas.microsoft.com/office/drawing/2014/main" val="1064255310"/>
                    </a:ext>
                  </a:extLst>
                </a:gridCol>
                <a:gridCol w="2683772">
                  <a:extLst>
                    <a:ext uri="{9D8B030D-6E8A-4147-A177-3AD203B41FA5}">
                      <a16:colId xmlns:a16="http://schemas.microsoft.com/office/drawing/2014/main" val="1074218602"/>
                    </a:ext>
                  </a:extLst>
                </a:gridCol>
              </a:tblGrid>
              <a:tr h="340147">
                <a:tc>
                  <a:txBody>
                    <a:bodyPr/>
                    <a:lstStyle/>
                    <a:p>
                      <a:r>
                        <a:rPr lang="en-US" dirty="0"/>
                        <a:t>COUNTRY</a:t>
                      </a:r>
                    </a:p>
                  </a:txBody>
                  <a:tcPr/>
                </a:tc>
                <a:tc>
                  <a:txBody>
                    <a:bodyPr/>
                    <a:lstStyle/>
                    <a:p>
                      <a:r>
                        <a:rPr lang="en-US" dirty="0"/>
                        <a:t>FERTILITY RATE </a:t>
                      </a:r>
                    </a:p>
                  </a:txBody>
                  <a:tcPr/>
                </a:tc>
                <a:tc>
                  <a:txBody>
                    <a:bodyPr/>
                    <a:lstStyle/>
                    <a:p>
                      <a:r>
                        <a:rPr lang="en-US" dirty="0"/>
                        <a:t>MEDIAN AGE</a:t>
                      </a:r>
                    </a:p>
                  </a:txBody>
                  <a:tcPr/>
                </a:tc>
                <a:tc>
                  <a:txBody>
                    <a:bodyPr/>
                    <a:lstStyle/>
                    <a:p>
                      <a:r>
                        <a:rPr lang="en-US" dirty="0"/>
                        <a:t>GDP</a:t>
                      </a:r>
                      <a:r>
                        <a:rPr lang="en-US" baseline="0" dirty="0"/>
                        <a:t> PER CAPITA (US$)</a:t>
                      </a:r>
                      <a:endParaRPr lang="en-US" dirty="0"/>
                    </a:p>
                  </a:txBody>
                  <a:tcPr/>
                </a:tc>
                <a:extLst>
                  <a:ext uri="{0D108BD9-81ED-4DB2-BD59-A6C34878D82A}">
                    <a16:rowId xmlns:a16="http://schemas.microsoft.com/office/drawing/2014/main" val="1658718501"/>
                  </a:ext>
                </a:extLst>
              </a:tr>
              <a:tr h="340147">
                <a:tc>
                  <a:txBody>
                    <a:bodyPr/>
                    <a:lstStyle/>
                    <a:p>
                      <a:r>
                        <a:rPr lang="en-US" dirty="0">
                          <a:solidFill>
                            <a:schemeClr val="tx1">
                              <a:lumMod val="50000"/>
                            </a:schemeClr>
                          </a:solidFill>
                          <a:latin typeface="Bahnschrift Light Condensed" panose="020B0502040204020203" pitchFamily="34" charset="0"/>
                        </a:rPr>
                        <a:t>Hong Kong </a:t>
                      </a:r>
                    </a:p>
                  </a:txBody>
                  <a:tcPr/>
                </a:tc>
                <a:tc>
                  <a:txBody>
                    <a:bodyPr/>
                    <a:lstStyle/>
                    <a:p>
                      <a:pPr algn="ctr"/>
                      <a:r>
                        <a:rPr lang="en-US" dirty="0">
                          <a:solidFill>
                            <a:schemeClr val="tx1">
                              <a:lumMod val="50000"/>
                            </a:schemeClr>
                          </a:solidFill>
                          <a:latin typeface="Bahnschrift Light Condensed" panose="020B0502040204020203" pitchFamily="34" charset="0"/>
                        </a:rPr>
                        <a:t>0.8</a:t>
                      </a:r>
                    </a:p>
                  </a:txBody>
                  <a:tcPr/>
                </a:tc>
                <a:tc>
                  <a:txBody>
                    <a:bodyPr/>
                    <a:lstStyle/>
                    <a:p>
                      <a:pPr algn="ctr"/>
                      <a:r>
                        <a:rPr lang="en-US" dirty="0">
                          <a:solidFill>
                            <a:schemeClr val="tx1">
                              <a:lumMod val="50000"/>
                            </a:schemeClr>
                          </a:solidFill>
                          <a:latin typeface="Bahnschrift Light Condensed" panose="020B0502040204020203" pitchFamily="34" charset="0"/>
                        </a:rPr>
                        <a:t>46</a:t>
                      </a:r>
                    </a:p>
                  </a:txBody>
                  <a:tcPr/>
                </a:tc>
                <a:tc>
                  <a:txBody>
                    <a:bodyPr/>
                    <a:lstStyle/>
                    <a:p>
                      <a:pPr algn="ctr"/>
                      <a:r>
                        <a:rPr lang="en-US" dirty="0">
                          <a:solidFill>
                            <a:schemeClr val="tx1">
                              <a:lumMod val="50000"/>
                            </a:schemeClr>
                          </a:solidFill>
                          <a:latin typeface="Bahnschrift Light Condensed" panose="020B0502040204020203" pitchFamily="34" charset="0"/>
                        </a:rPr>
                        <a:t>48,983.62</a:t>
                      </a:r>
                    </a:p>
                  </a:txBody>
                  <a:tcPr/>
                </a:tc>
                <a:extLst>
                  <a:ext uri="{0D108BD9-81ED-4DB2-BD59-A6C34878D82A}">
                    <a16:rowId xmlns:a16="http://schemas.microsoft.com/office/drawing/2014/main" val="437583371"/>
                  </a:ext>
                </a:extLst>
              </a:tr>
              <a:tr h="340147">
                <a:tc>
                  <a:txBody>
                    <a:bodyPr/>
                    <a:lstStyle/>
                    <a:p>
                      <a:r>
                        <a:rPr lang="en-US" dirty="0">
                          <a:solidFill>
                            <a:schemeClr val="tx1">
                              <a:lumMod val="50000"/>
                            </a:schemeClr>
                          </a:solidFill>
                          <a:latin typeface="Bahnschrift Light Condensed" panose="020B0502040204020203" pitchFamily="34" charset="0"/>
                        </a:rPr>
                        <a:t>South Korea </a:t>
                      </a:r>
                    </a:p>
                  </a:txBody>
                  <a:tcPr/>
                </a:tc>
                <a:tc>
                  <a:txBody>
                    <a:bodyPr/>
                    <a:lstStyle/>
                    <a:p>
                      <a:pPr algn="ctr"/>
                      <a:r>
                        <a:rPr lang="en-US" dirty="0">
                          <a:solidFill>
                            <a:schemeClr val="tx1">
                              <a:lumMod val="50000"/>
                            </a:schemeClr>
                          </a:solidFill>
                          <a:latin typeface="Bahnschrift Light Condensed" panose="020B0502040204020203" pitchFamily="34" charset="0"/>
                        </a:rPr>
                        <a:t>0.9</a:t>
                      </a:r>
                    </a:p>
                  </a:txBody>
                  <a:tcPr/>
                </a:tc>
                <a:tc>
                  <a:txBody>
                    <a:bodyPr/>
                    <a:lstStyle/>
                    <a:p>
                      <a:pPr algn="ctr"/>
                      <a:r>
                        <a:rPr lang="en-US" dirty="0">
                          <a:solidFill>
                            <a:schemeClr val="tx1">
                              <a:lumMod val="50000"/>
                            </a:schemeClr>
                          </a:solidFill>
                          <a:latin typeface="Bahnschrift Light Condensed" panose="020B0502040204020203" pitchFamily="34" charset="0"/>
                        </a:rPr>
                        <a:t>44</a:t>
                      </a:r>
                    </a:p>
                  </a:txBody>
                  <a:tcPr/>
                </a:tc>
                <a:tc>
                  <a:txBody>
                    <a:bodyPr/>
                    <a:lstStyle/>
                    <a:p>
                      <a:pPr algn="ctr"/>
                      <a:r>
                        <a:rPr lang="en-US" dirty="0">
                          <a:solidFill>
                            <a:schemeClr val="tx1">
                              <a:lumMod val="50000"/>
                            </a:schemeClr>
                          </a:solidFill>
                          <a:latin typeface="Bahnschrift Light Condensed" panose="020B0502040204020203" pitchFamily="34" charset="0"/>
                        </a:rPr>
                        <a:t>32,422.57</a:t>
                      </a:r>
                    </a:p>
                  </a:txBody>
                  <a:tcPr/>
                </a:tc>
                <a:extLst>
                  <a:ext uri="{0D108BD9-81ED-4DB2-BD59-A6C34878D82A}">
                    <a16:rowId xmlns:a16="http://schemas.microsoft.com/office/drawing/2014/main" val="1321411817"/>
                  </a:ext>
                </a:extLst>
              </a:tr>
              <a:tr h="340147">
                <a:tc>
                  <a:txBody>
                    <a:bodyPr/>
                    <a:lstStyle/>
                    <a:p>
                      <a:r>
                        <a:rPr lang="en-US" dirty="0">
                          <a:solidFill>
                            <a:schemeClr val="tx1">
                              <a:lumMod val="50000"/>
                            </a:schemeClr>
                          </a:solidFill>
                          <a:latin typeface="Bahnschrift Light Condensed" panose="020B0502040204020203" pitchFamily="34" charset="0"/>
                        </a:rPr>
                        <a:t>Singapore</a:t>
                      </a:r>
                    </a:p>
                  </a:txBody>
                  <a:tcPr/>
                </a:tc>
                <a:tc>
                  <a:txBody>
                    <a:bodyPr/>
                    <a:lstStyle/>
                    <a:p>
                      <a:pPr algn="ctr"/>
                      <a:r>
                        <a:rPr lang="en-US" dirty="0">
                          <a:solidFill>
                            <a:schemeClr val="tx1">
                              <a:lumMod val="50000"/>
                            </a:schemeClr>
                          </a:solidFill>
                          <a:latin typeface="Bahnschrift Light Condensed" panose="020B0502040204020203" pitchFamily="34" charset="0"/>
                        </a:rPr>
                        <a:t>1</a:t>
                      </a:r>
                    </a:p>
                  </a:txBody>
                  <a:tcPr/>
                </a:tc>
                <a:tc>
                  <a:txBody>
                    <a:bodyPr/>
                    <a:lstStyle/>
                    <a:p>
                      <a:pPr algn="ctr"/>
                      <a:r>
                        <a:rPr lang="en-US" dirty="0">
                          <a:solidFill>
                            <a:schemeClr val="tx1">
                              <a:lumMod val="50000"/>
                            </a:schemeClr>
                          </a:solidFill>
                          <a:latin typeface="Bahnschrift Light Condensed" panose="020B0502040204020203" pitchFamily="34" charset="0"/>
                        </a:rPr>
                        <a:t>43</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lumMod val="50000"/>
                            </a:schemeClr>
                          </a:solidFill>
                          <a:latin typeface="Bahnschrift Light Condensed" panose="020B0502040204020203" pitchFamily="34" charset="0"/>
                        </a:rPr>
                        <a:t>82,807.62</a:t>
                      </a:r>
                    </a:p>
                  </a:txBody>
                  <a:tcPr/>
                </a:tc>
                <a:extLst>
                  <a:ext uri="{0D108BD9-81ED-4DB2-BD59-A6C34878D82A}">
                    <a16:rowId xmlns:a16="http://schemas.microsoft.com/office/drawing/2014/main" val="2962802433"/>
                  </a:ext>
                </a:extLst>
              </a:tr>
              <a:tr h="340147">
                <a:tc>
                  <a:txBody>
                    <a:bodyPr/>
                    <a:lstStyle/>
                    <a:p>
                      <a:r>
                        <a:rPr lang="en-US" dirty="0">
                          <a:solidFill>
                            <a:schemeClr val="tx1">
                              <a:lumMod val="50000"/>
                            </a:schemeClr>
                          </a:solidFill>
                          <a:latin typeface="Bahnschrift Light Condensed" panose="020B0502040204020203" pitchFamily="34" charset="0"/>
                        </a:rPr>
                        <a:t>Nigeria </a:t>
                      </a:r>
                    </a:p>
                  </a:txBody>
                  <a:tcPr/>
                </a:tc>
                <a:tc>
                  <a:txBody>
                    <a:bodyPr/>
                    <a:lstStyle/>
                    <a:p>
                      <a:pPr algn="ctr"/>
                      <a:r>
                        <a:rPr lang="en-US" dirty="0">
                          <a:solidFill>
                            <a:schemeClr val="tx1">
                              <a:lumMod val="50000"/>
                            </a:schemeClr>
                          </a:solidFill>
                          <a:latin typeface="Bahnschrift Light Condensed" panose="020B0502040204020203" pitchFamily="34" charset="0"/>
                        </a:rPr>
                        <a:t>5.1</a:t>
                      </a:r>
                    </a:p>
                  </a:txBody>
                  <a:tcPr/>
                </a:tc>
                <a:tc>
                  <a:txBody>
                    <a:bodyPr/>
                    <a:lstStyle/>
                    <a:p>
                      <a:pPr algn="ctr"/>
                      <a:r>
                        <a:rPr lang="en-US" dirty="0">
                          <a:solidFill>
                            <a:schemeClr val="tx1">
                              <a:lumMod val="50000"/>
                            </a:schemeClr>
                          </a:solidFill>
                          <a:latin typeface="Bahnschrift Light Condensed" panose="020B0502040204020203" pitchFamily="34" charset="0"/>
                        </a:rPr>
                        <a:t>17</a:t>
                      </a:r>
                    </a:p>
                  </a:txBody>
                  <a:tcPr/>
                </a:tc>
                <a:tc>
                  <a:txBody>
                    <a:bodyPr/>
                    <a:lstStyle/>
                    <a:p>
                      <a:pPr algn="ctr"/>
                      <a:r>
                        <a:rPr lang="en-US" dirty="0">
                          <a:solidFill>
                            <a:schemeClr val="tx1">
                              <a:lumMod val="50000"/>
                            </a:schemeClr>
                          </a:solidFill>
                          <a:latin typeface="Bahnschrift Light Condensed" panose="020B0502040204020203" pitchFamily="34" charset="0"/>
                        </a:rPr>
                        <a:t>2,162.63</a:t>
                      </a:r>
                    </a:p>
                  </a:txBody>
                  <a:tcPr/>
                </a:tc>
                <a:extLst>
                  <a:ext uri="{0D108BD9-81ED-4DB2-BD59-A6C34878D82A}">
                    <a16:rowId xmlns:a16="http://schemas.microsoft.com/office/drawing/2014/main" val="1268846246"/>
                  </a:ext>
                </a:extLst>
              </a:tr>
              <a:tr h="340147">
                <a:tc>
                  <a:txBody>
                    <a:bodyPr/>
                    <a:lstStyle/>
                    <a:p>
                      <a:r>
                        <a:rPr lang="en-US" dirty="0">
                          <a:solidFill>
                            <a:schemeClr val="tx1">
                              <a:lumMod val="50000"/>
                            </a:schemeClr>
                          </a:solidFill>
                          <a:latin typeface="Bahnschrift Light Condensed" panose="020B0502040204020203" pitchFamily="34" charset="0"/>
                        </a:rPr>
                        <a:t>Somalia</a:t>
                      </a:r>
                      <a:r>
                        <a:rPr lang="en-US" baseline="0" dirty="0">
                          <a:solidFill>
                            <a:schemeClr val="tx1">
                              <a:lumMod val="50000"/>
                            </a:schemeClr>
                          </a:solidFill>
                        </a:rPr>
                        <a:t> </a:t>
                      </a:r>
                      <a:endParaRPr lang="en-US" dirty="0">
                        <a:solidFill>
                          <a:schemeClr val="tx1">
                            <a:lumMod val="50000"/>
                          </a:schemeClr>
                        </a:solidFill>
                      </a:endParaRPr>
                    </a:p>
                  </a:txBody>
                  <a:tcPr/>
                </a:tc>
                <a:tc>
                  <a:txBody>
                    <a:bodyPr/>
                    <a:lstStyle/>
                    <a:p>
                      <a:pPr algn="ctr"/>
                      <a:r>
                        <a:rPr lang="en-US" dirty="0">
                          <a:solidFill>
                            <a:schemeClr val="tx1">
                              <a:lumMod val="50000"/>
                            </a:schemeClr>
                          </a:solidFill>
                          <a:latin typeface="Bahnschrift Light Condensed" panose="020B0502040204020203" pitchFamily="34" charset="0"/>
                        </a:rPr>
                        <a:t>6.1</a:t>
                      </a:r>
                    </a:p>
                  </a:txBody>
                  <a:tcPr/>
                </a:tc>
                <a:tc>
                  <a:txBody>
                    <a:bodyPr/>
                    <a:lstStyle/>
                    <a:p>
                      <a:pPr algn="ctr"/>
                      <a:r>
                        <a:rPr lang="en-US" dirty="0">
                          <a:solidFill>
                            <a:schemeClr val="tx1">
                              <a:lumMod val="50000"/>
                            </a:schemeClr>
                          </a:solidFill>
                          <a:latin typeface="Bahnschrift Light Condensed" panose="020B0502040204020203" pitchFamily="34" charset="0"/>
                        </a:rPr>
                        <a:t>15</a:t>
                      </a:r>
                    </a:p>
                  </a:txBody>
                  <a:tcPr/>
                </a:tc>
                <a:tc>
                  <a:txBody>
                    <a:bodyPr/>
                    <a:lstStyle/>
                    <a:p>
                      <a:pPr algn="ctr"/>
                      <a:r>
                        <a:rPr lang="en-US" dirty="0">
                          <a:solidFill>
                            <a:schemeClr val="tx1">
                              <a:lumMod val="50000"/>
                            </a:schemeClr>
                          </a:solidFill>
                          <a:latin typeface="Bahnschrift Light Condensed" panose="020B0502040204020203" pitchFamily="34" charset="0"/>
                        </a:rPr>
                        <a:t>592.10</a:t>
                      </a:r>
                    </a:p>
                  </a:txBody>
                  <a:tcPr/>
                </a:tc>
                <a:extLst>
                  <a:ext uri="{0D108BD9-81ED-4DB2-BD59-A6C34878D82A}">
                    <a16:rowId xmlns:a16="http://schemas.microsoft.com/office/drawing/2014/main" val="1389166882"/>
                  </a:ext>
                </a:extLst>
              </a:tr>
              <a:tr h="340147">
                <a:tc>
                  <a:txBody>
                    <a:bodyPr/>
                    <a:lstStyle/>
                    <a:p>
                      <a:r>
                        <a:rPr lang="en-US" dirty="0">
                          <a:solidFill>
                            <a:schemeClr val="tx1">
                              <a:lumMod val="50000"/>
                            </a:schemeClr>
                          </a:solidFill>
                          <a:latin typeface="Bahnschrift Light Condensed" panose="020B0502040204020203" pitchFamily="34" charset="0"/>
                        </a:rPr>
                        <a:t>Niger</a:t>
                      </a:r>
                    </a:p>
                  </a:txBody>
                  <a:tcPr/>
                </a:tc>
                <a:tc>
                  <a:txBody>
                    <a:bodyPr/>
                    <a:lstStyle/>
                    <a:p>
                      <a:pPr algn="ctr"/>
                      <a:r>
                        <a:rPr lang="en-US" dirty="0">
                          <a:solidFill>
                            <a:schemeClr val="tx1">
                              <a:lumMod val="50000"/>
                            </a:schemeClr>
                          </a:solidFill>
                          <a:latin typeface="Bahnschrift Light Condensed" panose="020B0502040204020203" pitchFamily="34" charset="0"/>
                        </a:rPr>
                        <a:t>6.7</a:t>
                      </a:r>
                    </a:p>
                  </a:txBody>
                  <a:tcPr/>
                </a:tc>
                <a:tc>
                  <a:txBody>
                    <a:bodyPr/>
                    <a:lstStyle/>
                    <a:p>
                      <a:pPr algn="ctr"/>
                      <a:r>
                        <a:rPr lang="en-US" dirty="0">
                          <a:solidFill>
                            <a:schemeClr val="tx1">
                              <a:lumMod val="50000"/>
                            </a:schemeClr>
                          </a:solidFill>
                          <a:latin typeface="Bahnschrift Light Condensed" panose="020B0502040204020203" pitchFamily="34" charset="0"/>
                        </a:rPr>
                        <a:t>15</a:t>
                      </a:r>
                    </a:p>
                  </a:txBody>
                  <a:tcPr/>
                </a:tc>
                <a:tc>
                  <a:txBody>
                    <a:bodyPr/>
                    <a:lstStyle/>
                    <a:p>
                      <a:pPr algn="ctr"/>
                      <a:r>
                        <a:rPr lang="en-US" dirty="0">
                          <a:solidFill>
                            <a:schemeClr val="tx1">
                              <a:lumMod val="50000"/>
                            </a:schemeClr>
                          </a:solidFill>
                          <a:latin typeface="Bahnschrift Light Condensed" panose="020B0502040204020203" pitchFamily="34" charset="0"/>
                        </a:rPr>
                        <a:t>585.40</a:t>
                      </a:r>
                    </a:p>
                  </a:txBody>
                  <a:tcPr/>
                </a:tc>
                <a:extLst>
                  <a:ext uri="{0D108BD9-81ED-4DB2-BD59-A6C34878D82A}">
                    <a16:rowId xmlns:a16="http://schemas.microsoft.com/office/drawing/2014/main" val="3933428319"/>
                  </a:ext>
                </a:extLst>
              </a:tr>
            </a:tbl>
          </a:graphicData>
        </a:graphic>
      </p:graphicFrame>
    </p:spTree>
    <p:extLst>
      <p:ext uri="{BB962C8B-B14F-4D97-AF65-F5344CB8AC3E}">
        <p14:creationId xmlns:p14="http://schemas.microsoft.com/office/powerpoint/2010/main" val="1057630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1786-2FD9-4378-BCA7-EEEA153BF72F}"/>
              </a:ext>
            </a:extLst>
          </p:cNvPr>
          <p:cNvSpPr>
            <a:spLocks noGrp="1"/>
          </p:cNvSpPr>
          <p:nvPr>
            <p:ph type="title"/>
          </p:nvPr>
        </p:nvSpPr>
        <p:spPr>
          <a:xfrm>
            <a:off x="1015745" y="242048"/>
            <a:ext cx="8596668" cy="681318"/>
          </a:xfrm>
        </p:spPr>
        <p:txBody>
          <a:bodyPr>
            <a:normAutofit/>
          </a:bodyPr>
          <a:lstStyle/>
          <a:p>
            <a:pPr algn="ctr"/>
            <a:r>
              <a:rPr lang="en-US" dirty="0">
                <a:latin typeface="Bahnschrift Light Condensed" panose="020B0502040204020203" pitchFamily="34" charset="0"/>
              </a:rPr>
              <a:t>RECOMMENDATIONS</a:t>
            </a:r>
          </a:p>
        </p:txBody>
      </p:sp>
      <p:sp>
        <p:nvSpPr>
          <p:cNvPr id="3" name="Content Placeholder 2">
            <a:extLst>
              <a:ext uri="{FF2B5EF4-FFF2-40B4-BE49-F238E27FC236}">
                <a16:creationId xmlns:a16="http://schemas.microsoft.com/office/drawing/2014/main" id="{3A09E053-CB36-4699-8A6B-3E582C35BE74}"/>
              </a:ext>
            </a:extLst>
          </p:cNvPr>
          <p:cNvSpPr>
            <a:spLocks noGrp="1"/>
          </p:cNvSpPr>
          <p:nvPr>
            <p:ph idx="1"/>
          </p:nvPr>
        </p:nvSpPr>
        <p:spPr>
          <a:xfrm>
            <a:off x="677334" y="923366"/>
            <a:ext cx="10797490" cy="5692588"/>
          </a:xfrm>
        </p:spPr>
        <p:txBody>
          <a:bodyPr>
            <a:normAutofit fontScale="92500" lnSpcReduction="10000"/>
          </a:bodyPr>
          <a:lstStyle/>
          <a:p>
            <a:r>
              <a:rPr lang="en-US" dirty="0">
                <a:solidFill>
                  <a:schemeClr val="accent1">
                    <a:lumMod val="60000"/>
                    <a:lumOff val="40000"/>
                  </a:schemeClr>
                </a:solidFill>
                <a:latin typeface="Bahnschrift Light Condensed" panose="020B0502040204020203" pitchFamily="34" charset="0"/>
              </a:rPr>
              <a:t>In view of the fact that our analysis highlighted a positive correlation between low-average fertility rate &amp; high GDP per capita (US$), a measured approach to reduction of Fertility Rate to help shore up the Median Age should be employed in Nigeria. To achieve this, we have the following recommendations for policy makers especially in the health and population control agencies:</a:t>
            </a:r>
          </a:p>
          <a:p>
            <a:pPr>
              <a:buFont typeface="Arial" panose="020B0604020202020204" pitchFamily="34" charset="0"/>
              <a:buChar char="•"/>
            </a:pPr>
            <a:r>
              <a:rPr lang="en-US" dirty="0">
                <a:solidFill>
                  <a:schemeClr val="tx1"/>
                </a:solidFill>
                <a:latin typeface="Bahnschrift Light Condensed" panose="020B0502040204020203" pitchFamily="34" charset="0"/>
              </a:rPr>
              <a:t>Access to Contraception</a:t>
            </a:r>
          </a:p>
          <a:p>
            <a:pPr>
              <a:buFont typeface="Arial" panose="020B0604020202020204" pitchFamily="34" charset="0"/>
              <a:buChar char="•"/>
            </a:pPr>
            <a:r>
              <a:rPr lang="en-US" dirty="0">
                <a:solidFill>
                  <a:schemeClr val="tx1"/>
                </a:solidFill>
                <a:latin typeface="Bahnschrift Light Condensed" panose="020B0502040204020203" pitchFamily="34" charset="0"/>
              </a:rPr>
              <a:t>Comprehensive Sex Education</a:t>
            </a:r>
          </a:p>
          <a:p>
            <a:pPr>
              <a:buFont typeface="Arial" panose="020B0604020202020204" pitchFamily="34" charset="0"/>
              <a:buChar char="•"/>
            </a:pPr>
            <a:r>
              <a:rPr lang="en-US" dirty="0">
                <a:solidFill>
                  <a:schemeClr val="tx1"/>
                </a:solidFill>
                <a:latin typeface="Bahnschrift Light Condensed" panose="020B0502040204020203" pitchFamily="34" charset="0"/>
              </a:rPr>
              <a:t>Incentives &amp; Disincentives</a:t>
            </a:r>
          </a:p>
          <a:p>
            <a:pPr>
              <a:buFont typeface="Arial" panose="020B0604020202020204" pitchFamily="34" charset="0"/>
              <a:buChar char="•"/>
            </a:pPr>
            <a:r>
              <a:rPr lang="en-US" dirty="0">
                <a:solidFill>
                  <a:schemeClr val="tx1"/>
                </a:solidFill>
                <a:latin typeface="Bahnschrift Light Condensed" panose="020B0502040204020203" pitchFamily="34" charset="0"/>
              </a:rPr>
              <a:t>Population Awareness Campaigns</a:t>
            </a:r>
          </a:p>
          <a:p>
            <a:endParaRPr lang="en-US" dirty="0">
              <a:latin typeface="Bahnschrift Light Condensed" panose="020B0502040204020203" pitchFamily="34" charset="0"/>
            </a:endParaRPr>
          </a:p>
          <a:p>
            <a:r>
              <a:rPr lang="en-US" dirty="0">
                <a:solidFill>
                  <a:schemeClr val="accent1">
                    <a:lumMod val="60000"/>
                    <a:lumOff val="40000"/>
                  </a:schemeClr>
                </a:solidFill>
                <a:latin typeface="Bahnschrift Light Condensed" panose="020B0502040204020203" pitchFamily="34" charset="0"/>
              </a:rPr>
              <a:t>Our analysis also indicate that Nigeria currently have a youthful population, but at an age whereby they have little or no productive contribution to the country’s economy. If properly managed over the course of the next decade, this young demographic who would have grown into adulthood could positively drive an improvement in the country’s GDP per capita (US$). As a result of this, we have the following social and economic policy recommendations:</a:t>
            </a:r>
          </a:p>
          <a:p>
            <a:pPr>
              <a:buFont typeface="Arial" panose="020B0604020202020204" pitchFamily="34" charset="0"/>
              <a:buChar char="•"/>
            </a:pPr>
            <a:r>
              <a:rPr lang="en-US" dirty="0">
                <a:solidFill>
                  <a:schemeClr val="tx1"/>
                </a:solidFill>
                <a:latin typeface="Bahnschrift Light Condensed" panose="020B0502040204020203" pitchFamily="34" charset="0"/>
              </a:rPr>
              <a:t>Encourage Entrepreneurship</a:t>
            </a:r>
          </a:p>
          <a:p>
            <a:pPr>
              <a:buFont typeface="Arial" panose="020B0604020202020204" pitchFamily="34" charset="0"/>
              <a:buChar char="•"/>
            </a:pPr>
            <a:r>
              <a:rPr lang="en-US" dirty="0">
                <a:solidFill>
                  <a:schemeClr val="tx1"/>
                </a:solidFill>
                <a:latin typeface="Bahnschrift Light Condensed" panose="020B0502040204020203" pitchFamily="34" charset="0"/>
              </a:rPr>
              <a:t>Stable Policies that encourage Business Growth &amp; Job Creation</a:t>
            </a:r>
          </a:p>
          <a:p>
            <a:pPr>
              <a:buFont typeface="Arial" panose="020B0604020202020204" pitchFamily="34" charset="0"/>
              <a:buChar char="•"/>
            </a:pPr>
            <a:r>
              <a:rPr lang="en-US" dirty="0">
                <a:solidFill>
                  <a:schemeClr val="tx1"/>
                </a:solidFill>
                <a:latin typeface="Bahnschrift Light Condensed" panose="020B0502040204020203" pitchFamily="34" charset="0"/>
              </a:rPr>
              <a:t>Women Empowerment</a:t>
            </a:r>
          </a:p>
          <a:p>
            <a:pPr>
              <a:buFont typeface="Arial" panose="020B0604020202020204" pitchFamily="34" charset="0"/>
              <a:buChar char="•"/>
            </a:pPr>
            <a:r>
              <a:rPr lang="en-US" dirty="0">
                <a:solidFill>
                  <a:schemeClr val="tx1"/>
                </a:solidFill>
                <a:latin typeface="Bahnschrift Light Condensed" panose="020B0502040204020203" pitchFamily="34" charset="0"/>
              </a:rPr>
              <a:t>Continuous Data Collection &amp; Monitoring</a:t>
            </a:r>
          </a:p>
          <a:p>
            <a:pPr>
              <a:buFont typeface="Arial" panose="020B0604020202020204" pitchFamily="34" charset="0"/>
              <a:buChar char="•"/>
            </a:pPr>
            <a:r>
              <a:rPr lang="en-US" dirty="0">
                <a:solidFill>
                  <a:schemeClr val="tx1"/>
                </a:solidFill>
                <a:latin typeface="Bahnschrift Light Condensed" panose="020B0502040204020203" pitchFamily="34" charset="0"/>
              </a:rPr>
              <a:t>Social Norms &amp; Cultural Changes</a:t>
            </a:r>
          </a:p>
        </p:txBody>
      </p:sp>
    </p:spTree>
    <p:extLst>
      <p:ext uri="{BB962C8B-B14F-4D97-AF65-F5344CB8AC3E}">
        <p14:creationId xmlns:p14="http://schemas.microsoft.com/office/powerpoint/2010/main" val="375981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80CE-F80C-4C7D-A0CB-72E6F07C3BD9}"/>
              </a:ext>
            </a:extLst>
          </p:cNvPr>
          <p:cNvSpPr>
            <a:spLocks noGrp="1"/>
          </p:cNvSpPr>
          <p:nvPr>
            <p:ph type="title"/>
          </p:nvPr>
        </p:nvSpPr>
        <p:spPr>
          <a:xfrm>
            <a:off x="806824" y="215153"/>
            <a:ext cx="11080350" cy="753035"/>
          </a:xfrm>
        </p:spPr>
        <p:txBody>
          <a:bodyPr>
            <a:normAutofit/>
          </a:bodyPr>
          <a:lstStyle/>
          <a:p>
            <a:pPr algn="ctr"/>
            <a:r>
              <a:rPr lang="en-US" dirty="0">
                <a:latin typeface="Bahnschrift Light Condensed" panose="020B0502040204020203" pitchFamily="34" charset="0"/>
              </a:rPr>
              <a:t>REFERENCES/DATA SOURCES</a:t>
            </a:r>
          </a:p>
        </p:txBody>
      </p:sp>
      <p:sp>
        <p:nvSpPr>
          <p:cNvPr id="3" name="Content Placeholder 2">
            <a:extLst>
              <a:ext uri="{FF2B5EF4-FFF2-40B4-BE49-F238E27FC236}">
                <a16:creationId xmlns:a16="http://schemas.microsoft.com/office/drawing/2014/main" id="{E8872BA0-6843-49C9-95E5-29FDD024CDAF}"/>
              </a:ext>
            </a:extLst>
          </p:cNvPr>
          <p:cNvSpPr>
            <a:spLocks noGrp="1"/>
          </p:cNvSpPr>
          <p:nvPr>
            <p:ph idx="1"/>
          </p:nvPr>
        </p:nvSpPr>
        <p:spPr>
          <a:xfrm>
            <a:off x="849655" y="968188"/>
            <a:ext cx="10994688" cy="5792050"/>
          </a:xfrm>
        </p:spPr>
        <p:txBody>
          <a:bodyPr>
            <a:normAutofit/>
          </a:bodyPr>
          <a:lstStyle/>
          <a:p>
            <a:pPr>
              <a:buFont typeface="Arial" panose="020B0604020202020204" pitchFamily="34" charset="0"/>
              <a:buChar char="•"/>
            </a:pPr>
            <a:r>
              <a:rPr lang="en-US" dirty="0">
                <a:solidFill>
                  <a:schemeClr val="tx1"/>
                </a:solidFill>
                <a:latin typeface="Bahnschrift Light Condensed" panose="020B0502040204020203" pitchFamily="34" charset="0"/>
                <a:hlinkClick r:id="rId2">
                  <a:extLst>
                    <a:ext uri="{A12FA001-AC4F-418D-AE19-62706E023703}">
                      <ahyp:hlinkClr xmlns:ahyp="http://schemas.microsoft.com/office/drawing/2018/hyperlinkcolor" xmlns="" val="tx"/>
                    </a:ext>
                  </a:extLst>
                </a:hlinkClick>
              </a:rPr>
              <a:t>https://energyeducation.ca/encyclopedia/World_population</a:t>
            </a:r>
            <a:endParaRPr lang="en-US" dirty="0">
              <a:solidFill>
                <a:schemeClr val="tx1"/>
              </a:solidFill>
              <a:latin typeface="Bahnschrift Light Condensed" panose="020B0502040204020203" pitchFamily="34" charset="0"/>
            </a:endParaRPr>
          </a:p>
          <a:p>
            <a:pPr marL="0" indent="0">
              <a:buNone/>
            </a:pPr>
            <a:endParaRPr lang="en-US" dirty="0">
              <a:solidFill>
                <a:schemeClr val="tx1"/>
              </a:solidFill>
              <a:latin typeface="Bahnschrift Light Condensed" panose="020B0502040204020203" pitchFamily="34" charset="0"/>
            </a:endParaRPr>
          </a:p>
          <a:p>
            <a:pPr>
              <a:buFont typeface="Arial" panose="020B0604020202020204" pitchFamily="34" charset="0"/>
              <a:buChar char="•"/>
            </a:pPr>
            <a:r>
              <a:rPr lang="en-US" dirty="0">
                <a:solidFill>
                  <a:schemeClr val="tx1"/>
                </a:solidFill>
                <a:latin typeface="Bahnschrift Light Condensed" panose="020B0502040204020203" pitchFamily="34" charset="0"/>
                <a:hlinkClick r:id="rId3">
                  <a:extLst>
                    <a:ext uri="{A12FA001-AC4F-418D-AE19-62706E023703}">
                      <ahyp:hlinkClr xmlns:ahyp="http://schemas.microsoft.com/office/drawing/2018/hyperlinkcolor" xmlns="" val="tx"/>
                    </a:ext>
                  </a:extLst>
                </a:hlinkClick>
              </a:rPr>
              <a:t>https://www.investopedia.com/terms/p/per-capita-gdp.asp#:~:text=Gross%20domestic%20product%20per%20capita,compare%20it%20to%20other%20countries</a:t>
            </a:r>
            <a:r>
              <a:rPr lang="en-US" dirty="0">
                <a:solidFill>
                  <a:schemeClr val="tx1"/>
                </a:solidFill>
                <a:latin typeface="Bahnschrift Light Condensed" panose="020B0502040204020203" pitchFamily="34" charset="0"/>
              </a:rPr>
              <a:t>.</a:t>
            </a:r>
          </a:p>
          <a:p>
            <a:pPr marL="0" indent="0">
              <a:buNone/>
            </a:pPr>
            <a:endParaRPr lang="en-US" dirty="0">
              <a:solidFill>
                <a:schemeClr val="tx1"/>
              </a:solidFill>
              <a:latin typeface="Bahnschrift Light Condensed" panose="020B0502040204020203" pitchFamily="34" charset="0"/>
            </a:endParaRPr>
          </a:p>
          <a:p>
            <a:pPr>
              <a:buFont typeface="Arial" panose="020B0604020202020204" pitchFamily="34" charset="0"/>
              <a:buChar char="•"/>
            </a:pPr>
            <a:r>
              <a:rPr lang="en-US" dirty="0">
                <a:solidFill>
                  <a:schemeClr val="tx1"/>
                </a:solidFill>
                <a:latin typeface="Bahnschrift Light Condensed" panose="020B0502040204020203" pitchFamily="34" charset="0"/>
                <a:hlinkClick r:id="rId4">
                  <a:extLst>
                    <a:ext uri="{A12FA001-AC4F-418D-AE19-62706E023703}">
                      <ahyp:hlinkClr xmlns:ahyp="http://schemas.microsoft.com/office/drawing/2018/hyperlinkcolor" xmlns="" val="tx"/>
                    </a:ext>
                  </a:extLst>
                </a:hlinkClick>
              </a:rPr>
              <a:t>https://www.census.gov/glossary/?term=Median+age#:~:text=Definition,of%20the%20population%20is%20younger</a:t>
            </a:r>
            <a:r>
              <a:rPr lang="en-US" dirty="0">
                <a:solidFill>
                  <a:schemeClr val="tx1"/>
                </a:solidFill>
                <a:latin typeface="Bahnschrift Light Condensed" panose="020B0502040204020203" pitchFamily="34" charset="0"/>
              </a:rPr>
              <a:t>.</a:t>
            </a:r>
          </a:p>
          <a:p>
            <a:pPr marL="0" indent="0">
              <a:buNone/>
            </a:pPr>
            <a:endParaRPr lang="en-US" dirty="0">
              <a:solidFill>
                <a:schemeClr val="tx1"/>
              </a:solidFill>
              <a:latin typeface="Bahnschrift Light Condensed" panose="020B0502040204020203" pitchFamily="34" charset="0"/>
            </a:endParaRPr>
          </a:p>
          <a:p>
            <a:pPr>
              <a:buFont typeface="Arial" panose="020B0604020202020204" pitchFamily="34" charset="0"/>
              <a:buChar char="•"/>
            </a:pPr>
            <a:r>
              <a:rPr lang="en-US" dirty="0">
                <a:solidFill>
                  <a:schemeClr val="tx1"/>
                </a:solidFill>
                <a:latin typeface="Bahnschrift Light Condensed" panose="020B0502040204020203" pitchFamily="34" charset="0"/>
                <a:hlinkClick r:id="rId5">
                  <a:extLst>
                    <a:ext uri="{A12FA001-AC4F-418D-AE19-62706E023703}">
                      <ahyp:hlinkClr xmlns:ahyp="http://schemas.microsoft.com/office/drawing/2018/hyperlinkcolor" xmlns="" val="tx"/>
                    </a:ext>
                  </a:extLst>
                </a:hlinkClick>
              </a:rPr>
              <a:t>https://data.oecd.org/gdp/gross-domestic-product-gdp.htm#:~:text=Gross%20domestic%20product%20(GDP)%20is,and%20services%20(less%20imports)</a:t>
            </a:r>
            <a:r>
              <a:rPr lang="en-US" dirty="0">
                <a:solidFill>
                  <a:schemeClr val="tx1"/>
                </a:solidFill>
                <a:latin typeface="Bahnschrift Light Condensed" panose="020B0502040204020203" pitchFamily="34" charset="0"/>
              </a:rPr>
              <a:t>.</a:t>
            </a:r>
          </a:p>
          <a:p>
            <a:pPr marL="0" indent="0">
              <a:buNone/>
            </a:pPr>
            <a:endParaRPr lang="en-US" dirty="0">
              <a:solidFill>
                <a:schemeClr val="tx1"/>
              </a:solidFill>
              <a:latin typeface="Bahnschrift Light Condensed" panose="020B0502040204020203" pitchFamily="34" charset="0"/>
            </a:endParaRPr>
          </a:p>
          <a:p>
            <a:pPr>
              <a:buFont typeface="Arial" panose="020B0604020202020204" pitchFamily="34" charset="0"/>
              <a:buChar char="•"/>
            </a:pPr>
            <a:r>
              <a:rPr lang="en-US" dirty="0">
                <a:solidFill>
                  <a:schemeClr val="tx1"/>
                </a:solidFill>
                <a:latin typeface="Bahnschrift Light Condensed" panose="020B0502040204020203" pitchFamily="34" charset="0"/>
                <a:hlinkClick r:id="rId6">
                  <a:extLst>
                    <a:ext uri="{A12FA001-AC4F-418D-AE19-62706E023703}">
                      <ahyp:hlinkClr xmlns:ahyp="http://schemas.microsoft.com/office/drawing/2018/hyperlinkcolor" xmlns="" val="tx"/>
                    </a:ext>
                  </a:extLst>
                </a:hlinkClick>
              </a:rPr>
              <a:t>https://databank.worldbank.org/metadataglossary/millennium-development-goals/series/SP.DYN.TFRT.IN</a:t>
            </a:r>
            <a:endParaRPr lang="en-US" dirty="0">
              <a:solidFill>
                <a:schemeClr val="tx1"/>
              </a:solidFill>
              <a:latin typeface="Bahnschrift Light Condensed" panose="020B0502040204020203" pitchFamily="34" charset="0"/>
            </a:endParaRPr>
          </a:p>
          <a:p>
            <a:pPr marL="0" indent="0">
              <a:buNone/>
            </a:pPr>
            <a:endParaRPr lang="en-US" dirty="0">
              <a:solidFill>
                <a:schemeClr val="tx1"/>
              </a:solidFill>
              <a:latin typeface="Bahnschrift Light Condensed" panose="020B0502040204020203" pitchFamily="34" charset="0"/>
              <a:hlinkClick r:id="rId7">
                <a:extLst>
                  <a:ext uri="{A12FA001-AC4F-418D-AE19-62706E023703}">
                    <ahyp:hlinkClr xmlns:ahyp="http://schemas.microsoft.com/office/drawing/2018/hyperlinkcolor" xmlns="" val="tx"/>
                  </a:ext>
                </a:extLst>
              </a:hlinkClick>
            </a:endParaRPr>
          </a:p>
          <a:p>
            <a:pPr>
              <a:buFont typeface="Arial" panose="020B0604020202020204" pitchFamily="34" charset="0"/>
              <a:buChar char="•"/>
            </a:pPr>
            <a:r>
              <a:rPr lang="en-US" dirty="0">
                <a:solidFill>
                  <a:schemeClr val="tx1"/>
                </a:solidFill>
                <a:latin typeface="Bahnschrift Light Condensed" panose="020B0502040204020203" pitchFamily="34" charset="0"/>
                <a:hlinkClick r:id="rId7">
                  <a:extLst>
                    <a:ext uri="{A12FA001-AC4F-418D-AE19-62706E023703}">
                      <ahyp:hlinkClr xmlns:ahyp="http://schemas.microsoft.com/office/drawing/2018/hyperlinkcolor" xmlns="" val="tx"/>
                    </a:ext>
                  </a:extLst>
                </a:hlinkClick>
              </a:rPr>
              <a:t>https://data.worldbank.org/indicator/NY.GDP.PCAP.CD</a:t>
            </a:r>
            <a:endParaRPr lang="en-US" dirty="0">
              <a:solidFill>
                <a:schemeClr val="tx1"/>
              </a:solidFill>
              <a:latin typeface="Bahnschrift Light Condensed" panose="020B0502040204020203" pitchFamily="34" charset="0"/>
            </a:endParaRPr>
          </a:p>
        </p:txBody>
      </p:sp>
    </p:spTree>
    <p:extLst>
      <p:ext uri="{BB962C8B-B14F-4D97-AF65-F5344CB8AC3E}">
        <p14:creationId xmlns:p14="http://schemas.microsoft.com/office/powerpoint/2010/main" val="1163784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B5C22D-DE58-4739-9D94-4FFE1F932A45}"/>
              </a:ext>
            </a:extLst>
          </p:cNvPr>
          <p:cNvSpPr>
            <a:spLocks noGrp="1"/>
          </p:cNvSpPr>
          <p:nvPr>
            <p:ph idx="1"/>
          </p:nvPr>
        </p:nvSpPr>
        <p:spPr/>
        <p:txBody>
          <a:bodyPr>
            <a:normAutofit/>
          </a:bodyPr>
          <a:lstStyle/>
          <a:p>
            <a:pPr marL="0" indent="0" algn="ctr">
              <a:buNone/>
            </a:pPr>
            <a:r>
              <a:rPr lang="en-US" sz="8000" dirty="0">
                <a:solidFill>
                  <a:schemeClr val="accent1"/>
                </a:solidFill>
                <a:latin typeface="Bahnschrift Light Condensed" panose="020B0502040204020203" pitchFamily="34" charset="0"/>
              </a:rPr>
              <a:t>THANK YOU!</a:t>
            </a:r>
          </a:p>
        </p:txBody>
      </p:sp>
    </p:spTree>
    <p:extLst>
      <p:ext uri="{BB962C8B-B14F-4D97-AF65-F5344CB8AC3E}">
        <p14:creationId xmlns:p14="http://schemas.microsoft.com/office/powerpoint/2010/main" val="2049504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734E-ED54-4CA3-A68E-C93A43B290A1}"/>
              </a:ext>
            </a:extLst>
          </p:cNvPr>
          <p:cNvSpPr>
            <a:spLocks noGrp="1"/>
          </p:cNvSpPr>
          <p:nvPr>
            <p:ph type="ctrTitle"/>
          </p:nvPr>
        </p:nvSpPr>
        <p:spPr>
          <a:xfrm>
            <a:off x="1507067" y="421341"/>
            <a:ext cx="7766936" cy="1586753"/>
          </a:xfrm>
        </p:spPr>
        <p:txBody>
          <a:bodyPr/>
          <a:lstStyle/>
          <a:p>
            <a:pPr algn="ctr"/>
            <a:r>
              <a:rPr lang="en-US" sz="3200" dirty="0">
                <a:latin typeface="Bahnschrift Light Condensed" panose="020B0502040204020203" pitchFamily="34" charset="0"/>
              </a:rPr>
              <a:t>FERTILITY RATE IN NIGERIA</a:t>
            </a:r>
            <a:br>
              <a:rPr lang="en-US" sz="3200" dirty="0">
                <a:latin typeface="Bahnschrift Light Condensed" panose="020B0502040204020203" pitchFamily="34" charset="0"/>
              </a:rPr>
            </a:br>
            <a:r>
              <a:rPr lang="en-US" sz="3200" dirty="0">
                <a:latin typeface="Bahnschrift Light Condensed" panose="020B0502040204020203" pitchFamily="34" charset="0"/>
              </a:rPr>
              <a:t>AND IT’S EFFECT ON GDP PER CAPITA </a:t>
            </a:r>
            <a:br>
              <a:rPr lang="en-US" sz="3200" dirty="0">
                <a:latin typeface="Bahnschrift Light Condensed" panose="020B0502040204020203" pitchFamily="34" charset="0"/>
              </a:rPr>
            </a:br>
            <a:r>
              <a:rPr lang="en-US" sz="3200" dirty="0">
                <a:latin typeface="Bahnschrift Light Condensed" panose="020B0502040204020203" pitchFamily="34" charset="0"/>
              </a:rPr>
              <a:t>(2023 GLOBAL POPULATION DATA)</a:t>
            </a:r>
          </a:p>
        </p:txBody>
      </p:sp>
      <p:sp>
        <p:nvSpPr>
          <p:cNvPr id="3" name="Subtitle 2">
            <a:extLst>
              <a:ext uri="{FF2B5EF4-FFF2-40B4-BE49-F238E27FC236}">
                <a16:creationId xmlns:a16="http://schemas.microsoft.com/office/drawing/2014/main" id="{D273F8A1-B16E-439B-8260-B07F96DE1371}"/>
              </a:ext>
            </a:extLst>
          </p:cNvPr>
          <p:cNvSpPr>
            <a:spLocks noGrp="1"/>
          </p:cNvSpPr>
          <p:nvPr>
            <p:ph type="subTitle" idx="1"/>
          </p:nvPr>
        </p:nvSpPr>
        <p:spPr/>
        <p:txBody>
          <a:bodyPr>
            <a:normAutofit fontScale="92500" lnSpcReduction="10000"/>
          </a:bodyPr>
          <a:lstStyle/>
          <a:p>
            <a:pPr algn="ctr"/>
            <a:r>
              <a:rPr lang="en-US" dirty="0">
                <a:latin typeface="Bahnschrift Light Condensed" panose="020B0502040204020203" pitchFamily="34" charset="0"/>
              </a:rPr>
              <a:t>PRESENTED TO :</a:t>
            </a:r>
          </a:p>
          <a:p>
            <a:pPr algn="ctr"/>
            <a:r>
              <a:rPr lang="en-US" dirty="0">
                <a:latin typeface="Bahnschrift Light Condensed" panose="020B0502040204020203" pitchFamily="34" charset="0"/>
              </a:rPr>
              <a:t>POLICY MAKERS IN HEALTH, PLANNING, BUDGET AND POPULATION SECTORS OF THE NIGERIAN ECONOMY </a:t>
            </a:r>
          </a:p>
          <a:p>
            <a:pPr algn="ctr"/>
            <a:r>
              <a:rPr lang="en-US" dirty="0">
                <a:latin typeface="Bahnschrift Light Condensed" panose="020B0502040204020203" pitchFamily="34" charset="0"/>
              </a:rPr>
              <a:t>BY ALTSCHOOL DATA ANALYSIS PROJECT GROUP 12</a:t>
            </a:r>
          </a:p>
        </p:txBody>
      </p:sp>
    </p:spTree>
    <p:extLst>
      <p:ext uri="{BB962C8B-B14F-4D97-AF65-F5344CB8AC3E}">
        <p14:creationId xmlns:p14="http://schemas.microsoft.com/office/powerpoint/2010/main" val="225814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8EBD-AE70-4231-BCBE-E8B6BE3CD432}"/>
              </a:ext>
            </a:extLst>
          </p:cNvPr>
          <p:cNvSpPr>
            <a:spLocks noGrp="1"/>
          </p:cNvSpPr>
          <p:nvPr>
            <p:ph type="title"/>
          </p:nvPr>
        </p:nvSpPr>
        <p:spPr>
          <a:xfrm>
            <a:off x="677334" y="170330"/>
            <a:ext cx="8636995" cy="717176"/>
          </a:xfrm>
        </p:spPr>
        <p:txBody>
          <a:bodyPr>
            <a:normAutofit/>
          </a:bodyPr>
          <a:lstStyle/>
          <a:p>
            <a:pPr algn="ctr"/>
            <a:r>
              <a:rPr lang="en-US" dirty="0">
                <a:latin typeface="Bahnschrift Light Condensed" panose="020B0502040204020203" pitchFamily="34" charset="0"/>
              </a:rPr>
              <a:t>INTRODUCTION</a:t>
            </a:r>
          </a:p>
        </p:txBody>
      </p:sp>
      <p:sp>
        <p:nvSpPr>
          <p:cNvPr id="3" name="Content Placeholder 2">
            <a:extLst>
              <a:ext uri="{FF2B5EF4-FFF2-40B4-BE49-F238E27FC236}">
                <a16:creationId xmlns:a16="http://schemas.microsoft.com/office/drawing/2014/main" id="{08C6A29F-C2A3-4C31-928D-1B1A8D42CD4C}"/>
              </a:ext>
            </a:extLst>
          </p:cNvPr>
          <p:cNvSpPr>
            <a:spLocks noGrp="1"/>
          </p:cNvSpPr>
          <p:nvPr>
            <p:ph idx="1"/>
          </p:nvPr>
        </p:nvSpPr>
        <p:spPr>
          <a:xfrm>
            <a:off x="677333" y="887506"/>
            <a:ext cx="9802408" cy="5898776"/>
          </a:xfrm>
        </p:spPr>
        <p:txBody>
          <a:bodyPr>
            <a:normAutofit/>
          </a:bodyPr>
          <a:lstStyle/>
          <a:p>
            <a:r>
              <a:rPr lang="en-US" sz="2400" dirty="0">
                <a:solidFill>
                  <a:schemeClr val="accent1"/>
                </a:solidFill>
                <a:latin typeface="Bahnschrift Light Condensed" panose="020B0502040204020203" pitchFamily="34" charset="0"/>
              </a:rPr>
              <a:t>PROJECT OBJECTIVE:</a:t>
            </a:r>
            <a:r>
              <a:rPr lang="en-US" sz="2400" dirty="0">
                <a:latin typeface="Bahnschrift Light Condensed" panose="020B0502040204020203" pitchFamily="34" charset="0"/>
              </a:rPr>
              <a:t> </a:t>
            </a:r>
          </a:p>
          <a:p>
            <a:pPr>
              <a:buFont typeface="Arial" panose="020B0604020202020204" pitchFamily="34" charset="0"/>
              <a:buChar char="•"/>
            </a:pPr>
            <a:r>
              <a:rPr lang="en-US" dirty="0">
                <a:latin typeface="Bahnschrift Light Condensed" panose="020B0502040204020203" pitchFamily="34" charset="0"/>
              </a:rPr>
              <a:t>This presentation aims to determine the possible effect of Fertility Rate and Median Age on GDP per capita in Nigeria.</a:t>
            </a:r>
          </a:p>
          <a:p>
            <a:pPr>
              <a:buFont typeface="Arial" panose="020B0604020202020204" pitchFamily="34" charset="0"/>
              <a:buChar char="•"/>
            </a:pPr>
            <a:r>
              <a:rPr lang="en-US" dirty="0">
                <a:latin typeface="Bahnschrift Light Condensed" panose="020B0502040204020203" pitchFamily="34" charset="0"/>
              </a:rPr>
              <a:t>Draw valuable insights from outcomes of our analysis, and make useful recommendations that could positively impact Nigeria’s GDP per capita.</a:t>
            </a:r>
          </a:p>
          <a:p>
            <a:pPr marL="0" indent="0">
              <a:buNone/>
            </a:pPr>
            <a:endParaRPr lang="en-US" dirty="0">
              <a:latin typeface="Bahnschrift Light Condensed" panose="020B0502040204020203" pitchFamily="34" charset="0"/>
            </a:endParaRPr>
          </a:p>
          <a:p>
            <a:pPr marL="0" indent="0">
              <a:buNone/>
            </a:pPr>
            <a:endParaRPr lang="en-US" dirty="0">
              <a:latin typeface="Bahnschrift Light Condensed" panose="020B0502040204020203" pitchFamily="34" charset="0"/>
            </a:endParaRPr>
          </a:p>
          <a:p>
            <a:r>
              <a:rPr lang="en-US" sz="2400" dirty="0">
                <a:solidFill>
                  <a:schemeClr val="accent1"/>
                </a:solidFill>
                <a:latin typeface="Bahnschrift Light Condensed" panose="020B0502040204020203" pitchFamily="34" charset="0"/>
              </a:rPr>
              <a:t>KEY INDICES CONSIDERED:</a:t>
            </a:r>
          </a:p>
          <a:p>
            <a:pPr>
              <a:buFont typeface="Arial" panose="020B0604020202020204" pitchFamily="34" charset="0"/>
              <a:buChar char="•"/>
            </a:pPr>
            <a:r>
              <a:rPr lang="en-US" dirty="0">
                <a:solidFill>
                  <a:srgbClr val="92D050"/>
                </a:solidFill>
                <a:latin typeface="Bahnschrift Light Condensed" panose="020B0502040204020203" pitchFamily="34" charset="0"/>
              </a:rPr>
              <a:t>Global Population</a:t>
            </a:r>
            <a:r>
              <a:rPr lang="en-US" dirty="0">
                <a:latin typeface="Bahnschrift Light Condensed" panose="020B0502040204020203" pitchFamily="34" charset="0"/>
              </a:rPr>
              <a:t>: Total number of humans currently living.</a:t>
            </a:r>
          </a:p>
          <a:p>
            <a:pPr>
              <a:buFont typeface="Arial" panose="020B0604020202020204" pitchFamily="34" charset="0"/>
              <a:buChar char="•"/>
            </a:pPr>
            <a:r>
              <a:rPr lang="en-US" dirty="0">
                <a:solidFill>
                  <a:srgbClr val="92D050"/>
                </a:solidFill>
                <a:latin typeface="Bahnschrift Light Condensed" panose="020B0502040204020203" pitchFamily="34" charset="0"/>
              </a:rPr>
              <a:t>Fertility Rate</a:t>
            </a:r>
            <a:r>
              <a:rPr lang="en-US" dirty="0">
                <a:latin typeface="Bahnschrift Light Condensed" panose="020B0502040204020203" pitchFamily="34" charset="0"/>
              </a:rPr>
              <a:t>: Average number of children that are born to a woman over her lifetime.</a:t>
            </a:r>
          </a:p>
          <a:p>
            <a:pPr>
              <a:buFont typeface="Arial" panose="020B0604020202020204" pitchFamily="34" charset="0"/>
              <a:buChar char="•"/>
            </a:pPr>
            <a:r>
              <a:rPr lang="en-US" dirty="0">
                <a:solidFill>
                  <a:srgbClr val="92D050"/>
                </a:solidFill>
                <a:latin typeface="Bahnschrift Light Condensed" panose="020B0502040204020203" pitchFamily="34" charset="0"/>
              </a:rPr>
              <a:t>Median Age</a:t>
            </a:r>
            <a:r>
              <a:rPr lang="en-US" dirty="0">
                <a:latin typeface="Bahnschrift Light Condensed" panose="020B0502040204020203" pitchFamily="34" charset="0"/>
              </a:rPr>
              <a:t>: The age at the midpoint of a country’s population.</a:t>
            </a:r>
          </a:p>
          <a:p>
            <a:pPr>
              <a:buFont typeface="Arial" panose="020B0604020202020204" pitchFamily="34" charset="0"/>
              <a:buChar char="•"/>
            </a:pPr>
            <a:r>
              <a:rPr lang="en-US" dirty="0">
                <a:solidFill>
                  <a:srgbClr val="92D050"/>
                </a:solidFill>
                <a:latin typeface="Bahnschrift Light Condensed" panose="020B0502040204020203" pitchFamily="34" charset="0"/>
              </a:rPr>
              <a:t>Gross Domestic Product (GDP)</a:t>
            </a:r>
            <a:r>
              <a:rPr lang="en-US" dirty="0">
                <a:latin typeface="Bahnschrift Light Condensed" panose="020B0502040204020203" pitchFamily="34" charset="0"/>
              </a:rPr>
              <a:t>: Standard measure of the value added created through the production of goods &amp; services in a country during a specified period of time.</a:t>
            </a:r>
          </a:p>
          <a:p>
            <a:pPr>
              <a:buFont typeface="Arial" panose="020B0604020202020204" pitchFamily="34" charset="0"/>
              <a:buChar char="•"/>
            </a:pPr>
            <a:r>
              <a:rPr lang="en-US" dirty="0">
                <a:solidFill>
                  <a:srgbClr val="92D050"/>
                </a:solidFill>
                <a:latin typeface="Bahnschrift Light Condensed" panose="020B0502040204020203" pitchFamily="34" charset="0"/>
              </a:rPr>
              <a:t>GDP per capita (US$)</a:t>
            </a:r>
            <a:r>
              <a:rPr lang="en-US" dirty="0">
                <a:latin typeface="Bahnschrift Light Condensed" panose="020B0502040204020203" pitchFamily="34" charset="0"/>
              </a:rPr>
              <a:t>: A country’s GDP divided by it’s population, to determine economic output per head.</a:t>
            </a:r>
          </a:p>
        </p:txBody>
      </p:sp>
    </p:spTree>
    <p:extLst>
      <p:ext uri="{BB962C8B-B14F-4D97-AF65-F5344CB8AC3E}">
        <p14:creationId xmlns:p14="http://schemas.microsoft.com/office/powerpoint/2010/main" val="109525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A4BA-5036-4787-B2E8-BF2EE695F4BA}"/>
              </a:ext>
            </a:extLst>
          </p:cNvPr>
          <p:cNvSpPr>
            <a:spLocks noGrp="1"/>
          </p:cNvSpPr>
          <p:nvPr>
            <p:ph type="title"/>
          </p:nvPr>
        </p:nvSpPr>
        <p:spPr>
          <a:xfrm>
            <a:off x="528919" y="152401"/>
            <a:ext cx="11187952" cy="457200"/>
          </a:xfrm>
        </p:spPr>
        <p:txBody>
          <a:bodyPr>
            <a:normAutofit/>
          </a:bodyPr>
          <a:lstStyle/>
          <a:p>
            <a:pPr algn="ctr"/>
            <a:r>
              <a:rPr lang="en-US" sz="2000" dirty="0">
                <a:latin typeface="Bahnschrift Light Condensed" panose="020B0502040204020203" pitchFamily="34" charset="0"/>
              </a:rPr>
              <a:t>SUM OF FERTILITY RATE, SUM OF MEDIAN AGE AND SUM OF GDP PER CAPITA (HIGHEST RANKING COUNTRIES)</a:t>
            </a:r>
          </a:p>
        </p:txBody>
      </p:sp>
      <p:pic>
        <p:nvPicPr>
          <p:cNvPr id="5" name="Content Placeholder 4">
            <a:extLst>
              <a:ext uri="{FF2B5EF4-FFF2-40B4-BE49-F238E27FC236}">
                <a16:creationId xmlns:a16="http://schemas.microsoft.com/office/drawing/2014/main" id="{6D0B3CE5-93AC-4236-AD50-3A8E69D89C23}"/>
              </a:ext>
            </a:extLst>
          </p:cNvPr>
          <p:cNvPicPr>
            <a:picLocks noGrp="1" noChangeAspect="1"/>
          </p:cNvPicPr>
          <p:nvPr>
            <p:ph idx="1"/>
          </p:nvPr>
        </p:nvPicPr>
        <p:blipFill>
          <a:blip r:embed="rId2"/>
          <a:stretch>
            <a:fillRect/>
          </a:stretch>
        </p:blipFill>
        <p:spPr>
          <a:xfrm>
            <a:off x="388048" y="860613"/>
            <a:ext cx="11328542" cy="5611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8031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61A7E-4A7B-43EE-909B-B2D329708E37}"/>
              </a:ext>
            </a:extLst>
          </p:cNvPr>
          <p:cNvSpPr>
            <a:spLocks noGrp="1"/>
          </p:cNvSpPr>
          <p:nvPr>
            <p:ph type="title"/>
          </p:nvPr>
        </p:nvSpPr>
        <p:spPr>
          <a:xfrm>
            <a:off x="677334" y="206188"/>
            <a:ext cx="11227794" cy="690283"/>
          </a:xfrm>
        </p:spPr>
        <p:txBody>
          <a:bodyPr>
            <a:normAutofit/>
          </a:bodyPr>
          <a:lstStyle/>
          <a:p>
            <a:pPr algn="ctr"/>
            <a:r>
              <a:rPr lang="en-US" sz="2000" dirty="0">
                <a:latin typeface="Bahnschrift Light Condensed" panose="020B0502040204020203" pitchFamily="34" charset="0"/>
              </a:rPr>
              <a:t>SUM OF FERTILITY RATE, SUM OF MEDIAN AGE AND SUM OF GDP PER CAPITA (LOWEST RANKING COUNTRIES)</a:t>
            </a:r>
          </a:p>
        </p:txBody>
      </p:sp>
      <p:pic>
        <p:nvPicPr>
          <p:cNvPr id="5" name="Content Placeholder 4">
            <a:extLst>
              <a:ext uri="{FF2B5EF4-FFF2-40B4-BE49-F238E27FC236}">
                <a16:creationId xmlns:a16="http://schemas.microsoft.com/office/drawing/2014/main" id="{82988787-633F-450C-95D9-1EE0C2B08834}"/>
              </a:ext>
            </a:extLst>
          </p:cNvPr>
          <p:cNvPicPr>
            <a:picLocks noGrp="1" noChangeAspect="1"/>
          </p:cNvPicPr>
          <p:nvPr>
            <p:ph idx="1"/>
          </p:nvPr>
        </p:nvPicPr>
        <p:blipFill>
          <a:blip r:embed="rId2"/>
          <a:stretch>
            <a:fillRect/>
          </a:stretch>
        </p:blipFill>
        <p:spPr>
          <a:xfrm>
            <a:off x="552357" y="1037602"/>
            <a:ext cx="11267390" cy="54707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89409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05D89-980B-4EE0-8E41-CC1ABF7FD94E}"/>
              </a:ext>
            </a:extLst>
          </p:cNvPr>
          <p:cNvSpPr>
            <a:spLocks noGrp="1"/>
          </p:cNvSpPr>
          <p:nvPr>
            <p:ph type="title"/>
          </p:nvPr>
        </p:nvSpPr>
        <p:spPr>
          <a:xfrm>
            <a:off x="519953" y="152400"/>
            <a:ext cx="11161059" cy="636494"/>
          </a:xfrm>
        </p:spPr>
        <p:txBody>
          <a:bodyPr>
            <a:normAutofit/>
          </a:bodyPr>
          <a:lstStyle/>
          <a:p>
            <a:pPr algn="ctr"/>
            <a:r>
              <a:rPr lang="en-US" sz="2800" dirty="0">
                <a:latin typeface="Bahnschrift Light Condensed" panose="020B0502040204020203" pitchFamily="34" charset="0"/>
              </a:rPr>
              <a:t>SUM 0F FERTILITY RATE BY COUNTRY &amp; MEDIAN AGE (TOP 8 &amp; BOTTOM 8)</a:t>
            </a:r>
          </a:p>
        </p:txBody>
      </p:sp>
      <p:pic>
        <p:nvPicPr>
          <p:cNvPr id="5" name="Content Placeholder 4">
            <a:extLst>
              <a:ext uri="{FF2B5EF4-FFF2-40B4-BE49-F238E27FC236}">
                <a16:creationId xmlns:a16="http://schemas.microsoft.com/office/drawing/2014/main" id="{7886EC17-0A28-446B-B768-0AC38B377E6D}"/>
              </a:ext>
            </a:extLst>
          </p:cNvPr>
          <p:cNvPicPr>
            <a:picLocks noGrp="1" noChangeAspect="1"/>
          </p:cNvPicPr>
          <p:nvPr>
            <p:ph idx="1"/>
          </p:nvPr>
        </p:nvPicPr>
        <p:blipFill>
          <a:blip r:embed="rId2"/>
          <a:stretch>
            <a:fillRect/>
          </a:stretch>
        </p:blipFill>
        <p:spPr>
          <a:xfrm>
            <a:off x="292100" y="1100028"/>
            <a:ext cx="11607800" cy="52314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2953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9042-06D8-4CE5-A734-5D4B0ED47738}"/>
              </a:ext>
            </a:extLst>
          </p:cNvPr>
          <p:cNvSpPr>
            <a:spLocks noGrp="1"/>
          </p:cNvSpPr>
          <p:nvPr>
            <p:ph type="title"/>
          </p:nvPr>
        </p:nvSpPr>
        <p:spPr>
          <a:xfrm>
            <a:off x="376518" y="206189"/>
            <a:ext cx="11564469" cy="610450"/>
          </a:xfrm>
        </p:spPr>
        <p:txBody>
          <a:bodyPr>
            <a:normAutofit/>
          </a:bodyPr>
          <a:lstStyle/>
          <a:p>
            <a:pPr algn="ctr"/>
            <a:r>
              <a:rPr lang="en-US" sz="2800" dirty="0">
                <a:latin typeface="Bahnschrift Light Condensed" panose="020B0502040204020203" pitchFamily="34" charset="0"/>
              </a:rPr>
              <a:t>SUM OF GDP PER CAPITA (CURRENT US$) BY COUNTRY &amp; FERTILITY RATE</a:t>
            </a:r>
          </a:p>
        </p:txBody>
      </p:sp>
      <p:pic>
        <p:nvPicPr>
          <p:cNvPr id="5" name="Content Placeholder 4">
            <a:extLst>
              <a:ext uri="{FF2B5EF4-FFF2-40B4-BE49-F238E27FC236}">
                <a16:creationId xmlns:a16="http://schemas.microsoft.com/office/drawing/2014/main" id="{AF1A407D-5338-4187-B0EA-7DE2DF20176E}"/>
              </a:ext>
            </a:extLst>
          </p:cNvPr>
          <p:cNvPicPr>
            <a:picLocks noGrp="1" noChangeAspect="1"/>
          </p:cNvPicPr>
          <p:nvPr>
            <p:ph idx="1"/>
          </p:nvPr>
        </p:nvPicPr>
        <p:blipFill>
          <a:blip r:embed="rId2"/>
          <a:stretch>
            <a:fillRect/>
          </a:stretch>
        </p:blipFill>
        <p:spPr>
          <a:xfrm>
            <a:off x="335808" y="1248084"/>
            <a:ext cx="11699598" cy="5188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44031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88FE-0CD9-42D6-98AF-86D716A5A8B2}"/>
              </a:ext>
            </a:extLst>
          </p:cNvPr>
          <p:cNvSpPr>
            <a:spLocks noGrp="1"/>
          </p:cNvSpPr>
          <p:nvPr>
            <p:ph type="title"/>
          </p:nvPr>
        </p:nvSpPr>
        <p:spPr>
          <a:xfrm>
            <a:off x="367554" y="156238"/>
            <a:ext cx="11367246" cy="660400"/>
          </a:xfrm>
        </p:spPr>
        <p:txBody>
          <a:bodyPr>
            <a:normAutofit/>
          </a:bodyPr>
          <a:lstStyle/>
          <a:p>
            <a:pPr algn="ctr"/>
            <a:r>
              <a:rPr lang="en-US" sz="2800" dirty="0">
                <a:latin typeface="Bahnschrift Light Condensed" panose="020B0502040204020203" pitchFamily="34" charset="0"/>
              </a:rPr>
              <a:t>SUM OF GDP PER CAPITA (CURRENT US$) BY COUNTRY &amp; MEDIAN AGE</a:t>
            </a:r>
          </a:p>
        </p:txBody>
      </p:sp>
      <p:pic>
        <p:nvPicPr>
          <p:cNvPr id="5" name="Content Placeholder 4">
            <a:extLst>
              <a:ext uri="{FF2B5EF4-FFF2-40B4-BE49-F238E27FC236}">
                <a16:creationId xmlns:a16="http://schemas.microsoft.com/office/drawing/2014/main" id="{2A02D64D-49DE-4F3D-8B1C-23BAE73BA28F}"/>
              </a:ext>
            </a:extLst>
          </p:cNvPr>
          <p:cNvPicPr>
            <a:picLocks noGrp="1" noChangeAspect="1"/>
          </p:cNvPicPr>
          <p:nvPr>
            <p:ph idx="1"/>
          </p:nvPr>
        </p:nvPicPr>
        <p:blipFill>
          <a:blip r:embed="rId2"/>
          <a:stretch>
            <a:fillRect/>
          </a:stretch>
        </p:blipFill>
        <p:spPr>
          <a:xfrm>
            <a:off x="368300" y="1305876"/>
            <a:ext cx="11366500" cy="50939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292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AA7-6CB5-497B-B748-8459C1775ADD}"/>
              </a:ext>
            </a:extLst>
          </p:cNvPr>
          <p:cNvSpPr>
            <a:spLocks noGrp="1"/>
          </p:cNvSpPr>
          <p:nvPr>
            <p:ph type="title"/>
          </p:nvPr>
        </p:nvSpPr>
        <p:spPr>
          <a:xfrm>
            <a:off x="439271" y="125506"/>
            <a:ext cx="11447929" cy="691132"/>
          </a:xfrm>
        </p:spPr>
        <p:txBody>
          <a:bodyPr>
            <a:normAutofit/>
          </a:bodyPr>
          <a:lstStyle/>
          <a:p>
            <a:pPr algn="ctr"/>
            <a:r>
              <a:rPr lang="en-US" sz="2400" dirty="0">
                <a:latin typeface="Bahnschrift Light Condensed" panose="020B0502040204020203" pitchFamily="34" charset="0"/>
              </a:rPr>
              <a:t>HOW FERTILITY RATE INFLUENCE MEDIAN AGE</a:t>
            </a:r>
          </a:p>
        </p:txBody>
      </p:sp>
      <p:pic>
        <p:nvPicPr>
          <p:cNvPr id="5" name="Content Placeholder 4">
            <a:extLst>
              <a:ext uri="{FF2B5EF4-FFF2-40B4-BE49-F238E27FC236}">
                <a16:creationId xmlns:a16="http://schemas.microsoft.com/office/drawing/2014/main" id="{4B7E120E-B96D-42D8-8AA2-A8D74E650AD7}"/>
              </a:ext>
            </a:extLst>
          </p:cNvPr>
          <p:cNvPicPr>
            <a:picLocks noGrp="1" noChangeAspect="1"/>
          </p:cNvPicPr>
          <p:nvPr>
            <p:ph idx="1"/>
          </p:nvPr>
        </p:nvPicPr>
        <p:blipFill>
          <a:blip r:embed="rId2"/>
          <a:stretch>
            <a:fillRect/>
          </a:stretch>
        </p:blipFill>
        <p:spPr>
          <a:xfrm>
            <a:off x="439738" y="1300694"/>
            <a:ext cx="11447462" cy="5028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817203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1004</TotalTime>
  <Words>539</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Bahnschrift Light Condensed</vt:lpstr>
      <vt:lpstr>Trebuchet MS</vt:lpstr>
      <vt:lpstr>Wingdings 3</vt:lpstr>
      <vt:lpstr>Facet</vt:lpstr>
      <vt:lpstr>GROUP MEMBERS</vt:lpstr>
      <vt:lpstr>FERTILITY RATE IN NIGERIA AND IT’S EFFECT ON GDP PER CAPITA  (2023 GLOBAL POPULATION DATA)</vt:lpstr>
      <vt:lpstr>INTRODUCTION</vt:lpstr>
      <vt:lpstr>SUM OF FERTILITY RATE, SUM OF MEDIAN AGE AND SUM OF GDP PER CAPITA (HIGHEST RANKING COUNTRIES)</vt:lpstr>
      <vt:lpstr>SUM OF FERTILITY RATE, SUM OF MEDIAN AGE AND SUM OF GDP PER CAPITA (LOWEST RANKING COUNTRIES)</vt:lpstr>
      <vt:lpstr>SUM 0F FERTILITY RATE BY COUNTRY &amp; MEDIAN AGE (TOP 8 &amp; BOTTOM 8)</vt:lpstr>
      <vt:lpstr>SUM OF GDP PER CAPITA (CURRENT US$) BY COUNTRY &amp; FERTILITY RATE</vt:lpstr>
      <vt:lpstr>SUM OF GDP PER CAPITA (CURRENT US$) BY COUNTRY &amp; MEDIAN AGE</vt:lpstr>
      <vt:lpstr>HOW FERTILITY RATE INFLUENCE MEDIAN AGE</vt:lpstr>
      <vt:lpstr>HOW MEDIAN AGE INFLUENCE GDP PER CAPITA (US$)</vt:lpstr>
      <vt:lpstr>KEY INSIGHTS </vt:lpstr>
      <vt:lpstr>RECOMMENDATIONS</vt:lpstr>
      <vt:lpstr>REFERENCES/DATA 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FERTILITY RATE IN NIGERIA AND IT’S EFFECT ON GDP PER CAPITA INCOME BASED ON 2023 GLOBAL POPULATION DATA</dc:title>
  <dc:creator>USER</dc:creator>
  <cp:lastModifiedBy>USER</cp:lastModifiedBy>
  <cp:revision>61</cp:revision>
  <dcterms:created xsi:type="dcterms:W3CDTF">2024-04-11T02:04:40Z</dcterms:created>
  <dcterms:modified xsi:type="dcterms:W3CDTF">2024-08-16T10:18:42Z</dcterms:modified>
</cp:coreProperties>
</file>