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64" r:id="rId3"/>
    <p:sldId id="257" r:id="rId4"/>
    <p:sldId id="265" r:id="rId5"/>
    <p:sldId id="258" r:id="rId6"/>
    <p:sldId id="266" r:id="rId7"/>
    <p:sldId id="268" r:id="rId8"/>
    <p:sldId id="267" r:id="rId9"/>
    <p:sldId id="260" r:id="rId10"/>
    <p:sldId id="269" r:id="rId11"/>
    <p:sldId id="270" r:id="rId12"/>
    <p:sldId id="272" r:id="rId13"/>
    <p:sldId id="273" r:id="rId14"/>
    <p:sldId id="274" r:id="rId15"/>
    <p:sldId id="275" r:id="rId16"/>
    <p:sldId id="276" r:id="rId17"/>
    <p:sldId id="263" r:id="rId18"/>
  </p:sldIdLst>
  <p:sldSz cx="9144000" cy="5143500" type="screen16x9"/>
  <p:notesSz cx="6858000" cy="9144000"/>
  <p:embeddedFontLst>
    <p:embeddedFont>
      <p:font typeface="Raleway" panose="020B0604020202020204" charset="0"/>
      <p:regular r:id="rId20"/>
      <p:bold r:id="rId21"/>
      <p:italic r:id="rId22"/>
      <p:boldItalic r:id="rId23"/>
    </p:embeddedFont>
    <p:embeddedFont>
      <p:font typeface="Lato" panose="020B0604020202020204" charset="0"/>
      <p:regular r:id="rId24"/>
      <p:bold r:id="rId25"/>
      <p:italic r:id="rId26"/>
      <p:boldItalic r:id="rId27"/>
    </p:embeddedFont>
    <p:embeddedFont>
      <p:font typeface="Lato Light" panose="020B0604020202020204" charset="0"/>
      <p:regular r:id="rId28"/>
      <p:italic r:id="rId29"/>
    </p:embeddedFont>
    <p:embeddedFont>
      <p:font typeface="Wingdings 3" panose="05040102010807070707" pitchFamily="18" charset="2"/>
      <p:regular r:id="rId30"/>
    </p:embeddedFont>
    <p:embeddedFont>
      <p:font typeface="Arial Black" panose="020B0A04020102020204" pitchFamily="3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4" autoAdjust="0"/>
    <p:restoredTop sz="94658"/>
  </p:normalViewPr>
  <p:slideViewPr>
    <p:cSldViewPr snapToGrid="0">
      <p:cViewPr>
        <p:scale>
          <a:sx n="61" d="100"/>
          <a:sy n="61" d="100"/>
        </p:scale>
        <p:origin x="-1432" y="-4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50589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b6987fd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b6987fd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xmlns="" id="{86E8330D-9D5A-CC94-4FD3-B9E0CE97F79E}"/>
            </a:ext>
          </a:extLst>
        </p:cNvPr>
        <p:cNvGrpSpPr/>
        <p:nvPr/>
      </p:nvGrpSpPr>
      <p:grpSpPr>
        <a:xfrm>
          <a:off x="0" y="0"/>
          <a:ext cx="0" cy="0"/>
          <a:chOff x="0" y="0"/>
          <a:chExt cx="0" cy="0"/>
        </a:xfrm>
      </p:grpSpPr>
      <p:sp>
        <p:nvSpPr>
          <p:cNvPr id="106" name="Google Shape;106;g34b69ec0e61_0_22:notes">
            <a:extLst>
              <a:ext uri="{FF2B5EF4-FFF2-40B4-BE49-F238E27FC236}">
                <a16:creationId xmlns:a16="http://schemas.microsoft.com/office/drawing/2014/main" xmlns="" id="{C98C0594-2947-AE3F-436F-A6A4B16716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a:extLst>
              <a:ext uri="{FF2B5EF4-FFF2-40B4-BE49-F238E27FC236}">
                <a16:creationId xmlns:a16="http://schemas.microsoft.com/office/drawing/2014/main" xmlns="" id="{43E33481-DC90-9905-5457-197938FE9D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9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b69ec0e6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4b69ec0e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4b69ec0e6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4b69ec0e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b69ec0e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b69ec0e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b69ec0e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b69ec0e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b69ec0e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b69ec0e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b69ec0e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b69ec0e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4b69ec0e6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4b69ec0e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b69ec0e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b69ec0e6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title="DSA Inubb.png"/>
          <p:cNvPicPr preferRelativeResize="0"/>
          <p:nvPr/>
        </p:nvPicPr>
        <p:blipFill>
          <a:blip r:embed="rId2">
            <a:alphaModFix/>
          </a:blip>
          <a:stretch>
            <a:fillRect/>
          </a:stretch>
        </p:blipFill>
        <p:spPr>
          <a:xfrm>
            <a:off x="152400" y="4804475"/>
            <a:ext cx="1755825" cy="186625"/>
          </a:xfrm>
          <a:prstGeom prst="rect">
            <a:avLst/>
          </a:prstGeom>
          <a:noFill/>
          <a:ln>
            <a:noFill/>
          </a:ln>
        </p:spPr>
      </p:pic>
      <p:pic>
        <p:nvPicPr>
          <p:cNvPr id="15" name="Google Shape;15;p2" title="INCUBATOR0002.png"/>
          <p:cNvPicPr preferRelativeResize="0"/>
          <p:nvPr/>
        </p:nvPicPr>
        <p:blipFill>
          <a:blip r:embed="rId3">
            <a:alphaModFix amt="3000"/>
          </a:blip>
          <a:stretch>
            <a:fillRect/>
          </a:stretch>
        </p:blipFill>
        <p:spPr>
          <a:xfrm>
            <a:off x="1800225" y="933450"/>
            <a:ext cx="5543550" cy="3276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1" name="Google Shape;21;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4"/>
          <p:cNvGrpSpPr/>
          <p:nvPr/>
        </p:nvGrpSpPr>
        <p:grpSpPr>
          <a:xfrm>
            <a:off x="830392" y="1191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8" name="Google Shape;28;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9" name="Google Shape;29;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6" name="Google Shape;36;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 name="Google Shape;37;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5" name="Google Shape;4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2" name="Google Shape;52;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3" name="Google Shape;53;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9" name="Google Shape;5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6" name="Google Shape;6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7" name="Google Shape;6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1" name="Google Shape;7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87375" y="486625"/>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t>SENTIMENT ANALYSIS</a:t>
            </a:r>
            <a:endParaRPr dirty="0"/>
          </a:p>
        </p:txBody>
      </p:sp>
      <p:sp>
        <p:nvSpPr>
          <p:cNvPr id="86" name="Google Shape;86;p13"/>
          <p:cNvSpPr txBox="1">
            <a:spLocks noGrp="1"/>
          </p:cNvSpPr>
          <p:nvPr>
            <p:ph type="subTitle" idx="1"/>
          </p:nvPr>
        </p:nvSpPr>
        <p:spPr>
          <a:xfrm>
            <a:off x="727952" y="1309000"/>
            <a:ext cx="7688100" cy="541200"/>
          </a:xfrm>
          <a:prstGeom prst="rect">
            <a:avLst/>
          </a:prstGeom>
        </p:spPr>
        <p:txBody>
          <a:bodyPr spcFirstLastPara="1" wrap="square" lIns="91425" tIns="91425" rIns="91425" bIns="91425" anchor="t" anchorCtr="0">
            <a:noAutofit/>
          </a:bodyPr>
          <a:lstStyle/>
          <a:p>
            <a:pPr marL="0" indent="0">
              <a:lnSpc>
                <a:spcPct val="110000"/>
              </a:lnSpc>
            </a:pPr>
            <a:r>
              <a:rPr lang="en-GB" sz="3200" dirty="0" smtClean="0">
                <a:solidFill>
                  <a:schemeClr val="tx1"/>
                </a:solidFill>
                <a:cs typeface="Lato Light"/>
              </a:rPr>
              <a:t>{LUKE FAVOUR BISOLA}</a:t>
            </a:r>
            <a:endParaRPr lang="en-GB" sz="3200" dirty="0">
              <a:solidFill>
                <a:schemeClr val="tx1"/>
              </a:solidFill>
              <a:cs typeface="Lato Light"/>
            </a:endParaRPr>
          </a:p>
          <a:p>
            <a:pPr marL="0" indent="0">
              <a:lnSpc>
                <a:spcPct val="110000"/>
              </a:lnSpc>
            </a:pPr>
            <a:r>
              <a:rPr lang="en-GB" sz="3200" dirty="0" smtClean="0">
                <a:solidFill>
                  <a:schemeClr val="tx1"/>
                </a:solidFill>
                <a:cs typeface="Lato Light"/>
              </a:rPr>
              <a:t>{</a:t>
            </a:r>
            <a:r>
              <a:rPr lang="en-GB" sz="3200" dirty="0" smtClean="0">
                <a:solidFill>
                  <a:schemeClr val="tx1"/>
                </a:solidFill>
                <a:cs typeface="Lato Light"/>
              </a:rPr>
              <a:t>MR OLUWOLE,MR BLESSING AND MR ISAAC</a:t>
            </a:r>
            <a:r>
              <a:rPr lang="en-GB" sz="3200" dirty="0" smtClean="0">
                <a:solidFill>
                  <a:schemeClr val="tx1"/>
                </a:solidFill>
                <a:cs typeface="Lato Light"/>
              </a:rPr>
              <a:t>}    </a:t>
            </a:r>
            <a:endParaRPr lang="en-GB" sz="3200" dirty="0">
              <a:solidFill>
                <a:schemeClr val="tx1"/>
              </a:solidFill>
              <a:cs typeface="Lato Light"/>
            </a:endParaRPr>
          </a:p>
          <a:p>
            <a:pPr marL="0" indent="0">
              <a:lnSpc>
                <a:spcPct val="110000"/>
              </a:lnSpc>
            </a:pPr>
            <a:r>
              <a:rPr lang="en-GB" sz="3200" dirty="0" smtClean="0">
                <a:solidFill>
                  <a:schemeClr val="tx1"/>
                </a:solidFill>
                <a:cs typeface="Lato Light"/>
              </a:rPr>
              <a:t>SENTIMENT ANALYSIS ON PRODUCT REVIEW</a:t>
            </a:r>
            <a:endParaRPr lang="en-GB" sz="3200" dirty="0">
              <a:solidFill>
                <a:schemeClr val="tx1"/>
              </a:solidFill>
              <a:cs typeface="Lato Light"/>
            </a:endParaRPr>
          </a:p>
          <a:p>
            <a:pPr marL="0" indent="0">
              <a:lnSpc>
                <a:spcPct val="110000"/>
              </a:lnSpc>
            </a:pPr>
            <a:r>
              <a:rPr lang="en-GB" sz="3200" dirty="0" smtClean="0">
                <a:solidFill>
                  <a:schemeClr val="tx1"/>
                </a:solidFill>
                <a:cs typeface="Lato Light"/>
              </a:rPr>
              <a:t>{</a:t>
            </a:r>
            <a:r>
              <a:rPr lang="en-GB" sz="3200" dirty="0" smtClean="0">
                <a:solidFill>
                  <a:schemeClr val="tx1"/>
                </a:solidFill>
                <a:cs typeface="Lato Light"/>
              </a:rPr>
              <a:t>27-JUNE-2025</a:t>
            </a:r>
            <a:r>
              <a:rPr lang="en-GB" sz="3200" dirty="0" smtClean="0">
                <a:solidFill>
                  <a:schemeClr val="tx1"/>
                </a:solidFill>
                <a:cs typeface="Lato Light"/>
              </a:rPr>
              <a:t>}</a:t>
            </a:r>
            <a:endParaRPr lang="en-GB" sz="3200" dirty="0">
              <a:solidFill>
                <a:schemeClr val="tx1"/>
              </a:solidFill>
              <a:cs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endParaRPr lang="en-US" sz="2400" dirty="0"/>
          </a:p>
          <a:p>
            <a:r>
              <a:rPr lang="en-US" sz="2400" dirty="0"/>
              <a:t>Class imbalance handled using SMOTE (Synthetic Minority Over-sampling </a:t>
            </a:r>
            <a:r>
              <a:rPr lang="en-US" sz="2400" dirty="0" smtClean="0"/>
              <a:t>Technique)AND CLASS WEIGHT from logistic regression</a:t>
            </a:r>
            <a:endParaRPr lang="en-US" sz="2400" dirty="0"/>
          </a:p>
          <a:p>
            <a:r>
              <a:rPr lang="en-US" sz="2400" dirty="0"/>
              <a:t>Models used: Logistic Regression and </a:t>
            </a:r>
            <a:r>
              <a:rPr lang="en-US" sz="2400" dirty="0" smtClean="0"/>
              <a:t>Naïve Bayes</a:t>
            </a:r>
          </a:p>
          <a:p>
            <a:r>
              <a:rPr lang="en-US" sz="2400" dirty="0" smtClean="0"/>
              <a:t>Manually tuned my model using Random forest </a:t>
            </a:r>
            <a:r>
              <a:rPr lang="en-US" sz="2400" dirty="0" err="1" smtClean="0"/>
              <a:t>classifer</a:t>
            </a:r>
            <a:endParaRPr lang="en-US" sz="2400" dirty="0"/>
          </a:p>
          <a:p>
            <a:r>
              <a:rPr lang="en-US" sz="2400" dirty="0"/>
              <a:t>Evaluation metrics: Confusion matrix, classification report, and accuracy.</a:t>
            </a:r>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a:solidFill>
                  <a:schemeClr val="bg2"/>
                </a:solidFill>
                <a:latin typeface="Arial Black" panose="020B0A04020102020204" pitchFamily="34" charset="0"/>
              </a:rPr>
              <a:t>Materials and Methods</a:t>
            </a:r>
          </a:p>
        </p:txBody>
      </p:sp>
    </p:spTree>
    <p:extLst>
      <p:ext uri="{BB962C8B-B14F-4D97-AF65-F5344CB8AC3E}">
        <p14:creationId xmlns:p14="http://schemas.microsoft.com/office/powerpoint/2010/main" val="381877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US" sz="2400" dirty="0" smtClean="0"/>
              <a:t>MODEL USED</a:t>
            </a:r>
            <a:endParaRPr lang="en-US" sz="2400" dirty="0"/>
          </a:p>
          <a:p>
            <a:r>
              <a:rPr lang="en-US" sz="2400" dirty="0"/>
              <a:t>Logistic Regression</a:t>
            </a:r>
          </a:p>
          <a:p>
            <a:r>
              <a:rPr lang="en-US" sz="2400" dirty="0"/>
              <a:t>Naive Bayes</a:t>
            </a:r>
          </a:p>
          <a:p>
            <a:r>
              <a:rPr lang="en-US" sz="2400" dirty="0"/>
              <a:t>Random Forest (manual tuning)</a:t>
            </a:r>
          </a:p>
          <a:p>
            <a:r>
              <a:rPr lang="en-US" sz="2400" dirty="0"/>
              <a:t>I</a:t>
            </a:r>
            <a:r>
              <a:rPr lang="en-US" sz="2400" dirty="0" smtClean="0"/>
              <a:t> </a:t>
            </a:r>
            <a:r>
              <a:rPr lang="en-US" sz="2400" dirty="0"/>
              <a:t>focused </a:t>
            </a:r>
            <a:r>
              <a:rPr lang="en-US" sz="2400" dirty="0" smtClean="0"/>
              <a:t>on </a:t>
            </a:r>
            <a:r>
              <a:rPr lang="en-US" sz="2400" dirty="0"/>
              <a:t>the </a:t>
            </a:r>
            <a:r>
              <a:rPr lang="en-US" sz="2400" b="1" dirty="0"/>
              <a:t>F1-scores</a:t>
            </a:r>
            <a:r>
              <a:rPr lang="en-US" sz="2400" dirty="0"/>
              <a:t> for each class (Negative, Neutral, Positive), </a:t>
            </a:r>
            <a:r>
              <a:rPr lang="en-US" sz="2400" dirty="0" smtClean="0"/>
              <a:t>Because of </a:t>
            </a:r>
            <a:r>
              <a:rPr lang="en-US" sz="2400" dirty="0"/>
              <a:t>dataset is imbalanced.</a:t>
            </a:r>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RESULTS</a:t>
            </a:r>
            <a:endParaRPr lang="en-US" sz="36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7937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US" sz="2400" dirty="0"/>
              <a:t>For Logistic Regression, I got strong F1-scores in the positive and negative classes. The negative class had a precision of 0.98, recall of 0.91, and F1-score of 0.94. The positive class had a precision of 0.99, recall of 0.94, and F1-score of 0.96. However, the neutral class showed imbalance ,</a:t>
            </a:r>
            <a:r>
              <a:rPr lang="en-US" sz="2400" dirty="0" smtClean="0"/>
              <a:t>even </a:t>
            </a:r>
            <a:r>
              <a:rPr lang="en-US" sz="2400" dirty="0"/>
              <a:t>though the recall was high at 0.95, the precision was low at 0.66, leading to an F1-score of only 0.75. This showed that the model struggled to correctly classify neutral reviews, likely due to class imbalance..</a:t>
            </a:r>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model summary </a:t>
            </a:r>
            <a:endParaRPr lang="en-US" sz="36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412983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US" sz="2400" dirty="0"/>
              <a:t>Although I used class weighting (</a:t>
            </a:r>
            <a:r>
              <a:rPr lang="en-US" sz="2400" dirty="0" err="1"/>
              <a:t>class_weight</a:t>
            </a:r>
            <a:r>
              <a:rPr lang="en-US" sz="2400" dirty="0"/>
              <a:t>='balanced') and </a:t>
            </a:r>
            <a:r>
              <a:rPr lang="en-US" sz="2400" dirty="0" smtClean="0"/>
              <a:t>smote techniques</a:t>
            </a:r>
            <a:r>
              <a:rPr lang="en-US" sz="2400" dirty="0"/>
              <a:t>, the neutral class still lagged behind. I then tried Naive Bayes, but it further reduced the neutral F1-score to 0.72, performing worse than Logistic Regression. The neutral class remained a challenge here as well.</a:t>
            </a:r>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model summary 2 </a:t>
            </a:r>
            <a:endParaRPr lang="en-US" sz="36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19184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US" sz="2400" dirty="0"/>
              <a:t>To improve performance, I used manual tuning with Random Forest. This gave me a more balanced result across all classes. The neutral F1-score improved significantly to 0.81, while the negative F1-score was 0.91 and the positive remained high at 0.96. This showed that Random Forest with manual tuning was more capable of handling the class imbalance and gave better overall sentiment classification..</a:t>
            </a:r>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model summary 3 </a:t>
            </a:r>
            <a:endParaRPr lang="en-US" sz="36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750249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endParaRPr lang="en-US" sz="2400" dirty="0"/>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 </a:t>
            </a:r>
            <a:endParaRPr lang="en-US" sz="3600" dirty="0">
              <a:solidFill>
                <a:schemeClr val="bg2"/>
              </a:solidFill>
              <a:latin typeface="Arial Black" panose="020B0A04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709" y="552792"/>
            <a:ext cx="4492056" cy="23367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248" y="2889498"/>
            <a:ext cx="4182400" cy="198308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97" y="527347"/>
            <a:ext cx="4443951" cy="2270209"/>
          </a:xfrm>
          <a:prstGeom prst="rect">
            <a:avLst/>
          </a:prstGeom>
        </p:spPr>
      </p:pic>
    </p:spTree>
    <p:extLst>
      <p:ext uri="{BB962C8B-B14F-4D97-AF65-F5344CB8AC3E}">
        <p14:creationId xmlns:p14="http://schemas.microsoft.com/office/powerpoint/2010/main" val="400124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311728" y="966355"/>
            <a:ext cx="8680432" cy="2671529"/>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marL="0" indent="0">
              <a:buNone/>
            </a:pPr>
            <a:r>
              <a:rPr lang="en-US" sz="2400" dirty="0"/>
              <a:t>Logistic Regression and Naive Bayes both performed well for the positive and negative classes but struggled with the neutral class due to class imbalance. Random Forest, after manual tuning, gave the most balanced results, significantly improving the neutral F1-score. Therefore, Random Forest is the most effective model for this sentiment classification task.</a:t>
            </a:r>
          </a:p>
          <a:p>
            <a:pPr marL="0" indent="0">
              <a:buNone/>
            </a:pPr>
            <a:endParaRPr lang="en-US" sz="2400" dirty="0"/>
          </a:p>
          <a:p>
            <a:pPr algn="just">
              <a:lnSpc>
                <a:spcPct val="150000"/>
              </a:lnSpc>
              <a:buFont typeface="Wingdings" pitchFamily="2" charset="2"/>
              <a:buChar char="v"/>
            </a:pPr>
            <a:endParaRPr lang="en-US" sz="2400" dirty="0">
              <a:solidFill>
                <a:schemeClr val="bg2"/>
              </a:solidFill>
              <a:latin typeface="Arial" panose="020B0604020202020204" pitchFamily="34" charset="0"/>
              <a:cs typeface="Arial" panose="020B0604020202020204" pitchFamily="34" charset="0"/>
            </a:endParaRPr>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rPr>
              <a:t>CONCLUSION</a:t>
            </a:r>
            <a:r>
              <a:rPr lang="en-US" sz="3600" dirty="0" smtClean="0">
                <a:solidFill>
                  <a:schemeClr val="bg2"/>
                </a:solidFill>
                <a:latin typeface="Arial Black" panose="020B0A04020102020204" pitchFamily="34" charset="0"/>
              </a:rPr>
              <a:t> </a:t>
            </a:r>
            <a:endParaRPr lang="en-US" sz="3600"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45140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xmlns="" id="{CC48A7F7-DFBA-B8C1-701A-3358DACC6CF5}"/>
            </a:ext>
          </a:extLst>
        </p:cNvPr>
        <p:cNvGrpSpPr/>
        <p:nvPr/>
      </p:nvGrpSpPr>
      <p:grpSpPr>
        <a:xfrm>
          <a:off x="0" y="0"/>
          <a:ext cx="0" cy="0"/>
          <a:chOff x="0" y="0"/>
          <a:chExt cx="0" cy="0"/>
        </a:xfrm>
      </p:grpSpPr>
      <p:sp>
        <p:nvSpPr>
          <p:cNvPr id="2" name="Google Shape;643;p60">
            <a:extLst>
              <a:ext uri="{FF2B5EF4-FFF2-40B4-BE49-F238E27FC236}">
                <a16:creationId xmlns:a16="http://schemas.microsoft.com/office/drawing/2014/main" xmlns="" id="{CA073A23-F5F1-BB27-97AB-9BCBBC2AB36C}"/>
              </a:ext>
            </a:extLst>
          </p:cNvPr>
          <p:cNvSpPr txBox="1">
            <a:spLocks/>
          </p:cNvSpPr>
          <p:nvPr/>
        </p:nvSpPr>
        <p:spPr>
          <a:xfrm>
            <a:off x="687" y="2133356"/>
            <a:ext cx="9143313" cy="1241951"/>
          </a:xfrm>
          <a:prstGeom prst="rect">
            <a:avLst/>
          </a:prstGeom>
          <a:ln>
            <a:noFill/>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Inconsolata"/>
              <a:buNone/>
              <a:defRPr sz="7000" b="1" i="0" u="none" strike="noStrike" cap="none">
                <a:solidFill>
                  <a:srgbClr val="FFFFFF"/>
                </a:solidFill>
                <a:latin typeface="Inconsolata"/>
                <a:ea typeface="Inconsolata"/>
                <a:cs typeface="Inconsolata"/>
                <a:sym typeface="Inconsolata"/>
              </a:defRPr>
            </a:lvl1pPr>
            <a:lvl2pPr marR="0" lvl="1"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2pPr>
            <a:lvl3pPr marR="0" lvl="2"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3pPr>
            <a:lvl4pPr marR="0" lvl="3"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4pPr>
            <a:lvl5pPr marR="0" lvl="4"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5pPr>
            <a:lvl6pPr marR="0" lvl="5"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6pPr>
            <a:lvl7pPr marR="0" lvl="6"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7pPr>
            <a:lvl8pPr marR="0" lvl="7"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8pPr>
            <a:lvl9pPr marR="0" lvl="8" algn="ctr" rtl="0">
              <a:lnSpc>
                <a:spcPct val="100000"/>
              </a:lnSpc>
              <a:spcBef>
                <a:spcPts val="0"/>
              </a:spcBef>
              <a:spcAft>
                <a:spcPts val="0"/>
              </a:spcAft>
              <a:buClr>
                <a:schemeClr val="dk1"/>
              </a:buClr>
              <a:buSzPts val="5200"/>
              <a:buFont typeface="Inconsolata"/>
              <a:buNone/>
              <a:defRPr sz="5200" b="0" i="0" u="none" strike="noStrike" cap="none">
                <a:solidFill>
                  <a:schemeClr val="dk1"/>
                </a:solidFill>
                <a:latin typeface="Inconsolata"/>
                <a:ea typeface="Inconsolata"/>
                <a:cs typeface="Inconsolata"/>
                <a:sym typeface="Inconsolata"/>
              </a:defRPr>
            </a:lvl9pPr>
          </a:lstStyle>
          <a:p>
            <a:r>
              <a:rPr lang="en-US" sz="6000" dirty="0">
                <a:solidFill>
                  <a:schemeClr val="tx1"/>
                </a:solidFill>
                <a:latin typeface="Arial" panose="020B0604020202020204" pitchFamily="34" charset="0"/>
                <a:cs typeface="Arial" panose="020B0604020202020204" pitchFamily="34" charset="0"/>
              </a:rPr>
              <a:t>Thank You for Listening</a:t>
            </a:r>
          </a:p>
        </p:txBody>
      </p:sp>
    </p:spTree>
    <p:extLst>
      <p:ext uri="{BB962C8B-B14F-4D97-AF65-F5344CB8AC3E}">
        <p14:creationId xmlns:p14="http://schemas.microsoft.com/office/powerpoint/2010/main" val="284224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Google Shape;274;p37">
            <a:extLst>
              <a:ext uri="{FF2B5EF4-FFF2-40B4-BE49-F238E27FC236}">
                <a16:creationId xmlns:a16="http://schemas.microsoft.com/office/drawing/2014/main" xmlns="" id="{A0106C59-1E52-57EA-898E-A865AA882F5E}"/>
              </a:ext>
            </a:extLst>
          </p:cNvPr>
          <p:cNvSpPr txBox="1">
            <a:spLocks/>
          </p:cNvSpPr>
          <p:nvPr/>
        </p:nvSpPr>
        <p:spPr>
          <a:xfrm>
            <a:off x="1753716" y="478835"/>
            <a:ext cx="5088612" cy="707309"/>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3600" dirty="0">
                <a:solidFill>
                  <a:schemeClr val="bg2"/>
                </a:solidFill>
                <a:latin typeface="Arial Black" panose="020B0A04020102020204" pitchFamily="34" charset="0"/>
                <a:cs typeface="Arial" panose="020B0604020202020204" pitchFamily="34" charset="0"/>
              </a:rPr>
              <a:t>Study Background </a:t>
            </a:r>
          </a:p>
        </p:txBody>
      </p:sp>
      <p:sp>
        <p:nvSpPr>
          <p:cNvPr id="3" name="Google Shape;275;p37">
            <a:extLst>
              <a:ext uri="{FF2B5EF4-FFF2-40B4-BE49-F238E27FC236}">
                <a16:creationId xmlns:a16="http://schemas.microsoft.com/office/drawing/2014/main" xmlns="" id="{4F811DDB-ECEE-AE1A-EBE3-53EC0F6975E3}"/>
              </a:ext>
            </a:extLst>
          </p:cNvPr>
          <p:cNvSpPr txBox="1">
            <a:spLocks/>
          </p:cNvSpPr>
          <p:nvPr/>
        </p:nvSpPr>
        <p:spPr>
          <a:xfrm>
            <a:off x="381001" y="1305145"/>
            <a:ext cx="8448674" cy="15102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r>
              <a:rPr lang="en-US" sz="2400" dirty="0"/>
              <a:t>Sentiment analysis is a natural language processing (NLP) technique used to determine whether data is positive, negative, or neutral.</a:t>
            </a:r>
          </a:p>
          <a:p>
            <a:r>
              <a:rPr lang="en-US" sz="2400" dirty="0"/>
              <a:t>Many e-commerce platforms depend on customer reviews to improve their products and services.</a:t>
            </a:r>
          </a:p>
          <a:p>
            <a:r>
              <a:rPr lang="en-US" sz="2400" dirty="0"/>
              <a:t>Understanding product sentiment helps businesses make data-driven </a:t>
            </a:r>
            <a:r>
              <a:rPr lang="en-US" sz="2400" dirty="0" smtClean="0"/>
              <a:t>decisions.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nSpc>
                <a:spcPct val="150000"/>
              </a:lnSpc>
              <a:buClr>
                <a:schemeClr val="bg2"/>
              </a:buClr>
              <a:buNone/>
            </a:pPr>
            <a:endParaRPr lang="en-US" sz="24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44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Google Shape;274;p37">
            <a:extLst>
              <a:ext uri="{FF2B5EF4-FFF2-40B4-BE49-F238E27FC236}">
                <a16:creationId xmlns:a16="http://schemas.microsoft.com/office/drawing/2014/main" xmlns="" id="{A0106C59-1E52-57EA-898E-A865AA882F5E}"/>
              </a:ext>
            </a:extLst>
          </p:cNvPr>
          <p:cNvSpPr txBox="1">
            <a:spLocks/>
          </p:cNvSpPr>
          <p:nvPr/>
        </p:nvSpPr>
        <p:spPr>
          <a:xfrm>
            <a:off x="1753716" y="478835"/>
            <a:ext cx="5088612" cy="707309"/>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buClrTx/>
              <a:buFontTx/>
            </a:pPr>
            <a:r>
              <a:rPr lang="en-US" sz="3600" dirty="0">
                <a:solidFill>
                  <a:schemeClr val="bg2"/>
                </a:solidFill>
                <a:latin typeface="Arial Black" panose="020B0A04020102020204" pitchFamily="34" charset="0"/>
                <a:cs typeface="Arial" panose="020B0604020202020204" pitchFamily="34" charset="0"/>
              </a:rPr>
              <a:t>Study Background </a:t>
            </a:r>
          </a:p>
        </p:txBody>
      </p:sp>
      <p:sp>
        <p:nvSpPr>
          <p:cNvPr id="3" name="Google Shape;275;p37">
            <a:extLst>
              <a:ext uri="{FF2B5EF4-FFF2-40B4-BE49-F238E27FC236}">
                <a16:creationId xmlns:a16="http://schemas.microsoft.com/office/drawing/2014/main" xmlns="" id="{4F811DDB-ECEE-AE1A-EBE3-53EC0F6975E3}"/>
              </a:ext>
            </a:extLst>
          </p:cNvPr>
          <p:cNvSpPr txBox="1">
            <a:spLocks/>
          </p:cNvSpPr>
          <p:nvPr/>
        </p:nvSpPr>
        <p:spPr>
          <a:xfrm>
            <a:off x="381001" y="1305145"/>
            <a:ext cx="8448674" cy="1510200"/>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r>
              <a:rPr lang="en-US" sz="2400" dirty="0" smtClean="0"/>
              <a:t> Used a Flipkart Dataset , </a:t>
            </a:r>
            <a:r>
              <a:rPr lang="en-US" sz="2400" dirty="0"/>
              <a:t>one of India’s biggest e-commerce platforms, receives thousands of product </a:t>
            </a:r>
            <a:r>
              <a:rPr lang="en-US" sz="2400" dirty="0" smtClean="0"/>
              <a:t>reviews.</a:t>
            </a:r>
            <a:endParaRPr lang="en-US" sz="2400" dirty="0"/>
          </a:p>
          <a:p>
            <a:r>
              <a:rPr lang="en-US" sz="2400" dirty="0"/>
              <a:t>Manual analysis of such reviews is time-consuming and inefficient.</a:t>
            </a:r>
          </a:p>
          <a:p>
            <a:r>
              <a:rPr lang="en-US" sz="2400" dirty="0"/>
              <a:t>Automating this process with machine learning enables faster insight into customer satisfaction.</a:t>
            </a:r>
          </a:p>
          <a:p>
            <a:pPr marL="0" indent="0">
              <a:buNone/>
            </a:pPr>
            <a:endParaRPr lang="en-US" sz="2400" dirty="0"/>
          </a:p>
          <a:p>
            <a:pPr marL="0" indent="0">
              <a:lnSpc>
                <a:spcPct val="150000"/>
              </a:lnSpc>
              <a:buClr>
                <a:schemeClr val="bg2"/>
              </a:buClr>
              <a:buNone/>
            </a:pPr>
            <a:endParaRPr lang="en-US" sz="2400"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408;p47">
            <a:extLst>
              <a:ext uri="{FF2B5EF4-FFF2-40B4-BE49-F238E27FC236}">
                <a16:creationId xmlns:a16="http://schemas.microsoft.com/office/drawing/2014/main" xmlns="" id="{74ADF9C4-4F94-E717-9358-1D918C402438}"/>
              </a:ext>
            </a:extLst>
          </p:cNvPr>
          <p:cNvSpPr txBox="1">
            <a:spLocks/>
          </p:cNvSpPr>
          <p:nvPr/>
        </p:nvSpPr>
        <p:spPr>
          <a:xfrm>
            <a:off x="785189" y="390920"/>
            <a:ext cx="7212300" cy="631055"/>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a:solidFill>
                  <a:schemeClr val="bg2"/>
                </a:solidFill>
                <a:latin typeface="Arial Black" panose="020B0A04020102020204" pitchFamily="34" charset="0"/>
                <a:ea typeface="Inconsolata" panose="020B0604020202020204" charset="0"/>
                <a:cs typeface="Lato Light"/>
              </a:rPr>
              <a:t>Problem Statement</a:t>
            </a:r>
            <a:endParaRPr lang="en-US" sz="3200" dirty="0">
              <a:solidFill>
                <a:schemeClr val="bg2"/>
              </a:solidFill>
              <a:latin typeface="Arial Black" panose="020B0A04020102020204" pitchFamily="34" charset="0"/>
              <a:ea typeface="Inconsolata" panose="020B0604020202020204" charset="0"/>
            </a:endParaRPr>
          </a:p>
        </p:txBody>
      </p:sp>
      <p:sp>
        <p:nvSpPr>
          <p:cNvPr id="3" name="TextBox 2">
            <a:extLst>
              <a:ext uri="{FF2B5EF4-FFF2-40B4-BE49-F238E27FC236}">
                <a16:creationId xmlns:a16="http://schemas.microsoft.com/office/drawing/2014/main" xmlns="" id="{3E5618DA-A473-1689-8BD6-BE2D089571F6}"/>
              </a:ext>
            </a:extLst>
          </p:cNvPr>
          <p:cNvSpPr txBox="1"/>
          <p:nvPr/>
        </p:nvSpPr>
        <p:spPr>
          <a:xfrm>
            <a:off x="358581" y="1193979"/>
            <a:ext cx="8560405" cy="323165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tx1"/>
                </a:solidFill>
              </a:rPr>
              <a:t>Businesses often ignore or fail to analyze product reviews due to volume and lack of tools.</a:t>
            </a:r>
          </a:p>
          <a:p>
            <a:pPr marL="457200" indent="-457200">
              <a:buFont typeface="Wingdings" panose="05000000000000000000" pitchFamily="2" charset="2"/>
              <a:buChar char="Ø"/>
            </a:pPr>
            <a:r>
              <a:rPr lang="en-US" sz="2400" dirty="0">
                <a:solidFill>
                  <a:schemeClr val="tx1"/>
                </a:solidFill>
              </a:rPr>
              <a:t>This leads to missed opportunities to improve customer experience.</a:t>
            </a:r>
          </a:p>
          <a:p>
            <a:pPr marL="342900" indent="-342900">
              <a:buFont typeface="Wingdings" panose="05000000000000000000" pitchFamily="2" charset="2"/>
              <a:buChar char="Ø"/>
            </a:pPr>
            <a:r>
              <a:rPr lang="en-US" sz="2400" dirty="0">
                <a:solidFill>
                  <a:schemeClr val="tx1"/>
                </a:solidFill>
              </a:rPr>
              <a:t>Poor analysis of feedback can cause customer churn and revenue loss.</a:t>
            </a:r>
          </a:p>
          <a:p>
            <a:endParaRPr lang="en-US" sz="2400" dirty="0"/>
          </a:p>
          <a:p>
            <a:pPr marL="342900" indent="-342900">
              <a:lnSpc>
                <a:spcPct val="150000"/>
              </a:lnSpc>
              <a:buSzPct val="80000"/>
              <a:buFont typeface="Arial" panose="020B0604020202020204" pitchFamily="34" charset="0"/>
              <a:buChar char="•"/>
            </a:pPr>
            <a:endParaRPr lang="en-US" sz="2400" dirty="0">
              <a:solidFill>
                <a:schemeClr val="bg2"/>
              </a:solidFill>
            </a:endParaRPr>
          </a:p>
        </p:txBody>
      </p:sp>
    </p:spTree>
    <p:extLst>
      <p:ext uri="{BB962C8B-B14F-4D97-AF65-F5344CB8AC3E}">
        <p14:creationId xmlns:p14="http://schemas.microsoft.com/office/powerpoint/2010/main" val="404514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408;p47">
            <a:extLst>
              <a:ext uri="{FF2B5EF4-FFF2-40B4-BE49-F238E27FC236}">
                <a16:creationId xmlns:a16="http://schemas.microsoft.com/office/drawing/2014/main" xmlns="" id="{74ADF9C4-4F94-E717-9358-1D918C402438}"/>
              </a:ext>
            </a:extLst>
          </p:cNvPr>
          <p:cNvSpPr txBox="1">
            <a:spLocks/>
          </p:cNvSpPr>
          <p:nvPr/>
        </p:nvSpPr>
        <p:spPr>
          <a:xfrm>
            <a:off x="785189" y="390920"/>
            <a:ext cx="7212300" cy="631055"/>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a:solidFill>
                  <a:schemeClr val="bg2"/>
                </a:solidFill>
                <a:latin typeface="Arial Black" panose="020B0A04020102020204" pitchFamily="34" charset="0"/>
                <a:ea typeface="Inconsolata" panose="020B0604020202020204" charset="0"/>
                <a:cs typeface="Lato Light"/>
              </a:rPr>
              <a:t>Problem Statement</a:t>
            </a:r>
            <a:endParaRPr lang="en-US" sz="3200" dirty="0">
              <a:solidFill>
                <a:schemeClr val="bg2"/>
              </a:solidFill>
              <a:latin typeface="Arial Black" panose="020B0A04020102020204" pitchFamily="34" charset="0"/>
              <a:ea typeface="Inconsolata" panose="020B0604020202020204" charset="0"/>
            </a:endParaRPr>
          </a:p>
        </p:txBody>
      </p:sp>
      <p:sp>
        <p:nvSpPr>
          <p:cNvPr id="3" name="TextBox 2">
            <a:extLst>
              <a:ext uri="{FF2B5EF4-FFF2-40B4-BE49-F238E27FC236}">
                <a16:creationId xmlns:a16="http://schemas.microsoft.com/office/drawing/2014/main" xmlns="" id="{3E5618DA-A473-1689-8BD6-BE2D089571F6}"/>
              </a:ext>
            </a:extLst>
          </p:cNvPr>
          <p:cNvSpPr txBox="1"/>
          <p:nvPr/>
        </p:nvSpPr>
        <p:spPr>
          <a:xfrm>
            <a:off x="358581" y="1193979"/>
            <a:ext cx="8560405" cy="2492990"/>
          </a:xfrm>
          <a:prstGeom prst="rect">
            <a:avLst/>
          </a:prstGeom>
          <a:noFill/>
        </p:spPr>
        <p:txBody>
          <a:bodyPr wrap="square" rtlCol="0">
            <a:spAutoFit/>
          </a:bodyPr>
          <a:lstStyle/>
          <a:p>
            <a:endParaRPr lang="en-US" sz="2400" dirty="0"/>
          </a:p>
          <a:p>
            <a:pPr marL="342900" indent="-342900">
              <a:buFont typeface="Wingdings" panose="05000000000000000000" pitchFamily="2" charset="2"/>
              <a:buChar char="Ø"/>
            </a:pPr>
            <a:r>
              <a:rPr lang="en-US" sz="2400" dirty="0">
                <a:solidFill>
                  <a:schemeClr val="tx1"/>
                </a:solidFill>
              </a:rPr>
              <a:t>The goal is to develop a model that classifies product reviews as positive, negative, or neutral.</a:t>
            </a:r>
          </a:p>
          <a:p>
            <a:pPr marL="342900" indent="-342900">
              <a:buFont typeface="Wingdings" panose="05000000000000000000" pitchFamily="2" charset="2"/>
              <a:buChar char="Ø"/>
            </a:pPr>
            <a:r>
              <a:rPr lang="en-US" sz="2400" dirty="0">
                <a:solidFill>
                  <a:schemeClr val="tx1"/>
                </a:solidFill>
              </a:rPr>
              <a:t>This will help the business act quickly on customer concerns </a:t>
            </a:r>
            <a:r>
              <a:rPr lang="en-US" sz="2400" dirty="0" smtClean="0">
                <a:solidFill>
                  <a:schemeClr val="tx1"/>
                </a:solidFill>
              </a:rPr>
              <a:t>or praise</a:t>
            </a:r>
            <a:endParaRPr lang="en-US" sz="2400" dirty="0">
              <a:solidFill>
                <a:schemeClr val="tx1"/>
              </a:solidFill>
            </a:endParaRPr>
          </a:p>
          <a:p>
            <a:pPr marL="342900" indent="-342900">
              <a:lnSpc>
                <a:spcPct val="150000"/>
              </a:lnSpc>
              <a:buSzPct val="80000"/>
              <a:buFont typeface="Arial" panose="020B0604020202020204" pitchFamily="34" charset="0"/>
              <a:buChar char="•"/>
            </a:pPr>
            <a:endParaRPr lang="en-US" sz="2400"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408;p47">
            <a:extLst>
              <a:ext uri="{FF2B5EF4-FFF2-40B4-BE49-F238E27FC236}">
                <a16:creationId xmlns:a16="http://schemas.microsoft.com/office/drawing/2014/main" xmlns="" id="{74ADF9C4-4F94-E717-9358-1D918C402438}"/>
              </a:ext>
            </a:extLst>
          </p:cNvPr>
          <p:cNvSpPr txBox="1">
            <a:spLocks/>
          </p:cNvSpPr>
          <p:nvPr/>
        </p:nvSpPr>
        <p:spPr>
          <a:xfrm>
            <a:off x="785189" y="390920"/>
            <a:ext cx="7212300" cy="631055"/>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ea typeface="Inconsolata" panose="020B0604020202020204" charset="0"/>
                <a:cs typeface="Lato Light"/>
              </a:rPr>
              <a:t>AIM AND OBJECTIVE</a:t>
            </a:r>
            <a:endParaRPr lang="en-US" sz="3200" dirty="0">
              <a:solidFill>
                <a:schemeClr val="bg2"/>
              </a:solidFill>
              <a:latin typeface="Arial Black" panose="020B0A04020102020204" pitchFamily="34" charset="0"/>
              <a:ea typeface="Inconsolata" panose="020B0604020202020204" charset="0"/>
            </a:endParaRPr>
          </a:p>
        </p:txBody>
      </p:sp>
      <p:sp>
        <p:nvSpPr>
          <p:cNvPr id="3" name="TextBox 2">
            <a:extLst>
              <a:ext uri="{FF2B5EF4-FFF2-40B4-BE49-F238E27FC236}">
                <a16:creationId xmlns:a16="http://schemas.microsoft.com/office/drawing/2014/main" xmlns="" id="{3E5618DA-A473-1689-8BD6-BE2D089571F6}"/>
              </a:ext>
            </a:extLst>
          </p:cNvPr>
          <p:cNvSpPr txBox="1"/>
          <p:nvPr/>
        </p:nvSpPr>
        <p:spPr>
          <a:xfrm>
            <a:off x="358581" y="1193979"/>
            <a:ext cx="8560405" cy="397031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tx1"/>
                </a:solidFill>
              </a:rPr>
              <a:t>To develop a sentiment analysis model that can classify customer reviews of </a:t>
            </a:r>
            <a:r>
              <a:rPr lang="en-US" sz="2400" dirty="0" smtClean="0">
                <a:solidFill>
                  <a:schemeClr val="tx1"/>
                </a:solidFill>
              </a:rPr>
              <a:t>products </a:t>
            </a:r>
            <a:r>
              <a:rPr lang="en-US" sz="2400" dirty="0">
                <a:solidFill>
                  <a:schemeClr val="tx1"/>
                </a:solidFill>
              </a:rPr>
              <a:t>as </a:t>
            </a:r>
            <a:r>
              <a:rPr lang="en-US" sz="2400" b="1" dirty="0">
                <a:solidFill>
                  <a:schemeClr val="tx1"/>
                </a:solidFill>
              </a:rPr>
              <a:t>positive</a:t>
            </a:r>
            <a:r>
              <a:rPr lang="en-US" sz="2400" dirty="0">
                <a:solidFill>
                  <a:schemeClr val="tx1"/>
                </a:solidFill>
              </a:rPr>
              <a:t>, </a:t>
            </a:r>
            <a:r>
              <a:rPr lang="en-US" sz="2400" b="1" dirty="0">
                <a:solidFill>
                  <a:schemeClr val="tx1"/>
                </a:solidFill>
              </a:rPr>
              <a:t>neutral</a:t>
            </a:r>
            <a:r>
              <a:rPr lang="en-US" sz="2400" dirty="0">
                <a:solidFill>
                  <a:schemeClr val="tx1"/>
                </a:solidFill>
              </a:rPr>
              <a:t>, or </a:t>
            </a:r>
            <a:r>
              <a:rPr lang="en-US" sz="2400" b="1" dirty="0">
                <a:solidFill>
                  <a:schemeClr val="tx1"/>
                </a:solidFill>
              </a:rPr>
              <a:t>negative</a:t>
            </a:r>
            <a:r>
              <a:rPr lang="en-US" sz="2400" dirty="0">
                <a:solidFill>
                  <a:schemeClr val="tx1"/>
                </a:solidFill>
              </a:rPr>
              <a:t>.</a:t>
            </a:r>
          </a:p>
          <a:p>
            <a:pPr marL="342900" indent="-342900">
              <a:buFont typeface="Wingdings" panose="05000000000000000000" pitchFamily="2" charset="2"/>
              <a:buChar char="q"/>
            </a:pPr>
            <a:r>
              <a:rPr lang="en-US" sz="2400" dirty="0">
                <a:solidFill>
                  <a:schemeClr val="tx1"/>
                </a:solidFill>
              </a:rPr>
              <a:t>To assist businesses in </a:t>
            </a:r>
            <a:r>
              <a:rPr lang="en-US" sz="2400" b="1" dirty="0">
                <a:solidFill>
                  <a:schemeClr val="tx1"/>
                </a:solidFill>
              </a:rPr>
              <a:t>understanding customer feedback</a:t>
            </a:r>
            <a:r>
              <a:rPr lang="en-US" sz="2400" dirty="0">
                <a:solidFill>
                  <a:schemeClr val="tx1"/>
                </a:solidFill>
              </a:rPr>
              <a:t> automatically and efficiently.</a:t>
            </a:r>
          </a:p>
          <a:p>
            <a:pPr marL="342900" indent="-342900">
              <a:buFont typeface="Wingdings" panose="05000000000000000000" pitchFamily="2" charset="2"/>
              <a:buChar char="q"/>
            </a:pPr>
            <a:r>
              <a:rPr lang="en-US" sz="2400" dirty="0">
                <a:solidFill>
                  <a:schemeClr val="tx1"/>
                </a:solidFill>
              </a:rPr>
              <a:t>To provide a tool that can </a:t>
            </a:r>
            <a:r>
              <a:rPr lang="en-US" sz="2400" b="1" dirty="0">
                <a:solidFill>
                  <a:schemeClr val="tx1"/>
                </a:solidFill>
              </a:rPr>
              <a:t>enhance product quality and customer satisfaction</a:t>
            </a:r>
            <a:r>
              <a:rPr lang="en-US" sz="2400" dirty="0">
                <a:solidFill>
                  <a:schemeClr val="tx1"/>
                </a:solidFill>
              </a:rPr>
              <a:t> through feedback interpretation.</a:t>
            </a:r>
          </a:p>
          <a:p>
            <a:endParaRPr lang="en-US" sz="2400" dirty="0">
              <a:solidFill>
                <a:schemeClr val="tx1"/>
              </a:solidFill>
            </a:endParaRPr>
          </a:p>
          <a:p>
            <a:pPr marL="342900" indent="-342900">
              <a:buFont typeface="Wingdings" panose="05000000000000000000" pitchFamily="2" charset="2"/>
              <a:buChar char="Ø"/>
            </a:pPr>
            <a:endParaRPr lang="en-US" sz="2400" dirty="0">
              <a:solidFill>
                <a:schemeClr val="tx1"/>
              </a:solidFill>
            </a:endParaRPr>
          </a:p>
          <a:p>
            <a:pPr marL="342900" indent="-342900">
              <a:lnSpc>
                <a:spcPct val="150000"/>
              </a:lnSpc>
              <a:buSzPct val="80000"/>
              <a:buFont typeface="Arial" panose="020B0604020202020204" pitchFamily="34" charset="0"/>
              <a:buChar char="•"/>
            </a:pPr>
            <a:endParaRPr lang="en-US" sz="2400" dirty="0">
              <a:solidFill>
                <a:schemeClr val="bg2"/>
              </a:solidFill>
            </a:endParaRPr>
          </a:p>
        </p:txBody>
      </p:sp>
    </p:spTree>
    <p:extLst>
      <p:ext uri="{BB962C8B-B14F-4D97-AF65-F5344CB8AC3E}">
        <p14:creationId xmlns:p14="http://schemas.microsoft.com/office/powerpoint/2010/main" val="152409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408;p47">
            <a:extLst>
              <a:ext uri="{FF2B5EF4-FFF2-40B4-BE49-F238E27FC236}">
                <a16:creationId xmlns:a16="http://schemas.microsoft.com/office/drawing/2014/main" xmlns="" id="{74ADF9C4-4F94-E717-9358-1D918C402438}"/>
              </a:ext>
            </a:extLst>
          </p:cNvPr>
          <p:cNvSpPr txBox="1">
            <a:spLocks/>
          </p:cNvSpPr>
          <p:nvPr/>
        </p:nvSpPr>
        <p:spPr>
          <a:xfrm>
            <a:off x="785189" y="390920"/>
            <a:ext cx="7212300" cy="631055"/>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ea typeface="Inconsolata" panose="020B0604020202020204" charset="0"/>
                <a:cs typeface="Lato Light"/>
              </a:rPr>
              <a:t>OBJECTIVE</a:t>
            </a:r>
            <a:endParaRPr lang="en-US" sz="3200" dirty="0">
              <a:solidFill>
                <a:schemeClr val="bg2"/>
              </a:solidFill>
              <a:latin typeface="Arial Black" panose="020B0A04020102020204" pitchFamily="34" charset="0"/>
              <a:ea typeface="Inconsolata" panose="020B0604020202020204" charset="0"/>
            </a:endParaRPr>
          </a:p>
        </p:txBody>
      </p:sp>
      <p:sp>
        <p:nvSpPr>
          <p:cNvPr id="3" name="TextBox 2">
            <a:extLst>
              <a:ext uri="{FF2B5EF4-FFF2-40B4-BE49-F238E27FC236}">
                <a16:creationId xmlns:a16="http://schemas.microsoft.com/office/drawing/2014/main" xmlns="" id="{3E5618DA-A473-1689-8BD6-BE2D089571F6}"/>
              </a:ext>
            </a:extLst>
          </p:cNvPr>
          <p:cNvSpPr txBox="1"/>
          <p:nvPr/>
        </p:nvSpPr>
        <p:spPr>
          <a:xfrm>
            <a:off x="358581" y="1100460"/>
            <a:ext cx="8560405" cy="5078313"/>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tx1"/>
                </a:solidFill>
              </a:rPr>
              <a:t>.</a:t>
            </a:r>
            <a:r>
              <a:rPr lang="en-US" sz="2400" dirty="0">
                <a:solidFill>
                  <a:schemeClr val="tx1"/>
                </a:solidFill>
              </a:rPr>
              <a:t> To collect and preprocess product review data from </a:t>
            </a:r>
            <a:r>
              <a:rPr lang="en-US" sz="2400" dirty="0" smtClean="0">
                <a:solidFill>
                  <a:schemeClr val="tx1"/>
                </a:solidFill>
              </a:rPr>
              <a:t>Flipkart Dataset </a:t>
            </a:r>
            <a:r>
              <a:rPr lang="en-US" sz="2400" dirty="0">
                <a:solidFill>
                  <a:schemeClr val="tx1"/>
                </a:solidFill>
              </a:rPr>
              <a:t>(via </a:t>
            </a:r>
            <a:r>
              <a:rPr lang="en-US" sz="2400" dirty="0" err="1">
                <a:solidFill>
                  <a:schemeClr val="tx1"/>
                </a:solidFill>
              </a:rPr>
              <a:t>Kaggle</a:t>
            </a:r>
            <a:r>
              <a:rPr lang="en-US" sz="2400" dirty="0">
                <a:solidFill>
                  <a:schemeClr val="tx1"/>
                </a:solidFill>
              </a:rPr>
              <a:t>).</a:t>
            </a:r>
          </a:p>
          <a:p>
            <a:pPr marL="342900" indent="-342900">
              <a:buFont typeface="Wingdings" panose="05000000000000000000" pitchFamily="2" charset="2"/>
              <a:buChar char="q"/>
            </a:pPr>
            <a:r>
              <a:rPr lang="en-US" sz="2400" dirty="0">
                <a:solidFill>
                  <a:schemeClr val="tx1"/>
                </a:solidFill>
              </a:rPr>
              <a:t>To create a labeled sentiment column based on the rating score.</a:t>
            </a:r>
          </a:p>
          <a:p>
            <a:pPr marL="342900" indent="-342900">
              <a:buFont typeface="Wingdings" panose="05000000000000000000" pitchFamily="2" charset="2"/>
              <a:buChar char="q"/>
            </a:pPr>
            <a:r>
              <a:rPr lang="en-US" sz="2400" dirty="0">
                <a:solidFill>
                  <a:schemeClr val="tx1"/>
                </a:solidFill>
              </a:rPr>
              <a:t>To explore the data (</a:t>
            </a:r>
            <a:r>
              <a:rPr lang="en-US" sz="2400" dirty="0" smtClean="0">
                <a:solidFill>
                  <a:schemeClr val="tx1"/>
                </a:solidFill>
              </a:rPr>
              <a:t>EDA), Clean text Data and </a:t>
            </a:r>
            <a:r>
              <a:rPr lang="en-US" sz="2400" dirty="0">
                <a:solidFill>
                  <a:schemeClr val="tx1"/>
                </a:solidFill>
              </a:rPr>
              <a:t>identify key trends or patterns.</a:t>
            </a:r>
          </a:p>
          <a:p>
            <a:pPr marL="342900" indent="-342900">
              <a:buFont typeface="Wingdings" panose="05000000000000000000" pitchFamily="2" charset="2"/>
              <a:buChar char="q"/>
            </a:pPr>
            <a:r>
              <a:rPr lang="en-US" sz="2400" dirty="0">
                <a:solidFill>
                  <a:schemeClr val="tx1"/>
                </a:solidFill>
              </a:rPr>
              <a:t>To handle class imbalance using </a:t>
            </a:r>
            <a:r>
              <a:rPr lang="en-US" sz="2400" dirty="0" smtClean="0">
                <a:solidFill>
                  <a:schemeClr val="tx1"/>
                </a:solidFill>
              </a:rPr>
              <a:t>SMOTE AND CLASS WEIGHT </a:t>
            </a:r>
            <a:r>
              <a:rPr lang="en-US" sz="2400" dirty="0">
                <a:solidFill>
                  <a:schemeClr val="tx1"/>
                </a:solidFill>
              </a:rPr>
              <a:t>to ensure fair model training.</a:t>
            </a:r>
          </a:p>
          <a:p>
            <a:endParaRPr lang="en-US" sz="2400" dirty="0"/>
          </a:p>
          <a:p>
            <a:endParaRPr lang="en-US" sz="2400" dirty="0"/>
          </a:p>
          <a:p>
            <a:endParaRPr lang="en-US" sz="2400" dirty="0">
              <a:solidFill>
                <a:schemeClr val="tx1"/>
              </a:solidFill>
            </a:endParaRPr>
          </a:p>
          <a:p>
            <a:pPr marL="342900" indent="-342900">
              <a:buFont typeface="Wingdings" panose="05000000000000000000" pitchFamily="2" charset="2"/>
              <a:buChar char="Ø"/>
            </a:pPr>
            <a:endParaRPr lang="en-US" sz="2400" dirty="0">
              <a:solidFill>
                <a:schemeClr val="tx1"/>
              </a:solidFill>
            </a:endParaRPr>
          </a:p>
          <a:p>
            <a:pPr marL="342900" indent="-342900">
              <a:lnSpc>
                <a:spcPct val="150000"/>
              </a:lnSpc>
              <a:buSzPct val="80000"/>
              <a:buFont typeface="Arial" panose="020B0604020202020204" pitchFamily="34" charset="0"/>
              <a:buChar char="•"/>
            </a:pPr>
            <a:endParaRPr lang="en-US" sz="2400" dirty="0">
              <a:solidFill>
                <a:schemeClr val="bg2"/>
              </a:solidFill>
            </a:endParaRPr>
          </a:p>
        </p:txBody>
      </p:sp>
    </p:spTree>
    <p:extLst>
      <p:ext uri="{BB962C8B-B14F-4D97-AF65-F5344CB8AC3E}">
        <p14:creationId xmlns:p14="http://schemas.microsoft.com/office/powerpoint/2010/main" val="74681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408;p47">
            <a:extLst>
              <a:ext uri="{FF2B5EF4-FFF2-40B4-BE49-F238E27FC236}">
                <a16:creationId xmlns:a16="http://schemas.microsoft.com/office/drawing/2014/main" xmlns="" id="{74ADF9C4-4F94-E717-9358-1D918C402438}"/>
              </a:ext>
            </a:extLst>
          </p:cNvPr>
          <p:cNvSpPr txBox="1">
            <a:spLocks/>
          </p:cNvSpPr>
          <p:nvPr/>
        </p:nvSpPr>
        <p:spPr>
          <a:xfrm>
            <a:off x="785189" y="390920"/>
            <a:ext cx="7212300" cy="631055"/>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smtClean="0">
                <a:solidFill>
                  <a:schemeClr val="bg2"/>
                </a:solidFill>
                <a:latin typeface="Arial Black" panose="020B0A04020102020204" pitchFamily="34" charset="0"/>
                <a:ea typeface="Inconsolata" panose="020B0604020202020204" charset="0"/>
                <a:cs typeface="Lato Light"/>
              </a:rPr>
              <a:t>OBJECTIVE</a:t>
            </a:r>
            <a:endParaRPr lang="en-US" sz="3200" dirty="0">
              <a:solidFill>
                <a:schemeClr val="bg2"/>
              </a:solidFill>
              <a:latin typeface="Arial Black" panose="020B0A04020102020204" pitchFamily="34" charset="0"/>
              <a:ea typeface="Inconsolata" panose="020B0604020202020204" charset="0"/>
            </a:endParaRPr>
          </a:p>
        </p:txBody>
      </p:sp>
      <p:sp>
        <p:nvSpPr>
          <p:cNvPr id="3" name="TextBox 2">
            <a:extLst>
              <a:ext uri="{FF2B5EF4-FFF2-40B4-BE49-F238E27FC236}">
                <a16:creationId xmlns:a16="http://schemas.microsoft.com/office/drawing/2014/main" xmlns="" id="{3E5618DA-A473-1689-8BD6-BE2D089571F6}"/>
              </a:ext>
            </a:extLst>
          </p:cNvPr>
          <p:cNvSpPr txBox="1"/>
          <p:nvPr/>
        </p:nvSpPr>
        <p:spPr>
          <a:xfrm>
            <a:off x="358581" y="1100460"/>
            <a:ext cx="8560405" cy="4339650"/>
          </a:xfrm>
          <a:prstGeom prst="rect">
            <a:avLst/>
          </a:prstGeom>
          <a:noFill/>
        </p:spPr>
        <p:txBody>
          <a:bodyPr wrap="square" rtlCol="0">
            <a:spAutoFit/>
          </a:bodyPr>
          <a:lstStyle/>
          <a:p>
            <a:pPr marL="342900" indent="-342900">
              <a:buFont typeface="Wingdings" panose="05000000000000000000" pitchFamily="2" charset="2"/>
              <a:buChar char="q"/>
            </a:pPr>
            <a:r>
              <a:rPr lang="en-US" sz="2400" dirty="0" smtClean="0">
                <a:solidFill>
                  <a:schemeClr val="tx1"/>
                </a:solidFill>
              </a:rPr>
              <a:t>To use TF-IDF Vectorization and </a:t>
            </a:r>
            <a:r>
              <a:rPr lang="en-US" sz="2400" dirty="0" err="1" smtClean="0">
                <a:solidFill>
                  <a:schemeClr val="tx1"/>
                </a:solidFill>
              </a:rPr>
              <a:t>Enconding</a:t>
            </a:r>
            <a:r>
              <a:rPr lang="en-US" sz="2400" dirty="0" smtClean="0">
                <a:solidFill>
                  <a:schemeClr val="tx1"/>
                </a:solidFill>
              </a:rPr>
              <a:t> label to covert text to numeric form  </a:t>
            </a:r>
            <a:endParaRPr lang="en-US" sz="2400" dirty="0">
              <a:solidFill>
                <a:schemeClr val="tx1"/>
              </a:solidFill>
            </a:endParaRPr>
          </a:p>
          <a:p>
            <a:pPr marL="342900" indent="-342900">
              <a:buFont typeface="Wingdings" panose="05000000000000000000" pitchFamily="2" charset="2"/>
              <a:buChar char="q"/>
            </a:pPr>
            <a:r>
              <a:rPr lang="en-US" sz="2400" dirty="0">
                <a:solidFill>
                  <a:schemeClr val="tx1"/>
                </a:solidFill>
              </a:rPr>
              <a:t>To train and evaluate machine learning models (Logistic Regression and </a:t>
            </a:r>
            <a:r>
              <a:rPr lang="en-US" sz="2400" dirty="0" smtClean="0">
                <a:solidFill>
                  <a:schemeClr val="tx1"/>
                </a:solidFill>
              </a:rPr>
              <a:t>Naive Bayes).</a:t>
            </a:r>
            <a:endParaRPr lang="en-US" sz="2400" dirty="0">
              <a:solidFill>
                <a:schemeClr val="tx1"/>
              </a:solidFill>
            </a:endParaRPr>
          </a:p>
          <a:p>
            <a:pPr marL="342900" indent="-342900">
              <a:buFont typeface="Wingdings" panose="05000000000000000000" pitchFamily="2" charset="2"/>
              <a:buChar char="q"/>
            </a:pPr>
            <a:r>
              <a:rPr lang="en-US" sz="2400" dirty="0">
                <a:solidFill>
                  <a:schemeClr val="tx1"/>
                </a:solidFill>
              </a:rPr>
              <a:t>To save and deploy the best-performing model for real-time use.</a:t>
            </a:r>
          </a:p>
          <a:p>
            <a:pPr marL="342900" indent="-342900">
              <a:buFont typeface="Wingdings" panose="05000000000000000000" pitchFamily="2" charset="2"/>
              <a:buChar char="q"/>
            </a:pPr>
            <a:r>
              <a:rPr lang="en-US" sz="2400" dirty="0">
                <a:solidFill>
                  <a:schemeClr val="tx1"/>
                </a:solidFill>
              </a:rPr>
              <a:t>To measure model performance using confusion matrix and classification report.</a:t>
            </a:r>
          </a:p>
          <a:p>
            <a:endParaRPr lang="en-US" sz="2400" dirty="0">
              <a:solidFill>
                <a:schemeClr val="tx1"/>
              </a:solidFill>
            </a:endParaRPr>
          </a:p>
          <a:p>
            <a:pPr marL="342900" indent="-342900">
              <a:buFont typeface="Wingdings" panose="05000000000000000000" pitchFamily="2" charset="2"/>
              <a:buChar char="Ø"/>
            </a:pPr>
            <a:endParaRPr lang="en-US" sz="2400" dirty="0">
              <a:solidFill>
                <a:schemeClr val="tx1"/>
              </a:solidFill>
            </a:endParaRPr>
          </a:p>
          <a:p>
            <a:pPr marL="342900" indent="-342900">
              <a:lnSpc>
                <a:spcPct val="150000"/>
              </a:lnSpc>
              <a:buSzPct val="80000"/>
              <a:buFont typeface="Arial" panose="020B0604020202020204" pitchFamily="34" charset="0"/>
              <a:buChar char="•"/>
            </a:pPr>
            <a:endParaRPr lang="en-US" sz="2400" dirty="0">
              <a:solidFill>
                <a:schemeClr val="bg2"/>
              </a:solidFill>
            </a:endParaRPr>
          </a:p>
        </p:txBody>
      </p:sp>
    </p:spTree>
    <p:extLst>
      <p:ext uri="{BB962C8B-B14F-4D97-AF65-F5344CB8AC3E}">
        <p14:creationId xmlns:p14="http://schemas.microsoft.com/office/powerpoint/2010/main" val="109654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2" name="Google Shape;282;p38">
            <a:extLst>
              <a:ext uri="{FF2B5EF4-FFF2-40B4-BE49-F238E27FC236}">
                <a16:creationId xmlns:a16="http://schemas.microsoft.com/office/drawing/2014/main" xmlns="" id="{E3DD0517-DA7B-03B4-6738-F80847131E53}"/>
              </a:ext>
            </a:extLst>
          </p:cNvPr>
          <p:cNvSpPr txBox="1">
            <a:spLocks/>
          </p:cNvSpPr>
          <p:nvPr/>
        </p:nvSpPr>
        <p:spPr>
          <a:xfrm>
            <a:off x="259774" y="1102660"/>
            <a:ext cx="8732386" cy="2535224"/>
          </a:xfrm>
          <a:prstGeom prst="rect">
            <a:avLst/>
          </a:prstGeom>
        </p:spPr>
        <p:txBody>
          <a:bodyPr spcFirstLastPara="1" wrap="square" lIns="91425" tIns="91425" rIns="91425" bIns="91425" anchor="t" anchorCtr="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a:lstStyle>
          <a:p>
            <a:pPr>
              <a:buFont typeface="Wingdings" panose="05000000000000000000" pitchFamily="2" charset="2"/>
              <a:buChar char="v"/>
            </a:pPr>
            <a:r>
              <a:rPr lang="en-US" sz="2400" dirty="0"/>
              <a:t>Dataset: Flipkart product review data sourced from </a:t>
            </a:r>
            <a:r>
              <a:rPr lang="en-US" sz="2400" dirty="0" err="1"/>
              <a:t>Kaggle</a:t>
            </a:r>
            <a:r>
              <a:rPr lang="en-US" sz="2400" dirty="0"/>
              <a:t>.</a:t>
            </a:r>
          </a:p>
          <a:p>
            <a:pPr>
              <a:buFont typeface="Wingdings" panose="05000000000000000000" pitchFamily="2" charset="2"/>
              <a:buChar char="v"/>
            </a:pPr>
            <a:r>
              <a:rPr lang="en-US" sz="2400" dirty="0"/>
              <a:t>Features include: Product name, price, rating, and customer reviews.</a:t>
            </a:r>
          </a:p>
          <a:p>
            <a:pPr>
              <a:buFont typeface="Wingdings" panose="05000000000000000000" pitchFamily="2" charset="2"/>
              <a:buChar char="v"/>
            </a:pPr>
            <a:r>
              <a:rPr lang="en-US" sz="2400" dirty="0"/>
              <a:t>Target variable (sentiment): Created using rating (positive, neutral, negative).</a:t>
            </a:r>
          </a:p>
          <a:p>
            <a:pPr>
              <a:buFont typeface="Wingdings" panose="05000000000000000000" pitchFamily="2" charset="2"/>
              <a:buChar char="v"/>
            </a:pPr>
            <a:r>
              <a:rPr lang="en-US" sz="2400" dirty="0"/>
              <a:t>Data preprocessing: Cleaning, removing duplicates, handling missing values</a:t>
            </a:r>
            <a:r>
              <a:rPr lang="en-US" sz="2400" dirty="0" smtClean="0"/>
              <a:t>.</a:t>
            </a:r>
            <a:endParaRPr lang="en-US" sz="2400" dirty="0"/>
          </a:p>
          <a:p>
            <a:pPr marL="0" indent="0">
              <a:buNone/>
            </a:pPr>
            <a:endParaRPr lang="en-US" sz="2400" dirty="0"/>
          </a:p>
        </p:txBody>
      </p:sp>
      <p:sp>
        <p:nvSpPr>
          <p:cNvPr id="3" name="Google Shape;285;p38">
            <a:extLst>
              <a:ext uri="{FF2B5EF4-FFF2-40B4-BE49-F238E27FC236}">
                <a16:creationId xmlns:a16="http://schemas.microsoft.com/office/drawing/2014/main" xmlns="" id="{5DB6284E-78A6-10EA-231D-FFAC057D91A5}"/>
              </a:ext>
            </a:extLst>
          </p:cNvPr>
          <p:cNvSpPr txBox="1">
            <a:spLocks/>
          </p:cNvSpPr>
          <p:nvPr/>
        </p:nvSpPr>
        <p:spPr>
          <a:xfrm>
            <a:off x="589537" y="469448"/>
            <a:ext cx="7397100" cy="633212"/>
          </a:xfrm>
          <a:prstGeom prst="rect">
            <a:avLst/>
          </a:prstGeom>
        </p:spPr>
        <p:txBody>
          <a:bodyPr spcFirstLastPara="1" wrap="square" lIns="91425" tIns="91425" rIns="91425" bIns="91425" anchor="t" anchorCtr="0">
            <a:noAutofit/>
          </a:bodyPr>
          <a:lst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uClrTx/>
              <a:buFontTx/>
            </a:pPr>
            <a:r>
              <a:rPr lang="en-US" sz="3600" dirty="0">
                <a:solidFill>
                  <a:schemeClr val="bg2"/>
                </a:solidFill>
                <a:latin typeface="Arial Black" panose="020B0A04020102020204" pitchFamily="34" charset="0"/>
              </a:rPr>
              <a:t>Materials and Methods</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780</Words>
  <Application>Microsoft Office PowerPoint</Application>
  <PresentationFormat>On-screen Show (16:9)</PresentationFormat>
  <Paragraphs>70</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Raleway</vt:lpstr>
      <vt:lpstr>Lato</vt:lpstr>
      <vt:lpstr>Inconsolata</vt:lpstr>
      <vt:lpstr>Lato Light</vt:lpstr>
      <vt:lpstr>Wingdings 3</vt:lpstr>
      <vt:lpstr>Arial Black</vt:lpstr>
      <vt:lpstr>Wingdings</vt:lpstr>
      <vt:lpstr>Streamline</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Luke Caleb</dc:creator>
  <cp:lastModifiedBy>VAPLEX</cp:lastModifiedBy>
  <cp:revision>11</cp:revision>
  <dcterms:modified xsi:type="dcterms:W3CDTF">2025-06-29T11:26:12Z</dcterms:modified>
</cp:coreProperties>
</file>