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84" r:id="rId12"/>
    <p:sldId id="268" r:id="rId13"/>
    <p:sldId id="269" r:id="rId14"/>
    <p:sldId id="285" r:id="rId15"/>
    <p:sldId id="270" r:id="rId16"/>
    <p:sldId id="271" r:id="rId17"/>
    <p:sldId id="283" r:id="rId18"/>
    <p:sldId id="281" r:id="rId19"/>
    <p:sldId id="282" r:id="rId20"/>
    <p:sldId id="272" r:id="rId21"/>
    <p:sldId id="273" r:id="rId22"/>
    <p:sldId id="286" r:id="rId23"/>
    <p:sldId id="287" r:id="rId24"/>
    <p:sldId id="288" r:id="rId25"/>
    <p:sldId id="289" r:id="rId26"/>
    <p:sldId id="274" r:id="rId27"/>
    <p:sldId id="275" r:id="rId28"/>
    <p:sldId id="277" r:id="rId29"/>
    <p:sldId id="276" r:id="rId30"/>
    <p:sldId id="279" r:id="rId31"/>
    <p:sldId id="280"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earchsoftwarequality.techtarget.com/definition/hybrid-application-hybrid-app" TargetMode="External"/><Relationship Id="rId3" Type="http://schemas.openxmlformats.org/officeDocument/2006/relationships/hyperlink" Target="https://whatis.techtarget.com/definition/bootstrap" TargetMode="External"/><Relationship Id="rId7" Type="http://schemas.openxmlformats.org/officeDocument/2006/relationships/hyperlink" Target="https://searchsoftwarequality.techtarget.com/definition/native-application-native-app"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datacenter.techtarget.com/definition/back-end" TargetMode="External"/><Relationship Id="rId5" Type="http://schemas.openxmlformats.org/officeDocument/2006/relationships/hyperlink" Target="https://whatis.techtarget.com/definition/Nodejs" TargetMode="External"/><Relationship Id="rId4" Type="http://schemas.openxmlformats.org/officeDocument/2006/relationships/hyperlink" Target="https://searchmicroservices.techtarget.com/definition/Ruby-on-Rails-RoR-or-Rails" TargetMode="External"/><Relationship Id="rId9" Type="http://schemas.openxmlformats.org/officeDocument/2006/relationships/hyperlink" Target="https://searchservervirtualization.techtarget.com/definition/platfor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HTML" TargetMode="External"/><Relationship Id="rId13" Type="http://schemas.openxmlformats.org/officeDocument/2006/relationships/hyperlink" Target="https://en.wikipedia.org/wiki/Mozilla" TargetMode="External"/><Relationship Id="rId18" Type="http://schemas.openxmlformats.org/officeDocument/2006/relationships/hyperlink" Target="https://en.wikipedia.org/wiki/Web_browser" TargetMode="External"/><Relationship Id="rId3" Type="http://schemas.openxmlformats.org/officeDocument/2006/relationships/hyperlink" Target="https://en.wikipedia.org/wiki/Solution_stack" TargetMode="External"/><Relationship Id="rId21" Type="http://schemas.openxmlformats.org/officeDocument/2006/relationships/hyperlink" Target="https://en.wikipedia.org/wiki/HTML_4" TargetMode="External"/><Relationship Id="rId7" Type="http://schemas.openxmlformats.org/officeDocument/2006/relationships/hyperlink" Target="https://en.wikipedia.org/wiki/Software_design_pattern" TargetMode="External"/><Relationship Id="rId12" Type="http://schemas.openxmlformats.org/officeDocument/2006/relationships/hyperlink" Target="https://en.wikipedia.org/wiki/Google" TargetMode="External"/><Relationship Id="rId17" Type="http://schemas.openxmlformats.org/officeDocument/2006/relationships/hyperlink" Target="https://en.wikipedia.org/wiki/HTML5#cite_note-4" TargetMode="External"/><Relationship Id="rId2" Type="http://schemas.openxmlformats.org/officeDocument/2006/relationships/image" Target="../media/image4.jpg"/><Relationship Id="rId16" Type="http://schemas.openxmlformats.org/officeDocument/2006/relationships/hyperlink" Target="https://en.wikipedia.org/wiki/HTML5#cite_note-finalars-2" TargetMode="External"/><Relationship Id="rId20" Type="http://schemas.openxmlformats.org/officeDocument/2006/relationships/hyperlink" Target="https://en.wikipedia.org/wiki/Backward_compatibility" TargetMode="External"/><Relationship Id="rId1" Type="http://schemas.openxmlformats.org/officeDocument/2006/relationships/slideLayout" Target="../slideLayouts/slideLayout2.xml"/><Relationship Id="rId6" Type="http://schemas.openxmlformats.org/officeDocument/2006/relationships/hyperlink" Target="https://en.wikipedia.org/wiki/Markup_language"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Web_content" TargetMode="External"/><Relationship Id="rId15" Type="http://schemas.openxmlformats.org/officeDocument/2006/relationships/hyperlink" Target="https://en.wikipedia.org/wiki/HTML5#cite_note-HTML5v1-3" TargetMode="External"/><Relationship Id="rId23" Type="http://schemas.openxmlformats.org/officeDocument/2006/relationships/hyperlink" Target="https://en.wikipedia.org/wiki/HTML5#cite_note-HTML5diffHTML4-quote-5" TargetMode="External"/><Relationship Id="rId10" Type="http://schemas.openxmlformats.org/officeDocument/2006/relationships/hyperlink" Target="https://en.wikipedia.org/wiki/WHATWG" TargetMode="External"/><Relationship Id="rId19" Type="http://schemas.openxmlformats.org/officeDocument/2006/relationships/hyperlink" Target="https://en.wikipedia.org/wiki/Parsing" TargetMode="External"/><Relationship Id="rId4" Type="http://schemas.openxmlformats.org/officeDocument/2006/relationships/hyperlink" Target="https://en.wikipedia.org/wiki/Web_page" TargetMode="External"/><Relationship Id="rId9" Type="http://schemas.openxmlformats.org/officeDocument/2006/relationships/hyperlink" Target="https://en.wikipedia.org/wiki/XHTML" TargetMode="External"/><Relationship Id="rId14" Type="http://schemas.openxmlformats.org/officeDocument/2006/relationships/hyperlink" Target="https://en.wikipedia.org/wiki/Microsoft" TargetMode="External"/><Relationship Id="rId22" Type="http://schemas.openxmlformats.org/officeDocument/2006/relationships/hyperlink" Target="https://en.wikipedia.org/wiki/Document_Object_Mode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Multimedia" TargetMode="External"/><Relationship Id="rId13" Type="http://schemas.openxmlformats.org/officeDocument/2006/relationships/hyperlink" Target="https://en.wikipedia.org/wiki/HTML_element" TargetMode="External"/><Relationship Id="rId18" Type="http://schemas.openxmlformats.org/officeDocument/2006/relationships/hyperlink" Target="https://en.wikipedia.org/wiki/HTML_attribut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Syntax_(programming_languages)" TargetMode="External"/><Relationship Id="rId12" Type="http://schemas.openxmlformats.org/officeDocument/2006/relationships/hyperlink" Target="https://en.wikipedia.org/wiki/Canvas_element" TargetMode="External"/><Relationship Id="rId17" Type="http://schemas.openxmlformats.org/officeDocument/2006/relationships/hyperlink" Target="https://en.wikipedia.org/wiki/Article_element_(HTML5)" TargetMode="External"/><Relationship Id="rId2" Type="http://schemas.openxmlformats.org/officeDocument/2006/relationships/image" Target="../media/image4.jpg"/><Relationship Id="rId16" Type="http://schemas.openxmlformats.org/officeDocument/2006/relationships/hyperlink" Target="https://en.wikipedia.org/wiki/Semantic_Web" TargetMode="External"/><Relationship Id="rId20" Type="http://schemas.openxmlformats.org/officeDocument/2006/relationships/hyperlink" Target="https://en.wikipedia.org/wiki/HTML5#cite_note-7" TargetMode="External"/><Relationship Id="rId1" Type="http://schemas.openxmlformats.org/officeDocument/2006/relationships/slideLayout" Target="../slideLayouts/slideLayout2.xml"/><Relationship Id="rId6" Type="http://schemas.openxmlformats.org/officeDocument/2006/relationships/hyperlink" Target="https://en.wikipedia.org/wiki/HTML5_in_mobile_devices" TargetMode="External"/><Relationship Id="rId11" Type="http://schemas.openxmlformats.org/officeDocument/2006/relationships/hyperlink" Target="https://en.wikipedia.org/wiki/HTML5_Audio" TargetMode="External"/><Relationship Id="rId5" Type="http://schemas.openxmlformats.org/officeDocument/2006/relationships/hyperlink" Target="https://en.wikipedia.org/wiki/HTML5#cite_note-HTML5diffHTML4-6" TargetMode="External"/><Relationship Id="rId15" Type="http://schemas.openxmlformats.org/officeDocument/2006/relationships/hyperlink" Target="https://en.wikipedia.org/wiki/MathML" TargetMode="External"/><Relationship Id="rId10" Type="http://schemas.openxmlformats.org/officeDocument/2006/relationships/hyperlink" Target="https://en.wikipedia.org/wiki/HTML5_video" TargetMode="External"/><Relationship Id="rId19" Type="http://schemas.openxmlformats.org/officeDocument/2006/relationships/hyperlink" Target="https://en.wikipedia.org/wiki/Document_Object_Model" TargetMode="External"/><Relationship Id="rId4" Type="http://schemas.openxmlformats.org/officeDocument/2006/relationships/hyperlink" Target="https://en.wikipedia.org/wiki/Web_application" TargetMode="External"/><Relationship Id="rId9" Type="http://schemas.openxmlformats.org/officeDocument/2006/relationships/hyperlink" Target="https://en.wikipedia.org/wiki/2D_computer_graphics" TargetMode="External"/><Relationship Id="rId14" Type="http://schemas.openxmlformats.org/officeDocument/2006/relationships/hyperlink" Target="https://en.wikipedia.org/wiki/Scalable_Vector_Graphic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World_Wide_Web" TargetMode="External"/><Relationship Id="rId13" Type="http://schemas.openxmlformats.org/officeDocument/2006/relationships/hyperlink" Target="https://en.wikipedia.org/wiki/Typeface" TargetMode="External"/><Relationship Id="rId3" Type="http://schemas.openxmlformats.org/officeDocument/2006/relationships/hyperlink" Target="https://en.wikipedia.org/wiki/Style_sheet_language" TargetMode="External"/><Relationship Id="rId7" Type="http://schemas.openxmlformats.org/officeDocument/2006/relationships/hyperlink" Target="https://en.wikipedia.org/wiki/Cascading_Style_Sheets#cite_note-1" TargetMode="External"/><Relationship Id="rId12" Type="http://schemas.openxmlformats.org/officeDocument/2006/relationships/hyperlink" Target="https://en.wikipedia.org/wiki/Color" TargetMode="External"/><Relationship Id="rId17" Type="http://schemas.openxmlformats.org/officeDocument/2006/relationships/hyperlink" Target="https://en.wikipedia.org/wiki/Screen_reader" TargetMode="External"/><Relationship Id="rId2" Type="http://schemas.openxmlformats.org/officeDocument/2006/relationships/image" Target="../media/image4.jpg"/><Relationship Id="rId16" Type="http://schemas.openxmlformats.org/officeDocument/2006/relationships/hyperlink" Target="https://en.wikipedia.org/wiki/Web_page"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Page_layout" TargetMode="External"/><Relationship Id="rId5" Type="http://schemas.openxmlformats.org/officeDocument/2006/relationships/hyperlink" Target="https://en.wikipedia.org/wiki/Markup_language" TargetMode="External"/><Relationship Id="rId15" Type="http://schemas.openxmlformats.org/officeDocument/2006/relationships/hyperlink" Target="https://en.wikipedia.org/wiki/Accessibility" TargetMode="External"/><Relationship Id="rId10" Type="http://schemas.openxmlformats.org/officeDocument/2006/relationships/hyperlink" Target="https://en.wikipedia.org/wiki/Cascading_Style_Sheets#cite_note-2" TargetMode="External"/><Relationship Id="rId4" Type="http://schemas.openxmlformats.org/officeDocument/2006/relationships/hyperlink" Target="https://en.wikipedia.org/wiki/Presentation_semantics" TargetMode="External"/><Relationship Id="rId9" Type="http://schemas.openxmlformats.org/officeDocument/2006/relationships/hyperlink" Target="https://en.wikipedia.org/wiki/JavaScript" TargetMode="External"/><Relationship Id="rId14" Type="http://schemas.openxmlformats.org/officeDocument/2006/relationships/hyperlink" Target="https://en.wikipedia.org/wiki/Cascading_Style_Sheets#cite_note-3"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tools.ietf.org/html/rfc2318" TargetMode="External"/><Relationship Id="rId13" Type="http://schemas.openxmlformats.org/officeDocument/2006/relationships/hyperlink" Target="https://en.wikipedia.org/wiki/Scalable_Vector_Graphics" TargetMode="External"/><Relationship Id="rId3" Type="http://schemas.openxmlformats.org/officeDocument/2006/relationships/hyperlink" Target="https://en.wikipedia.org/wiki/Braille_display" TargetMode="External"/><Relationship Id="rId7" Type="http://schemas.openxmlformats.org/officeDocument/2006/relationships/hyperlink" Target="https://en.wikipedia.org/wiki/MIME_media_type" TargetMode="External"/><Relationship Id="rId12" Type="http://schemas.openxmlformats.org/officeDocument/2006/relationships/hyperlink" Target="https://en.wikipedia.org/wiki/Plain_Old_XML"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en.wikipedia.org/wiki/World_Wide_Web_Consortium" TargetMode="External"/><Relationship Id="rId11" Type="http://schemas.openxmlformats.org/officeDocument/2006/relationships/hyperlink" Target="https://en.wikipedia.org/wiki/XHTML" TargetMode="External"/><Relationship Id="rId5" Type="http://schemas.openxmlformats.org/officeDocument/2006/relationships/hyperlink" Target="https://en.wikipedia.org/wiki/Cascading_Style_Sheets#cite_note-4" TargetMode="External"/><Relationship Id="rId10" Type="http://schemas.openxmlformats.org/officeDocument/2006/relationships/hyperlink" Target="https://en.wikipedia.org/wiki/Cascading_Style_Sheets#cite_note-5" TargetMode="External"/><Relationship Id="rId4" Type="http://schemas.openxmlformats.org/officeDocument/2006/relationships/hyperlink" Target="https://en.wikipedia.org/wiki/Mobile_device" TargetMode="External"/><Relationship Id="rId9" Type="http://schemas.openxmlformats.org/officeDocument/2006/relationships/hyperlink" Target="https://en.wikipedia.org/wiki/W3C_Markup_Validation_Service#CSS_validation" TargetMode="External"/><Relationship Id="rId14" Type="http://schemas.openxmlformats.org/officeDocument/2006/relationships/hyperlink" Target="https://en.wikipedia.org/wiki/XU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Form_(HTML)" TargetMode="External"/><Relationship Id="rId13" Type="http://schemas.openxmlformats.org/officeDocument/2006/relationships/hyperlink" Target="https://en.wikipedia.org/wiki/Vue.js" TargetMode="External"/><Relationship Id="rId3" Type="http://schemas.openxmlformats.org/officeDocument/2006/relationships/hyperlink" Target="https://en.wikipedia.org/wiki/CSS_framework" TargetMode="External"/><Relationship Id="rId7" Type="http://schemas.openxmlformats.org/officeDocument/2006/relationships/hyperlink" Target="https://en.wikipedia.org/wiki/Web_design#Typography" TargetMode="External"/><Relationship Id="rId12" Type="http://schemas.openxmlformats.org/officeDocument/2006/relationships/hyperlink" Target="https://en.wikipedia.org/wiki/FreeCodeCamp" TargetMode="External"/><Relationship Id="rId17" Type="http://schemas.openxmlformats.org/officeDocument/2006/relationships/image" Target="../media/image4.jpg"/><Relationship Id="rId2" Type="http://schemas.openxmlformats.org/officeDocument/2006/relationships/hyperlink" Target="https://en.wikipedia.org/wiki/Free_and_open-source" TargetMode="External"/><Relationship Id="rId16" Type="http://schemas.openxmlformats.org/officeDocument/2006/relationships/hyperlink" Target="https://en.wikipedia.org/wiki/Twitter" TargetMode="External"/><Relationship Id="rId1" Type="http://schemas.openxmlformats.org/officeDocument/2006/relationships/slideLayout" Target="../slideLayouts/slideLayout2.xml"/><Relationship Id="rId6" Type="http://schemas.openxmlformats.org/officeDocument/2006/relationships/hyperlink" Target="https://en.wikipedia.org/wiki/JavaScript" TargetMode="External"/><Relationship Id="rId11" Type="http://schemas.openxmlformats.org/officeDocument/2006/relationships/hyperlink" Target="https://en.wikipedia.org/wiki/GitHub" TargetMode="External"/><Relationship Id="rId5" Type="http://schemas.openxmlformats.org/officeDocument/2006/relationships/hyperlink" Target="https://en.wikipedia.org/wiki/CSS" TargetMode="External"/><Relationship Id="rId15" Type="http://schemas.openxmlformats.org/officeDocument/2006/relationships/hyperlink" Target="https://en.wikipedia.org/wiki/Alexa_Internet" TargetMode="External"/><Relationship Id="rId10" Type="http://schemas.openxmlformats.org/officeDocument/2006/relationships/hyperlink" Target="https://en.wikipedia.org/wiki/Web_navigation#Local_website_navigation" TargetMode="External"/><Relationship Id="rId4" Type="http://schemas.openxmlformats.org/officeDocument/2006/relationships/hyperlink" Target="https://en.wikipedia.org/wiki/Front-end_web_development" TargetMode="External"/><Relationship Id="rId9" Type="http://schemas.openxmlformats.org/officeDocument/2006/relationships/hyperlink" Target="https://en.wikipedia.org/wiki/Button_(computing)#HTML" TargetMode="External"/><Relationship Id="rId14" Type="http://schemas.openxmlformats.org/officeDocument/2006/relationships/hyperlink" Target="https://en.wikipedia.org/wiki/Bootstrap_(front-end_framework)#cite_note-most-starred-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hyperlink" Target="https://en.wikipedia.org/wiki/First-class_function" TargetMode="External"/><Relationship Id="rId18" Type="http://schemas.openxmlformats.org/officeDocument/2006/relationships/hyperlink" Target="https://en.wikipedia.org/wiki/Web_page" TargetMode="External"/><Relationship Id="rId26" Type="http://schemas.openxmlformats.org/officeDocument/2006/relationships/hyperlink" Target="https://en.wikipedia.org/wiki/Imperative_programming"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JavaScript#cite_note-deployedstats-10" TargetMode="External"/><Relationship Id="rId34" Type="http://schemas.openxmlformats.org/officeDocument/2006/relationships/hyperlink" Target="https://en.wikipedia.org/wiki/Data_storage" TargetMode="External"/><Relationship Id="rId7" Type="http://schemas.openxmlformats.org/officeDocument/2006/relationships/hyperlink" Target="https://en.wikipedia.org/wiki/Scripting_language" TargetMode="External"/><Relationship Id="rId12" Type="http://schemas.openxmlformats.org/officeDocument/2006/relationships/hyperlink" Target="https://en.wikipedia.org/wiki/Object-oriented_programming" TargetMode="External"/><Relationship Id="rId17" Type="http://schemas.openxmlformats.org/officeDocument/2006/relationships/hyperlink" Target="https://en.wikipedia.org/wiki/JavaScript#cite_note-9" TargetMode="External"/><Relationship Id="rId25" Type="http://schemas.openxmlformats.org/officeDocument/2006/relationships/hyperlink" Target="https://en.wikipedia.org/wiki/Functional_programming" TargetMode="External"/><Relationship Id="rId33" Type="http://schemas.openxmlformats.org/officeDocument/2006/relationships/hyperlink" Target="https://en.wikipedia.org/wiki/Computer_network" TargetMode="External"/><Relationship Id="rId2" Type="http://schemas.openxmlformats.org/officeDocument/2006/relationships/image" Target="../media/image4.jpg"/><Relationship Id="rId16" Type="http://schemas.openxmlformats.org/officeDocument/2006/relationships/hyperlink" Target="https://en.wikipedia.org/wiki/World_Wide_Web" TargetMode="External"/><Relationship Id="rId20" Type="http://schemas.openxmlformats.org/officeDocument/2006/relationships/hyperlink" Target="https://en.wikipedia.org/wiki/Website" TargetMode="External"/><Relationship Id="rId29" Type="http://schemas.openxmlformats.org/officeDocument/2006/relationships/hyperlink" Target="https://en.wikipedia.org/wiki/Array_data_type" TargetMode="External"/><Relationship Id="rId1" Type="http://schemas.openxmlformats.org/officeDocument/2006/relationships/slideLayout" Target="../slideLayouts/slideLayout2.xml"/><Relationship Id="rId6" Type="http://schemas.openxmlformats.org/officeDocument/2006/relationships/hyperlink" Target="https://en.wikipedia.org/wiki/Interpreted_language" TargetMode="External"/><Relationship Id="rId11" Type="http://schemas.openxmlformats.org/officeDocument/2006/relationships/hyperlink" Target="https://en.wikipedia.org/wiki/Prototype-based_programming" TargetMode="External"/><Relationship Id="rId24" Type="http://schemas.openxmlformats.org/officeDocument/2006/relationships/hyperlink" Target="https://en.wikipedia.org/wiki/Event-driven_programming" TargetMode="External"/><Relationship Id="rId32" Type="http://schemas.openxmlformats.org/officeDocument/2006/relationships/hyperlink" Target="https://en.wikipedia.org/wiki/Input/output" TargetMode="External"/><Relationship Id="rId5" Type="http://schemas.openxmlformats.org/officeDocument/2006/relationships/hyperlink" Target="https://en.wikipedia.org/wiki/High-level_programming_language" TargetMode="External"/><Relationship Id="rId15" Type="http://schemas.openxmlformats.org/officeDocument/2006/relationships/hyperlink" Target="https://en.wikipedia.org/wiki/CSS" TargetMode="External"/><Relationship Id="rId23" Type="http://schemas.openxmlformats.org/officeDocument/2006/relationships/hyperlink" Target="https://en.wikipedia.org/wiki/JavaScript_engine" TargetMode="External"/><Relationship Id="rId28" Type="http://schemas.openxmlformats.org/officeDocument/2006/relationships/hyperlink" Target="https://en.wikipedia.org/wiki/Application_programming_interface" TargetMode="External"/><Relationship Id="rId10" Type="http://schemas.openxmlformats.org/officeDocument/2006/relationships/hyperlink" Target="https://en.wikipedia.org/wiki/Dynamic_typing" TargetMode="External"/><Relationship Id="rId19" Type="http://schemas.openxmlformats.org/officeDocument/2006/relationships/hyperlink" Target="https://en.wikipedia.org/wiki/Web_application" TargetMode="External"/><Relationship Id="rId31" Type="http://schemas.openxmlformats.org/officeDocument/2006/relationships/hyperlink" Target="https://en.wikipedia.org/wiki/Document_Object_Model" TargetMode="External"/><Relationship Id="rId4" Type="http://schemas.openxmlformats.org/officeDocument/2006/relationships/hyperlink" Target="https://en.wikipedia.org/wiki/JavaScript#cite_note-8" TargetMode="External"/><Relationship Id="rId9" Type="http://schemas.openxmlformats.org/officeDocument/2006/relationships/hyperlink" Target="https://en.wikipedia.org/wiki/List_of_programming_languages_by_type#Curly-bracket_languages" TargetMode="External"/><Relationship Id="rId14" Type="http://schemas.openxmlformats.org/officeDocument/2006/relationships/hyperlink" Target="https://en.wikipedia.org/wiki/HTML" TargetMode="External"/><Relationship Id="rId22" Type="http://schemas.openxmlformats.org/officeDocument/2006/relationships/hyperlink" Target="https://en.wikipedia.org/wiki/Web_browser" TargetMode="External"/><Relationship Id="rId27" Type="http://schemas.openxmlformats.org/officeDocument/2006/relationships/hyperlink" Target="https://en.wikipedia.org/wiki/Programming_paradigm" TargetMode="External"/><Relationship Id="rId30" Type="http://schemas.openxmlformats.org/officeDocument/2006/relationships/hyperlink" Target="https://en.wikipedia.org/wiki/Regular_expression" TargetMode="External"/><Relationship Id="rId35" Type="http://schemas.openxmlformats.org/officeDocument/2006/relationships/hyperlink" Target="https://en.wikipedia.org/wiki/Computer_graphics" TargetMode="External"/><Relationship Id="rId8" Type="http://schemas.openxmlformats.org/officeDocument/2006/relationships/hyperlink" Target="https://en.wikipedia.org/wiki/ECMAScrip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JavaScript#cite_note-12" TargetMode="External"/><Relationship Id="rId13" Type="http://schemas.openxmlformats.org/officeDocument/2006/relationships/hyperlink" Target="https://en.wikipedia.org/wiki/Scheme_(programming_language)" TargetMode="External"/><Relationship Id="rId18" Type="http://schemas.openxmlformats.org/officeDocument/2006/relationships/hyperlink" Target="https://en.wikipedia.org/wiki/Computer_file" TargetMode="External"/><Relationship Id="rId3" Type="http://schemas.openxmlformats.org/officeDocument/2006/relationships/hyperlink" Target="https://en.wikipedia.org/wiki/Client-side" TargetMode="External"/><Relationship Id="rId7" Type="http://schemas.openxmlformats.org/officeDocument/2006/relationships/hyperlink" Target="https://en.wikipedia.org/wiki/JavaScript#cite_note-11" TargetMode="External"/><Relationship Id="rId12" Type="http://schemas.openxmlformats.org/officeDocument/2006/relationships/hyperlink" Target="https://en.wikipedia.org/wiki/Self_(programming_language)" TargetMode="External"/><Relationship Id="rId17" Type="http://schemas.openxmlformats.org/officeDocument/2006/relationships/hyperlink" Target="https://en.wikipedia.org/wiki/Data_structure" TargetMode="External"/><Relationship Id="rId2" Type="http://schemas.openxmlformats.org/officeDocument/2006/relationships/image" Target="../media/image4.jpg"/><Relationship Id="rId16" Type="http://schemas.openxmlformats.org/officeDocument/2006/relationships/hyperlink" Target="https://en.wikipedia.org/wiki/Serialization" TargetMode="External"/><Relationship Id="rId20" Type="http://schemas.openxmlformats.org/officeDocument/2006/relationships/hyperlink" Target="https://en.wikipedia.org/wiki/JavaScript#cite_note-14" TargetMode="External"/><Relationship Id="rId1" Type="http://schemas.openxmlformats.org/officeDocument/2006/relationships/slideLayout" Target="../slideLayouts/slideLayout2.xml"/><Relationship Id="rId6" Type="http://schemas.openxmlformats.org/officeDocument/2006/relationships/hyperlink" Target="https://en.wikipedia.org/wiki/Vanilla_software" TargetMode="External"/><Relationship Id="rId11" Type="http://schemas.openxmlformats.org/officeDocument/2006/relationships/hyperlink" Target="https://en.wikipedia.org/wiki/Standard_library" TargetMode="External"/><Relationship Id="rId5" Type="http://schemas.openxmlformats.org/officeDocument/2006/relationships/hyperlink" Target="https://en.wikipedia.org/wiki/Portable_Document_Format" TargetMode="External"/><Relationship Id="rId15" Type="http://schemas.openxmlformats.org/officeDocument/2006/relationships/hyperlink" Target="https://en.wikipedia.org/wiki/JSON" TargetMode="External"/><Relationship Id="rId10" Type="http://schemas.openxmlformats.org/officeDocument/2006/relationships/hyperlink" Target="https://en.wikipedia.org/wiki/Syntax_(programming_languages)" TargetMode="External"/><Relationship Id="rId19" Type="http://schemas.openxmlformats.org/officeDocument/2006/relationships/hyperlink" Target="https://en.wikipedia.org/wiki/Computer_network" TargetMode="External"/><Relationship Id="rId4" Type="http://schemas.openxmlformats.org/officeDocument/2006/relationships/hyperlink" Target="https://en.wikipedia.org/wiki/Server-side" TargetMode="External"/><Relationship Id="rId9" Type="http://schemas.openxmlformats.org/officeDocument/2006/relationships/hyperlink" Target="https://en.wikipedia.org/wiki/Java_(programming_language)" TargetMode="External"/><Relationship Id="rId14" Type="http://schemas.openxmlformats.org/officeDocument/2006/relationships/hyperlink" Target="https://en.wikipedia.org/wiki/JavaScript#cite_note-1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Vue.js#cite_note-10" TargetMode="External"/><Relationship Id="rId13" Type="http://schemas.openxmlformats.org/officeDocument/2006/relationships/hyperlink" Target="https://en.wikipedia.org/wiki/Vue.js#cite_note-12"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Single-page_application" TargetMode="External"/><Relationship Id="rId12" Type="http://schemas.openxmlformats.org/officeDocument/2006/relationships/hyperlink" Target="https://en.wikipedia.org/wiki/Build_automation"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en.wikipedia.org/wiki/User_interface" TargetMode="External"/><Relationship Id="rId11" Type="http://schemas.openxmlformats.org/officeDocument/2006/relationships/hyperlink" Target="https://en.wikipedia.org/wiki/State_management" TargetMode="External"/><Relationship Id="rId5" Type="http://schemas.openxmlformats.org/officeDocument/2006/relationships/hyperlink" Target="https://en.wikipedia.org/wiki/JavaScript_framework" TargetMode="External"/><Relationship Id="rId10" Type="http://schemas.openxmlformats.org/officeDocument/2006/relationships/hyperlink" Target="https://en.wikipedia.org/wiki/Netguru"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Netlify" TargetMode="External"/><Relationship Id="rId14" Type="http://schemas.openxmlformats.org/officeDocument/2006/relationships/hyperlink" Target="https://en.wikipedia.org/wiki/Nuxt.j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earchenterprisedesktop.techtarget.com/definition/client" TargetMode="External"/><Relationship Id="rId3" Type="http://schemas.openxmlformats.org/officeDocument/2006/relationships/hyperlink" Target="https://searchsoftwarequality.techtarget.com/definition/application" TargetMode="External"/><Relationship Id="rId7" Type="http://schemas.openxmlformats.org/officeDocument/2006/relationships/hyperlink" Target="https://whatis.techtarget.com/definition/front-end"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microservices.techtarget.com/definition/HTML5" TargetMode="External"/><Relationship Id="rId5" Type="http://schemas.openxmlformats.org/officeDocument/2006/relationships/hyperlink" Target="https://whatis.techtarget.com/fileformat/CSS-Cascading-Style-Sheet-MIME" TargetMode="External"/><Relationship Id="rId4" Type="http://schemas.openxmlformats.org/officeDocument/2006/relationships/hyperlink" Target="https://www.theserverside.com/definition/JavaScript" TargetMode="External"/><Relationship Id="rId9" Type="http://schemas.openxmlformats.org/officeDocument/2006/relationships/hyperlink" Target="https://whatis.techtarget.com/fileformat/HTML-A-Web-pag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earchsqlserver.techtarget.com/definition/database" TargetMode="External"/><Relationship Id="rId13" Type="http://schemas.openxmlformats.org/officeDocument/2006/relationships/hyperlink" Target="https://searchsoftwarequality.techtarget.com/definition/stress-testing" TargetMode="External"/><Relationship Id="rId18" Type="http://schemas.openxmlformats.org/officeDocument/2006/relationships/hyperlink" Target="https://searchsoftwarequality.techtarget.com/definition/cross-browser-testing" TargetMode="External"/><Relationship Id="rId3" Type="http://schemas.openxmlformats.org/officeDocument/2006/relationships/hyperlink" Target="https://whatis.techtarget.com/definition/script" TargetMode="External"/><Relationship Id="rId7" Type="http://schemas.openxmlformats.org/officeDocument/2006/relationships/hyperlink" Target="https://searchmicroservices.techtarget.com/definition/source-code" TargetMode="External"/><Relationship Id="rId12" Type="http://schemas.openxmlformats.org/officeDocument/2006/relationships/hyperlink" Target="https://searchsoftwarequality.techtarget.com/definition/load-testing" TargetMode="External"/><Relationship Id="rId17" Type="http://schemas.openxmlformats.org/officeDocument/2006/relationships/hyperlink" Target="https://www.thesitewizard.com/webdesign/htmlvalidation.shtml" TargetMode="External"/><Relationship Id="rId2" Type="http://schemas.openxmlformats.org/officeDocument/2006/relationships/image" Target="../media/image4.jpg"/><Relationship Id="rId16" Type="http://schemas.openxmlformats.org/officeDocument/2006/relationships/hyperlink" Target="https://searchsoftwarequality.techtarget.com/definition/quality-assurance" TargetMode="External"/><Relationship Id="rId1" Type="http://schemas.openxmlformats.org/officeDocument/2006/relationships/slideLayout" Target="../slideLayouts/slideLayout2.xml"/><Relationship Id="rId6" Type="http://schemas.openxmlformats.org/officeDocument/2006/relationships/hyperlink" Target="https://whatis.techtarget.com/definition/Python" TargetMode="External"/><Relationship Id="rId11" Type="http://schemas.openxmlformats.org/officeDocument/2006/relationships/hyperlink" Target="https://searchsoftwarequality.techtarget.com/definition/performance-testing" TargetMode="External"/><Relationship Id="rId5" Type="http://schemas.openxmlformats.org/officeDocument/2006/relationships/hyperlink" Target="https://whatis.techtarget.com/fileformat/JAVA-Source-code-Java" TargetMode="External"/><Relationship Id="rId15" Type="http://schemas.openxmlformats.org/officeDocument/2006/relationships/hyperlink" Target="https://searchmicroservices.techtarget.com/definition/usability" TargetMode="External"/><Relationship Id="rId10" Type="http://schemas.openxmlformats.org/officeDocument/2006/relationships/hyperlink" Target="https://searchdatamanagement.techtarget.com/definition/MongoDB" TargetMode="External"/><Relationship Id="rId4" Type="http://schemas.openxmlformats.org/officeDocument/2006/relationships/hyperlink" Target="https://whatis.techtarget.com/definition/Ruby" TargetMode="External"/><Relationship Id="rId9" Type="http://schemas.openxmlformats.org/officeDocument/2006/relationships/hyperlink" Target="https://searchoracle.techtarget.com/definition/MySQL" TargetMode="External"/><Relationship Id="rId14" Type="http://schemas.openxmlformats.org/officeDocument/2006/relationships/hyperlink" Target="https://whatis.techtarget.com/definition/accessibility-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06276" y="1262435"/>
            <a:ext cx="6858001" cy="593824"/>
          </a:xfrm>
        </p:spPr>
        <p:txBody>
          <a:bodyPr/>
          <a:lstStyle/>
          <a:p>
            <a:pPr algn="l" eaLnBrk="1" hangingPunct="1"/>
            <a:r>
              <a:rPr lang="en-GB" dirty="0" smtClean="0">
                <a:solidFill>
                  <a:srgbClr val="FFFF00"/>
                </a:solidFill>
                <a:latin typeface="Arial Rounded MT Bold" panose="020F0704030504030204" pitchFamily="34" charset="0"/>
              </a:rPr>
              <a:t>SIWES TECHNICAL</a:t>
            </a:r>
            <a:br>
              <a:rPr lang="en-GB" dirty="0" smtClean="0">
                <a:solidFill>
                  <a:srgbClr val="FFFF00"/>
                </a:solidFill>
                <a:latin typeface="Arial Rounded MT Bold" panose="020F0704030504030204" pitchFamily="34" charset="0"/>
              </a:rPr>
            </a:br>
            <a:r>
              <a:rPr lang="en-GB" dirty="0" smtClean="0">
                <a:solidFill>
                  <a:srgbClr val="FFFF00"/>
                </a:solidFill>
                <a:latin typeface="Arial Rounded MT Bold" panose="020F0704030504030204" pitchFamily="34" charset="0"/>
              </a:rPr>
              <a:t> REPORT</a:t>
            </a:r>
          </a:p>
        </p:txBody>
      </p:sp>
      <p:sp>
        <p:nvSpPr>
          <p:cNvPr id="6" name="Rectangle 5"/>
          <p:cNvSpPr/>
          <p:nvPr/>
        </p:nvSpPr>
        <p:spPr>
          <a:xfrm>
            <a:off x="7052965" y="6322219"/>
            <a:ext cx="5139035" cy="53578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69" b="1" dirty="0">
                <a:latin typeface="Comic Sans MS" panose="030F0702030302020204" pitchFamily="66" charset="0"/>
              </a:rPr>
              <a:t>DONE BY : MARK, MFONIDO FRIDAY</a:t>
            </a:r>
          </a:p>
        </p:txBody>
      </p:sp>
      <p:sp>
        <p:nvSpPr>
          <p:cNvPr id="2" name="TextBox 1"/>
          <p:cNvSpPr txBox="1"/>
          <p:nvPr/>
        </p:nvSpPr>
        <p:spPr>
          <a:xfrm>
            <a:off x="403811" y="2627623"/>
            <a:ext cx="7662930" cy="1569660"/>
          </a:xfrm>
          <a:prstGeom prst="rect">
            <a:avLst/>
          </a:prstGeom>
          <a:noFill/>
        </p:spPr>
        <p:txBody>
          <a:bodyPr wrap="square" rtlCol="0">
            <a:spAutoFit/>
          </a:bodyPr>
          <a:lstStyle/>
          <a:p>
            <a:pPr algn="ctr"/>
            <a:r>
              <a:rPr lang="en-US" sz="3200" dirty="0" smtClean="0"/>
              <a:t>OBONG UNIVERSITY, </a:t>
            </a:r>
          </a:p>
          <a:p>
            <a:pPr algn="ctr"/>
            <a:r>
              <a:rPr lang="en-US" sz="3200" dirty="0" smtClean="0"/>
              <a:t>OBONG NTAK ,</a:t>
            </a:r>
          </a:p>
          <a:p>
            <a:pPr algn="ctr"/>
            <a:r>
              <a:rPr lang="en-US" sz="3200" dirty="0" smtClean="0"/>
              <a:t> ETIMEKPO, AKWA IBOM STATE</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267" y="2034862"/>
            <a:ext cx="2755183" cy="2755183"/>
          </a:xfrm>
          <a:prstGeom prst="rect">
            <a:avLst/>
          </a:prstGeom>
          <a:ln>
            <a:noFill/>
          </a:ln>
          <a:effectLst>
            <a:softEdge rad="112500"/>
          </a:effectLst>
        </p:spPr>
      </p:pic>
    </p:spTree>
    <p:extLst>
      <p:ext uri="{BB962C8B-B14F-4D97-AF65-F5344CB8AC3E}">
        <p14:creationId xmlns:p14="http://schemas.microsoft.com/office/powerpoint/2010/main" val="3729185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495836" y="397402"/>
            <a:ext cx="9723549" cy="6063198"/>
          </a:xfrm>
          <a:prstGeom prst="rect">
            <a:avLst/>
          </a:prstGeom>
        </p:spPr>
        <p:txBody>
          <a:bodyPr wrap="square">
            <a:spAutoFit/>
          </a:bodyPr>
          <a:lstStyle/>
          <a:p>
            <a:pPr lvl="0" defTabSz="914400" eaLnBrk="0" fontAlgn="base" hangingPunct="0">
              <a:spcBef>
                <a:spcPct val="0"/>
              </a:spcBef>
              <a:spcAft>
                <a:spcPct val="0"/>
              </a:spcAft>
            </a:pPr>
            <a:r>
              <a:rPr lang="en-US" sz="1600" dirty="0">
                <a:latin typeface="Arial" panose="020B0604020202020204" pitchFamily="34" charset="0"/>
              </a:rPr>
              <a:t>Helpful web application development tools include:</a:t>
            </a:r>
            <a:endParaRPr lang="en-US" sz="2800" dirty="0">
              <a:latin typeface="Arial" panose="020B0604020202020204" pitchFamily="34" charset="0"/>
            </a:endParaRPr>
          </a:p>
          <a:p>
            <a:pPr lvl="0" defTabSz="914400" eaLnBrk="0" fontAlgn="base" hangingPunct="0">
              <a:spcBef>
                <a:spcPct val="0"/>
              </a:spcBef>
              <a:spcAft>
                <a:spcPct val="0"/>
              </a:spcAft>
              <a:buFontTx/>
              <a:buChar char="•"/>
            </a:pPr>
            <a:r>
              <a:rPr lang="en-US" sz="2800" dirty="0">
                <a:latin typeface="Arial" panose="020B0604020202020204" pitchFamily="34" charset="0"/>
                <a:hlinkClick r:id="rId3"/>
              </a:rPr>
              <a:t>Bootstrap</a:t>
            </a:r>
            <a:r>
              <a:rPr lang="en-US" sz="2800" dirty="0">
                <a:latin typeface="Arial" panose="020B0604020202020204" pitchFamily="34" charset="0"/>
              </a:rPr>
              <a:t>: an automation framework which manages HTML and CSS. </a:t>
            </a:r>
          </a:p>
          <a:p>
            <a:pPr lvl="0" defTabSz="914400" eaLnBrk="0" fontAlgn="base" hangingPunct="0">
              <a:spcBef>
                <a:spcPct val="0"/>
              </a:spcBef>
              <a:spcAft>
                <a:spcPct val="0"/>
              </a:spcAft>
              <a:buFontTx/>
              <a:buChar char="•"/>
            </a:pPr>
            <a:r>
              <a:rPr lang="en-US" sz="2800" dirty="0" err="1">
                <a:latin typeface="Arial" panose="020B0604020202020204" pitchFamily="34" charset="0"/>
              </a:rPr>
              <a:t>jQuery</a:t>
            </a:r>
            <a:r>
              <a:rPr lang="en-US" sz="2800" dirty="0">
                <a:latin typeface="Arial" panose="020B0604020202020204" pitchFamily="34" charset="0"/>
              </a:rPr>
              <a:t> and </a:t>
            </a:r>
            <a:r>
              <a:rPr lang="en-US" sz="2800" dirty="0">
                <a:latin typeface="Arial" panose="020B0604020202020204" pitchFamily="34" charset="0"/>
                <a:hlinkClick r:id="rId4"/>
              </a:rPr>
              <a:t>Ruby on Rails</a:t>
            </a:r>
            <a:r>
              <a:rPr lang="en-US" sz="2800" dirty="0">
                <a:latin typeface="Arial" panose="020B0604020202020204" pitchFamily="34" charset="0"/>
              </a:rPr>
              <a:t>: for JavaScript libraries and frameworks respectively. </a:t>
            </a:r>
          </a:p>
          <a:p>
            <a:pPr lvl="0" defTabSz="914400" eaLnBrk="0" fontAlgn="base" hangingPunct="0">
              <a:spcBef>
                <a:spcPct val="0"/>
              </a:spcBef>
              <a:spcAft>
                <a:spcPct val="0"/>
              </a:spcAft>
              <a:buFontTx/>
              <a:buChar char="•"/>
            </a:pPr>
            <a:r>
              <a:rPr lang="en-US" sz="2800" dirty="0" err="1">
                <a:latin typeface="Arial" panose="020B0604020202020204" pitchFamily="34" charset="0"/>
                <a:hlinkClick r:id="rId5"/>
              </a:rPr>
              <a:t>js</a:t>
            </a:r>
            <a:r>
              <a:rPr lang="en-US" sz="2800" dirty="0">
                <a:latin typeface="Arial" panose="020B0604020202020204" pitchFamily="34" charset="0"/>
              </a:rPr>
              <a:t>: is a JavaScript runtime used as a </a:t>
            </a:r>
            <a:r>
              <a:rPr lang="en-US" sz="2800" dirty="0">
                <a:latin typeface="Arial" panose="020B0604020202020204" pitchFamily="34" charset="0"/>
                <a:hlinkClick r:id="rId6"/>
              </a:rPr>
              <a:t>back-end</a:t>
            </a:r>
            <a:r>
              <a:rPr lang="en-US" sz="2800" dirty="0">
                <a:latin typeface="Arial" panose="020B0604020202020204" pitchFamily="34" charset="0"/>
              </a:rPr>
              <a:t> programming tool. </a:t>
            </a:r>
          </a:p>
          <a:p>
            <a:pPr lvl="0" defTabSz="914400" eaLnBrk="0" fontAlgn="base" hangingPunct="0">
              <a:spcBef>
                <a:spcPct val="0"/>
              </a:spcBef>
              <a:spcAft>
                <a:spcPct val="0"/>
              </a:spcAft>
            </a:pP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VS Native and Hybrid Apps</a:t>
            </a:r>
          </a:p>
          <a:p>
            <a:pPr lvl="0" defTabSz="914400" eaLnBrk="0" fontAlgn="base" hangingPunct="0">
              <a:spcBef>
                <a:spcPct val="0"/>
              </a:spcBef>
              <a:spcAft>
                <a:spcPct val="0"/>
              </a:spcAft>
            </a:pPr>
            <a:r>
              <a:rPr lang="en-US" sz="1600" dirty="0">
                <a:latin typeface="Arial" panose="020B0604020202020204" pitchFamily="34" charset="0"/>
              </a:rPr>
              <a:t>Web applications are sometimes contrasted with </a:t>
            </a:r>
            <a:r>
              <a:rPr lang="en-US" sz="2800" dirty="0">
                <a:latin typeface="Arial" panose="020B0604020202020204" pitchFamily="34" charset="0"/>
                <a:hlinkClick r:id="rId7"/>
              </a:rPr>
              <a:t>native apps</a:t>
            </a:r>
            <a:r>
              <a:rPr lang="en-US" sz="2800" dirty="0">
                <a:latin typeface="Arial" panose="020B0604020202020204" pitchFamily="34" charset="0"/>
              </a:rPr>
              <a:t> and </a:t>
            </a:r>
            <a:r>
              <a:rPr lang="en-US" sz="2800" dirty="0">
                <a:latin typeface="Arial" panose="020B0604020202020204" pitchFamily="34" charset="0"/>
                <a:hlinkClick r:id="rId8"/>
              </a:rPr>
              <a:t>hybrid apps</a:t>
            </a:r>
            <a:r>
              <a:rPr lang="en-US" sz="2800" dirty="0">
                <a:latin typeface="Arial" panose="020B0604020202020204" pitchFamily="34" charset="0"/>
              </a:rPr>
              <a:t>. Native apps are applications that are developed specifically for a particular </a:t>
            </a:r>
            <a:r>
              <a:rPr lang="en-US" sz="2800" dirty="0">
                <a:latin typeface="Arial" panose="020B0604020202020204" pitchFamily="34" charset="0"/>
                <a:hlinkClick r:id="rId9"/>
              </a:rPr>
              <a:t>platform</a:t>
            </a:r>
            <a:r>
              <a:rPr lang="en-US" sz="2800" dirty="0">
                <a:latin typeface="Arial" panose="020B0604020202020204" pitchFamily="34" charset="0"/>
              </a:rPr>
              <a:t> or device and installed on that device. Native apps can use device-specific hardware, such as GPS or cameras. Native apps typically have an advantage in functionality over web or hybrid apps.</a:t>
            </a:r>
            <a:endParaRPr lang="en-US" sz="2800" dirty="0"/>
          </a:p>
        </p:txBody>
      </p:sp>
    </p:spTree>
    <p:extLst>
      <p:ext uri="{BB962C8B-B14F-4D97-AF65-F5344CB8AC3E}">
        <p14:creationId xmlns:p14="http://schemas.microsoft.com/office/powerpoint/2010/main" val="4137469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94" y="397402"/>
            <a:ext cx="5131157" cy="5131157"/>
          </a:xfrm>
          <a:prstGeom prst="rect">
            <a:avLst/>
          </a:prstGeom>
        </p:spPr>
      </p:pic>
      <p:sp>
        <p:nvSpPr>
          <p:cNvPr id="4" name="TextBox 3"/>
          <p:cNvSpPr txBox="1"/>
          <p:nvPr/>
        </p:nvSpPr>
        <p:spPr>
          <a:xfrm>
            <a:off x="3412900" y="5808559"/>
            <a:ext cx="3889419" cy="769441"/>
          </a:xfrm>
          <a:prstGeom prst="rect">
            <a:avLst/>
          </a:prstGeom>
          <a:noFill/>
        </p:spPr>
        <p:txBody>
          <a:bodyPr wrap="square" rtlCol="0">
            <a:spAutoFit/>
          </a:bodyPr>
          <a:lstStyle/>
          <a:p>
            <a:pPr algn="ctr"/>
            <a:r>
              <a:rPr lang="en-US" sz="4400" b="1" dirty="0" smtClean="0"/>
              <a:t>HTML5</a:t>
            </a:r>
            <a:endParaRPr lang="en-US" sz="4400" b="1" dirty="0"/>
          </a:p>
        </p:txBody>
      </p:sp>
    </p:spTree>
    <p:extLst>
      <p:ext uri="{BB962C8B-B14F-4D97-AF65-F5344CB8AC3E}">
        <p14:creationId xmlns:p14="http://schemas.microsoft.com/office/powerpoint/2010/main" val="1266443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82711" y="149155"/>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HTML5</a:t>
            </a:r>
            <a:endParaRPr lang="en-US"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592428" y="856357"/>
            <a:ext cx="983945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HTML5</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olution stack"/>
              </a:rPr>
              <a:t>software solution stack</a:t>
            </a:r>
            <a:r>
              <a:rPr kumimoji="0" lang="en-US" sz="2400" b="0" i="0" u="none" strike="noStrike" cap="none" normalizeH="0" baseline="0" dirty="0" smtClean="0">
                <a:ln>
                  <a:noFill/>
                </a:ln>
                <a:solidFill>
                  <a:schemeClr val="tx1"/>
                </a:solidFill>
                <a:effectLst/>
                <a:latin typeface="Arial" panose="020B0604020202020204" pitchFamily="34" charset="0"/>
              </a:rPr>
              <a:t> that defines the properties and behaviors of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Web page"/>
              </a:rPr>
              <a:t>web page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Web content"/>
              </a:rPr>
              <a:t>content</a:t>
            </a:r>
            <a:r>
              <a:rPr kumimoji="0" lang="en-US" sz="2400" b="0" i="0" u="none" strike="noStrike" cap="none" normalizeH="0" baseline="0" dirty="0" smtClean="0">
                <a:ln>
                  <a:noFill/>
                </a:ln>
                <a:solidFill>
                  <a:schemeClr val="tx1"/>
                </a:solidFill>
                <a:effectLst/>
                <a:latin typeface="Arial" panose="020B0604020202020204" pitchFamily="34" charset="0"/>
              </a:rPr>
              <a:t> by implementing a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Markup language"/>
              </a:rPr>
              <a:t>markup</a:t>
            </a:r>
            <a:r>
              <a:rPr kumimoji="0" lang="en-US" sz="2400" b="0" i="0" u="none" strike="noStrike" cap="none" normalizeH="0" baseline="0" dirty="0" smtClean="0">
                <a:ln>
                  <a:noFill/>
                </a:ln>
                <a:solidFill>
                  <a:schemeClr val="tx1"/>
                </a:solidFill>
                <a:effectLst/>
                <a:latin typeface="Arial" panose="020B0604020202020204" pitchFamily="34" charset="0"/>
              </a:rPr>
              <a:t> based </a:t>
            </a:r>
            <a:r>
              <a:rPr kumimoji="0" lang="en-US" sz="2400" b="0" i="0" u="none" strike="noStrike" cap="none" normalizeH="0" baseline="0" dirty="0" smtClean="0">
                <a:ln>
                  <a:noFill/>
                </a:ln>
                <a:solidFill>
                  <a:schemeClr val="tx1"/>
                </a:solidFill>
                <a:effectLst/>
                <a:latin typeface="Arial" panose="020B0604020202020204" pitchFamily="34" charset="0"/>
                <a:hlinkClick r:id="rId7" tooltip="Software design pattern"/>
              </a:rPr>
              <a:t>pattern</a:t>
            </a:r>
            <a:r>
              <a:rPr kumimoji="0" lang="en-US" sz="2400" b="0" i="0" u="none" strike="noStrike" cap="none" normalizeH="0" baseline="0" dirty="0" smtClean="0">
                <a:ln>
                  <a:noFill/>
                </a:ln>
                <a:solidFill>
                  <a:schemeClr val="tx1"/>
                </a:solidFill>
                <a:effectLst/>
                <a:latin typeface="Arial" panose="020B0604020202020204" pitchFamily="34" charset="0"/>
              </a:rPr>
              <a:t> to it. HTML5 is the fifth and current major version of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 and subsumes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The current standard, the HTML Living Standard is developed by </a:t>
            </a:r>
            <a:r>
              <a:rPr kumimoji="0" lang="en-US" sz="2400" b="0" i="0" u="none" strike="noStrike" cap="none" normalizeH="0" baseline="0" dirty="0" smtClean="0">
                <a:ln>
                  <a:noFill/>
                </a:ln>
                <a:solidFill>
                  <a:schemeClr val="tx1"/>
                </a:solidFill>
                <a:effectLst/>
                <a:latin typeface="Arial" panose="020B0604020202020204" pitchFamily="34" charset="0"/>
                <a:hlinkClick r:id="rId10" tooltip="WHATWG"/>
              </a:rPr>
              <a:t>WHATWG</a:t>
            </a:r>
            <a:r>
              <a:rPr kumimoji="0" lang="en-US" sz="2400" b="0" i="0" u="none" strike="noStrike" cap="none" normalizeH="0" baseline="0" dirty="0" smtClean="0">
                <a:ln>
                  <a:noFill/>
                </a:ln>
                <a:solidFill>
                  <a:schemeClr val="tx1"/>
                </a:solidFill>
                <a:effectLst/>
                <a:latin typeface="Arial" panose="020B0604020202020204" pitchFamily="34" charset="0"/>
              </a:rPr>
              <a:t>, which is made up of the major browser vendors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Apple Inc."/>
              </a:rPr>
              <a:t>Apple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Google"/>
              </a:rPr>
              <a:t>Google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Mozilla"/>
              </a:rPr>
              <a:t>Mozilla</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4" tooltip="Microsoft"/>
              </a:rPr>
              <a:t>Microsoft</a:t>
            </a:r>
            <a:r>
              <a:rPr kumimoji="0" lang="en-US" sz="2400" b="0" i="0" u="none" strike="noStrike" cap="none" normalizeH="0" baseline="0" dirty="0" smtClean="0">
                <a:ln>
                  <a:noFill/>
                </a:ln>
                <a:solidFill>
                  <a:schemeClr val="tx1"/>
                </a:solidFill>
                <a:effectLst/>
                <a:latin typeface="Arial" panose="020B0604020202020204" pitchFamily="34" charset="0"/>
              </a:rPr>
              <a:t>), with the Living Standard also existing in an abridged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HTML5 was first released in public-facing form on 22 January 2008,</a:t>
            </a:r>
            <a:r>
              <a:rPr kumimoji="0" lang="en-US" sz="2400" b="0" i="0" u="none" strike="noStrike" cap="none" normalizeH="0" baseline="30000" dirty="0" smtClean="0">
                <a:ln>
                  <a:noFill/>
                </a:ln>
                <a:solidFill>
                  <a:schemeClr val="tx1"/>
                </a:solidFill>
                <a:effectLst/>
                <a:latin typeface="Arial" panose="020B0604020202020204" pitchFamily="34" charset="0"/>
                <a:hlinkClick r:id="rId15"/>
              </a:rPr>
              <a:t>[3]</a:t>
            </a:r>
            <a:r>
              <a:rPr kumimoji="0" lang="en-US" sz="2400" b="0" i="0" u="none" strike="noStrike" cap="none" normalizeH="0" baseline="0" dirty="0" smtClean="0">
                <a:ln>
                  <a:noFill/>
                </a:ln>
                <a:solidFill>
                  <a:schemeClr val="tx1"/>
                </a:solidFill>
                <a:effectLst/>
                <a:latin typeface="Arial" panose="020B0604020202020204" pitchFamily="34" charset="0"/>
              </a:rPr>
              <a:t> with a major update and "W3C Recommendation" status in October 2014.</a:t>
            </a:r>
            <a:r>
              <a:rPr kumimoji="0" lang="en-US" sz="2400" b="0" i="0" u="none" strike="noStrike" cap="none" normalizeH="0" baseline="30000" dirty="0" smtClean="0">
                <a:ln>
                  <a:noFill/>
                </a:ln>
                <a:solidFill>
                  <a:schemeClr val="tx1"/>
                </a:solidFill>
                <a:effectLst/>
                <a:latin typeface="Arial" panose="020B0604020202020204" pitchFamily="34" charset="0"/>
                <a:hlinkClick r:id="rId16"/>
              </a:rPr>
              <a:t>[2]</a:t>
            </a:r>
            <a:r>
              <a:rPr kumimoji="0" lang="en-US" sz="2400" b="0" i="0" u="none" strike="noStrike" cap="none" normalizeH="0" baseline="30000" dirty="0" smtClean="0">
                <a:ln>
                  <a:noFill/>
                </a:ln>
                <a:solidFill>
                  <a:schemeClr val="tx1"/>
                </a:solidFill>
                <a:effectLst/>
                <a:latin typeface="Arial" panose="020B0604020202020204" pitchFamily="34" charset="0"/>
                <a:hlinkClick r:id="rId17"/>
              </a:rPr>
              <a:t>[4]</a:t>
            </a:r>
            <a:r>
              <a:rPr kumimoji="0" lang="en-US" sz="2400" b="0" i="0" u="none" strike="noStrike" cap="none" normalizeH="0" baseline="0" dirty="0" smtClean="0">
                <a:ln>
                  <a:noFill/>
                </a:ln>
                <a:solidFill>
                  <a:schemeClr val="tx1"/>
                </a:solidFill>
                <a:effectLst/>
                <a:latin typeface="Arial" panose="020B0604020202020204" pitchFamily="34" charset="0"/>
              </a:rPr>
              <a:t> Its goals were to improve the language with support for the latest multimedia and other new features; to keep the language both easily readable by humans and consistently understood by computers and devices such as </a:t>
            </a:r>
            <a:r>
              <a:rPr kumimoji="0" lang="en-US" sz="2400" b="0" i="0" u="none" strike="noStrike" cap="none" normalizeH="0" baseline="0" dirty="0" smtClean="0">
                <a:ln>
                  <a:noFill/>
                </a:ln>
                <a:solidFill>
                  <a:schemeClr val="tx1"/>
                </a:solidFill>
                <a:effectLst/>
                <a:latin typeface="Arial" panose="020B0604020202020204" pitchFamily="34" charset="0"/>
                <a:hlinkClick r:id="rId18" tooltip="Web browser"/>
              </a:rPr>
              <a:t>web browsers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9" tooltip="Parsing"/>
              </a:rPr>
              <a:t>parsers</a:t>
            </a:r>
            <a:r>
              <a:rPr kumimoji="0" lang="en-US" sz="2400" b="0" i="0" u="none" strike="noStrike" cap="none" normalizeH="0" baseline="0" dirty="0" smtClean="0">
                <a:ln>
                  <a:noFill/>
                </a:ln>
                <a:solidFill>
                  <a:schemeClr val="tx1"/>
                </a:solidFill>
                <a:effectLst/>
                <a:latin typeface="Arial" panose="020B0604020202020204" pitchFamily="34" charset="0"/>
              </a:rPr>
              <a:t>, etc., without XHTML's rigidity; and to remain </a:t>
            </a:r>
            <a:r>
              <a:rPr kumimoji="0" lang="en-US" sz="2400" b="0" i="0" u="none" strike="noStrike" cap="none" normalizeH="0" baseline="0" dirty="0" smtClean="0">
                <a:ln>
                  <a:noFill/>
                </a:ln>
                <a:solidFill>
                  <a:schemeClr val="tx1"/>
                </a:solidFill>
                <a:effectLst/>
                <a:latin typeface="Arial" panose="020B0604020202020204" pitchFamily="34" charset="0"/>
                <a:hlinkClick r:id="rId20" tooltip="Backward compatibility"/>
              </a:rPr>
              <a:t>backward-compatible</a:t>
            </a:r>
            <a:r>
              <a:rPr kumimoji="0" lang="en-US" sz="2400" b="0" i="0" u="none" strike="noStrike" cap="none" normalizeH="0" baseline="0" dirty="0" smtClean="0">
                <a:ln>
                  <a:noFill/>
                </a:ln>
                <a:solidFill>
                  <a:schemeClr val="tx1"/>
                </a:solidFill>
                <a:effectLst/>
                <a:latin typeface="Arial" panose="020B0604020202020204" pitchFamily="34" charset="0"/>
              </a:rPr>
              <a:t> with older software. HTML5 is intended to subsume not only </a:t>
            </a:r>
            <a:r>
              <a:rPr kumimoji="0" lang="en-US" sz="2400" b="0" i="0" u="none" strike="noStrike" cap="none" normalizeH="0" baseline="0" dirty="0" smtClean="0">
                <a:ln>
                  <a:noFill/>
                </a:ln>
                <a:solidFill>
                  <a:schemeClr val="tx1"/>
                </a:solidFill>
                <a:effectLst/>
                <a:latin typeface="Arial" panose="020B0604020202020204" pitchFamily="34" charset="0"/>
                <a:hlinkClick r:id="rId21" tooltip="HTML 4"/>
              </a:rPr>
              <a:t>HTML 4</a:t>
            </a:r>
            <a:r>
              <a:rPr kumimoji="0" lang="en-US" sz="2400" b="0" i="0" u="none" strike="noStrike" cap="none" normalizeH="0" baseline="0" dirty="0" smtClean="0">
                <a:ln>
                  <a:noFill/>
                </a:ln>
                <a:solidFill>
                  <a:schemeClr val="tx1"/>
                </a:solidFill>
                <a:effectLst/>
                <a:latin typeface="Arial" panose="020B0604020202020204" pitchFamily="34" charset="0"/>
              </a:rPr>
              <a:t>, but also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1 and </a:t>
            </a:r>
            <a:r>
              <a:rPr kumimoji="0" lang="en-US" sz="2400" b="0" i="0" u="none" strike="noStrike" cap="none" normalizeH="0" baseline="0" dirty="0" smtClean="0">
                <a:ln>
                  <a:noFill/>
                </a:ln>
                <a:solidFill>
                  <a:schemeClr val="tx1"/>
                </a:solidFill>
                <a:effectLst/>
                <a:latin typeface="Arial" panose="020B0604020202020204" pitchFamily="34" charset="0"/>
                <a:hlinkClick r:id="rId22" tooltip="Document Object Model"/>
              </a:rPr>
              <a:t>DOM Level 2 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23"/>
              </a:rPr>
              <a:t>[5]</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25518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79549" y="117694"/>
            <a:ext cx="9852338" cy="6740307"/>
          </a:xfrm>
          <a:prstGeom prst="rect">
            <a:avLst/>
          </a:prstGeom>
        </p:spPr>
        <p:txBody>
          <a:bodyPr wrap="square">
            <a:spAutoFit/>
          </a:bodyPr>
          <a:lstStyle/>
          <a:p>
            <a:pPr lvl="0" defTabSz="914400" eaLnBrk="0" fontAlgn="base" hangingPunct="0">
              <a:spcBef>
                <a:spcPct val="0"/>
              </a:spcBef>
              <a:spcAft>
                <a:spcPct val="0"/>
              </a:spcAft>
            </a:pPr>
            <a:r>
              <a:rPr lang="en-US" sz="2400" dirty="0">
                <a:latin typeface="Arial" panose="020B0604020202020204" pitchFamily="34" charset="0"/>
              </a:rPr>
              <a:t>HTML5 includes detailed processing models to encourage more interoperable implementations; it extends, improves and rationalizes the markup available for documents, and introduces markup and </a:t>
            </a:r>
            <a:r>
              <a:rPr lang="en-US" sz="2400" dirty="0">
                <a:latin typeface="Arial" panose="020B0604020202020204" pitchFamily="34" charset="0"/>
                <a:hlinkClick r:id="rId3" tooltip="Application programming interface"/>
              </a:rPr>
              <a:t>application programming interfaces</a:t>
            </a:r>
            <a:r>
              <a:rPr lang="en-US" sz="2400" dirty="0">
                <a:latin typeface="Arial" panose="020B0604020202020204" pitchFamily="34" charset="0"/>
              </a:rPr>
              <a:t> (APIs) for complex </a:t>
            </a:r>
            <a:r>
              <a:rPr lang="en-US" sz="2400" dirty="0">
                <a:latin typeface="Arial" panose="020B0604020202020204" pitchFamily="34" charset="0"/>
                <a:hlinkClick r:id="rId4" tooltip="Web application"/>
              </a:rPr>
              <a:t>web applications</a:t>
            </a:r>
            <a:r>
              <a:rPr lang="en-US" sz="2400" dirty="0">
                <a:latin typeface="Arial" panose="020B0604020202020204" pitchFamily="34" charset="0"/>
              </a:rPr>
              <a:t>.</a:t>
            </a:r>
            <a:r>
              <a:rPr lang="en-US" sz="2400" baseline="30000" dirty="0">
                <a:latin typeface="Arial" panose="020B0604020202020204" pitchFamily="34" charset="0"/>
                <a:hlinkClick r:id="rId5"/>
              </a:rPr>
              <a:t>[6]</a:t>
            </a:r>
            <a:r>
              <a:rPr lang="en-US" sz="2400" dirty="0">
                <a:latin typeface="Arial" panose="020B0604020202020204" pitchFamily="34" charset="0"/>
              </a:rPr>
              <a:t> For the same reasons, HTML5 is also </a:t>
            </a:r>
            <a:r>
              <a:rPr lang="en-US" sz="2400" dirty="0">
                <a:latin typeface="Arial" panose="020B0604020202020204" pitchFamily="34" charset="0"/>
                <a:hlinkClick r:id="rId6" tooltip="HTML5 in mobile devices"/>
              </a:rPr>
              <a:t>a candidate for cross-platform mobile applications</a:t>
            </a:r>
            <a:r>
              <a:rPr lang="en-US" sz="2400" dirty="0">
                <a:latin typeface="Arial" panose="020B0604020202020204" pitchFamily="34" charset="0"/>
              </a:rPr>
              <a:t>, because it includes features designed with low-powered devices in mind. </a:t>
            </a:r>
          </a:p>
          <a:p>
            <a:pPr lvl="0" defTabSz="914400" eaLnBrk="0" fontAlgn="base" hangingPunct="0">
              <a:spcBef>
                <a:spcPct val="0"/>
              </a:spcBef>
              <a:spcAft>
                <a:spcPct val="0"/>
              </a:spcAft>
            </a:pPr>
            <a:r>
              <a:rPr lang="en-US" sz="2400" dirty="0">
                <a:latin typeface="Arial" panose="020B0604020202020204" pitchFamily="34" charset="0"/>
              </a:rPr>
              <a:t>Many new </a:t>
            </a:r>
            <a:r>
              <a:rPr lang="en-US" sz="2400" dirty="0">
                <a:latin typeface="Arial" panose="020B0604020202020204" pitchFamily="34" charset="0"/>
                <a:hlinkClick r:id="rId7" tooltip="Syntax (programming languages)"/>
              </a:rPr>
              <a:t>syntactic</a:t>
            </a:r>
            <a:r>
              <a:rPr lang="en-US" sz="2400" dirty="0">
                <a:latin typeface="Arial" panose="020B0604020202020204" pitchFamily="34" charset="0"/>
              </a:rPr>
              <a:t> features are included. To natively include and handle </a:t>
            </a:r>
            <a:r>
              <a:rPr lang="en-US" sz="2400" dirty="0">
                <a:latin typeface="Arial" panose="020B0604020202020204" pitchFamily="34" charset="0"/>
                <a:hlinkClick r:id="rId8" tooltip="Multimedia"/>
              </a:rPr>
              <a:t>multimedia</a:t>
            </a:r>
            <a:r>
              <a:rPr lang="en-US" sz="2400" dirty="0">
                <a:latin typeface="Arial" panose="020B0604020202020204" pitchFamily="34" charset="0"/>
              </a:rPr>
              <a:t> and </a:t>
            </a:r>
            <a:r>
              <a:rPr lang="en-US" sz="2400" dirty="0">
                <a:latin typeface="Arial" panose="020B0604020202020204" pitchFamily="34" charset="0"/>
                <a:hlinkClick r:id="rId9" tooltip="2D computer graphics"/>
              </a:rPr>
              <a:t>graphical</a:t>
            </a:r>
            <a:r>
              <a:rPr lang="en-US" sz="2400" dirty="0">
                <a:latin typeface="Arial" panose="020B0604020202020204" pitchFamily="34" charset="0"/>
              </a:rPr>
              <a:t> content, the new </a:t>
            </a:r>
            <a:r>
              <a:rPr lang="en-US" sz="1100" dirty="0">
                <a:latin typeface="Arial Unicode MS" panose="020B0604020202020204" pitchFamily="34" charset="-128"/>
                <a:hlinkClick r:id="rId10" tooltip="HTML5 video"/>
              </a:rPr>
              <a:t>&lt;video&gt;</a:t>
            </a:r>
            <a:r>
              <a:rPr lang="en-US" sz="1400" dirty="0"/>
              <a:t>, </a:t>
            </a:r>
            <a:r>
              <a:rPr lang="en-US" sz="1100" dirty="0">
                <a:latin typeface="Arial Unicode MS" panose="020B0604020202020204" pitchFamily="34" charset="-128"/>
                <a:hlinkClick r:id="rId11" tooltip="HTML5 Audio"/>
              </a:rPr>
              <a:t>&lt;audio&gt;</a:t>
            </a:r>
            <a:r>
              <a:rPr lang="en-US" sz="1400" dirty="0"/>
              <a:t> and </a:t>
            </a:r>
            <a:r>
              <a:rPr lang="en-US" sz="1100" dirty="0">
                <a:latin typeface="Arial Unicode MS" panose="020B0604020202020204" pitchFamily="34" charset="-128"/>
                <a:hlinkClick r:id="rId12" tooltip="Canvas element"/>
              </a:rPr>
              <a:t>&lt;canvas&gt;</a:t>
            </a:r>
            <a:r>
              <a:rPr lang="en-US" sz="1400" dirty="0"/>
              <a:t> </a:t>
            </a:r>
            <a:r>
              <a:rPr lang="en-US" sz="2400" dirty="0">
                <a:latin typeface="Arial" panose="020B0604020202020204" pitchFamily="34" charset="0"/>
                <a:hlinkClick r:id="rId13" tooltip="HTML element"/>
              </a:rPr>
              <a:t>elements</a:t>
            </a:r>
            <a:r>
              <a:rPr lang="en-US" sz="2400" dirty="0">
                <a:latin typeface="Arial" panose="020B0604020202020204" pitchFamily="34" charset="0"/>
              </a:rPr>
              <a:t> were added, and support for scalable vector graphics (</a:t>
            </a:r>
            <a:r>
              <a:rPr lang="en-US" sz="2400" dirty="0">
                <a:latin typeface="Arial" panose="020B0604020202020204" pitchFamily="34" charset="0"/>
                <a:hlinkClick r:id="rId14" tooltip="Scalable Vector Graphics"/>
              </a:rPr>
              <a:t>SVG</a:t>
            </a:r>
            <a:r>
              <a:rPr lang="en-US" sz="2400" dirty="0">
                <a:latin typeface="Arial" panose="020B0604020202020204" pitchFamily="34" charset="0"/>
              </a:rPr>
              <a:t>) content and </a:t>
            </a:r>
            <a:r>
              <a:rPr lang="en-US" sz="2400" dirty="0" err="1">
                <a:latin typeface="Arial" panose="020B0604020202020204" pitchFamily="34" charset="0"/>
                <a:hlinkClick r:id="rId15" tooltip="MathML"/>
              </a:rPr>
              <a:t>MathML</a:t>
            </a:r>
            <a:r>
              <a:rPr lang="en-US" sz="2400" dirty="0">
                <a:latin typeface="Arial" panose="020B0604020202020204" pitchFamily="34" charset="0"/>
              </a:rPr>
              <a:t> for mathematical formulas. To enrich the </a:t>
            </a:r>
            <a:r>
              <a:rPr lang="en-US" sz="2400" dirty="0">
                <a:latin typeface="Arial" panose="020B0604020202020204" pitchFamily="34" charset="0"/>
                <a:hlinkClick r:id="rId16" tooltip="Semantic Web"/>
              </a:rPr>
              <a:t>semantic</a:t>
            </a:r>
            <a:r>
              <a:rPr lang="en-US" sz="2400" dirty="0">
                <a:latin typeface="Arial" panose="020B0604020202020204" pitchFamily="34" charset="0"/>
              </a:rPr>
              <a:t> content of documents, new page structure elements such as </a:t>
            </a:r>
            <a:r>
              <a:rPr lang="en-US" sz="1100" dirty="0">
                <a:latin typeface="Arial Unicode MS" panose="020B0604020202020204" pitchFamily="34" charset="-128"/>
              </a:rPr>
              <a:t>&lt;main&gt;</a:t>
            </a:r>
            <a:r>
              <a:rPr lang="en-US" sz="1400" dirty="0"/>
              <a:t>, </a:t>
            </a:r>
            <a:r>
              <a:rPr lang="en-US" sz="1100" dirty="0">
                <a:latin typeface="Arial Unicode MS" panose="020B0604020202020204" pitchFamily="34" charset="-128"/>
              </a:rPr>
              <a:t>&lt;section&gt;</a:t>
            </a:r>
            <a:r>
              <a:rPr lang="en-US" sz="1400" dirty="0"/>
              <a:t>, </a:t>
            </a:r>
            <a:r>
              <a:rPr lang="en-US" sz="1100" dirty="0">
                <a:latin typeface="Arial Unicode MS" panose="020B0604020202020204" pitchFamily="34" charset="-128"/>
                <a:hlinkClick r:id="rId17" tooltip="Article element (HTML5)"/>
              </a:rPr>
              <a:t>&lt;article&gt;</a:t>
            </a:r>
            <a:r>
              <a:rPr lang="en-US" sz="1400" dirty="0"/>
              <a:t>, </a:t>
            </a:r>
            <a:r>
              <a:rPr lang="en-US" sz="1100" dirty="0">
                <a:latin typeface="Arial Unicode MS" panose="020B0604020202020204" pitchFamily="34" charset="-128"/>
              </a:rPr>
              <a:t>&lt;header&gt;</a:t>
            </a:r>
            <a:r>
              <a:rPr lang="en-US" sz="1400" dirty="0"/>
              <a:t>, </a:t>
            </a:r>
            <a:r>
              <a:rPr lang="en-US" sz="1100" dirty="0">
                <a:latin typeface="Arial Unicode MS" panose="020B0604020202020204" pitchFamily="34" charset="-128"/>
              </a:rPr>
              <a:t>&lt;footer&gt;</a:t>
            </a:r>
            <a:r>
              <a:rPr lang="en-US" sz="1400" dirty="0"/>
              <a:t>, </a:t>
            </a:r>
            <a:r>
              <a:rPr lang="en-US" sz="1100" dirty="0">
                <a:latin typeface="Arial Unicode MS" panose="020B0604020202020204" pitchFamily="34" charset="-128"/>
              </a:rPr>
              <a:t>&lt;aside&gt;</a:t>
            </a:r>
            <a:r>
              <a:rPr lang="en-US" sz="1400" dirty="0"/>
              <a:t>, </a:t>
            </a:r>
            <a:r>
              <a:rPr lang="en-US" sz="1100" dirty="0">
                <a:latin typeface="Arial Unicode MS" panose="020B0604020202020204" pitchFamily="34" charset="-128"/>
              </a:rPr>
              <a:t>&lt;</a:t>
            </a:r>
            <a:r>
              <a:rPr lang="en-US" sz="1100" dirty="0" err="1">
                <a:latin typeface="Arial Unicode MS" panose="020B0604020202020204" pitchFamily="34" charset="-128"/>
              </a:rPr>
              <a:t>nav</a:t>
            </a:r>
            <a:r>
              <a:rPr lang="en-US" sz="1100" dirty="0">
                <a:latin typeface="Arial Unicode MS" panose="020B0604020202020204" pitchFamily="34" charset="-128"/>
              </a:rPr>
              <a:t>&gt;</a:t>
            </a:r>
            <a:r>
              <a:rPr lang="en-US" sz="1400" dirty="0"/>
              <a:t>, and </a:t>
            </a:r>
            <a:r>
              <a:rPr lang="en-US" sz="1100" dirty="0">
                <a:latin typeface="Arial Unicode MS" panose="020B0604020202020204" pitchFamily="34" charset="-128"/>
              </a:rPr>
              <a:t>&lt;figure&gt;</a:t>
            </a:r>
            <a:r>
              <a:rPr lang="en-US" sz="1400" dirty="0"/>
              <a:t> are added. New </a:t>
            </a:r>
            <a:r>
              <a:rPr lang="en-US" sz="2400" dirty="0">
                <a:latin typeface="Arial" panose="020B0604020202020204" pitchFamily="34" charset="0"/>
                <a:hlinkClick r:id="rId18" tooltip="HTML attribute"/>
              </a:rPr>
              <a:t>attributes</a:t>
            </a:r>
            <a:r>
              <a:rPr lang="en-US" sz="2400" dirty="0">
                <a:latin typeface="Arial" panose="020B0604020202020204" pitchFamily="34" charset="0"/>
              </a:rPr>
              <a:t> are introduced, some elements and attributes have been removed, and others such as </a:t>
            </a:r>
            <a:r>
              <a:rPr lang="en-US" sz="1100" dirty="0">
                <a:latin typeface="Arial Unicode MS" panose="020B0604020202020204" pitchFamily="34" charset="-128"/>
              </a:rPr>
              <a:t>&lt;a&gt;</a:t>
            </a:r>
            <a:r>
              <a:rPr lang="en-US" sz="1400" dirty="0"/>
              <a:t>, </a:t>
            </a:r>
            <a:r>
              <a:rPr lang="en-US" sz="1100" dirty="0">
                <a:latin typeface="Arial Unicode MS" panose="020B0604020202020204" pitchFamily="34" charset="-128"/>
              </a:rPr>
              <a:t>&lt;cite&gt;</a:t>
            </a:r>
            <a:r>
              <a:rPr lang="en-US" sz="1400" dirty="0"/>
              <a:t>, and </a:t>
            </a:r>
            <a:r>
              <a:rPr lang="en-US" sz="1100" dirty="0">
                <a:latin typeface="Arial Unicode MS" panose="020B0604020202020204" pitchFamily="34" charset="-128"/>
              </a:rPr>
              <a:t>&lt;menu&gt;</a:t>
            </a:r>
            <a:r>
              <a:rPr lang="en-US" sz="1400" dirty="0"/>
              <a:t> have been changed, redefined, or standardized. </a:t>
            </a:r>
            <a:endParaRPr lang="en-US" sz="2400" dirty="0">
              <a:latin typeface="Arial" panose="020B0604020202020204" pitchFamily="34" charset="0"/>
            </a:endParaRPr>
          </a:p>
          <a:p>
            <a:pPr lvl="0" defTabSz="914400" eaLnBrk="0" fontAlgn="base" hangingPunct="0">
              <a:spcBef>
                <a:spcPct val="0"/>
              </a:spcBef>
              <a:spcAft>
                <a:spcPct val="0"/>
              </a:spcAft>
            </a:pPr>
            <a:r>
              <a:rPr lang="en-US" sz="2400" dirty="0">
                <a:latin typeface="Arial" panose="020B0604020202020204" pitchFamily="34" charset="0"/>
              </a:rPr>
              <a:t>The APIs and </a:t>
            </a:r>
            <a:r>
              <a:rPr lang="en-US" sz="2400" dirty="0">
                <a:latin typeface="Arial" panose="020B0604020202020204" pitchFamily="34" charset="0"/>
                <a:hlinkClick r:id="rId19" tooltip="Document Object Model"/>
              </a:rPr>
              <a:t>Document Object Model</a:t>
            </a:r>
            <a:r>
              <a:rPr lang="en-US" sz="2400" dirty="0">
                <a:latin typeface="Arial" panose="020B0604020202020204" pitchFamily="34" charset="0"/>
              </a:rPr>
              <a:t> (DOM) are now fundamental parts of the HTML5 specification</a:t>
            </a:r>
            <a:r>
              <a:rPr lang="en-US" sz="2400" baseline="30000" dirty="0">
                <a:latin typeface="Arial" panose="020B0604020202020204" pitchFamily="34" charset="0"/>
                <a:hlinkClick r:id="rId5"/>
              </a:rPr>
              <a:t>[6]</a:t>
            </a:r>
            <a:r>
              <a:rPr lang="en-US" sz="2400" dirty="0">
                <a:latin typeface="Arial" panose="020B0604020202020204" pitchFamily="34" charset="0"/>
              </a:rPr>
              <a:t> and HTML5 also better defines the processing for any invalid documents.</a:t>
            </a:r>
            <a:r>
              <a:rPr lang="en-US" sz="2400" baseline="30000" dirty="0">
                <a:latin typeface="Arial" panose="020B0604020202020204" pitchFamily="34" charset="0"/>
                <a:hlinkClick r:id="rId20"/>
              </a:rPr>
              <a:t>[7]</a:t>
            </a:r>
            <a:r>
              <a:rPr lang="en-US" sz="2400" dirty="0">
                <a:latin typeface="Arial" panose="020B0604020202020204" pitchFamily="34" charset="0"/>
              </a:rPr>
              <a:t> </a:t>
            </a:r>
          </a:p>
        </p:txBody>
      </p:sp>
    </p:spTree>
    <p:extLst>
      <p:ext uri="{BB962C8B-B14F-4D97-AF65-F5344CB8AC3E}">
        <p14:creationId xmlns:p14="http://schemas.microsoft.com/office/powerpoint/2010/main" val="212831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279" y="348526"/>
            <a:ext cx="3862922" cy="5449939"/>
          </a:xfrm>
          <a:prstGeom prst="rect">
            <a:avLst/>
          </a:prstGeom>
        </p:spPr>
      </p:pic>
      <p:sp>
        <p:nvSpPr>
          <p:cNvPr id="4" name="TextBox 3"/>
          <p:cNvSpPr txBox="1"/>
          <p:nvPr/>
        </p:nvSpPr>
        <p:spPr>
          <a:xfrm>
            <a:off x="3451538" y="6053070"/>
            <a:ext cx="3992451" cy="707886"/>
          </a:xfrm>
          <a:prstGeom prst="rect">
            <a:avLst/>
          </a:prstGeom>
          <a:noFill/>
        </p:spPr>
        <p:txBody>
          <a:bodyPr wrap="square" rtlCol="0">
            <a:spAutoFit/>
          </a:bodyPr>
          <a:lstStyle/>
          <a:p>
            <a:pPr algn="ctr"/>
            <a:r>
              <a:rPr lang="en-US" sz="4000" b="1" dirty="0" smtClean="0"/>
              <a:t>CSSS 3</a:t>
            </a:r>
            <a:endParaRPr lang="en-US" sz="4000" b="1" dirty="0"/>
          </a:p>
        </p:txBody>
      </p:sp>
    </p:spTree>
    <p:extLst>
      <p:ext uri="{BB962C8B-B14F-4D97-AF65-F5344CB8AC3E}">
        <p14:creationId xmlns:p14="http://schemas.microsoft.com/office/powerpoint/2010/main" val="2099285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CSS3</a:t>
            </a:r>
            <a:endParaRPr lang="en-US"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004553" y="1247135"/>
            <a:ext cx="89894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Cascading Style Sheets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1" i="0" u="none" strike="noStrike" cap="none" normalizeH="0" baseline="0" dirty="0"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tyle sheet language"/>
              </a:rPr>
              <a:t>style sheet language</a:t>
            </a:r>
            <a:r>
              <a:rPr kumimoji="0" lang="en-US" sz="2400" b="0" i="0" u="none" strike="noStrike" cap="none" normalizeH="0" baseline="0" dirty="0" smtClean="0">
                <a:ln>
                  <a:noFill/>
                </a:ln>
                <a:solidFill>
                  <a:schemeClr val="tx1"/>
                </a:solidFill>
                <a:effectLst/>
                <a:latin typeface="Arial" panose="020B0604020202020204" pitchFamily="34" charset="0"/>
              </a:rPr>
              <a:t> used for describing the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Presentation semantics"/>
              </a:rPr>
              <a:t>presentation</a:t>
            </a:r>
            <a:r>
              <a:rPr kumimoji="0" lang="en-US" sz="2400" b="0" i="0" u="none" strike="noStrike" cap="none" normalizeH="0" baseline="0" dirty="0" smtClean="0">
                <a:ln>
                  <a:noFill/>
                </a:ln>
                <a:solidFill>
                  <a:schemeClr val="tx1"/>
                </a:solidFill>
                <a:effectLst/>
                <a:latin typeface="Arial" panose="020B0604020202020204" pitchFamily="34" charset="0"/>
              </a:rPr>
              <a:t> of a document written in a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Markup language"/>
              </a:rPr>
              <a:t>markup language</a:t>
            </a:r>
            <a:r>
              <a:rPr kumimoji="0" lang="en-US" sz="2400" b="0" i="0" u="none" strike="noStrike" cap="none" normalizeH="0" baseline="0" dirty="0" smtClean="0">
                <a:ln>
                  <a:noFill/>
                </a:ln>
                <a:solidFill>
                  <a:schemeClr val="tx1"/>
                </a:solidFill>
                <a:effectLst/>
                <a:latin typeface="Arial" panose="020B0604020202020204" pitchFamily="34" charset="0"/>
              </a:rPr>
              <a:t> like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7"/>
              </a:rPr>
              <a:t>[1]</a:t>
            </a:r>
            <a:r>
              <a:rPr kumimoji="0" lang="en-US" sz="2400" b="0" i="0" u="none" strike="noStrike" cap="none" normalizeH="0" baseline="0" dirty="0" smtClean="0">
                <a:ln>
                  <a:noFill/>
                </a:ln>
                <a:solidFill>
                  <a:schemeClr val="tx1"/>
                </a:solidFill>
                <a:effectLst/>
                <a:latin typeface="Arial" panose="020B0604020202020204" pitchFamily="34" charset="0"/>
              </a:rPr>
              <a:t> CSS is a cornerstone technology of the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World Wide Web"/>
              </a:rPr>
              <a:t>World Wide Web</a:t>
            </a:r>
            <a:r>
              <a:rPr kumimoji="0" lang="en-US" sz="2400" b="0" i="0" u="none" strike="noStrike" cap="none" normalizeH="0" baseline="0" dirty="0" smtClean="0">
                <a:ln>
                  <a:noFill/>
                </a:ln>
                <a:solidFill>
                  <a:schemeClr val="tx1"/>
                </a:solidFill>
                <a:effectLst/>
                <a:latin typeface="Arial" panose="020B0604020202020204" pitchFamily="34" charset="0"/>
              </a:rPr>
              <a:t>, alongside HTML and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JavaScript"/>
              </a:rPr>
              <a:t>JavaScript</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0"/>
              </a:rPr>
              <a:t>[2]</a:t>
            </a:r>
            <a:r>
              <a:rPr kumimoji="0" lang="en-US" sz="2400" b="0" i="0" u="none" strike="noStrike" cap="none" normalizeH="0" baseline="0" dirty="0" smtClean="0">
                <a:ln>
                  <a:noFill/>
                </a:ln>
                <a:solidFill>
                  <a:schemeClr val="tx1"/>
                </a:solidFill>
                <a:effectLst/>
                <a:latin typeface="Arial" panose="020B0604020202020204" pitchFamily="34" charset="0"/>
              </a:rPr>
              <a:t> CSS is designed to enable the separation of presentation and content, including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Page layout"/>
              </a:rPr>
              <a:t>layout</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Color"/>
              </a:rPr>
              <a:t>colors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Typeface"/>
              </a:rPr>
              <a:t>fonts</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4"/>
              </a:rPr>
              <a:t>[3]</a:t>
            </a:r>
            <a:r>
              <a:rPr kumimoji="0" lang="en-US" sz="2400" b="0" i="0" u="none" strike="noStrike" cap="none" normalizeH="0" baseline="0" dirty="0" smtClean="0">
                <a:ln>
                  <a:noFill/>
                </a:ln>
                <a:solidFill>
                  <a:schemeClr val="tx1"/>
                </a:solidFill>
                <a:effectLst/>
                <a:latin typeface="Arial" panose="020B0604020202020204" pitchFamily="34" charset="0"/>
              </a:rPr>
              <a:t> This separation can improve content </a:t>
            </a:r>
            <a:r>
              <a:rPr kumimoji="0" lang="en-US" sz="2400" b="0" i="0" u="none" strike="noStrike" cap="none" normalizeH="0" baseline="0" dirty="0" smtClean="0">
                <a:ln>
                  <a:noFill/>
                </a:ln>
                <a:solidFill>
                  <a:schemeClr val="tx1"/>
                </a:solidFill>
                <a:effectLst/>
                <a:latin typeface="Arial" panose="020B0604020202020204" pitchFamily="34" charset="0"/>
                <a:hlinkClick r:id="rId15" tooltip="Accessibility"/>
              </a:rPr>
              <a:t>accessibility</a:t>
            </a:r>
            <a:r>
              <a:rPr kumimoji="0" lang="en-US" sz="2400" b="0" i="0" u="none" strike="noStrike" cap="none" normalizeH="0" baseline="0" dirty="0" smtClean="0">
                <a:ln>
                  <a:noFill/>
                </a:ln>
                <a:solidFill>
                  <a:schemeClr val="tx1"/>
                </a:solidFill>
                <a:effectLst/>
                <a:latin typeface="Arial" panose="020B0604020202020204" pitchFamily="34" charset="0"/>
              </a:rPr>
              <a:t>, provide more flexibility and control in the specification of presentation characteristics, enable multiple </a:t>
            </a:r>
            <a:r>
              <a:rPr kumimoji="0" lang="en-US" sz="2400" b="0" i="0" u="none" strike="noStrike" cap="none" normalizeH="0" baseline="0" dirty="0" smtClean="0">
                <a:ln>
                  <a:noFill/>
                </a:ln>
                <a:solidFill>
                  <a:schemeClr val="tx1"/>
                </a:solidFill>
                <a:effectLst/>
                <a:latin typeface="Arial" panose="020B0604020202020204" pitchFamily="34" charset="0"/>
                <a:hlinkClick r:id="rId16" tooltip="Web page"/>
              </a:rPr>
              <a:t>web pages</a:t>
            </a:r>
            <a:r>
              <a:rPr kumimoji="0" lang="en-US" sz="2400" b="0" i="0" u="none" strike="noStrike" cap="none" normalizeH="0" baseline="0" dirty="0" smtClean="0">
                <a:ln>
                  <a:noFill/>
                </a:ln>
                <a:solidFill>
                  <a:schemeClr val="tx1"/>
                </a:solidFill>
                <a:effectLst/>
                <a:latin typeface="Arial" panose="020B0604020202020204" pitchFamily="34" charset="0"/>
              </a:rPr>
              <a:t> to share formatting by specifying the relevant CSS in a separate .</a:t>
            </a:r>
            <a:r>
              <a:rPr kumimoji="0" lang="en-US" sz="2400" b="0" i="0" u="none" strike="noStrike" cap="none" normalizeH="0" baseline="0" dirty="0" err="1"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file, and reduce complexity and repetition in the structural content. Separation of formatting and content also makes it feasible to present the same markup page in different styles for different rendering methods, such as on-screen, in print, by voice (via speech-based browser or </a:t>
            </a:r>
            <a:r>
              <a:rPr kumimoji="0" lang="en-US" sz="2400" b="0" i="0" u="none" strike="noStrike" cap="none" normalizeH="0" baseline="0" dirty="0" smtClean="0">
                <a:ln>
                  <a:noFill/>
                </a:ln>
                <a:solidFill>
                  <a:schemeClr val="tx1"/>
                </a:solidFill>
                <a:effectLst/>
                <a:latin typeface="Arial" panose="020B0604020202020204" pitchFamily="34" charset="0"/>
                <a:hlinkClick r:id="rId17" tooltip="Screen reader"/>
              </a:rPr>
              <a:t>screen reader</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50385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693866"/>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and on </a:t>
            </a:r>
            <a:r>
              <a:rPr lang="en-US" sz="2800" dirty="0">
                <a:latin typeface="Arial" panose="020B0604020202020204" pitchFamily="34" charset="0"/>
                <a:hlinkClick r:id="rId3" tooltip="Braille display"/>
              </a:rPr>
              <a:t>Braille-based</a:t>
            </a:r>
            <a:r>
              <a:rPr lang="en-US" sz="2800" dirty="0">
                <a:latin typeface="Arial" panose="020B0604020202020204" pitchFamily="34" charset="0"/>
              </a:rPr>
              <a:t> tactile devices. CSS also has rules for alternate formatting if the content is accessed on a </a:t>
            </a:r>
            <a:r>
              <a:rPr lang="en-US" sz="2800" dirty="0">
                <a:latin typeface="Arial" panose="020B0604020202020204" pitchFamily="34" charset="0"/>
                <a:hlinkClick r:id="rId4" tooltip="Mobile device"/>
              </a:rPr>
              <a:t>mobile device</a:t>
            </a:r>
            <a:r>
              <a:rPr lang="en-US" sz="2800" dirty="0">
                <a:latin typeface="Arial" panose="020B0604020202020204" pitchFamily="34" charset="0"/>
              </a:rPr>
              <a:t>.</a:t>
            </a:r>
            <a:r>
              <a:rPr lang="en-US" sz="2800" baseline="30000" dirty="0">
                <a:latin typeface="Arial" panose="020B0604020202020204" pitchFamily="34" charset="0"/>
                <a:hlinkClick r:id="rId5"/>
              </a:rPr>
              <a:t>[4]</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The name </a:t>
            </a:r>
            <a:r>
              <a:rPr lang="en-US" sz="2800" i="1" dirty="0">
                <a:latin typeface="Arial" panose="020B0604020202020204" pitchFamily="34" charset="0"/>
              </a:rPr>
              <a:t>cascading</a:t>
            </a:r>
            <a:r>
              <a:rPr lang="en-US" sz="2800" dirty="0">
                <a:latin typeface="Arial" panose="020B0604020202020204" pitchFamily="34" charset="0"/>
              </a:rPr>
              <a:t> comes from the specified priority scheme to determine which style rule applies if more than one rule matches a particular element. This cascading priority scheme is predictable. </a:t>
            </a:r>
          </a:p>
          <a:p>
            <a:pPr lvl="0" defTabSz="914400" eaLnBrk="0" fontAlgn="base" hangingPunct="0">
              <a:spcBef>
                <a:spcPct val="0"/>
              </a:spcBef>
              <a:spcAft>
                <a:spcPct val="0"/>
              </a:spcAft>
            </a:pPr>
            <a:r>
              <a:rPr lang="en-US" sz="2800" dirty="0">
                <a:latin typeface="Arial" panose="020B0604020202020204" pitchFamily="34" charset="0"/>
              </a:rPr>
              <a:t>The CSS specifications are maintained by the </a:t>
            </a:r>
            <a:r>
              <a:rPr lang="en-US" sz="2800" dirty="0">
                <a:latin typeface="Arial" panose="020B0604020202020204" pitchFamily="34" charset="0"/>
                <a:hlinkClick r:id="rId6" tooltip="World Wide Web Consortium"/>
              </a:rPr>
              <a:t>World Wide Web Consortium</a:t>
            </a:r>
            <a:r>
              <a:rPr lang="en-US" sz="2800" dirty="0">
                <a:latin typeface="Arial" panose="020B0604020202020204" pitchFamily="34" charset="0"/>
              </a:rPr>
              <a:t> (W3C). Internet media type (</a:t>
            </a:r>
            <a:r>
              <a:rPr lang="en-US" sz="2800" dirty="0">
                <a:latin typeface="Arial" panose="020B0604020202020204" pitchFamily="34" charset="0"/>
                <a:hlinkClick r:id="rId7" tooltip="MIME media type"/>
              </a:rPr>
              <a:t>MIME type</a:t>
            </a:r>
            <a:r>
              <a:rPr lang="en-US" sz="2800" dirty="0">
                <a:latin typeface="Arial" panose="020B0604020202020204" pitchFamily="34" charset="0"/>
              </a:rPr>
              <a:t>) </a:t>
            </a:r>
            <a:r>
              <a:rPr lang="en-US" sz="1200" dirty="0">
                <a:latin typeface="Arial Unicode MS" panose="020B0604020202020204" pitchFamily="34" charset="-128"/>
              </a:rPr>
              <a:t>text/</a:t>
            </a:r>
            <a:r>
              <a:rPr lang="en-US" sz="1200" dirty="0" err="1">
                <a:latin typeface="Arial Unicode MS" panose="020B0604020202020204" pitchFamily="34" charset="-128"/>
              </a:rPr>
              <a:t>css</a:t>
            </a:r>
            <a:r>
              <a:rPr lang="en-US" sz="1600" dirty="0"/>
              <a:t> is registered for use with CSS by </a:t>
            </a:r>
            <a:r>
              <a:rPr lang="en-US" sz="2800" dirty="0">
                <a:latin typeface="Arial" panose="020B0604020202020204" pitchFamily="34" charset="0"/>
                <a:hlinkClick r:id="rId8"/>
              </a:rPr>
              <a:t>RFC 2318</a:t>
            </a:r>
            <a:r>
              <a:rPr lang="en-US" sz="2800" dirty="0">
                <a:latin typeface="Arial" panose="020B0604020202020204" pitchFamily="34" charset="0"/>
              </a:rPr>
              <a:t> (March 1998). The W3C operates a free </a:t>
            </a:r>
            <a:r>
              <a:rPr lang="en-US" sz="2800" dirty="0">
                <a:latin typeface="Arial" panose="020B0604020202020204" pitchFamily="34" charset="0"/>
                <a:hlinkClick r:id="rId9" tooltip="W3C Markup Validation Service"/>
              </a:rPr>
              <a:t>CSS validation service</a:t>
            </a:r>
            <a:r>
              <a:rPr lang="en-US" sz="2800" dirty="0">
                <a:latin typeface="Arial" panose="020B0604020202020204" pitchFamily="34" charset="0"/>
              </a:rPr>
              <a:t> for CSS documents.</a:t>
            </a:r>
            <a:r>
              <a:rPr lang="en-US" sz="2800" baseline="30000" dirty="0">
                <a:latin typeface="Arial" panose="020B0604020202020204" pitchFamily="34" charset="0"/>
                <a:hlinkClick r:id="rId10"/>
              </a:rPr>
              <a:t>[5]</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In addition to HTML, other markup languages support the use of CSS including </a:t>
            </a:r>
            <a:r>
              <a:rPr lang="en-US" sz="2800" dirty="0">
                <a:latin typeface="Arial" panose="020B0604020202020204" pitchFamily="34" charset="0"/>
                <a:hlinkClick r:id="rId11" tooltip="XHTML"/>
              </a:rPr>
              <a:t>XHTML</a:t>
            </a:r>
            <a:r>
              <a:rPr lang="en-US" sz="2800" dirty="0">
                <a:latin typeface="Arial" panose="020B0604020202020204" pitchFamily="34" charset="0"/>
              </a:rPr>
              <a:t>, </a:t>
            </a:r>
            <a:r>
              <a:rPr lang="en-US" sz="2800" dirty="0">
                <a:latin typeface="Arial" panose="020B0604020202020204" pitchFamily="34" charset="0"/>
                <a:hlinkClick r:id="rId12" tooltip="Plain Old XML"/>
              </a:rPr>
              <a:t>plain XML</a:t>
            </a:r>
            <a:r>
              <a:rPr lang="en-US" sz="2800" dirty="0">
                <a:latin typeface="Arial" panose="020B0604020202020204" pitchFamily="34" charset="0"/>
              </a:rPr>
              <a:t>, </a:t>
            </a:r>
            <a:r>
              <a:rPr lang="en-US" sz="2800" dirty="0">
                <a:latin typeface="Arial" panose="020B0604020202020204" pitchFamily="34" charset="0"/>
                <a:hlinkClick r:id="rId13" tooltip="Scalable Vector Graphics"/>
              </a:rPr>
              <a:t>SVG</a:t>
            </a:r>
            <a:r>
              <a:rPr lang="en-US" sz="2800" dirty="0">
                <a:latin typeface="Arial" panose="020B0604020202020204" pitchFamily="34" charset="0"/>
              </a:rPr>
              <a:t>, and </a:t>
            </a:r>
            <a:r>
              <a:rPr lang="en-US" sz="2800" dirty="0">
                <a:latin typeface="Arial" panose="020B0604020202020204" pitchFamily="34" charset="0"/>
                <a:hlinkClick r:id="rId14" tooltip="XUL"/>
              </a:rPr>
              <a:t>XUL</a:t>
            </a:r>
            <a:r>
              <a:rPr lang="en-US" sz="2800" dirty="0">
                <a:latin typeface="Arial" panose="020B0604020202020204" pitchFamily="34" charset="0"/>
              </a:rPr>
              <a:t>. </a:t>
            </a:r>
          </a:p>
        </p:txBody>
      </p:sp>
    </p:spTree>
    <p:extLst>
      <p:ext uri="{BB962C8B-B14F-4D97-AF65-F5344CB8AC3E}">
        <p14:creationId xmlns:p14="http://schemas.microsoft.com/office/powerpoint/2010/main" val="1815114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23220"/>
          </a:xfrm>
          <a:prstGeom prst="rect">
            <a:avLst/>
          </a:prstGeom>
        </p:spPr>
        <p:txBody>
          <a:bodyPr wrap="square">
            <a:spAutoFit/>
          </a:bodyPr>
          <a:lstStyle/>
          <a:p>
            <a:pPr lvl="0" defTabSz="914400" eaLnBrk="0" fontAlgn="base" hangingPunct="0">
              <a:spcBef>
                <a:spcPct val="0"/>
              </a:spcBef>
              <a:spcAft>
                <a:spcPct val="0"/>
              </a:spcAft>
            </a:pPr>
            <a:endParaRPr lang="en-US" sz="2800"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761" y="476519"/>
            <a:ext cx="4284774" cy="4297758"/>
          </a:xfrm>
          <a:prstGeom prst="rect">
            <a:avLst/>
          </a:prstGeom>
        </p:spPr>
      </p:pic>
      <p:sp>
        <p:nvSpPr>
          <p:cNvPr id="4" name="TextBox 3"/>
          <p:cNvSpPr txBox="1"/>
          <p:nvPr/>
        </p:nvSpPr>
        <p:spPr>
          <a:xfrm>
            <a:off x="2730321" y="5383369"/>
            <a:ext cx="5637803" cy="1015663"/>
          </a:xfrm>
          <a:prstGeom prst="rect">
            <a:avLst/>
          </a:prstGeom>
          <a:noFill/>
        </p:spPr>
        <p:txBody>
          <a:bodyPr wrap="square" rtlCol="0">
            <a:spAutoFit/>
          </a:bodyPr>
          <a:lstStyle/>
          <a:p>
            <a:pPr algn="ctr"/>
            <a:r>
              <a:rPr lang="en-US" sz="6000" b="1" dirty="0" smtClean="0"/>
              <a:t>BOOTSTRAP</a:t>
            </a:r>
            <a:endParaRPr lang="en-US" sz="6000" b="1" dirty="0"/>
          </a:p>
        </p:txBody>
      </p:sp>
    </p:spTree>
    <p:extLst>
      <p:ext uri="{BB962C8B-B14F-4D97-AF65-F5344CB8AC3E}">
        <p14:creationId xmlns:p14="http://schemas.microsoft.com/office/powerpoint/2010/main" val="3308568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Bootstrap</a:t>
            </a:r>
            <a:r>
              <a:rPr lang="en-US" sz="2400" dirty="0"/>
              <a:t> is a </a:t>
            </a:r>
            <a:r>
              <a:rPr lang="en-US" sz="2400" dirty="0">
                <a:hlinkClick r:id="rId2" tooltip="Free and open-source"/>
              </a:rPr>
              <a:t>free and open-source</a:t>
            </a:r>
            <a:r>
              <a:rPr lang="en-US" sz="2400" dirty="0"/>
              <a:t> </a:t>
            </a:r>
            <a:r>
              <a:rPr lang="en-US" sz="2400" dirty="0">
                <a:hlinkClick r:id="rId3" tooltip="CSS framework"/>
              </a:rPr>
              <a:t>CSS framework</a:t>
            </a:r>
            <a:r>
              <a:rPr lang="en-US" sz="2400" dirty="0"/>
              <a:t> directed at responsive, mobile-first </a:t>
            </a:r>
            <a:r>
              <a:rPr lang="en-US" sz="2400" dirty="0">
                <a:hlinkClick r:id="rId4" tooltip="Front-end web development"/>
              </a:rPr>
              <a:t>front-end web development</a:t>
            </a:r>
            <a:r>
              <a:rPr lang="en-US" sz="2400" dirty="0"/>
              <a:t>. It contains </a:t>
            </a:r>
            <a:r>
              <a:rPr lang="en-US" sz="2400" dirty="0">
                <a:hlinkClick r:id="rId5" tooltip="CSS"/>
              </a:rPr>
              <a:t>CSS</a:t>
            </a:r>
            <a:r>
              <a:rPr lang="en-US" sz="2400" dirty="0"/>
              <a:t>- and (optionally) </a:t>
            </a:r>
            <a:r>
              <a:rPr lang="en-US" sz="2400" dirty="0">
                <a:hlinkClick r:id="rId6" tooltip="JavaScript"/>
              </a:rPr>
              <a:t>JavaScript</a:t>
            </a:r>
            <a:r>
              <a:rPr lang="en-US" sz="2400" dirty="0"/>
              <a:t>-based design templates for </a:t>
            </a:r>
            <a:r>
              <a:rPr lang="en-US" sz="2400" dirty="0">
                <a:hlinkClick r:id="rId7" tooltip="Web design"/>
              </a:rPr>
              <a:t>typography</a:t>
            </a:r>
            <a:r>
              <a:rPr lang="en-US" sz="2400" dirty="0"/>
              <a:t>, </a:t>
            </a:r>
            <a:r>
              <a:rPr lang="en-US" sz="2400" dirty="0">
                <a:hlinkClick r:id="rId8" tooltip="Form (HTML)"/>
              </a:rPr>
              <a:t>forms</a:t>
            </a:r>
            <a:r>
              <a:rPr lang="en-US" sz="2400" dirty="0"/>
              <a:t>, </a:t>
            </a:r>
            <a:r>
              <a:rPr lang="en-US" sz="2400" dirty="0">
                <a:hlinkClick r:id="rId9" tooltip="Button (computing)"/>
              </a:rPr>
              <a:t>buttons</a:t>
            </a:r>
            <a:r>
              <a:rPr lang="en-US" sz="2400" dirty="0"/>
              <a:t>, </a:t>
            </a:r>
            <a:r>
              <a:rPr lang="en-US" sz="2400" dirty="0">
                <a:hlinkClick r:id="rId10" tooltip="Web navigation"/>
              </a:rPr>
              <a:t>navigation</a:t>
            </a:r>
            <a:r>
              <a:rPr lang="en-US" sz="2400" dirty="0"/>
              <a:t> and other interface components. </a:t>
            </a:r>
          </a:p>
          <a:p>
            <a:r>
              <a:rPr lang="en-US" sz="2400" dirty="0"/>
              <a:t>Bootstrap is the third-most-starred project on </a:t>
            </a:r>
            <a:r>
              <a:rPr lang="en-US" sz="2400" dirty="0" err="1">
                <a:hlinkClick r:id="rId11" tooltip="GitHub"/>
              </a:rPr>
              <a:t>GitHub</a:t>
            </a:r>
            <a:r>
              <a:rPr lang="en-US" sz="2400" dirty="0"/>
              <a:t>, with more than 135,000 stars, behind only </a:t>
            </a:r>
            <a:r>
              <a:rPr lang="en-US" sz="2400" dirty="0" err="1">
                <a:hlinkClick r:id="rId12" tooltip="FreeCodeCamp"/>
              </a:rPr>
              <a:t>freeCodeCamp</a:t>
            </a:r>
            <a:r>
              <a:rPr lang="en-US" sz="2400" dirty="0"/>
              <a:t> (almost 305,000 stars) and marginally behind </a:t>
            </a:r>
            <a:r>
              <a:rPr lang="en-US" sz="2400" dirty="0">
                <a:hlinkClick r:id="rId13" tooltip="Vue.js"/>
              </a:rPr>
              <a:t>Vue.js</a:t>
            </a:r>
            <a:r>
              <a:rPr lang="en-US" sz="2400" dirty="0"/>
              <a:t> framework.</a:t>
            </a:r>
            <a:r>
              <a:rPr lang="en-US" sz="2400" baseline="30000" dirty="0">
                <a:hlinkClick r:id="rId14"/>
              </a:rPr>
              <a:t>[2]</a:t>
            </a:r>
            <a:r>
              <a:rPr lang="en-US" sz="2400" dirty="0"/>
              <a:t> According to </a:t>
            </a:r>
            <a:r>
              <a:rPr lang="en-US" sz="2400" dirty="0">
                <a:hlinkClick r:id="rId15" tooltip="Alexa Internet"/>
              </a:rPr>
              <a:t>Alexa Rank</a:t>
            </a:r>
            <a:r>
              <a:rPr lang="en-US" sz="2400" dirty="0"/>
              <a:t>, Bootstrap getbootstrap.com is in the top-2000 in US while vuejs.org is in top-7000 in US. Bootstrap, originally named Twitter Blueprint, was developed by Mark Otto and Jacob Thornton at </a:t>
            </a:r>
            <a:r>
              <a:rPr lang="en-US" sz="2400" dirty="0">
                <a:hlinkClick r:id="rId16" tooltip="Twitter"/>
              </a:rPr>
              <a:t>Twitter</a:t>
            </a:r>
            <a:r>
              <a:rPr lang="en-US" sz="2400" dirty="0"/>
              <a:t> as a framework to encourage consistency across internal tools. Before Bootstrap, various libraries were used for interface development, which led to inconsistencies and a high maintenance burden. According to </a:t>
            </a:r>
            <a:r>
              <a:rPr lang="en-US" sz="2400" dirty="0">
                <a:hlinkClick r:id="rId16" tooltip="Twitter"/>
              </a:rPr>
              <a:t>Twitter</a:t>
            </a:r>
            <a:r>
              <a:rPr lang="en-US" sz="2400" dirty="0"/>
              <a:t> developer Mark Otto: </a:t>
            </a:r>
          </a:p>
        </p:txBody>
      </p:sp>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Tree>
    <p:extLst>
      <p:ext uri="{BB962C8B-B14F-4D97-AF65-F5344CB8AC3E}">
        <p14:creationId xmlns:p14="http://schemas.microsoft.com/office/powerpoint/2010/main" val="36445000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23220"/>
          </a:xfrm>
          <a:prstGeom prst="rect">
            <a:avLst/>
          </a:prstGeom>
        </p:spPr>
        <p:txBody>
          <a:bodyPr wrap="square">
            <a:spAutoFit/>
          </a:bodyPr>
          <a:lstStyle/>
          <a:p>
            <a:pPr lvl="0" defTabSz="914400" eaLnBrk="0" fontAlgn="base" hangingPunct="0">
              <a:spcBef>
                <a:spcPct val="0"/>
              </a:spcBef>
              <a:spcAft>
                <a:spcPct val="0"/>
              </a:spcAft>
            </a:pPr>
            <a:endParaRPr lang="en-US" sz="2800"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916" y="304282"/>
            <a:ext cx="5201388" cy="5201388"/>
          </a:xfrm>
          <a:prstGeom prst="rect">
            <a:avLst/>
          </a:prstGeom>
        </p:spPr>
      </p:pic>
      <p:sp>
        <p:nvSpPr>
          <p:cNvPr id="4" name="TextBox 3"/>
          <p:cNvSpPr txBox="1"/>
          <p:nvPr/>
        </p:nvSpPr>
        <p:spPr>
          <a:xfrm>
            <a:off x="2665927" y="5769735"/>
            <a:ext cx="5434884" cy="523220"/>
          </a:xfrm>
          <a:prstGeom prst="rect">
            <a:avLst/>
          </a:prstGeom>
          <a:noFill/>
        </p:spPr>
        <p:txBody>
          <a:bodyPr wrap="square" rtlCol="0">
            <a:spAutoFit/>
          </a:bodyPr>
          <a:lstStyle/>
          <a:p>
            <a:pPr algn="ctr"/>
            <a:r>
              <a:rPr lang="en-US" sz="2800" b="1" dirty="0" smtClean="0"/>
              <a:t>JAVASCRIPT (ECMASCRIPT)</a:t>
            </a:r>
            <a:endParaRPr lang="en-US" sz="2800" b="1" dirty="0"/>
          </a:p>
        </p:txBody>
      </p:sp>
    </p:spTree>
    <p:extLst>
      <p:ext uri="{BB962C8B-B14F-4D97-AF65-F5344CB8AC3E}">
        <p14:creationId xmlns:p14="http://schemas.microsoft.com/office/powerpoint/2010/main" val="12456371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STUDENT INDUSTRIAL WORK EXPERIENCE SCHEME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S.I.W.E.S)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REPORT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CARRIED OUT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START INNOVATION HUB,</a:t>
            </a:r>
          </a:p>
          <a:p>
            <a:pPr algn="ctr"/>
            <a:r>
              <a:rPr lang="en-US" sz="2400" b="1" dirty="0" smtClean="0">
                <a:latin typeface="Times New Roman" panose="02020603050405020304" pitchFamily="18" charset="0"/>
                <a:cs typeface="Times New Roman" panose="02020603050405020304" pitchFamily="18" charset="0"/>
              </a:rPr>
              <a:t>G11- E-LIBRARY, UYO, AKWA – IBOM STATE.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PRESENTED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MARK, MFONIDO FRIDAY</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U1CS1701DE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Tree>
    <p:extLst>
      <p:ext uri="{BB962C8B-B14F-4D97-AF65-F5344CB8AC3E}">
        <p14:creationId xmlns:p14="http://schemas.microsoft.com/office/powerpoint/2010/main" val="86377823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86366" y="802569"/>
            <a:ext cx="10045521" cy="6001643"/>
          </a:xfrm>
          <a:prstGeom prst="rect">
            <a:avLst/>
          </a:prstGeom>
        </p:spPr>
        <p:txBody>
          <a:bodyPr wrap="square">
            <a:spAutoFit/>
          </a:bodyPr>
          <a:lstStyle/>
          <a:p>
            <a:r>
              <a:rPr lang="en-US" sz="2400" b="1" dirty="0"/>
              <a:t>JavaScript</a:t>
            </a:r>
            <a:r>
              <a:rPr lang="en-US" sz="2400" dirty="0"/>
              <a:t> (</a:t>
            </a:r>
            <a:r>
              <a:rPr lang="en-US" sz="2400" dirty="0">
                <a:hlinkClick r:id="rId3" tooltip="Help:IPA/English"/>
              </a:rPr>
              <a:t>/ˈ</a:t>
            </a:r>
            <a:r>
              <a:rPr lang="en-US" sz="2400" dirty="0" err="1">
                <a:hlinkClick r:id="rId3" tooltip="Help:IPA/English"/>
              </a:rPr>
              <a:t>dʒɑːvəˌskrɪpt</a:t>
            </a:r>
            <a:r>
              <a:rPr lang="en-US" sz="2400" dirty="0">
                <a:hlinkClick r:id="rId3" tooltip="Help:IPA/English"/>
              </a:rPr>
              <a:t>/</a:t>
            </a:r>
            <a:r>
              <a:rPr lang="en-US" sz="2400" dirty="0"/>
              <a:t>),</a:t>
            </a:r>
            <a:r>
              <a:rPr lang="en-US" sz="2400" baseline="30000" dirty="0">
                <a:hlinkClick r:id="rId4"/>
              </a:rPr>
              <a:t>[8]</a:t>
            </a:r>
            <a:r>
              <a:rPr lang="en-US" sz="2400" dirty="0"/>
              <a:t> often abbreviated as </a:t>
            </a:r>
            <a:r>
              <a:rPr lang="en-US" sz="2400" b="1" dirty="0"/>
              <a:t>JS</a:t>
            </a:r>
            <a:r>
              <a:rPr lang="en-US" sz="2400" dirty="0"/>
              <a:t>, is a </a:t>
            </a:r>
            <a:r>
              <a:rPr lang="en-US" sz="2400" dirty="0">
                <a:hlinkClick r:id="rId5" tooltip="High-level programming language"/>
              </a:rPr>
              <a:t>high-level</a:t>
            </a:r>
            <a:r>
              <a:rPr lang="en-US" sz="2400" dirty="0"/>
              <a:t>, </a:t>
            </a:r>
            <a:r>
              <a:rPr lang="en-US" sz="2400" dirty="0">
                <a:hlinkClick r:id="rId6" tooltip="Interpreted language"/>
              </a:rPr>
              <a:t>interpreted</a:t>
            </a:r>
            <a:r>
              <a:rPr lang="en-US" sz="2400" dirty="0"/>
              <a:t> </a:t>
            </a:r>
            <a:r>
              <a:rPr lang="en-US" sz="2400" dirty="0">
                <a:hlinkClick r:id="rId7" tooltip="Scripting language"/>
              </a:rPr>
              <a:t>scripting language</a:t>
            </a:r>
            <a:r>
              <a:rPr lang="en-US" sz="2400" dirty="0"/>
              <a:t> that conforms to the </a:t>
            </a:r>
            <a:r>
              <a:rPr lang="en-US" sz="2400" dirty="0" err="1">
                <a:hlinkClick r:id="rId8" tooltip="ECMAScript"/>
              </a:rPr>
              <a:t>ECMAScript</a:t>
            </a:r>
            <a:r>
              <a:rPr lang="en-US" sz="2400" dirty="0"/>
              <a:t> specification. JavaScript has </a:t>
            </a:r>
            <a:r>
              <a:rPr lang="en-US" sz="2400" dirty="0">
                <a:hlinkClick r:id="rId9" tooltip="List of programming languages by type"/>
              </a:rPr>
              <a:t>curly-bracket syntax</a:t>
            </a:r>
            <a:r>
              <a:rPr lang="en-US" sz="2400" dirty="0"/>
              <a:t>, </a:t>
            </a:r>
            <a:r>
              <a:rPr lang="en-US" sz="2400" dirty="0">
                <a:hlinkClick r:id="rId10" tooltip="Dynamic typing"/>
              </a:rPr>
              <a:t>dynamic typing</a:t>
            </a:r>
            <a:r>
              <a:rPr lang="en-US" sz="2400" dirty="0"/>
              <a:t>, </a:t>
            </a:r>
            <a:r>
              <a:rPr lang="en-US" sz="2400" dirty="0">
                <a:hlinkClick r:id="rId11" tooltip="Prototype-based programming"/>
              </a:rPr>
              <a:t>prototype-based</a:t>
            </a:r>
            <a:r>
              <a:rPr lang="en-US" sz="2400" dirty="0"/>
              <a:t> </a:t>
            </a:r>
            <a:r>
              <a:rPr lang="en-US" sz="2400" dirty="0">
                <a:hlinkClick r:id="rId12" tooltip="Object-oriented programming"/>
              </a:rPr>
              <a:t>object-orientation</a:t>
            </a:r>
            <a:r>
              <a:rPr lang="en-US" sz="2400" dirty="0"/>
              <a:t>, and </a:t>
            </a:r>
            <a:r>
              <a:rPr lang="en-US" sz="2400" dirty="0">
                <a:hlinkClick r:id="rId13" tooltip="First-class function"/>
              </a:rPr>
              <a:t>first-class functions</a:t>
            </a:r>
            <a:r>
              <a:rPr lang="en-US" sz="2400" dirty="0"/>
              <a:t>. </a:t>
            </a:r>
          </a:p>
          <a:p>
            <a:r>
              <a:rPr lang="en-US" sz="2400" dirty="0"/>
              <a:t>Alongside </a:t>
            </a:r>
            <a:r>
              <a:rPr lang="en-US" sz="2400" dirty="0">
                <a:hlinkClick r:id="rId14" tooltip="HTML"/>
              </a:rPr>
              <a:t>HTML</a:t>
            </a:r>
            <a:r>
              <a:rPr lang="en-US" sz="2400" dirty="0"/>
              <a:t> and </a:t>
            </a:r>
            <a:r>
              <a:rPr lang="en-US" sz="2400" dirty="0">
                <a:hlinkClick r:id="rId15" tooltip="CSS"/>
              </a:rPr>
              <a:t>CSS</a:t>
            </a:r>
            <a:r>
              <a:rPr lang="en-US" sz="2400" dirty="0"/>
              <a:t>, JavaScript is one of the core technologies of the </a:t>
            </a:r>
            <a:r>
              <a:rPr lang="en-US" sz="2400" dirty="0">
                <a:hlinkClick r:id="rId16" tooltip="World Wide Web"/>
              </a:rPr>
              <a:t>World Wide Web</a:t>
            </a:r>
            <a:r>
              <a:rPr lang="en-US" sz="2400" dirty="0"/>
              <a:t>.</a:t>
            </a:r>
            <a:r>
              <a:rPr lang="en-US" sz="2400" baseline="30000" dirty="0">
                <a:hlinkClick r:id="rId17"/>
              </a:rPr>
              <a:t>[9]</a:t>
            </a:r>
            <a:r>
              <a:rPr lang="en-US" sz="2400" dirty="0"/>
              <a:t> JavaScript enables interactive </a:t>
            </a:r>
            <a:r>
              <a:rPr lang="en-US" sz="2400" dirty="0">
                <a:hlinkClick r:id="rId18" tooltip="Web page"/>
              </a:rPr>
              <a:t>web pages</a:t>
            </a:r>
            <a:r>
              <a:rPr lang="en-US" sz="2400" dirty="0"/>
              <a:t> and is an essential part of </a:t>
            </a:r>
            <a:r>
              <a:rPr lang="en-US" sz="2400" dirty="0">
                <a:hlinkClick r:id="rId19" tooltip="Web application"/>
              </a:rPr>
              <a:t>web applications</a:t>
            </a:r>
            <a:r>
              <a:rPr lang="en-US" sz="2400" dirty="0"/>
              <a:t>. The vast majority of </a:t>
            </a:r>
            <a:r>
              <a:rPr lang="en-US" sz="2400" dirty="0">
                <a:hlinkClick r:id="rId20" tooltip="Website"/>
              </a:rPr>
              <a:t>websites</a:t>
            </a:r>
            <a:r>
              <a:rPr lang="en-US" sz="2400" dirty="0"/>
              <a:t> use it,</a:t>
            </a:r>
            <a:r>
              <a:rPr lang="en-US" sz="2400" baseline="30000" dirty="0">
                <a:hlinkClick r:id="rId21"/>
              </a:rPr>
              <a:t>[10]</a:t>
            </a:r>
            <a:r>
              <a:rPr lang="en-US" sz="2400" dirty="0"/>
              <a:t> and major </a:t>
            </a:r>
            <a:r>
              <a:rPr lang="en-US" sz="2400" dirty="0">
                <a:hlinkClick r:id="rId22" tooltip="Web browser"/>
              </a:rPr>
              <a:t>web browsers</a:t>
            </a:r>
            <a:r>
              <a:rPr lang="en-US" sz="2400" dirty="0"/>
              <a:t> have a dedicated </a:t>
            </a:r>
            <a:r>
              <a:rPr lang="en-US" sz="2400" dirty="0">
                <a:hlinkClick r:id="rId23" tooltip="JavaScript engine"/>
              </a:rPr>
              <a:t>JavaScript engine</a:t>
            </a:r>
            <a:r>
              <a:rPr lang="en-US" sz="2400" dirty="0"/>
              <a:t> to execute it. </a:t>
            </a:r>
          </a:p>
          <a:p>
            <a:r>
              <a:rPr lang="en-US" sz="2400" dirty="0"/>
              <a:t>As a multi-paradigm language, JavaScript supports </a:t>
            </a:r>
            <a:r>
              <a:rPr lang="en-US" sz="2400" dirty="0">
                <a:hlinkClick r:id="rId24" tooltip="Event-driven programming"/>
              </a:rPr>
              <a:t>event-driven</a:t>
            </a:r>
            <a:r>
              <a:rPr lang="en-US" sz="2400" dirty="0"/>
              <a:t>, </a:t>
            </a:r>
            <a:r>
              <a:rPr lang="en-US" sz="2400" dirty="0">
                <a:hlinkClick r:id="rId25" tooltip="Functional programming"/>
              </a:rPr>
              <a:t>functional</a:t>
            </a:r>
            <a:r>
              <a:rPr lang="en-US" sz="2400" dirty="0"/>
              <a:t>, and </a:t>
            </a:r>
            <a:r>
              <a:rPr lang="en-US" sz="2400" dirty="0">
                <a:hlinkClick r:id="rId26" tooltip="Imperative programming"/>
              </a:rPr>
              <a:t>imperative</a:t>
            </a:r>
            <a:r>
              <a:rPr lang="en-US" sz="2400" dirty="0"/>
              <a:t> (including </a:t>
            </a:r>
            <a:r>
              <a:rPr lang="en-US" sz="2400" dirty="0">
                <a:hlinkClick r:id="rId12" tooltip="Object-oriented programming"/>
              </a:rPr>
              <a:t>object-oriented</a:t>
            </a:r>
            <a:r>
              <a:rPr lang="en-US" sz="2400" dirty="0"/>
              <a:t> and </a:t>
            </a:r>
            <a:r>
              <a:rPr lang="en-US" sz="2400" dirty="0">
                <a:hlinkClick r:id="rId11" tooltip="Prototype-based programming"/>
              </a:rPr>
              <a:t>prototype-based</a:t>
            </a:r>
            <a:r>
              <a:rPr lang="en-US" sz="2400" dirty="0"/>
              <a:t>) </a:t>
            </a:r>
            <a:r>
              <a:rPr lang="en-US" sz="2400" dirty="0">
                <a:hlinkClick r:id="rId27" tooltip="Programming paradigm"/>
              </a:rPr>
              <a:t>programming styles</a:t>
            </a:r>
            <a:r>
              <a:rPr lang="en-US" sz="2400" dirty="0"/>
              <a:t>. It has </a:t>
            </a:r>
            <a:r>
              <a:rPr lang="en-US" sz="2400" dirty="0">
                <a:hlinkClick r:id="rId28" tooltip="Application programming interface"/>
              </a:rPr>
              <a:t>APIs</a:t>
            </a:r>
            <a:r>
              <a:rPr lang="en-US" sz="2400" dirty="0"/>
              <a:t> for working with text, </a:t>
            </a:r>
            <a:r>
              <a:rPr lang="en-US" sz="2400" dirty="0">
                <a:hlinkClick r:id="rId29" tooltip="Array data type"/>
              </a:rPr>
              <a:t>arrays</a:t>
            </a:r>
            <a:r>
              <a:rPr lang="en-US" sz="2400" dirty="0"/>
              <a:t>, dates, </a:t>
            </a:r>
            <a:r>
              <a:rPr lang="en-US" sz="2400" dirty="0">
                <a:hlinkClick r:id="rId30" tooltip="Regular expression"/>
              </a:rPr>
              <a:t>regular expressions</a:t>
            </a:r>
            <a:r>
              <a:rPr lang="en-US" sz="2400" dirty="0"/>
              <a:t>, and the </a:t>
            </a:r>
            <a:r>
              <a:rPr lang="en-US" sz="2400" dirty="0">
                <a:hlinkClick r:id="rId31" tooltip="Document Object Model"/>
              </a:rPr>
              <a:t>DOM</a:t>
            </a:r>
            <a:r>
              <a:rPr lang="en-US" sz="2400" dirty="0"/>
              <a:t>, but the language itself does not include any </a:t>
            </a:r>
            <a:r>
              <a:rPr lang="en-US" sz="2400" dirty="0">
                <a:hlinkClick r:id="rId32" tooltip="Input/output"/>
              </a:rPr>
              <a:t>I/O</a:t>
            </a:r>
            <a:r>
              <a:rPr lang="en-US" sz="2400" dirty="0"/>
              <a:t>, such as </a:t>
            </a:r>
            <a:r>
              <a:rPr lang="en-US" sz="2400" dirty="0">
                <a:hlinkClick r:id="rId33" tooltip="Computer network"/>
              </a:rPr>
              <a:t>networking</a:t>
            </a:r>
            <a:r>
              <a:rPr lang="en-US" sz="2400" dirty="0"/>
              <a:t>, </a:t>
            </a:r>
            <a:r>
              <a:rPr lang="en-US" sz="2400" dirty="0">
                <a:hlinkClick r:id="rId34" tooltip="Data storage"/>
              </a:rPr>
              <a:t>storage</a:t>
            </a:r>
            <a:r>
              <a:rPr lang="en-US" sz="2400" dirty="0"/>
              <a:t>, or </a:t>
            </a:r>
            <a:r>
              <a:rPr lang="en-US" sz="2400" dirty="0">
                <a:hlinkClick r:id="rId35" tooltip="Computer graphics"/>
              </a:rPr>
              <a:t>graphics</a:t>
            </a:r>
            <a:r>
              <a:rPr lang="en-US" sz="2400" dirty="0"/>
              <a:t> facilities. It relies upon the host environment in which it is embedded to provide these features. </a:t>
            </a:r>
          </a:p>
        </p:txBody>
      </p:sp>
    </p:spTree>
    <p:extLst>
      <p:ext uri="{BB962C8B-B14F-4D97-AF65-F5344CB8AC3E}">
        <p14:creationId xmlns:p14="http://schemas.microsoft.com/office/powerpoint/2010/main" val="249118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6001643"/>
          </a:xfrm>
          <a:prstGeom prst="rect">
            <a:avLst/>
          </a:prstGeom>
        </p:spPr>
        <p:txBody>
          <a:bodyPr wrap="square">
            <a:spAutoFit/>
          </a:bodyPr>
          <a:lstStyle/>
          <a:p>
            <a:r>
              <a:rPr lang="en-US" sz="2400" dirty="0"/>
              <a:t>Initially only implemented </a:t>
            </a:r>
            <a:r>
              <a:rPr lang="en-US" sz="2400" dirty="0">
                <a:hlinkClick r:id="rId3" tooltip="Client-side"/>
              </a:rPr>
              <a:t>client-side</a:t>
            </a:r>
            <a:r>
              <a:rPr lang="en-US" sz="2400" dirty="0"/>
              <a:t> in web browsers, JavaScript engines are now embedded in many other types of host software, including </a:t>
            </a:r>
            <a:r>
              <a:rPr lang="en-US" sz="2400" dirty="0">
                <a:hlinkClick r:id="rId4" tooltip="Server-side"/>
              </a:rPr>
              <a:t>server-side</a:t>
            </a:r>
            <a:r>
              <a:rPr lang="en-US" sz="2400" dirty="0"/>
              <a:t> in web servers and databases, and in non-web programs such as word processors and </a:t>
            </a:r>
            <a:r>
              <a:rPr lang="en-US" sz="2400" dirty="0">
                <a:hlinkClick r:id="rId5" tooltip="Portable Document Format"/>
              </a:rPr>
              <a:t>PDF</a:t>
            </a:r>
            <a:r>
              <a:rPr lang="en-US" sz="2400" dirty="0"/>
              <a:t> software, and in runtime environments that make JavaScript available for writing mobile and desktop applications, including desktop widgets. </a:t>
            </a:r>
          </a:p>
          <a:p>
            <a:r>
              <a:rPr lang="en-US" sz="2400" dirty="0"/>
              <a:t>The terms </a:t>
            </a:r>
            <a:r>
              <a:rPr lang="en-US" sz="2400" i="1" dirty="0">
                <a:hlinkClick r:id="rId6" tooltip="Vanilla software"/>
              </a:rPr>
              <a:t>Vanilla</a:t>
            </a:r>
            <a:r>
              <a:rPr lang="en-US" sz="2400" i="1" dirty="0"/>
              <a:t> JavaScript</a:t>
            </a:r>
            <a:r>
              <a:rPr lang="en-US" sz="2400" dirty="0"/>
              <a:t> and </a:t>
            </a:r>
            <a:r>
              <a:rPr lang="en-US" sz="2400" i="1" dirty="0"/>
              <a:t>Vanilla JS</a:t>
            </a:r>
            <a:r>
              <a:rPr lang="en-US" sz="2400" dirty="0"/>
              <a:t> refer to JavaScript not extended by any frameworks or additional libraries. Scripts written in Vanilla JS are plain JavaScript code.</a:t>
            </a:r>
            <a:r>
              <a:rPr lang="en-US" sz="2400" baseline="30000" dirty="0">
                <a:hlinkClick r:id="rId7"/>
              </a:rPr>
              <a:t>[11]</a:t>
            </a:r>
            <a:r>
              <a:rPr lang="en-US" sz="2400" baseline="30000" dirty="0">
                <a:hlinkClick r:id="rId8"/>
              </a:rPr>
              <a:t>[12]</a:t>
            </a:r>
            <a:r>
              <a:rPr lang="en-US" sz="2400" dirty="0"/>
              <a:t> </a:t>
            </a:r>
          </a:p>
          <a:p>
            <a:r>
              <a:rPr lang="en-US" sz="2400" dirty="0"/>
              <a:t>Although there are similarities between JavaScript and </a:t>
            </a:r>
            <a:r>
              <a:rPr lang="en-US" sz="2400" dirty="0">
                <a:hlinkClick r:id="rId9" tooltip="Java (programming language)"/>
              </a:rPr>
              <a:t>Java</a:t>
            </a:r>
            <a:r>
              <a:rPr lang="en-US" sz="2400" dirty="0"/>
              <a:t>, including language name, </a:t>
            </a:r>
            <a:r>
              <a:rPr lang="en-US" sz="2400" dirty="0">
                <a:hlinkClick r:id="rId10" tooltip="Syntax (programming languages)"/>
              </a:rPr>
              <a:t>syntax</a:t>
            </a:r>
            <a:r>
              <a:rPr lang="en-US" sz="2400" dirty="0"/>
              <a:t>, and respective </a:t>
            </a:r>
            <a:r>
              <a:rPr lang="en-US" sz="2400" dirty="0">
                <a:hlinkClick r:id="rId11" tooltip="Standard library"/>
              </a:rPr>
              <a:t>standard libraries</a:t>
            </a:r>
            <a:r>
              <a:rPr lang="en-US" sz="2400" dirty="0"/>
              <a:t>, the two languages are distinct and differ greatly in design. JavaScript was influenced by programming languages such as </a:t>
            </a:r>
            <a:r>
              <a:rPr lang="en-US" sz="2400" dirty="0">
                <a:hlinkClick r:id="rId12" tooltip="Self (programming language)"/>
              </a:rPr>
              <a:t>Self</a:t>
            </a:r>
            <a:r>
              <a:rPr lang="en-US" sz="2400" dirty="0"/>
              <a:t> and </a:t>
            </a:r>
            <a:r>
              <a:rPr lang="en-US" sz="2400" dirty="0">
                <a:hlinkClick r:id="rId13" tooltip="Scheme (programming language)"/>
              </a:rPr>
              <a:t>Scheme</a:t>
            </a:r>
            <a:r>
              <a:rPr lang="en-US" sz="2400" dirty="0"/>
              <a:t>.</a:t>
            </a:r>
            <a:r>
              <a:rPr lang="en-US" sz="2400" baseline="30000" dirty="0">
                <a:hlinkClick r:id="rId14"/>
              </a:rPr>
              <a:t>[13]</a:t>
            </a:r>
            <a:r>
              <a:rPr lang="en-US" sz="2400" dirty="0"/>
              <a:t> The </a:t>
            </a:r>
            <a:r>
              <a:rPr lang="en-US" sz="2400" dirty="0">
                <a:hlinkClick r:id="rId15" tooltip="JSON"/>
              </a:rPr>
              <a:t>JSON</a:t>
            </a:r>
            <a:r>
              <a:rPr lang="en-US" sz="2400" dirty="0"/>
              <a:t> </a:t>
            </a:r>
            <a:r>
              <a:rPr lang="en-US" sz="2400" dirty="0">
                <a:hlinkClick r:id="rId16" tooltip="Serialization"/>
              </a:rPr>
              <a:t>serialization</a:t>
            </a:r>
            <a:r>
              <a:rPr lang="en-US" sz="2400" dirty="0"/>
              <a:t> format, used to store </a:t>
            </a:r>
            <a:r>
              <a:rPr lang="en-US" sz="2400" dirty="0">
                <a:hlinkClick r:id="rId17" tooltip="Data structure"/>
              </a:rPr>
              <a:t>data structures</a:t>
            </a:r>
            <a:r>
              <a:rPr lang="en-US" sz="2400" dirty="0"/>
              <a:t> in </a:t>
            </a:r>
            <a:r>
              <a:rPr lang="en-US" sz="2400" dirty="0">
                <a:hlinkClick r:id="rId18" tooltip="Computer file"/>
              </a:rPr>
              <a:t>files</a:t>
            </a:r>
            <a:r>
              <a:rPr lang="en-US" sz="2400" dirty="0"/>
              <a:t> or transmit them across </a:t>
            </a:r>
            <a:r>
              <a:rPr lang="en-US" sz="2400" dirty="0">
                <a:hlinkClick r:id="rId19" tooltip="Computer network"/>
              </a:rPr>
              <a:t>networks</a:t>
            </a:r>
            <a:r>
              <a:rPr lang="en-US" sz="2400" dirty="0"/>
              <a:t>, is based on JavaScript.</a:t>
            </a:r>
            <a:r>
              <a:rPr lang="en-US" sz="2400" baseline="30000" dirty="0">
                <a:hlinkClick r:id="rId20"/>
              </a:rPr>
              <a:t>[14]</a:t>
            </a:r>
            <a:r>
              <a:rPr lang="en-US" sz="2400" dirty="0"/>
              <a:t> </a:t>
            </a:r>
          </a:p>
        </p:txBody>
      </p:sp>
    </p:spTree>
    <p:extLst>
      <p:ext uri="{BB962C8B-B14F-4D97-AF65-F5344CB8AC3E}">
        <p14:creationId xmlns:p14="http://schemas.microsoft.com/office/powerpoint/2010/main" val="377528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JAVASCRIPT FRAME WORKS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3977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VUEJS</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 y="2079384"/>
            <a:ext cx="10690634" cy="4487426"/>
          </a:xfrm>
          <a:prstGeom prst="rect">
            <a:avLst/>
          </a:prstGeom>
        </p:spPr>
      </p:pic>
    </p:spTree>
    <p:extLst>
      <p:ext uri="{BB962C8B-B14F-4D97-AF65-F5344CB8AC3E}">
        <p14:creationId xmlns:p14="http://schemas.microsoft.com/office/powerpoint/2010/main" val="20415214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5693866"/>
          </a:xfrm>
          <a:prstGeom prst="rect">
            <a:avLst/>
          </a:prstGeom>
        </p:spPr>
        <p:txBody>
          <a:bodyPr wrap="square">
            <a:spAutoFit/>
          </a:bodyPr>
          <a:lstStyle/>
          <a:p>
            <a:r>
              <a:rPr lang="en-US" sz="2800" b="1" dirty="0"/>
              <a:t>Vue.js</a:t>
            </a:r>
            <a:r>
              <a:rPr lang="en-US" sz="2800" dirty="0"/>
              <a:t> (commonly referred to as </a:t>
            </a:r>
            <a:r>
              <a:rPr lang="en-US" sz="2800" b="1" dirty="0" err="1"/>
              <a:t>Vue</a:t>
            </a:r>
            <a:r>
              <a:rPr lang="en-US" sz="2800" dirty="0"/>
              <a:t>; pronounced </a:t>
            </a:r>
            <a:r>
              <a:rPr lang="en-US" sz="2800" dirty="0">
                <a:hlinkClick r:id="rId3" tooltip="Help:IPA/English"/>
              </a:rPr>
              <a:t>/</a:t>
            </a:r>
            <a:r>
              <a:rPr lang="en-US" sz="2800" dirty="0" err="1">
                <a:hlinkClick r:id="rId3" tooltip="Help:IPA/English"/>
              </a:rPr>
              <a:t>vju</a:t>
            </a:r>
            <a:r>
              <a:rPr lang="en-US" sz="2800" dirty="0">
                <a:hlinkClick r:id="rId3" tooltip="Help:IPA/English"/>
              </a:rPr>
              <a:t>ː/</a:t>
            </a:r>
            <a:r>
              <a:rPr lang="en-US" sz="2800" dirty="0"/>
              <a:t>, like </a:t>
            </a:r>
            <a:r>
              <a:rPr lang="en-US" sz="2800" b="1" dirty="0"/>
              <a:t>view</a:t>
            </a:r>
            <a:r>
              <a:rPr lang="en-US" sz="2800" dirty="0"/>
              <a:t>) is an </a:t>
            </a:r>
            <a:r>
              <a:rPr lang="en-US" sz="2800" dirty="0">
                <a:hlinkClick r:id="rId4" tooltip="Open-source software"/>
              </a:rPr>
              <a:t>open-source</a:t>
            </a:r>
            <a:r>
              <a:rPr lang="en-US" sz="2800" dirty="0"/>
              <a:t> </a:t>
            </a:r>
            <a:r>
              <a:rPr lang="en-US" sz="2800" dirty="0">
                <a:hlinkClick r:id="rId5" tooltip="JavaScript framework"/>
              </a:rPr>
              <a:t>JavaScript framework</a:t>
            </a:r>
            <a:r>
              <a:rPr lang="en-US" sz="2800" dirty="0"/>
              <a:t> for building </a:t>
            </a:r>
            <a:r>
              <a:rPr lang="en-US" sz="2800" dirty="0">
                <a:hlinkClick r:id="rId6" tooltip="User interface"/>
              </a:rPr>
              <a:t>user interfaces</a:t>
            </a:r>
            <a:r>
              <a:rPr lang="en-US" sz="2800" dirty="0"/>
              <a:t> and </a:t>
            </a:r>
            <a:r>
              <a:rPr lang="en-US" sz="2800" dirty="0">
                <a:hlinkClick r:id="rId7" tooltip="Single-page application"/>
              </a:rPr>
              <a:t>single-page applications</a:t>
            </a:r>
            <a:r>
              <a:rPr lang="en-US" sz="2800" dirty="0"/>
              <a:t>.</a:t>
            </a:r>
            <a:r>
              <a:rPr lang="en-US" sz="2800" baseline="30000" dirty="0">
                <a:hlinkClick r:id="rId8"/>
              </a:rPr>
              <a:t>[10]</a:t>
            </a:r>
            <a:r>
              <a:rPr lang="en-US" sz="2800" dirty="0"/>
              <a:t> It was created by Evan You, and is maintained by him and the rest of the active core team members coming from various companies such as </a:t>
            </a:r>
            <a:r>
              <a:rPr lang="en-US" sz="2800" dirty="0" err="1">
                <a:hlinkClick r:id="rId9" tooltip="Netlify"/>
              </a:rPr>
              <a:t>Netlify</a:t>
            </a:r>
            <a:r>
              <a:rPr lang="en-US" sz="2800" dirty="0"/>
              <a:t> and </a:t>
            </a:r>
            <a:r>
              <a:rPr lang="en-US" sz="2800" dirty="0" err="1" smtClean="0">
                <a:hlinkClick r:id="rId10" tooltip="Netguru"/>
              </a:rPr>
              <a:t>Netguru</a:t>
            </a:r>
            <a:r>
              <a:rPr lang="en-US" sz="2800" baseline="30000" dirty="0" smtClean="0"/>
              <a:t>.</a:t>
            </a:r>
            <a:r>
              <a:rPr lang="en-US" sz="2800" dirty="0"/>
              <a:t> Vue.js features an incrementally adoptable architecture that focuses on declarative rendering and component composition. Advanced features required for complex applications such as routing, </a:t>
            </a:r>
            <a:r>
              <a:rPr lang="en-US" sz="2800" dirty="0">
                <a:hlinkClick r:id="rId11" tooltip="State management"/>
              </a:rPr>
              <a:t>state management</a:t>
            </a:r>
            <a:r>
              <a:rPr lang="en-US" sz="2800" dirty="0"/>
              <a:t> and </a:t>
            </a:r>
            <a:r>
              <a:rPr lang="en-US" sz="2800" dirty="0">
                <a:hlinkClick r:id="rId12" tooltip="Build automation"/>
              </a:rPr>
              <a:t>build tooling</a:t>
            </a:r>
            <a:r>
              <a:rPr lang="en-US" sz="2800" dirty="0"/>
              <a:t> are offered via officially maintained supporting libraries and packages</a:t>
            </a:r>
            <a:r>
              <a:rPr lang="en-US" sz="2800" baseline="30000" dirty="0">
                <a:hlinkClick r:id="rId13"/>
              </a:rPr>
              <a:t>[12]</a:t>
            </a:r>
            <a:r>
              <a:rPr lang="en-US" sz="2800" dirty="0"/>
              <a:t>, with </a:t>
            </a:r>
            <a:r>
              <a:rPr lang="en-US" sz="2800" dirty="0">
                <a:hlinkClick r:id="rId14" tooltip="Nuxt.js"/>
              </a:rPr>
              <a:t>Nuxt.js</a:t>
            </a:r>
            <a:r>
              <a:rPr lang="en-US" sz="2800" dirty="0"/>
              <a:t> as one of the most popular </a:t>
            </a:r>
            <a:r>
              <a:rPr lang="en-US" sz="2800" dirty="0" smtClean="0"/>
              <a:t>solutions.</a:t>
            </a:r>
            <a:endParaRPr lang="en-US" sz="2800" dirty="0"/>
          </a:p>
        </p:txBody>
      </p:sp>
    </p:spTree>
    <p:extLst>
      <p:ext uri="{BB962C8B-B14F-4D97-AF65-F5344CB8AC3E}">
        <p14:creationId xmlns:p14="http://schemas.microsoft.com/office/powerpoint/2010/main" val="2145400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830997"/>
          </a:xfrm>
          <a:prstGeom prst="rect">
            <a:avLst/>
          </a:prstGeom>
        </p:spPr>
        <p:txBody>
          <a:bodyPr wrap="square">
            <a:spAutoFit/>
          </a:bodyPr>
          <a:lstStyle/>
          <a:p>
            <a:pPr algn="ctr"/>
            <a:r>
              <a:rPr lang="en-US" sz="4800" b="1" dirty="0" smtClean="0"/>
              <a:t>FEATURES OF VUEJS</a:t>
            </a:r>
            <a:endParaRPr lang="en-US" sz="4800" dirty="0"/>
          </a:p>
        </p:txBody>
      </p:sp>
      <p:sp>
        <p:nvSpPr>
          <p:cNvPr id="2" name="TextBox 1"/>
          <p:cNvSpPr txBox="1"/>
          <p:nvPr/>
        </p:nvSpPr>
        <p:spPr>
          <a:xfrm>
            <a:off x="1416675" y="2228045"/>
            <a:ext cx="7881870" cy="2800767"/>
          </a:xfrm>
          <a:prstGeom prst="rect">
            <a:avLst/>
          </a:prstGeom>
          <a:noFill/>
        </p:spPr>
        <p:txBody>
          <a:bodyPr wrap="square" rtlCol="0">
            <a:spAutoFit/>
          </a:bodyPr>
          <a:lstStyle/>
          <a:p>
            <a:pPr marL="571500" indent="-571500" algn="ctr">
              <a:buFont typeface="Arial" panose="020B0604020202020204" pitchFamily="34" charset="0"/>
              <a:buChar char="•"/>
            </a:pPr>
            <a:r>
              <a:rPr lang="en-US" sz="4400" b="1" dirty="0" smtClean="0"/>
              <a:t>COMPONENTS</a:t>
            </a:r>
          </a:p>
          <a:p>
            <a:pPr marL="571500" indent="-571500" algn="ctr">
              <a:buFont typeface="Arial" panose="020B0604020202020204" pitchFamily="34" charset="0"/>
              <a:buChar char="•"/>
            </a:pPr>
            <a:r>
              <a:rPr lang="en-US" sz="4400" b="1" dirty="0" smtClean="0"/>
              <a:t>TEMPLATES</a:t>
            </a:r>
          </a:p>
          <a:p>
            <a:pPr marL="571500" indent="-571500" algn="ctr">
              <a:buFont typeface="Arial" panose="020B0604020202020204" pitchFamily="34" charset="0"/>
              <a:buChar char="•"/>
            </a:pPr>
            <a:r>
              <a:rPr lang="en-US" sz="4400" b="1" dirty="0" smtClean="0"/>
              <a:t>ROUTING</a:t>
            </a:r>
          </a:p>
          <a:p>
            <a:pPr marL="571500" indent="-571500" algn="ctr">
              <a:buFont typeface="Arial" panose="020B0604020202020204" pitchFamily="34" charset="0"/>
              <a:buChar char="•"/>
            </a:pPr>
            <a:r>
              <a:rPr lang="en-US" sz="4400" b="1" dirty="0" smtClean="0"/>
              <a:t>REACTIVITY</a:t>
            </a:r>
            <a:endParaRPr lang="en-US" sz="4400" b="1" dirty="0"/>
          </a:p>
        </p:txBody>
      </p:sp>
    </p:spTree>
    <p:extLst>
      <p:ext uri="{BB962C8B-B14F-4D97-AF65-F5344CB8AC3E}">
        <p14:creationId xmlns:p14="http://schemas.microsoft.com/office/powerpoint/2010/main" val="2704181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MY WEB PAGES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517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Obonguniversity.netlify.com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0" y="1277951"/>
            <a:ext cx="9769903" cy="4736483"/>
          </a:xfrm>
        </p:spPr>
      </p:pic>
    </p:spTree>
    <p:extLst>
      <p:ext uri="{BB962C8B-B14F-4D97-AF65-F5344CB8AC3E}">
        <p14:creationId xmlns:p14="http://schemas.microsoft.com/office/powerpoint/2010/main" val="30451862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Mfonidomark.netlify.com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1" y="1277951"/>
            <a:ext cx="9551192" cy="4630451"/>
          </a:xfrm>
        </p:spPr>
      </p:pic>
    </p:spTree>
    <p:extLst>
      <p:ext uri="{BB962C8B-B14F-4D97-AF65-F5344CB8AC3E}">
        <p14:creationId xmlns:p14="http://schemas.microsoft.com/office/powerpoint/2010/main" val="41484207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Cityuniversity.netlify.com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501" y="1390918"/>
            <a:ext cx="9678862" cy="4368191"/>
          </a:xfrm>
        </p:spPr>
      </p:pic>
    </p:spTree>
    <p:extLst>
      <p:ext uri="{BB962C8B-B14F-4D97-AF65-F5344CB8AC3E}">
        <p14:creationId xmlns:p14="http://schemas.microsoft.com/office/powerpoint/2010/main" val="40993936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92558" y="2148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HIGHLIGHT</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186762" y="1097983"/>
            <a:ext cx="8915400" cy="4662036"/>
          </a:xfrm>
        </p:spPr>
        <p:txBody>
          <a:bodyPr>
            <a:noAutofit/>
          </a:bodyPr>
          <a:lstStyle/>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Start Innovation Hub.</a:t>
            </a: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My Work Experiences</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Web Development and Web application</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Html5</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Css3</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Bootstrap</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Java </a:t>
            </a:r>
            <a:r>
              <a:rPr lang="en-US" sz="3200" b="1" dirty="0" smtClean="0">
                <a:latin typeface="Times New Roman" panose="02020603050405020304" pitchFamily="18" charset="0"/>
                <a:cs typeface="Times New Roman" panose="02020603050405020304" pitchFamily="18" charset="0"/>
              </a:rPr>
              <a:t>Script</a:t>
            </a:r>
          </a:p>
          <a:p>
            <a:pPr>
              <a:buFont typeface="Wingdings" panose="05000000000000000000" pitchFamily="2" charset="2"/>
              <a:buChar char="Ø"/>
            </a:pPr>
            <a:r>
              <a:rPr lang="en-US" sz="3200" b="1" dirty="0" err="1" smtClean="0">
                <a:latin typeface="Times New Roman" panose="02020603050405020304" pitchFamily="18" charset="0"/>
                <a:cs typeface="Times New Roman" panose="02020603050405020304" pitchFamily="18" charset="0"/>
              </a:rPr>
              <a:t>Vuejs</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My web Pages</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9876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MY WEB </a:t>
            </a:r>
            <a:r>
              <a:rPr lang="en-US" sz="4400" b="1" dirty="0" smtClean="0">
                <a:latin typeface="Times New Roman" panose="02020603050405020304" pitchFamily="18" charset="0"/>
                <a:cs typeface="Times New Roman" panose="02020603050405020304" pitchFamily="18" charset="0"/>
              </a:rPr>
              <a:t>APP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17207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66" y="580137"/>
            <a:ext cx="10058400" cy="5962329"/>
          </a:xfrm>
          <a:prstGeom prst="rect">
            <a:avLst/>
          </a:prstGeom>
        </p:spPr>
      </p:pic>
    </p:spTree>
    <p:extLst>
      <p:ext uri="{BB962C8B-B14F-4D97-AF65-F5344CB8AC3E}">
        <p14:creationId xmlns:p14="http://schemas.microsoft.com/office/powerpoint/2010/main" val="15319284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10" name="Title 1"/>
          <p:cNvSpPr>
            <a:spLocks noGrp="1"/>
          </p:cNvSpPr>
          <p:nvPr>
            <p:ph type="title"/>
          </p:nvPr>
        </p:nvSpPr>
        <p:spPr>
          <a:xfrm>
            <a:off x="899911" y="226403"/>
            <a:ext cx="8911687" cy="128089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1" name="Content Placeholder 3"/>
          <p:cNvSpPr>
            <a:spLocks noGrp="1"/>
          </p:cNvSpPr>
          <p:nvPr>
            <p:ph idx="1"/>
          </p:nvPr>
        </p:nvSpPr>
        <p:spPr>
          <a:xfrm>
            <a:off x="721217" y="1507292"/>
            <a:ext cx="9414456" cy="5073811"/>
          </a:xfrm>
        </p:spPr>
        <p:txBody>
          <a:bodyPr>
            <a:noAutofit/>
          </a:bodyPr>
          <a:lstStyle/>
          <a:p>
            <a:pPr marL="0" indent="0">
              <a:lnSpc>
                <a:spcPct val="150000"/>
              </a:lnSpc>
              <a:buNone/>
            </a:pPr>
            <a:r>
              <a:rPr lang="en-GB" dirty="0" smtClean="0"/>
              <a:t>	The </a:t>
            </a:r>
            <a:r>
              <a:rPr lang="en-GB" dirty="0"/>
              <a:t>Student Industrial work Experience Scheme (SIWES) gave me the privilege to relate with senior professionals and other students from different institutions. </a:t>
            </a:r>
            <a:r>
              <a:rPr lang="en-GB" dirty="0" smtClean="0"/>
              <a:t>The </a:t>
            </a:r>
            <a:r>
              <a:rPr lang="en-GB" dirty="0"/>
              <a:t>knowledge acquired is not only academic or technical as I was also made to understand the importance of other fields of study and ultimately appreciate the roles they play to the success of any industry. The experience made me appreciate my chosen field of study both in the classroom and in the larger society.</a:t>
            </a:r>
            <a:endParaRPr lang="en-US" dirty="0"/>
          </a:p>
        </p:txBody>
      </p:sp>
    </p:spTree>
    <p:extLst>
      <p:ext uri="{BB962C8B-B14F-4D97-AF65-F5344CB8AC3E}">
        <p14:creationId xmlns:p14="http://schemas.microsoft.com/office/powerpoint/2010/main" val="4287607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617459" y="373488"/>
            <a:ext cx="8911687" cy="131444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ABOUT START INNOVATION HUB</a:t>
            </a:r>
            <a:endParaRPr lang="en-US" sz="4000" b="1" dirty="0">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899911" y="2079384"/>
            <a:ext cx="8915400" cy="3777622"/>
          </a:xfrm>
        </p:spPr>
        <p:txBody>
          <a:bodyPr>
            <a:noAutofit/>
          </a:bodyPr>
          <a:lstStyle/>
          <a:p>
            <a:pPr marL="0" indent="0">
              <a:buNone/>
            </a:pPr>
            <a:r>
              <a:rPr lang="en-US" sz="2800" dirty="0" smtClean="0"/>
              <a:t> </a:t>
            </a:r>
            <a:r>
              <a:rPr lang="en-US" sz="2800" dirty="0"/>
              <a:t>Start Innovation Hub Nigeria is an ICT firm with innovation lab in </a:t>
            </a:r>
            <a:r>
              <a:rPr lang="en-US" sz="2800" dirty="0" err="1"/>
              <a:t>Uyo</a:t>
            </a:r>
            <a:r>
              <a:rPr lang="en-US" sz="2800" dirty="0"/>
              <a:t>, </a:t>
            </a:r>
            <a:r>
              <a:rPr lang="en-US" sz="2800" dirty="0" err="1"/>
              <a:t>Akwa</a:t>
            </a:r>
            <a:r>
              <a:rPr lang="en-US" sz="2800" dirty="0"/>
              <a:t> </a:t>
            </a:r>
            <a:r>
              <a:rPr lang="en-US" sz="2800" dirty="0" err="1"/>
              <a:t>Ibom</a:t>
            </a:r>
            <a:r>
              <a:rPr lang="en-US" sz="2800" dirty="0"/>
              <a:t> State, South-South of Nigeria. We are committed to helping technology startups with software and hardware ideas start up faster. Start Hub is a lab with business center facilities and all in one open space for entrepreneurs to leverage on Nigeria’s strength and capitalize on opportunities in the global economy</a:t>
            </a:r>
            <a:r>
              <a:rPr lang="en-US" sz="2800" dirty="0" smtClean="0"/>
              <a:t>.</a:t>
            </a:r>
            <a:endParaRPr lang="en-US" sz="2800" dirty="0"/>
          </a:p>
        </p:txBody>
      </p:sp>
    </p:spTree>
    <p:extLst>
      <p:ext uri="{BB962C8B-B14F-4D97-AF65-F5344CB8AC3E}">
        <p14:creationId xmlns:p14="http://schemas.microsoft.com/office/powerpoint/2010/main" val="27116872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592428" y="476519"/>
            <a:ext cx="9530365" cy="5962917"/>
          </a:xfrm>
        </p:spPr>
        <p:txBody>
          <a:bodyPr>
            <a:noAutofit/>
          </a:bodyPr>
          <a:lstStyle/>
          <a:p>
            <a:r>
              <a:rPr lang="en-US" sz="3200" dirty="0"/>
              <a:t>Start Hub aims at stimulating economic growth in the technology community by providing key ingredients like seed funding, mentorship and access to business expertise. Others are networking opportunities, peer review, pitch development, product testing and introduction to investors.</a:t>
            </a:r>
          </a:p>
          <a:p>
            <a:r>
              <a:rPr lang="en-US" sz="3200" dirty="0"/>
              <a:t>Apart from developers and hackers, we also collaborate with government, social entrepreneurs, investors, technologists, media, tech companies and venture capitalists in and around Nigeria.</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173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899910" y="631180"/>
            <a:ext cx="9132731" cy="5795377"/>
          </a:xfrm>
        </p:spPr>
        <p:txBody>
          <a:bodyPr>
            <a:noAutofit/>
          </a:bodyPr>
          <a:lstStyle/>
          <a:p>
            <a:r>
              <a:rPr lang="en-US" sz="3200" dirty="0"/>
              <a:t>We also develop software solutions for local businesses. Our skills cut across research, analysis, design, development, testing, management and growth for both mobile and web platforms.</a:t>
            </a:r>
          </a:p>
          <a:p>
            <a:r>
              <a:rPr lang="en-US" sz="3200" dirty="0"/>
              <a:t>We provide space, internet, power and mentorship for tech entrepreneurs. Start Innovation Hub is a platform for people to live their tech dreams with deliberate intention of stimulating economic growth in the technology community by providing access to business expertise.</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41680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838707" y="277150"/>
            <a:ext cx="8911687" cy="1280890"/>
          </a:xfrm>
        </p:spPr>
        <p:txBody>
          <a:bodyPr/>
          <a:lstStyle/>
          <a:p>
            <a:pPr algn="ctr"/>
            <a:r>
              <a:rPr lang="en-US" sz="3200" dirty="0" smtClean="0"/>
              <a:t>MY WORK EXPERIENCE</a:t>
            </a:r>
            <a:endParaRPr lang="en-US" sz="3200" dirty="0"/>
          </a:p>
        </p:txBody>
      </p:sp>
      <p:sp>
        <p:nvSpPr>
          <p:cNvPr id="10" name="Content Placeholder 2"/>
          <p:cNvSpPr>
            <a:spLocks noGrp="1"/>
          </p:cNvSpPr>
          <p:nvPr>
            <p:ph idx="1"/>
          </p:nvPr>
        </p:nvSpPr>
        <p:spPr>
          <a:xfrm>
            <a:off x="991673" y="1558040"/>
            <a:ext cx="9147778" cy="4378940"/>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My Industrial experience has exposed me to various aspects of computer </a:t>
            </a:r>
            <a:r>
              <a:rPr lang="en-US" sz="3600" dirty="0" smtClean="0">
                <a:latin typeface="Times New Roman" panose="02020603050405020304" pitchFamily="18" charset="0"/>
                <a:cs typeface="Times New Roman" panose="02020603050405020304" pitchFamily="18" charset="0"/>
              </a:rPr>
              <a:t>science </a:t>
            </a:r>
            <a:r>
              <a:rPr lang="en-US" sz="3600" dirty="0">
                <a:latin typeface="Times New Roman" panose="02020603050405020304" pitchFamily="18" charset="0"/>
                <a:cs typeface="Times New Roman" panose="02020603050405020304" pitchFamily="18" charset="0"/>
              </a:rPr>
              <a:t>like: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Web Development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Web Applications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Networking basics</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Programming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Computer </a:t>
            </a:r>
            <a:r>
              <a:rPr lang="en-US" sz="3600" dirty="0">
                <a:latin typeface="Times New Roman" panose="02020603050405020304" pitchFamily="18" charset="0"/>
                <a:cs typeface="Times New Roman" panose="02020603050405020304" pitchFamily="18" charset="0"/>
              </a:rPr>
              <a:t>maintenance  </a:t>
            </a:r>
          </a:p>
        </p:txBody>
      </p:sp>
    </p:spTree>
    <p:extLst>
      <p:ext uri="{BB962C8B-B14F-4D97-AF65-F5344CB8AC3E}">
        <p14:creationId xmlns:p14="http://schemas.microsoft.com/office/powerpoint/2010/main" val="109619680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64396"/>
            <a:ext cx="8911687" cy="845461"/>
          </a:xfrm>
        </p:spPr>
        <p:txBody>
          <a:bodyPr>
            <a:normAutofit fontScale="90000"/>
          </a:bodyPr>
          <a:lstStyle/>
          <a:p>
            <a:pPr algn="ctr"/>
            <a:r>
              <a:rPr lang="en-US" sz="4400" b="1" dirty="0" smtClean="0">
                <a:latin typeface="Times New Roman" panose="02020603050405020304" pitchFamily="18" charset="0"/>
                <a:cs typeface="Times New Roman" panose="02020603050405020304" pitchFamily="18" charset="0"/>
              </a:rPr>
              <a:t>Web development and web application</a:t>
            </a:r>
            <a:endParaRPr lang="en-US"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44321" y="717064"/>
            <a:ext cx="982658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is the creation of </a:t>
            </a:r>
            <a:r>
              <a:rPr kumimoji="0" lang="en-US" sz="2400" b="0" i="0" u="none" strike="noStrike" cap="none" normalizeH="0" baseline="0" dirty="0" smtClean="0">
                <a:ln>
                  <a:noFill/>
                </a:ln>
                <a:solidFill>
                  <a:schemeClr val="tx1"/>
                </a:solidFill>
                <a:effectLst/>
                <a:latin typeface="Arial" panose="020B0604020202020204" pitchFamily="34" charset="0"/>
                <a:hlinkClick r:id="rId3"/>
              </a:rPr>
              <a:t>application programs</a:t>
            </a:r>
            <a:r>
              <a:rPr kumimoji="0" lang="en-US" sz="2400" b="0" i="0" u="none" strike="noStrike" cap="none" normalizeH="0" baseline="0" dirty="0" smtClean="0">
                <a:ln>
                  <a:noFill/>
                </a:ln>
                <a:solidFill>
                  <a:schemeClr val="tx1"/>
                </a:solidFill>
                <a:effectLst/>
                <a:latin typeface="Arial" panose="020B0604020202020204" pitchFamily="34" charset="0"/>
              </a:rPr>
              <a:t> that reside on remote servers and are delivered to the user’s device over the Internet. A web application (web app) does not need to be downloaded and is instead accessed through a network. An end user can access a web application through a web browser such as Google Chrome, Safari, or Mozilla Firefox. A majority of web applications can be written in </a:t>
            </a:r>
            <a:r>
              <a:rPr kumimoji="0" lang="en-US" sz="2400" b="0" i="0" u="none" strike="noStrike" cap="none" normalizeH="0" baseline="0" dirty="0" smtClean="0">
                <a:ln>
                  <a:noFill/>
                </a:ln>
                <a:solidFill>
                  <a:schemeClr val="tx1"/>
                </a:solidFill>
                <a:effectLst/>
                <a:latin typeface="Arial" panose="020B0604020202020204" pitchFamily="34" charset="0"/>
                <a:hlinkClick r:id="rId4"/>
              </a:rPr>
              <a:t>JavaScript</a:t>
            </a:r>
            <a:r>
              <a:rPr kumimoji="0" lang="en-US" sz="2400" b="0" i="0" u="none" strike="noStrike" cap="none" normalizeH="0" baseline="0" dirty="0" smtClean="0">
                <a:ln>
                  <a:noFill/>
                </a:ln>
                <a:solidFill>
                  <a:schemeClr val="tx1"/>
                </a:solidFill>
                <a:effectLst/>
                <a:latin typeface="Arial" panose="020B0604020202020204" pitchFamily="34" charset="0"/>
              </a:rPr>
              <a:t>, Cascading Style Sheets (</a:t>
            </a:r>
            <a:r>
              <a:rPr kumimoji="0" lang="en-US" sz="2400" b="0" i="0" u="none" strike="noStrike" cap="none" normalizeH="0" baseline="0" dirty="0" smtClean="0">
                <a:ln>
                  <a:noFill/>
                </a:ln>
                <a:solidFill>
                  <a:schemeClr val="tx1"/>
                </a:solidFill>
                <a:effectLst/>
                <a:latin typeface="Arial" panose="020B0604020202020204" pitchFamily="34" charset="0"/>
                <a:hlinkClick r:id="rId5"/>
              </a:rPr>
              <a:t>CSS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6"/>
              </a:rPr>
              <a:t>HTML5</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will typically have a short development life-cycle lead by a small development team. </a:t>
            </a:r>
            <a:r>
              <a:rPr kumimoji="0" lang="en-US" sz="2400" b="0" i="0" u="none" strike="noStrike" cap="none" normalizeH="0" baseline="0" dirty="0" smtClean="0">
                <a:ln>
                  <a:noFill/>
                </a:ln>
                <a:solidFill>
                  <a:schemeClr val="tx1"/>
                </a:solidFill>
                <a:effectLst/>
                <a:latin typeface="Arial" panose="020B0604020202020204" pitchFamily="34" charset="0"/>
                <a:hlinkClick r:id="rId7"/>
              </a:rPr>
              <a:t>Front-end</a:t>
            </a:r>
            <a:r>
              <a:rPr kumimoji="0" lang="en-US" sz="2400" b="0" i="0" u="none" strike="noStrike" cap="none" normalizeH="0" baseline="0" dirty="0" smtClean="0">
                <a:ln>
                  <a:noFill/>
                </a:ln>
                <a:solidFill>
                  <a:schemeClr val="tx1"/>
                </a:solidFill>
                <a:effectLst/>
                <a:latin typeface="Arial" panose="020B0604020202020204" pitchFamily="34" charset="0"/>
              </a:rPr>
              <a:t> development for web applications is accomplished through client-side programming. </a:t>
            </a:r>
            <a:r>
              <a:rPr kumimoji="0" lang="en-US" sz="2400" b="0" i="0" u="none" strike="noStrike" cap="none" normalizeH="0" baseline="0" dirty="0" smtClean="0">
                <a:ln>
                  <a:noFill/>
                </a:ln>
                <a:solidFill>
                  <a:schemeClr val="tx1"/>
                </a:solidFill>
                <a:effectLst/>
                <a:latin typeface="Arial" panose="020B0604020202020204" pitchFamily="34" charset="0"/>
                <a:hlinkClick r:id="rId8"/>
              </a:rPr>
              <a:t>Client</a:t>
            </a:r>
            <a:r>
              <a:rPr kumimoji="0" lang="en-US" sz="2400" b="0" i="0" u="none" strike="noStrike" cap="none" normalizeH="0" baseline="0" dirty="0" smtClean="0">
                <a:ln>
                  <a:noFill/>
                </a:ln>
                <a:solidFill>
                  <a:schemeClr val="tx1"/>
                </a:solidFill>
                <a:effectLst/>
                <a:latin typeface="Arial" panose="020B0604020202020204" pitchFamily="34" charset="0"/>
              </a:rPr>
              <a:t> refers to a computer application such as a web browser. Client-side programming will typically utilize </a:t>
            </a:r>
            <a:r>
              <a:rPr kumimoji="0" lang="en-US" sz="2400" b="0" i="0" u="none" strike="noStrike" cap="none" normalizeH="0" baseline="0" dirty="0" smtClean="0">
                <a:ln>
                  <a:noFill/>
                </a:ln>
                <a:solidFill>
                  <a:schemeClr val="tx1"/>
                </a:solidFill>
                <a:effectLst/>
                <a:latin typeface="Arial" panose="020B0604020202020204" pitchFamily="34" charset="0"/>
                <a:hlinkClick r:id="rId9"/>
              </a:rPr>
              <a:t>HTML,</a:t>
            </a:r>
            <a:r>
              <a:rPr kumimoji="0" lang="en-US" sz="2400" b="0" i="0" u="none" strike="noStrike" cap="none" normalizeH="0" baseline="0" dirty="0" smtClean="0">
                <a:ln>
                  <a:noFill/>
                </a:ln>
                <a:solidFill>
                  <a:schemeClr val="tx1"/>
                </a:solidFill>
                <a:effectLst/>
                <a:latin typeface="Arial" panose="020B0604020202020204" pitchFamily="34" charset="0"/>
              </a:rPr>
              <a:t> CSS and JavaScript. HTML programming will instruct a browser how to display the on-screen content of web pages, while CSS keeps displayed information in the correct format. JavaScript will run JavaScript code on a web page, making some of the content interactive.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09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39892" y="148472"/>
            <a:ext cx="9635438" cy="6709529"/>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Server-side programming powers the client-side programming and is used to create the </a:t>
            </a:r>
            <a:r>
              <a:rPr lang="en-US" sz="2800" dirty="0">
                <a:latin typeface="Arial" panose="020B0604020202020204" pitchFamily="34" charset="0"/>
                <a:hlinkClick r:id="rId3"/>
              </a:rPr>
              <a:t>scripts</a:t>
            </a:r>
            <a:r>
              <a:rPr lang="en-US" sz="2800" dirty="0">
                <a:latin typeface="Arial" panose="020B0604020202020204" pitchFamily="34" charset="0"/>
              </a:rPr>
              <a:t> that web applications use. Scripts can be written in multiple scripting languages such as </a:t>
            </a:r>
            <a:r>
              <a:rPr lang="en-US" sz="2800" dirty="0">
                <a:latin typeface="Arial" panose="020B0604020202020204" pitchFamily="34" charset="0"/>
                <a:hlinkClick r:id="rId4"/>
              </a:rPr>
              <a:t>Ruby</a:t>
            </a:r>
            <a:r>
              <a:rPr lang="en-US" sz="2800" dirty="0">
                <a:latin typeface="Arial" panose="020B0604020202020204" pitchFamily="34" charset="0"/>
              </a:rPr>
              <a:t>, </a:t>
            </a:r>
            <a:r>
              <a:rPr lang="en-US" sz="2800" dirty="0">
                <a:latin typeface="Arial" panose="020B0604020202020204" pitchFamily="34" charset="0"/>
                <a:hlinkClick r:id="rId5"/>
              </a:rPr>
              <a:t>Java</a:t>
            </a:r>
            <a:r>
              <a:rPr lang="en-US" sz="2800" dirty="0">
                <a:latin typeface="Arial" panose="020B0604020202020204" pitchFamily="34" charset="0"/>
              </a:rPr>
              <a:t> and </a:t>
            </a:r>
            <a:r>
              <a:rPr lang="en-US" sz="2800" dirty="0">
                <a:latin typeface="Arial" panose="020B0604020202020204" pitchFamily="34" charset="0"/>
                <a:hlinkClick r:id="rId6"/>
              </a:rPr>
              <a:t>Python</a:t>
            </a:r>
            <a:r>
              <a:rPr lang="en-US" sz="2800" dirty="0">
                <a:latin typeface="Arial" panose="020B0604020202020204" pitchFamily="34" charset="0"/>
              </a:rPr>
              <a:t>. Server-side scripting will create a custom interface for the end-user and will hide the </a:t>
            </a:r>
            <a:r>
              <a:rPr lang="en-US" sz="2800" dirty="0">
                <a:latin typeface="Arial" panose="020B0604020202020204" pitchFamily="34" charset="0"/>
                <a:hlinkClick r:id="rId7"/>
              </a:rPr>
              <a:t>source code</a:t>
            </a:r>
            <a:r>
              <a:rPr lang="en-US" sz="2800" dirty="0">
                <a:latin typeface="Arial" panose="020B0604020202020204" pitchFamily="34" charset="0"/>
              </a:rPr>
              <a:t> that makes up the interface.</a:t>
            </a:r>
          </a:p>
          <a:p>
            <a:pPr lvl="0" defTabSz="914400" eaLnBrk="0" fontAlgn="base" hangingPunct="0">
              <a:spcBef>
                <a:spcPct val="0"/>
              </a:spcBef>
              <a:spcAft>
                <a:spcPct val="0"/>
              </a:spcAft>
            </a:pPr>
            <a:r>
              <a:rPr lang="en-US" sz="2800" dirty="0">
                <a:latin typeface="Arial" panose="020B0604020202020204" pitchFamily="34" charset="0"/>
              </a:rPr>
              <a:t>A </a:t>
            </a:r>
            <a:r>
              <a:rPr lang="en-US" sz="2800" dirty="0">
                <a:latin typeface="Arial" panose="020B0604020202020204" pitchFamily="34" charset="0"/>
                <a:hlinkClick r:id="rId8"/>
              </a:rPr>
              <a:t>database</a:t>
            </a:r>
            <a:r>
              <a:rPr lang="en-US" sz="2800" dirty="0">
                <a:latin typeface="Arial" panose="020B0604020202020204" pitchFamily="34" charset="0"/>
              </a:rPr>
              <a:t> such as </a:t>
            </a:r>
            <a:r>
              <a:rPr lang="en-US" sz="2800" dirty="0">
                <a:latin typeface="Arial" panose="020B0604020202020204" pitchFamily="34" charset="0"/>
                <a:hlinkClick r:id="rId9"/>
              </a:rPr>
              <a:t>MySQL</a:t>
            </a:r>
            <a:r>
              <a:rPr lang="en-US" sz="2800" dirty="0">
                <a:latin typeface="Arial" panose="020B0604020202020204" pitchFamily="34" charset="0"/>
              </a:rPr>
              <a:t> or </a:t>
            </a:r>
            <a:r>
              <a:rPr lang="en-US" sz="2800" dirty="0" err="1">
                <a:latin typeface="Arial" panose="020B0604020202020204" pitchFamily="34" charset="0"/>
                <a:hlinkClick r:id="rId10"/>
              </a:rPr>
              <a:t>MongoDB</a:t>
            </a:r>
            <a:r>
              <a:rPr lang="en-US" sz="2800" dirty="0">
                <a:latin typeface="Arial" panose="020B0604020202020204" pitchFamily="34" charset="0"/>
              </a:rPr>
              <a:t> can be used to store data in web application development.</a:t>
            </a: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Best Practices</a:t>
            </a:r>
          </a:p>
          <a:p>
            <a:pPr lvl="0" defTabSz="914400" eaLnBrk="0" fontAlgn="base" hangingPunct="0">
              <a:spcBef>
                <a:spcPct val="0"/>
              </a:spcBef>
              <a:spcAft>
                <a:spcPct val="0"/>
              </a:spcAft>
            </a:pPr>
            <a:r>
              <a:rPr lang="en-US" sz="1600" dirty="0">
                <a:latin typeface="Arial" panose="020B0604020202020204" pitchFamily="34" charset="0"/>
              </a:rPr>
              <a:t>Web applications will have a large amount of information that may contain mistakes, so the testing process for web applications tend to be more in-depth than other forms of software. Web application development tests may include security, </a:t>
            </a:r>
            <a:r>
              <a:rPr lang="en-US" sz="2800" dirty="0">
                <a:latin typeface="Arial" panose="020B0604020202020204" pitchFamily="34" charset="0"/>
                <a:hlinkClick r:id="rId11"/>
              </a:rPr>
              <a:t>performance</a:t>
            </a:r>
            <a:r>
              <a:rPr lang="en-US" sz="2800" dirty="0">
                <a:latin typeface="Arial" panose="020B0604020202020204" pitchFamily="34" charset="0"/>
              </a:rPr>
              <a:t>, </a:t>
            </a:r>
            <a:r>
              <a:rPr lang="en-US" sz="2800" dirty="0">
                <a:latin typeface="Arial" panose="020B0604020202020204" pitchFamily="34" charset="0"/>
                <a:hlinkClick r:id="rId12"/>
              </a:rPr>
              <a:t>load</a:t>
            </a:r>
            <a:r>
              <a:rPr lang="en-US" sz="2800" dirty="0">
                <a:latin typeface="Arial" panose="020B0604020202020204" pitchFamily="34" charset="0"/>
              </a:rPr>
              <a:t>, </a:t>
            </a:r>
            <a:r>
              <a:rPr lang="en-US" sz="2800" dirty="0">
                <a:latin typeface="Arial" panose="020B0604020202020204" pitchFamily="34" charset="0"/>
                <a:hlinkClick r:id="rId13"/>
              </a:rPr>
              <a:t>stress</a:t>
            </a:r>
            <a:r>
              <a:rPr lang="en-US" sz="2800" dirty="0">
                <a:latin typeface="Arial" panose="020B0604020202020204" pitchFamily="34" charset="0"/>
              </a:rPr>
              <a:t>, </a:t>
            </a:r>
            <a:r>
              <a:rPr lang="en-US" sz="2800" dirty="0">
                <a:latin typeface="Arial" panose="020B0604020202020204" pitchFamily="34" charset="0"/>
                <a:hlinkClick r:id="rId14"/>
              </a:rPr>
              <a:t>accessibility</a:t>
            </a:r>
            <a:r>
              <a:rPr lang="en-US" sz="2800" dirty="0">
                <a:latin typeface="Arial" panose="020B0604020202020204" pitchFamily="34" charset="0"/>
              </a:rPr>
              <a:t>, </a:t>
            </a:r>
            <a:r>
              <a:rPr lang="en-US" sz="2800" dirty="0">
                <a:latin typeface="Arial" panose="020B0604020202020204" pitchFamily="34" charset="0"/>
                <a:hlinkClick r:id="rId15"/>
              </a:rPr>
              <a:t>usability</a:t>
            </a:r>
            <a:r>
              <a:rPr lang="en-US" sz="2800" dirty="0">
                <a:latin typeface="Arial" panose="020B0604020202020204" pitchFamily="34" charset="0"/>
              </a:rPr>
              <a:t> and </a:t>
            </a:r>
            <a:r>
              <a:rPr lang="en-US" sz="2800" dirty="0">
                <a:latin typeface="Arial" panose="020B0604020202020204" pitchFamily="34" charset="0"/>
                <a:hlinkClick r:id="rId16"/>
              </a:rPr>
              <a:t>quality assurance tests.</a:t>
            </a:r>
            <a:r>
              <a:rPr lang="en-US" sz="2800" dirty="0">
                <a:latin typeface="Arial" panose="020B0604020202020204" pitchFamily="34" charset="0"/>
              </a:rPr>
              <a:t> Other tests that can be performed for web applications include </a:t>
            </a:r>
            <a:r>
              <a:rPr lang="en-US" sz="2800" dirty="0">
                <a:latin typeface="Arial" panose="020B0604020202020204" pitchFamily="34" charset="0"/>
                <a:hlinkClick r:id="rId17"/>
              </a:rPr>
              <a:t>HTML/CSS validation</a:t>
            </a:r>
            <a:r>
              <a:rPr lang="en-US" sz="2800" dirty="0">
                <a:latin typeface="Arial" panose="020B0604020202020204" pitchFamily="34" charset="0"/>
              </a:rPr>
              <a:t> or </a:t>
            </a:r>
            <a:r>
              <a:rPr lang="en-US" sz="2800" dirty="0">
                <a:latin typeface="Arial" panose="020B0604020202020204" pitchFamily="34" charset="0"/>
                <a:hlinkClick r:id="rId18"/>
              </a:rPr>
              <a:t>cross-browser tests</a:t>
            </a:r>
            <a:r>
              <a:rPr lang="en-US" sz="2800" dirty="0">
                <a:latin typeface="Arial" panose="020B0604020202020204" pitchFamily="34" charset="0"/>
              </a:rPr>
              <a:t>. Many of these tests can and should be automated whenever possible.</a:t>
            </a:r>
            <a:endParaRPr lang="en-US" b="1" dirty="0">
              <a:latin typeface="Arial" panose="020B0604020202020204" pitchFamily="34" charset="0"/>
            </a:endParaRPr>
          </a:p>
          <a:p>
            <a:pPr lvl="0" defTabSz="914400" eaLnBrk="0" fontAlgn="base" hangingPunct="0">
              <a:spcBef>
                <a:spcPct val="0"/>
              </a:spcBef>
              <a:spcAft>
                <a:spcPct val="0"/>
              </a:spcAft>
            </a:pPr>
            <a:r>
              <a:rPr lang="en-US" b="1" dirty="0" smtClean="0">
                <a:latin typeface="Arial" panose="020B0604020202020204" pitchFamily="34" charset="0"/>
              </a:rPr>
              <a:t>Tools</a:t>
            </a:r>
            <a:endParaRPr lang="en-US" b="1" dirty="0">
              <a:latin typeface="Arial" panose="020B0604020202020204" pitchFamily="34" charset="0"/>
            </a:endParaRPr>
          </a:p>
        </p:txBody>
      </p:sp>
    </p:spTree>
    <p:extLst>
      <p:ext uri="{BB962C8B-B14F-4D97-AF65-F5344CB8AC3E}">
        <p14:creationId xmlns:p14="http://schemas.microsoft.com/office/powerpoint/2010/main" val="3639869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139</TotalTime>
  <Words>1801</Words>
  <Application>Microsoft Office PowerPoint</Application>
  <PresentationFormat>Widescreen</PresentationFormat>
  <Paragraphs>86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 Unicode MS</vt:lpstr>
      <vt:lpstr>Arial</vt:lpstr>
      <vt:lpstr>Arial Rounded MT Bold</vt:lpstr>
      <vt:lpstr>Comic Sans MS</vt:lpstr>
      <vt:lpstr>Times New Roman</vt:lpstr>
      <vt:lpstr>Trebuchet MS</vt:lpstr>
      <vt:lpstr>Wingdings</vt:lpstr>
      <vt:lpstr>Berlin</vt:lpstr>
      <vt:lpstr>SIWES TECHNICAL  REPORT</vt:lpstr>
      <vt:lpstr>PowerPoint Presentation</vt:lpstr>
      <vt:lpstr>HIGHLIGHT</vt:lpstr>
      <vt:lpstr>ABOUT START INNOVATION HUB</vt:lpstr>
      <vt:lpstr>PowerPoint Presentation</vt:lpstr>
      <vt:lpstr>PowerPoint Presentation</vt:lpstr>
      <vt:lpstr>MY WORK EXPERIENCE</vt:lpstr>
      <vt:lpstr>Web development and web application</vt:lpstr>
      <vt:lpstr>PowerPoint Presentation</vt:lpstr>
      <vt:lpstr>PowerPoint Presentation</vt:lpstr>
      <vt:lpstr>PowerPoint Presentation</vt:lpstr>
      <vt:lpstr>HTML5</vt:lpstr>
      <vt:lpstr>PowerPoint Presentation</vt:lpstr>
      <vt:lpstr>PowerPoint Presentation</vt:lpstr>
      <vt:lpstr>CSS3</vt:lpstr>
      <vt:lpstr>PowerPoint Presentation</vt:lpstr>
      <vt:lpstr>PowerPoint Presentation</vt:lpstr>
      <vt:lpstr>PowerPoint Presentation</vt:lpstr>
      <vt:lpstr>PowerPoint Presentation</vt:lpstr>
      <vt:lpstr>JAVASCRIPT</vt:lpstr>
      <vt:lpstr>PowerPoint Presentation</vt:lpstr>
      <vt:lpstr>JAVASCRIPT FRAME WORKS</vt:lpstr>
      <vt:lpstr>VUEJS</vt:lpstr>
      <vt:lpstr>PowerPoint Presentation</vt:lpstr>
      <vt:lpstr>PowerPoint Presentation</vt:lpstr>
      <vt:lpstr>MY WEB PAGES</vt:lpstr>
      <vt:lpstr>Obonguniversity.netlify.com</vt:lpstr>
      <vt:lpstr>Mfonidomark.netlify.com</vt:lpstr>
      <vt:lpstr>Cityuniversity.netlify.com</vt:lpstr>
      <vt:lpstr>MY WEB APP</vt:lpstr>
      <vt:lpstr>PowerPoint Presentation</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SIWES TECHNICAL  REPORT</dc:title>
  <dc:creator>MFONIDO FRIDAY MARK</dc:creator>
  <cp:lastModifiedBy>MFONIDO FRIDAY MARK</cp:lastModifiedBy>
  <cp:revision>14</cp:revision>
  <dcterms:created xsi:type="dcterms:W3CDTF">2019-10-06T07:22:10Z</dcterms:created>
  <dcterms:modified xsi:type="dcterms:W3CDTF">2019-10-14T19:13:39Z</dcterms:modified>
</cp:coreProperties>
</file>