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9" r:id="rId4"/>
    <p:sldId id="272" r:id="rId5"/>
    <p:sldId id="260" r:id="rId6"/>
    <p:sldId id="279" r:id="rId7"/>
    <p:sldId id="280" r:id="rId8"/>
    <p:sldId id="262" r:id="rId9"/>
    <p:sldId id="276" r:id="rId10"/>
    <p:sldId id="277" r:id="rId11"/>
    <p:sldId id="263" r:id="rId12"/>
    <p:sldId id="273" r:id="rId13"/>
    <p:sldId id="274" r:id="rId14"/>
    <p:sldId id="264" r:id="rId15"/>
    <p:sldId id="265" r:id="rId16"/>
    <p:sldId id="266" r:id="rId17"/>
    <p:sldId id="267" r:id="rId18"/>
    <p:sldId id="269" r:id="rId19"/>
    <p:sldId id="270" r:id="rId20"/>
    <p:sldId id="271" r:id="rId21"/>
    <p:sldId id="278" r:id="rId22"/>
    <p:sldId id="268" r:id="rId23"/>
    <p:sldId id="284" r:id="rId24"/>
    <p:sldId id="281" r:id="rId25"/>
    <p:sldId id="282" r:id="rId26"/>
    <p:sldId id="283" r:id="rId27"/>
    <p:sldId id="285" r:id="rId28"/>
    <p:sldId id="287" r:id="rId29"/>
    <p:sldId id="286"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412103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176A50-DFD4-4048-A68B-D33C6A7DB9CA}"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09942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88344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282023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3458615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85790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23922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340850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47053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278007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176A50-DFD4-4048-A68B-D33C6A7DB9CA}"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343948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176A50-DFD4-4048-A68B-D33C6A7DB9CA}"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91409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176A50-DFD4-4048-A68B-D33C6A7DB9CA}"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230093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176A50-DFD4-4048-A68B-D33C6A7DB9CA}"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0071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76A50-DFD4-4048-A68B-D33C6A7DB9CA}"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77447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176A50-DFD4-4048-A68B-D33C6A7DB9CA}"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369701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176A50-DFD4-4048-A68B-D33C6A7DB9CA}"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2E849-5E2F-419E-BF23-33942A8B8990}" type="slidenum">
              <a:rPr lang="en-US" smtClean="0"/>
              <a:t>‹#›</a:t>
            </a:fld>
            <a:endParaRPr lang="en-US"/>
          </a:p>
        </p:txBody>
      </p:sp>
    </p:spTree>
    <p:extLst>
      <p:ext uri="{BB962C8B-B14F-4D97-AF65-F5344CB8AC3E}">
        <p14:creationId xmlns:p14="http://schemas.microsoft.com/office/powerpoint/2010/main" val="112976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176A50-DFD4-4048-A68B-D33C6A7DB9CA}" type="datetimeFigureOut">
              <a:rPr lang="en-US" smtClean="0"/>
              <a:t>7/6/2018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22E849-5E2F-419E-BF23-33942A8B8990}" type="slidenum">
              <a:rPr lang="en-US" smtClean="0"/>
              <a:t>‹#›</a:t>
            </a:fld>
            <a:endParaRPr lang="en-US"/>
          </a:p>
        </p:txBody>
      </p:sp>
    </p:spTree>
    <p:extLst>
      <p:ext uri="{BB962C8B-B14F-4D97-AF65-F5344CB8AC3E}">
        <p14:creationId xmlns:p14="http://schemas.microsoft.com/office/powerpoint/2010/main" val="35332672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E6BB-44D7-4073-9645-4676628339FB}"/>
              </a:ext>
            </a:extLst>
          </p:cNvPr>
          <p:cNvSpPr>
            <a:spLocks noGrp="1"/>
          </p:cNvSpPr>
          <p:nvPr>
            <p:ph type="ctrTitle"/>
          </p:nvPr>
        </p:nvSpPr>
        <p:spPr>
          <a:xfrm>
            <a:off x="1524000" y="886265"/>
            <a:ext cx="9144000" cy="1026941"/>
          </a:xfrm>
        </p:spPr>
        <p:txBody>
          <a:bodyPr/>
          <a:lstStyle/>
          <a:p>
            <a:pPr algn="ctr"/>
            <a:r>
              <a:rPr lang="en-US" dirty="0">
                <a:latin typeface="+mn-lt"/>
              </a:rPr>
              <a:t>Wedding vibes </a:t>
            </a:r>
          </a:p>
        </p:txBody>
      </p:sp>
      <p:sp>
        <p:nvSpPr>
          <p:cNvPr id="3" name="Subtitle 2">
            <a:extLst>
              <a:ext uri="{FF2B5EF4-FFF2-40B4-BE49-F238E27FC236}">
                <a16:creationId xmlns:a16="http://schemas.microsoft.com/office/drawing/2014/main" id="{E32FB6E3-5EE5-4765-91BD-0DDF5221C54A}"/>
              </a:ext>
            </a:extLst>
          </p:cNvPr>
          <p:cNvSpPr>
            <a:spLocks noGrp="1"/>
          </p:cNvSpPr>
          <p:nvPr>
            <p:ph type="subTitle" idx="1"/>
          </p:nvPr>
        </p:nvSpPr>
        <p:spPr>
          <a:xfrm>
            <a:off x="1524000" y="2912012"/>
            <a:ext cx="10668000" cy="3685736"/>
          </a:xfrm>
        </p:spPr>
        <p:txBody>
          <a:bodyPr>
            <a:normAutofit fontScale="55000" lnSpcReduction="20000"/>
          </a:bodyPr>
          <a:lstStyle/>
          <a:p>
            <a:endParaRPr lang="en-US" dirty="0"/>
          </a:p>
          <a:p>
            <a:endParaRPr lang="en-US" dirty="0">
              <a:latin typeface="Times New Roman" panose="02020603050405020304" pitchFamily="18" charset="0"/>
              <a:cs typeface="Times New Roman" panose="02020603050405020304" pitchFamily="18" charset="0"/>
            </a:endParaRPr>
          </a:p>
          <a:p>
            <a:pPr lvl="1"/>
            <a:r>
              <a:rPr lang="en-US" sz="2900" dirty="0">
                <a:solidFill>
                  <a:schemeClr val="tx1"/>
                </a:solidFill>
                <a:latin typeface="Times New Roman" panose="02020603050405020304" pitchFamily="18" charset="0"/>
                <a:cs typeface="Times New Roman" panose="02020603050405020304" pitchFamily="18" charset="0"/>
              </a:rPr>
              <a:t>Group Members:</a:t>
            </a:r>
            <a:endParaRPr lang="en-US" sz="3200" b="1" dirty="0">
              <a:solidFill>
                <a:schemeClr val="tx1"/>
              </a:solidFill>
              <a:latin typeface="Times New Roman" panose="02020603050405020304" pitchFamily="18" charset="0"/>
              <a:cs typeface="Times New Roman" panose="02020603050405020304" pitchFamily="18" charset="0"/>
            </a:endParaRPr>
          </a:p>
          <a:p>
            <a:pPr lvl="8"/>
            <a:r>
              <a:rPr lang="en-US" sz="4500" b="1" dirty="0">
                <a:solidFill>
                  <a:schemeClr val="tx1"/>
                </a:solidFill>
                <a:latin typeface="Times New Roman" panose="02020603050405020304" pitchFamily="18" charset="0"/>
                <a:cs typeface="Times New Roman" panose="02020603050405020304" pitchFamily="18" charset="0"/>
              </a:rPr>
              <a:t>Muhammad Ali</a:t>
            </a:r>
          </a:p>
          <a:p>
            <a:pPr lvl="8"/>
            <a:r>
              <a:rPr lang="en-US" sz="4500" b="1" dirty="0">
                <a:solidFill>
                  <a:schemeClr val="tx1"/>
                </a:solidFill>
                <a:latin typeface="Times New Roman" panose="02020603050405020304" pitchFamily="18" charset="0"/>
                <a:cs typeface="Times New Roman" panose="02020603050405020304" pitchFamily="18" charset="0"/>
              </a:rPr>
              <a:t>Raja </a:t>
            </a:r>
            <a:r>
              <a:rPr lang="en-US" sz="4500" b="1" dirty="0" err="1">
                <a:solidFill>
                  <a:schemeClr val="tx1"/>
                </a:solidFill>
                <a:latin typeface="Times New Roman" panose="02020603050405020304" pitchFamily="18" charset="0"/>
                <a:cs typeface="Times New Roman" panose="02020603050405020304" pitchFamily="18" charset="0"/>
              </a:rPr>
              <a:t>Shujaat</a:t>
            </a:r>
            <a:endParaRPr lang="en-US" sz="4500" b="1" dirty="0">
              <a:solidFill>
                <a:schemeClr val="tx1"/>
              </a:solidFill>
              <a:latin typeface="Times New Roman" panose="02020603050405020304" pitchFamily="18" charset="0"/>
              <a:cs typeface="Times New Roman" panose="02020603050405020304" pitchFamily="18" charset="0"/>
            </a:endParaRPr>
          </a:p>
          <a:p>
            <a:pPr lvl="8"/>
            <a:r>
              <a:rPr lang="en-US" sz="4500" b="1" dirty="0">
                <a:solidFill>
                  <a:schemeClr val="tx1"/>
                </a:solidFill>
                <a:latin typeface="Times New Roman" panose="02020603050405020304" pitchFamily="18" charset="0"/>
                <a:cs typeface="Times New Roman" panose="02020603050405020304" pitchFamily="18" charset="0"/>
              </a:rPr>
              <a:t>Bilal Nisar</a:t>
            </a:r>
          </a:p>
          <a:p>
            <a:pPr lvl="8"/>
            <a:endParaRPr lang="en-US" dirty="0"/>
          </a:p>
          <a:p>
            <a:endParaRPr lang="en-US" dirty="0"/>
          </a:p>
          <a:p>
            <a:endParaRPr lang="en-US" dirty="0"/>
          </a:p>
          <a:p>
            <a:r>
              <a:rPr lang="en-US" sz="2600" dirty="0"/>
              <a:t>Supervised by:</a:t>
            </a:r>
          </a:p>
          <a:p>
            <a:r>
              <a:rPr lang="en-US" sz="2600" dirty="0"/>
              <a:t>                                                                                            Dr. AMER NADEEM</a:t>
            </a:r>
          </a:p>
          <a:p>
            <a:pPr algn="r"/>
            <a:endParaRPr lang="en-US" dirty="0"/>
          </a:p>
        </p:txBody>
      </p:sp>
    </p:spTree>
    <p:extLst>
      <p:ext uri="{BB962C8B-B14F-4D97-AF65-F5344CB8AC3E}">
        <p14:creationId xmlns:p14="http://schemas.microsoft.com/office/powerpoint/2010/main" val="102042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46E7-02D3-4F48-8DB8-1D7A39D69FB1}"/>
              </a:ext>
            </a:extLst>
          </p:cNvPr>
          <p:cNvSpPr>
            <a:spLocks noGrp="1"/>
          </p:cNvSpPr>
          <p:nvPr>
            <p:ph type="title"/>
          </p:nvPr>
        </p:nvSpPr>
        <p:spPr>
          <a:xfrm>
            <a:off x="1379808" y="176349"/>
            <a:ext cx="10018713" cy="502919"/>
          </a:xfrm>
        </p:spPr>
        <p:txBody>
          <a:bodyPr>
            <a:normAutofit fontScale="90000"/>
          </a:bodyPr>
          <a:lstStyle/>
          <a:p>
            <a:r>
              <a:rPr lang="en-US" dirty="0"/>
              <a:t>Select Desire Menu</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9954" y="1280161"/>
            <a:ext cx="6871063" cy="4219302"/>
          </a:xfrm>
          <a:prstGeom prst="rect">
            <a:avLst/>
          </a:prstGeom>
          <a:noFill/>
          <a:ln>
            <a:noFill/>
          </a:ln>
        </p:spPr>
      </p:pic>
    </p:spTree>
    <p:extLst>
      <p:ext uri="{BB962C8B-B14F-4D97-AF65-F5344CB8AC3E}">
        <p14:creationId xmlns:p14="http://schemas.microsoft.com/office/powerpoint/2010/main" val="319609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35EA-E304-47B2-B75E-FBEA0BBB0EB6}"/>
              </a:ext>
            </a:extLst>
          </p:cNvPr>
          <p:cNvSpPr>
            <a:spLocks noGrp="1"/>
          </p:cNvSpPr>
          <p:nvPr>
            <p:ph type="title"/>
          </p:nvPr>
        </p:nvSpPr>
        <p:spPr>
          <a:xfrm>
            <a:off x="1471058" y="193813"/>
            <a:ext cx="10018713" cy="983974"/>
          </a:xfrm>
        </p:spPr>
        <p:txBody>
          <a:bodyPr/>
          <a:lstStyle/>
          <a:p>
            <a:r>
              <a:rPr lang="en-US" dirty="0"/>
              <a:t>SD Sign up</a:t>
            </a:r>
          </a:p>
        </p:txBody>
      </p:sp>
      <p:pic>
        <p:nvPicPr>
          <p:cNvPr id="5" name="Picture 4" descr="C:\Users\alich\Desktop\FYPpart1final\SignUp.png"/>
          <p:cNvPicPr/>
          <p:nvPr/>
        </p:nvPicPr>
        <p:blipFill>
          <a:blip r:embed="rId2">
            <a:extLst>
              <a:ext uri="{28A0092B-C50C-407E-A947-70E740481C1C}">
                <a14:useLocalDpi xmlns:a14="http://schemas.microsoft.com/office/drawing/2010/main" val="0"/>
              </a:ext>
            </a:extLst>
          </a:blip>
          <a:srcRect/>
          <a:stretch>
            <a:fillRect/>
          </a:stretch>
        </p:blipFill>
        <p:spPr bwMode="auto">
          <a:xfrm>
            <a:off x="1959429" y="979713"/>
            <a:ext cx="7850777" cy="5499463"/>
          </a:xfrm>
          <a:prstGeom prst="rect">
            <a:avLst/>
          </a:prstGeom>
          <a:noFill/>
          <a:ln>
            <a:noFill/>
          </a:ln>
        </p:spPr>
      </p:pic>
    </p:spTree>
    <p:extLst>
      <p:ext uri="{BB962C8B-B14F-4D97-AF65-F5344CB8AC3E}">
        <p14:creationId xmlns:p14="http://schemas.microsoft.com/office/powerpoint/2010/main" val="40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8743-1FC0-45CF-91A0-CB557C41E35E}"/>
              </a:ext>
            </a:extLst>
          </p:cNvPr>
          <p:cNvSpPr>
            <a:spLocks noGrp="1"/>
          </p:cNvSpPr>
          <p:nvPr>
            <p:ph type="title"/>
          </p:nvPr>
        </p:nvSpPr>
        <p:spPr>
          <a:xfrm>
            <a:off x="1209991" y="109616"/>
            <a:ext cx="10018713" cy="700282"/>
          </a:xfrm>
        </p:spPr>
        <p:txBody>
          <a:bodyPr>
            <a:normAutofit fontScale="90000"/>
          </a:bodyPr>
          <a:lstStyle/>
          <a:p>
            <a:r>
              <a:rPr lang="en-US" dirty="0"/>
              <a:t>SD Sign In</a:t>
            </a:r>
          </a:p>
        </p:txBody>
      </p:sp>
      <p:pic>
        <p:nvPicPr>
          <p:cNvPr id="5" name="Picture 4" descr="C:\Users\alich\Desktop\FYPpart1final\SignIn (1).png"/>
          <p:cNvPicPr/>
          <p:nvPr/>
        </p:nvPicPr>
        <p:blipFill>
          <a:blip r:embed="rId2">
            <a:extLst>
              <a:ext uri="{28A0092B-C50C-407E-A947-70E740481C1C}">
                <a14:useLocalDpi xmlns:a14="http://schemas.microsoft.com/office/drawing/2010/main" val="0"/>
              </a:ext>
            </a:extLst>
          </a:blip>
          <a:srcRect/>
          <a:stretch>
            <a:fillRect/>
          </a:stretch>
        </p:blipFill>
        <p:spPr bwMode="auto">
          <a:xfrm>
            <a:off x="2508069" y="1195387"/>
            <a:ext cx="7406640" cy="5061722"/>
          </a:xfrm>
          <a:prstGeom prst="rect">
            <a:avLst/>
          </a:prstGeom>
          <a:noFill/>
          <a:ln>
            <a:noFill/>
          </a:ln>
        </p:spPr>
      </p:pic>
    </p:spTree>
    <p:extLst>
      <p:ext uri="{BB962C8B-B14F-4D97-AF65-F5344CB8AC3E}">
        <p14:creationId xmlns:p14="http://schemas.microsoft.com/office/powerpoint/2010/main" val="133510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154D-1049-4A34-93E4-4B1DCE605167}"/>
              </a:ext>
            </a:extLst>
          </p:cNvPr>
          <p:cNvSpPr>
            <a:spLocks noGrp="1"/>
          </p:cNvSpPr>
          <p:nvPr>
            <p:ph type="title"/>
          </p:nvPr>
        </p:nvSpPr>
        <p:spPr>
          <a:xfrm>
            <a:off x="1404798" y="195470"/>
            <a:ext cx="10018713" cy="970722"/>
          </a:xfrm>
        </p:spPr>
        <p:txBody>
          <a:bodyPr/>
          <a:lstStyle/>
          <a:p>
            <a:r>
              <a:rPr lang="en-US" dirty="0"/>
              <a:t>Select Date</a:t>
            </a:r>
          </a:p>
        </p:txBody>
      </p:sp>
      <p:pic>
        <p:nvPicPr>
          <p:cNvPr id="4" name="Content Placeholder 3">
            <a:extLst>
              <a:ext uri="{FF2B5EF4-FFF2-40B4-BE49-F238E27FC236}">
                <a16:creationId xmlns:a16="http://schemas.microsoft.com/office/drawing/2014/main" id="{42AEE68D-31DD-4BE0-9F1B-8A13E900FC3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861" y="1722783"/>
            <a:ext cx="7818782" cy="4373217"/>
          </a:xfrm>
          <a:prstGeom prst="rect">
            <a:avLst/>
          </a:prstGeom>
          <a:noFill/>
          <a:ln>
            <a:noFill/>
          </a:ln>
        </p:spPr>
      </p:pic>
    </p:spTree>
    <p:extLst>
      <p:ext uri="{BB962C8B-B14F-4D97-AF65-F5344CB8AC3E}">
        <p14:creationId xmlns:p14="http://schemas.microsoft.com/office/powerpoint/2010/main" val="1995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8315-A40A-4C5E-A9BD-132122D60503}"/>
              </a:ext>
            </a:extLst>
          </p:cNvPr>
          <p:cNvSpPr>
            <a:spLocks noGrp="1"/>
          </p:cNvSpPr>
          <p:nvPr>
            <p:ph type="title"/>
          </p:nvPr>
        </p:nvSpPr>
        <p:spPr>
          <a:xfrm>
            <a:off x="1484311" y="185531"/>
            <a:ext cx="10018713" cy="768626"/>
          </a:xfrm>
        </p:spPr>
        <p:txBody>
          <a:bodyPr>
            <a:normAutofit/>
          </a:bodyPr>
          <a:lstStyle/>
          <a:p>
            <a:r>
              <a:rPr lang="en-US" dirty="0"/>
              <a:t>Sd Reservation</a:t>
            </a:r>
          </a:p>
        </p:txBody>
      </p:sp>
      <p:pic>
        <p:nvPicPr>
          <p:cNvPr id="4" name="Content Placeholder 3">
            <a:extLst>
              <a:ext uri="{FF2B5EF4-FFF2-40B4-BE49-F238E27FC236}">
                <a16:creationId xmlns:a16="http://schemas.microsoft.com/office/drawing/2014/main" id="{5ADC4EC3-0FAA-47C6-8A90-7DF1A05DE34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1116" y="1075765"/>
            <a:ext cx="6763871" cy="4742329"/>
          </a:xfrm>
          <a:prstGeom prst="rect">
            <a:avLst/>
          </a:prstGeom>
          <a:noFill/>
          <a:ln>
            <a:noFill/>
          </a:ln>
        </p:spPr>
      </p:pic>
    </p:spTree>
    <p:extLst>
      <p:ext uri="{BB962C8B-B14F-4D97-AF65-F5344CB8AC3E}">
        <p14:creationId xmlns:p14="http://schemas.microsoft.com/office/powerpoint/2010/main" val="110744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10AE-1CAE-4A4B-91F5-25217E5DF0DA}"/>
              </a:ext>
            </a:extLst>
          </p:cNvPr>
          <p:cNvSpPr>
            <a:spLocks noGrp="1"/>
          </p:cNvSpPr>
          <p:nvPr>
            <p:ph type="title"/>
          </p:nvPr>
        </p:nvSpPr>
        <p:spPr>
          <a:xfrm>
            <a:off x="1484311" y="685801"/>
            <a:ext cx="10018713" cy="1010478"/>
          </a:xfrm>
        </p:spPr>
        <p:txBody>
          <a:bodyPr/>
          <a:lstStyle/>
          <a:p>
            <a:r>
              <a:rPr lang="en-US" dirty="0"/>
              <a:t>Domain Model</a:t>
            </a:r>
          </a:p>
        </p:txBody>
      </p:sp>
      <p:pic>
        <p:nvPicPr>
          <p:cNvPr id="4" name="Content Placeholder 3">
            <a:extLst>
              <a:ext uri="{FF2B5EF4-FFF2-40B4-BE49-F238E27FC236}">
                <a16:creationId xmlns:a16="http://schemas.microsoft.com/office/drawing/2014/main" id="{D9B34A4C-C973-4E3A-9134-16F3831E81C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429000" y="2111188"/>
            <a:ext cx="6373905" cy="3680012"/>
          </a:xfrm>
          <a:prstGeom prst="rect">
            <a:avLst/>
          </a:prstGeom>
          <a:noFill/>
          <a:ln>
            <a:noFill/>
          </a:ln>
        </p:spPr>
      </p:pic>
    </p:spTree>
    <p:extLst>
      <p:ext uri="{BB962C8B-B14F-4D97-AF65-F5344CB8AC3E}">
        <p14:creationId xmlns:p14="http://schemas.microsoft.com/office/powerpoint/2010/main" val="160453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FA97-E33C-4E02-BC62-B8C84A1D2E4D}"/>
              </a:ext>
            </a:extLst>
          </p:cNvPr>
          <p:cNvSpPr>
            <a:spLocks noGrp="1"/>
          </p:cNvSpPr>
          <p:nvPr>
            <p:ph type="title"/>
          </p:nvPr>
        </p:nvSpPr>
        <p:spPr>
          <a:xfrm>
            <a:off x="1484311" y="685800"/>
            <a:ext cx="10018713" cy="904461"/>
          </a:xfrm>
        </p:spPr>
        <p:txBody>
          <a:bodyPr/>
          <a:lstStyle/>
          <a:p>
            <a:r>
              <a:rPr lang="en-US" dirty="0"/>
              <a:t>Class Diagram</a:t>
            </a:r>
          </a:p>
        </p:txBody>
      </p:sp>
      <p:pic>
        <p:nvPicPr>
          <p:cNvPr id="4" name="Content Placeholder 3">
            <a:extLst>
              <a:ext uri="{FF2B5EF4-FFF2-40B4-BE49-F238E27FC236}">
                <a16:creationId xmlns:a16="http://schemas.microsoft.com/office/drawing/2014/main" id="{179B064C-4C76-4427-A83E-C0CD436614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910053" y="2667000"/>
            <a:ext cx="5167232" cy="3124200"/>
          </a:xfrm>
          <a:prstGeom prst="rect">
            <a:avLst/>
          </a:prstGeom>
          <a:noFill/>
          <a:ln>
            <a:noFill/>
          </a:ln>
        </p:spPr>
      </p:pic>
    </p:spTree>
    <p:extLst>
      <p:ext uri="{BB962C8B-B14F-4D97-AF65-F5344CB8AC3E}">
        <p14:creationId xmlns:p14="http://schemas.microsoft.com/office/powerpoint/2010/main" val="351494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FBD7-B3AD-429D-9030-85DE8480BC2F}"/>
              </a:ext>
            </a:extLst>
          </p:cNvPr>
          <p:cNvSpPr>
            <a:spLocks noGrp="1"/>
          </p:cNvSpPr>
          <p:nvPr>
            <p:ph type="title"/>
          </p:nvPr>
        </p:nvSpPr>
        <p:spPr>
          <a:xfrm>
            <a:off x="1484311" y="685801"/>
            <a:ext cx="10018713" cy="718930"/>
          </a:xfrm>
        </p:spPr>
        <p:txBody>
          <a:bodyPr/>
          <a:lstStyle/>
          <a:p>
            <a:r>
              <a:rPr lang="en-US" dirty="0"/>
              <a:t>ERD</a:t>
            </a:r>
          </a:p>
        </p:txBody>
      </p:sp>
      <p:pic>
        <p:nvPicPr>
          <p:cNvPr id="4" name="Content Placeholder 3">
            <a:extLst>
              <a:ext uri="{FF2B5EF4-FFF2-40B4-BE49-F238E27FC236}">
                <a16:creationId xmlns:a16="http://schemas.microsoft.com/office/drawing/2014/main" id="{96170B36-1DDD-4DA8-9E5F-8EA8D0DC9AB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987271" y="2667000"/>
            <a:ext cx="5012796" cy="3124200"/>
          </a:xfrm>
          <a:prstGeom prst="rect">
            <a:avLst/>
          </a:prstGeom>
          <a:noFill/>
          <a:ln>
            <a:noFill/>
          </a:ln>
        </p:spPr>
      </p:pic>
    </p:spTree>
    <p:extLst>
      <p:ext uri="{BB962C8B-B14F-4D97-AF65-F5344CB8AC3E}">
        <p14:creationId xmlns:p14="http://schemas.microsoft.com/office/powerpoint/2010/main" val="1000806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017-169E-451A-8E6A-8A0A24633B30}"/>
              </a:ext>
            </a:extLst>
          </p:cNvPr>
          <p:cNvSpPr>
            <a:spLocks noGrp="1"/>
          </p:cNvSpPr>
          <p:nvPr>
            <p:ph type="title"/>
          </p:nvPr>
        </p:nvSpPr>
        <p:spPr>
          <a:xfrm>
            <a:off x="1116563" y="129209"/>
            <a:ext cx="10018713" cy="692426"/>
          </a:xfrm>
        </p:spPr>
        <p:txBody>
          <a:bodyPr>
            <a:normAutofit fontScale="90000"/>
          </a:bodyPr>
          <a:lstStyle/>
          <a:p>
            <a:r>
              <a:rPr lang="en-US" dirty="0"/>
              <a:t>Interface </a:t>
            </a:r>
          </a:p>
        </p:txBody>
      </p:sp>
      <p:pic>
        <p:nvPicPr>
          <p:cNvPr id="5" name="Content Placeholder 4">
            <a:extLst>
              <a:ext uri="{FF2B5EF4-FFF2-40B4-BE49-F238E27FC236}">
                <a16:creationId xmlns:a16="http://schemas.microsoft.com/office/drawing/2014/main" id="{6D67CBFB-E876-4029-8F82-E0BC3ACA8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574" y="2667000"/>
            <a:ext cx="7514189" cy="3124200"/>
          </a:xfrm>
        </p:spPr>
      </p:pic>
    </p:spTree>
    <p:extLst>
      <p:ext uri="{BB962C8B-B14F-4D97-AF65-F5344CB8AC3E}">
        <p14:creationId xmlns:p14="http://schemas.microsoft.com/office/powerpoint/2010/main" val="173247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D51124-FDE9-4C70-B210-8939B13CD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323" y="662609"/>
            <a:ext cx="8786190" cy="5380382"/>
          </a:xfrm>
        </p:spPr>
      </p:pic>
    </p:spTree>
    <p:extLst>
      <p:ext uri="{BB962C8B-B14F-4D97-AF65-F5344CB8AC3E}">
        <p14:creationId xmlns:p14="http://schemas.microsoft.com/office/powerpoint/2010/main" val="54174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0E74-F705-48CC-86C1-D9BB809F07D9}"/>
              </a:ext>
            </a:extLst>
          </p:cNvPr>
          <p:cNvSpPr>
            <a:spLocks noGrp="1"/>
          </p:cNvSpPr>
          <p:nvPr>
            <p:ph type="title"/>
          </p:nvPr>
        </p:nvSpPr>
        <p:spPr>
          <a:xfrm>
            <a:off x="1484310" y="190501"/>
            <a:ext cx="10018713" cy="1346752"/>
          </a:xfrm>
        </p:spPr>
        <p:txBody>
          <a:bodyPr/>
          <a:lstStyle/>
          <a:p>
            <a:r>
              <a:rPr lang="en-US" dirty="0"/>
              <a:t>Introduction</a:t>
            </a:r>
          </a:p>
        </p:txBody>
      </p:sp>
      <p:sp>
        <p:nvSpPr>
          <p:cNvPr id="3" name="Content Placeholder 2">
            <a:extLst>
              <a:ext uri="{FF2B5EF4-FFF2-40B4-BE49-F238E27FC236}">
                <a16:creationId xmlns:a16="http://schemas.microsoft.com/office/drawing/2014/main" id="{D73EFEFF-4D97-4B09-9F3F-CAAF2116FA29}"/>
              </a:ext>
            </a:extLst>
          </p:cNvPr>
          <p:cNvSpPr>
            <a:spLocks noGrp="1"/>
          </p:cNvSpPr>
          <p:nvPr>
            <p:ph idx="1"/>
          </p:nvPr>
        </p:nvSpPr>
        <p:spPr>
          <a:xfrm>
            <a:off x="1484310" y="2067339"/>
            <a:ext cx="10018713" cy="3723861"/>
          </a:xfrm>
        </p:spPr>
        <p:txBody>
          <a:bodyPr/>
          <a:lstStyle/>
          <a:p>
            <a:r>
              <a:rPr lang="en-US" dirty="0"/>
              <a:t>Wedding Vibes System will provide a platform for customers to make online reservation on available dates. It will be time saving for users to book marquee online.  </a:t>
            </a:r>
          </a:p>
          <a:p>
            <a:r>
              <a:rPr lang="en-US" dirty="0"/>
              <a:t>Wedding Vibes System is an online platform which facilitates the process of booking marquee and it’s all services. Wedding Vibes system is providing fully automated wedding ceremony from reservation to billing. Wedding Vibes system provides online scheduling of dates to book online.</a:t>
            </a:r>
          </a:p>
          <a:p>
            <a:endParaRPr lang="en-US" dirty="0"/>
          </a:p>
          <a:p>
            <a:endParaRPr lang="en-US" dirty="0"/>
          </a:p>
        </p:txBody>
      </p:sp>
    </p:spTree>
    <p:extLst>
      <p:ext uri="{BB962C8B-B14F-4D97-AF65-F5344CB8AC3E}">
        <p14:creationId xmlns:p14="http://schemas.microsoft.com/office/powerpoint/2010/main" val="278540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7E0F-B4F2-4BCE-9712-CD2F596AAC92}"/>
              </a:ext>
            </a:extLst>
          </p:cNvPr>
          <p:cNvSpPr>
            <a:spLocks noGrp="1"/>
          </p:cNvSpPr>
          <p:nvPr>
            <p:ph type="title"/>
          </p:nvPr>
        </p:nvSpPr>
        <p:spPr>
          <a:xfrm>
            <a:off x="1418050" y="142462"/>
            <a:ext cx="10018713" cy="1129748"/>
          </a:xfrm>
        </p:spPr>
        <p:txBody>
          <a:bodyPr/>
          <a:lstStyle/>
          <a:p>
            <a:r>
              <a:rPr lang="en-US" dirty="0"/>
              <a:t>Sign up</a:t>
            </a:r>
          </a:p>
        </p:txBody>
      </p:sp>
      <p:pic>
        <p:nvPicPr>
          <p:cNvPr id="5" name="Content Placeholder 4">
            <a:extLst>
              <a:ext uri="{FF2B5EF4-FFF2-40B4-BE49-F238E27FC236}">
                <a16:creationId xmlns:a16="http://schemas.microsoft.com/office/drawing/2014/main" id="{8E037D0D-1E5C-4C42-9158-FBA2299455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9010" y="2667000"/>
            <a:ext cx="3349318" cy="3124200"/>
          </a:xfrm>
        </p:spPr>
      </p:pic>
    </p:spTree>
    <p:extLst>
      <p:ext uri="{BB962C8B-B14F-4D97-AF65-F5344CB8AC3E}">
        <p14:creationId xmlns:p14="http://schemas.microsoft.com/office/powerpoint/2010/main" val="297935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2B40-31BE-4872-A487-3C435FEE986D}"/>
              </a:ext>
            </a:extLst>
          </p:cNvPr>
          <p:cNvSpPr>
            <a:spLocks noGrp="1"/>
          </p:cNvSpPr>
          <p:nvPr>
            <p:ph type="title"/>
          </p:nvPr>
        </p:nvSpPr>
        <p:spPr>
          <a:xfrm>
            <a:off x="1484311" y="685800"/>
            <a:ext cx="10018713" cy="877957"/>
          </a:xfrm>
        </p:spPr>
        <p:txBody>
          <a:bodyPr/>
          <a:lstStyle/>
          <a:p>
            <a:r>
              <a:rPr lang="en-US" dirty="0"/>
              <a:t>Sign In</a:t>
            </a:r>
          </a:p>
        </p:txBody>
      </p:sp>
      <p:pic>
        <p:nvPicPr>
          <p:cNvPr id="5" name="Content Placeholder 4">
            <a:extLst>
              <a:ext uri="{FF2B5EF4-FFF2-40B4-BE49-F238E27FC236}">
                <a16:creationId xmlns:a16="http://schemas.microsoft.com/office/drawing/2014/main" id="{8782F2D7-54DF-44FF-81CD-DE93CAC97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6646" y="2667000"/>
            <a:ext cx="3454046" cy="3124200"/>
          </a:xfrm>
        </p:spPr>
      </p:pic>
    </p:spTree>
    <p:extLst>
      <p:ext uri="{BB962C8B-B14F-4D97-AF65-F5344CB8AC3E}">
        <p14:creationId xmlns:p14="http://schemas.microsoft.com/office/powerpoint/2010/main" val="2063429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928-3982-4B36-8558-E603D32E00B7}"/>
              </a:ext>
            </a:extLst>
          </p:cNvPr>
          <p:cNvSpPr>
            <a:spLocks noGrp="1"/>
          </p:cNvSpPr>
          <p:nvPr>
            <p:ph type="title"/>
          </p:nvPr>
        </p:nvSpPr>
        <p:spPr>
          <a:xfrm>
            <a:off x="1484311" y="685801"/>
            <a:ext cx="10018713" cy="1143000"/>
          </a:xfrm>
        </p:spPr>
        <p:txBody>
          <a:bodyPr/>
          <a:lstStyle/>
          <a:p>
            <a:r>
              <a:rPr lang="en-US" dirty="0"/>
              <a:t>Software Architecture</a:t>
            </a:r>
          </a:p>
        </p:txBody>
      </p:sp>
      <p:pic>
        <p:nvPicPr>
          <p:cNvPr id="4" name="Content Placeholder 3">
            <a:extLst>
              <a:ext uri="{FF2B5EF4-FFF2-40B4-BE49-F238E27FC236}">
                <a16:creationId xmlns:a16="http://schemas.microsoft.com/office/drawing/2014/main" id="{47DEA5C7-86CE-4A58-9D42-63AA00465AA0}"/>
              </a:ext>
            </a:extLst>
          </p:cNvPr>
          <p:cNvPicPr>
            <a:picLocks noGrp="1" noChangeAspect="1"/>
          </p:cNvPicPr>
          <p:nvPr>
            <p:ph idx="1"/>
          </p:nvPr>
        </p:nvPicPr>
        <p:blipFill>
          <a:blip r:embed="rId2"/>
          <a:stretch>
            <a:fillRect/>
          </a:stretch>
        </p:blipFill>
        <p:spPr>
          <a:xfrm>
            <a:off x="5356573" y="2667000"/>
            <a:ext cx="2274192" cy="3124200"/>
          </a:xfrm>
          <a:prstGeom prst="rect">
            <a:avLst/>
          </a:prstGeom>
        </p:spPr>
      </p:pic>
    </p:spTree>
    <p:extLst>
      <p:ext uri="{BB962C8B-B14F-4D97-AF65-F5344CB8AC3E}">
        <p14:creationId xmlns:p14="http://schemas.microsoft.com/office/powerpoint/2010/main" val="227779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464" y="121023"/>
            <a:ext cx="10018713" cy="954741"/>
          </a:xfrm>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6341" y="1586753"/>
            <a:ext cx="7597587" cy="4204447"/>
          </a:xfrm>
        </p:spPr>
      </p:pic>
    </p:spTree>
    <p:extLst>
      <p:ext uri="{BB962C8B-B14F-4D97-AF65-F5344CB8AC3E}">
        <p14:creationId xmlns:p14="http://schemas.microsoft.com/office/powerpoint/2010/main" val="3376524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688" y="268941"/>
            <a:ext cx="10018713" cy="591671"/>
          </a:xfrm>
        </p:spPr>
        <p:txBody>
          <a:bodyPr>
            <a:normAutofit fontScale="90000"/>
          </a:bodyPr>
          <a:lstStyle/>
          <a:p>
            <a:r>
              <a:rPr lang="en-US" dirty="0" smtClean="0"/>
              <a:t>Register</a:t>
            </a:r>
            <a:endParaRPr lang="en-US" dirty="0"/>
          </a:p>
        </p:txBody>
      </p:sp>
      <p:pic>
        <p:nvPicPr>
          <p:cNvPr id="4" name="Content Placeholder 3" descr="C:\Users\alich\Desktop\Capture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4872" y="2667000"/>
            <a:ext cx="4077594" cy="3124200"/>
          </a:xfrm>
          <a:prstGeom prst="rect">
            <a:avLst/>
          </a:prstGeom>
          <a:noFill/>
          <a:ln>
            <a:noFill/>
          </a:ln>
        </p:spPr>
      </p:pic>
    </p:spTree>
    <p:extLst>
      <p:ext uri="{BB962C8B-B14F-4D97-AF65-F5344CB8AC3E}">
        <p14:creationId xmlns:p14="http://schemas.microsoft.com/office/powerpoint/2010/main" val="143136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711" y="295835"/>
            <a:ext cx="10018713" cy="820271"/>
          </a:xfrm>
        </p:spPr>
        <p:txBody>
          <a:bodyPr/>
          <a:lstStyle/>
          <a:p>
            <a:r>
              <a:rPr lang="en-US" dirty="0" smtClean="0"/>
              <a:t>login</a:t>
            </a:r>
            <a:endParaRPr lang="en-US" dirty="0"/>
          </a:p>
        </p:txBody>
      </p:sp>
      <p:pic>
        <p:nvPicPr>
          <p:cNvPr id="4" name="Content Placeholder 3" descr="C:\Users\alich\Desktop\Capture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2072" y="1680882"/>
            <a:ext cx="5230904" cy="4110318"/>
          </a:xfrm>
          <a:prstGeom prst="rect">
            <a:avLst/>
          </a:prstGeom>
          <a:noFill/>
          <a:ln>
            <a:noFill/>
          </a:ln>
        </p:spPr>
      </p:pic>
    </p:spTree>
    <p:extLst>
      <p:ext uri="{BB962C8B-B14F-4D97-AF65-F5344CB8AC3E}">
        <p14:creationId xmlns:p14="http://schemas.microsoft.com/office/powerpoint/2010/main" val="2094577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91670"/>
          </a:xfrm>
        </p:spPr>
        <p:txBody>
          <a:bodyPr>
            <a:normAutofit fontScale="90000"/>
          </a:bodyPr>
          <a:lstStyle/>
          <a:p>
            <a:r>
              <a:rPr lang="en-US" dirty="0" smtClean="0"/>
              <a:t>Reservation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106" y="2232212"/>
            <a:ext cx="8068235" cy="4061012"/>
          </a:xfrm>
        </p:spPr>
      </p:pic>
    </p:spTree>
    <p:extLst>
      <p:ext uri="{BB962C8B-B14F-4D97-AF65-F5344CB8AC3E}">
        <p14:creationId xmlns:p14="http://schemas.microsoft.com/office/powerpoint/2010/main" val="110702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6141"/>
          </a:xfrm>
        </p:spPr>
        <p:txBody>
          <a:bodyPr>
            <a:normAutofit/>
          </a:bodyPr>
          <a:lstStyle/>
          <a:p>
            <a:r>
              <a:rPr lang="en-US" b="1" dirty="0"/>
              <a:t>Testing </a:t>
            </a:r>
            <a:r>
              <a:rPr lang="en-US" b="1" dirty="0" smtClean="0"/>
              <a:t>Environment</a:t>
            </a:r>
            <a:endParaRPr lang="en-US" dirty="0"/>
          </a:p>
        </p:txBody>
      </p:sp>
      <p:sp>
        <p:nvSpPr>
          <p:cNvPr id="3" name="Content Placeholder 2"/>
          <p:cNvSpPr>
            <a:spLocks noGrp="1"/>
          </p:cNvSpPr>
          <p:nvPr>
            <p:ph idx="1"/>
          </p:nvPr>
        </p:nvSpPr>
        <p:spPr>
          <a:xfrm>
            <a:off x="1484310" y="1694329"/>
            <a:ext cx="10018713" cy="4096871"/>
          </a:xfrm>
        </p:spPr>
        <p:txBody>
          <a:bodyPr/>
          <a:lstStyle/>
          <a:p>
            <a:r>
              <a:rPr lang="en-US" dirty="0"/>
              <a:t>Black box testing is used in testing. </a:t>
            </a:r>
            <a:r>
              <a:rPr lang="en-US" dirty="0" smtClean="0"/>
              <a:t>For </a:t>
            </a:r>
            <a:r>
              <a:rPr lang="en-US" dirty="0"/>
              <a:t>example, in a black box test on a software design the tester only knows the inputs and what the expected outcomes should be and not how the program arrives at those outputs. The tester does not ever examine the programming code and does not need any further knowledge of the program other than its specifications.</a:t>
            </a:r>
          </a:p>
          <a:p>
            <a:endParaRPr lang="en-US" dirty="0"/>
          </a:p>
        </p:txBody>
      </p:sp>
    </p:spTree>
    <p:extLst>
      <p:ext uri="{BB962C8B-B14F-4D97-AF65-F5344CB8AC3E}">
        <p14:creationId xmlns:p14="http://schemas.microsoft.com/office/powerpoint/2010/main" val="774932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12695"/>
            <a:ext cx="10018713" cy="564776"/>
          </a:xfrm>
        </p:spPr>
        <p:txBody>
          <a:bodyPr>
            <a:normAutofit fontScale="90000"/>
          </a:bodyPr>
          <a:lstStyle/>
          <a:p>
            <a:r>
              <a:rPr lang="en-US" b="1" dirty="0"/>
              <a:t>Test Case 1:</a:t>
            </a:r>
            <a:endParaRPr lang="en-US" dirty="0"/>
          </a:p>
        </p:txBody>
      </p:sp>
      <p:sp>
        <p:nvSpPr>
          <p:cNvPr id="3" name="Content Placeholder 2"/>
          <p:cNvSpPr>
            <a:spLocks noGrp="1"/>
          </p:cNvSpPr>
          <p:nvPr>
            <p:ph idx="1"/>
          </p:nvPr>
        </p:nvSpPr>
        <p:spPr>
          <a:xfrm>
            <a:off x="1484310" y="2138083"/>
            <a:ext cx="10018713" cy="3653118"/>
          </a:xfrm>
        </p:spPr>
        <p:txBody>
          <a:bodyPr/>
          <a:lstStyle/>
          <a:p>
            <a:r>
              <a:rPr lang="en-US" dirty="0"/>
              <a:t>This test case is generated to test the password validation of system during the registration process when user is trying to gets register to website.</a:t>
            </a:r>
          </a:p>
          <a:p>
            <a:endParaRPr lang="en-US" dirty="0"/>
          </a:p>
        </p:txBody>
      </p:sp>
    </p:spTree>
    <p:extLst>
      <p:ext uri="{BB962C8B-B14F-4D97-AF65-F5344CB8AC3E}">
        <p14:creationId xmlns:p14="http://schemas.microsoft.com/office/powerpoint/2010/main" val="379846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884" y="309284"/>
            <a:ext cx="10018713" cy="712694"/>
          </a:xfrm>
        </p:spPr>
        <p:txBody>
          <a:bodyPr/>
          <a:lstStyle/>
          <a:p>
            <a:r>
              <a:rPr lang="en-US" b="1" dirty="0"/>
              <a:t>Test Case 1</a:t>
            </a:r>
            <a:r>
              <a:rPr lang="en-US" b="1"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414148"/>
              </p:ext>
            </p:extLst>
          </p:nvPr>
        </p:nvGraphicFramePr>
        <p:xfrm>
          <a:off x="2312894" y="1734669"/>
          <a:ext cx="7570694" cy="3949959"/>
        </p:xfrm>
        <a:graphic>
          <a:graphicData uri="http://schemas.openxmlformats.org/drawingml/2006/table">
            <a:tbl>
              <a:tblPr firstRow="1" firstCol="1" bandRow="1">
                <a:tableStyleId>{5C22544A-7EE6-4342-B048-85BDC9FD1C3A}</a:tableStyleId>
              </a:tblPr>
              <a:tblGrid>
                <a:gridCol w="5262833">
                  <a:extLst>
                    <a:ext uri="{9D8B030D-6E8A-4147-A177-3AD203B41FA5}">
                      <a16:colId xmlns:a16="http://schemas.microsoft.com/office/drawing/2014/main" val="1962537450"/>
                    </a:ext>
                  </a:extLst>
                </a:gridCol>
                <a:gridCol w="2307861">
                  <a:extLst>
                    <a:ext uri="{9D8B030D-6E8A-4147-A177-3AD203B41FA5}">
                      <a16:colId xmlns:a16="http://schemas.microsoft.com/office/drawing/2014/main" val="1795354026"/>
                    </a:ext>
                  </a:extLst>
                </a:gridCol>
              </a:tblGrid>
              <a:tr h="432785">
                <a:tc>
                  <a:txBody>
                    <a:bodyPr/>
                    <a:lstStyle/>
                    <a:p>
                      <a:r>
                        <a:rPr lang="en-US" sz="1400">
                          <a:effectLst/>
                        </a:rPr>
                        <a:t>Date: 26 June 2018</a:t>
                      </a:r>
                      <a:endParaRPr lang="en-US" sz="1400">
                        <a:effectLst/>
                        <a:latin typeface="Calibri" panose="020F0502020204030204" pitchFamily="34" charset="0"/>
                        <a:cs typeface="Arial" panose="020B0604020202020204" pitchFamily="34" charset="0"/>
                      </a:endParaRPr>
                    </a:p>
                  </a:txBody>
                  <a:tcPr marL="68580" marR="68580" marT="0" marB="0"/>
                </a:tc>
                <a:tc>
                  <a:txBody>
                    <a:bodyPr/>
                    <a:lstStyle/>
                    <a:p>
                      <a:r>
                        <a:rPr lang="en-US" sz="1000">
                          <a:effectLst/>
                        </a:rPr>
                        <a:t> </a:t>
                      </a:r>
                      <a:endParaRPr lang="en-US" sz="1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871769"/>
                  </a:ext>
                </a:extLst>
              </a:tr>
              <a:tr h="432785">
                <a:tc>
                  <a:txBody>
                    <a:bodyPr/>
                    <a:lstStyle/>
                    <a:p>
                      <a:r>
                        <a:rPr lang="en-US" sz="1400">
                          <a:effectLst/>
                        </a:rPr>
                        <a:t>System: Wedding Vibes</a:t>
                      </a:r>
                      <a:endParaRPr lang="en-US" sz="1400">
                        <a:effectLst/>
                        <a:latin typeface="Calibri" panose="020F0502020204030204" pitchFamily="34" charset="0"/>
                        <a:cs typeface="Arial" panose="020B0604020202020204" pitchFamily="34" charset="0"/>
                      </a:endParaRPr>
                    </a:p>
                  </a:txBody>
                  <a:tcPr marL="68580" marR="68580" marT="0" marB="0"/>
                </a:tc>
                <a:tc>
                  <a:txBody>
                    <a:bodyPr/>
                    <a:lstStyle/>
                    <a:p>
                      <a:r>
                        <a:rPr lang="en-US" sz="1000">
                          <a:effectLst/>
                        </a:rPr>
                        <a:t> </a:t>
                      </a:r>
                      <a:endParaRPr lang="en-US" sz="1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6720433"/>
                  </a:ext>
                </a:extLst>
              </a:tr>
              <a:tr h="432785">
                <a:tc>
                  <a:txBody>
                    <a:bodyPr/>
                    <a:lstStyle/>
                    <a:p>
                      <a:r>
                        <a:rPr lang="en-US" sz="1400">
                          <a:effectLst/>
                        </a:rPr>
                        <a:t>Objective: Registration/Password Validation</a:t>
                      </a:r>
                      <a:endParaRPr lang="en-US" sz="1400">
                        <a:effectLst/>
                        <a:latin typeface="Calibri" panose="020F0502020204030204" pitchFamily="34" charset="0"/>
                        <a:cs typeface="Arial" panose="020B0604020202020204" pitchFamily="34" charset="0"/>
                      </a:endParaRPr>
                    </a:p>
                  </a:txBody>
                  <a:tcPr marL="68580" marR="68580" marT="0" marB="0"/>
                </a:tc>
                <a:tc>
                  <a:txBody>
                    <a:bodyPr/>
                    <a:lstStyle/>
                    <a:p>
                      <a:r>
                        <a:rPr lang="en-US" sz="1600">
                          <a:effectLst/>
                        </a:rPr>
                        <a:t>Test ID:1</a:t>
                      </a:r>
                      <a:endParaRPr lang="en-US" sz="16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4772744"/>
                  </a:ext>
                </a:extLst>
              </a:tr>
              <a:tr h="450817">
                <a:tc>
                  <a:txBody>
                    <a:bodyPr/>
                    <a:lstStyle/>
                    <a:p>
                      <a:r>
                        <a:rPr lang="en-US" sz="1400">
                          <a:effectLst/>
                        </a:rPr>
                        <a:t>Version:1</a:t>
                      </a:r>
                      <a:endParaRPr lang="en-US" sz="1400">
                        <a:effectLst/>
                        <a:latin typeface="Calibri" panose="020F0502020204030204" pitchFamily="34" charset="0"/>
                        <a:cs typeface="Arial" panose="020B0604020202020204" pitchFamily="34" charset="0"/>
                      </a:endParaRPr>
                    </a:p>
                  </a:txBody>
                  <a:tcPr marL="68580" marR="68580" marT="0" marB="0"/>
                </a:tc>
                <a:tc>
                  <a:txBody>
                    <a:bodyPr/>
                    <a:lstStyle/>
                    <a:p>
                      <a:r>
                        <a:rPr lang="en-US" sz="1600" dirty="0">
                          <a:effectLst/>
                        </a:rPr>
                        <a:t>Test Type: Black Box testing</a:t>
                      </a:r>
                      <a:endParaRPr lang="en-US" sz="16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4090397"/>
                  </a:ext>
                </a:extLst>
              </a:tr>
              <a:tr h="1298354">
                <a:tc gridSpan="2">
                  <a:txBody>
                    <a:bodyPr/>
                    <a:lstStyle/>
                    <a:p>
                      <a:pPr marL="0" marR="0" algn="just">
                        <a:spcBef>
                          <a:spcPts val="0"/>
                        </a:spcBef>
                        <a:spcAft>
                          <a:spcPts val="0"/>
                        </a:spcAft>
                      </a:pPr>
                      <a:r>
                        <a:rPr lang="en-US" sz="2000">
                          <a:effectLst/>
                        </a:rPr>
                        <a:t>Input:</a:t>
                      </a:r>
                    </a:p>
                    <a:p>
                      <a:pPr marL="0" marR="0" algn="just">
                        <a:spcBef>
                          <a:spcPts val="0"/>
                        </a:spcBef>
                        <a:spcAft>
                          <a:spcPts val="0"/>
                        </a:spcAft>
                      </a:pPr>
                      <a:r>
                        <a:rPr lang="en-US" sz="2000">
                          <a:effectLst/>
                        </a:rPr>
                        <a:t>Email: anymail@outlook.com</a:t>
                      </a:r>
                    </a:p>
                    <a:p>
                      <a:pPr marL="0" marR="0" algn="just">
                        <a:spcBef>
                          <a:spcPts val="0"/>
                        </a:spcBef>
                        <a:spcAft>
                          <a:spcPts val="0"/>
                        </a:spcAft>
                      </a:pPr>
                      <a:r>
                        <a:rPr lang="en-US" sz="2000">
                          <a:effectLst/>
                        </a:rPr>
                        <a:t>Password: 1234</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969401279"/>
                  </a:ext>
                </a:extLst>
              </a:tr>
              <a:tr h="432785">
                <a:tc gridSpan="2">
                  <a:txBody>
                    <a:bodyPr/>
                    <a:lstStyle/>
                    <a:p>
                      <a:r>
                        <a:rPr lang="en-US" sz="1400">
                          <a:effectLst/>
                        </a:rPr>
                        <a:t>Expected Result: The Password must be at least 6 and at max 100 characters long.</a:t>
                      </a:r>
                      <a:endParaRPr lang="en-US" sz="1400">
                        <a:effectLst/>
                        <a:latin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090366328"/>
                  </a:ext>
                </a:extLst>
              </a:tr>
              <a:tr h="432785">
                <a:tc gridSpan="2">
                  <a:txBody>
                    <a:bodyPr/>
                    <a:lstStyle/>
                    <a:p>
                      <a:r>
                        <a:rPr lang="en-US" sz="1400" dirty="0">
                          <a:effectLst/>
                        </a:rPr>
                        <a:t>Actual Result: Passed</a:t>
                      </a:r>
                      <a:endParaRPr lang="en-US" sz="1400" dirty="0">
                        <a:effectLst/>
                        <a:latin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28911509"/>
                  </a:ext>
                </a:extLst>
              </a:tr>
            </a:tbl>
          </a:graphicData>
        </a:graphic>
      </p:graphicFrame>
    </p:spTree>
    <p:extLst>
      <p:ext uri="{BB962C8B-B14F-4D97-AF65-F5344CB8AC3E}">
        <p14:creationId xmlns:p14="http://schemas.microsoft.com/office/powerpoint/2010/main" val="399620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EE53-C510-4906-B529-3A301B85D0FF}"/>
              </a:ext>
            </a:extLst>
          </p:cNvPr>
          <p:cNvSpPr>
            <a:spLocks noGrp="1"/>
          </p:cNvSpPr>
          <p:nvPr>
            <p:ph type="title"/>
          </p:nvPr>
        </p:nvSpPr>
        <p:spPr/>
        <p:txBody>
          <a:bodyPr/>
          <a:lstStyle/>
          <a:p>
            <a:r>
              <a:rPr lang="en-US" dirty="0"/>
              <a:t>Selected Functional Requirement</a:t>
            </a:r>
          </a:p>
        </p:txBody>
      </p:sp>
      <p:graphicFrame>
        <p:nvGraphicFramePr>
          <p:cNvPr id="4" name="Content Placeholder 3">
            <a:extLst>
              <a:ext uri="{FF2B5EF4-FFF2-40B4-BE49-F238E27FC236}">
                <a16:creationId xmlns:a16="http://schemas.microsoft.com/office/drawing/2014/main" id="{1842C9A0-B483-4295-959B-0CF86A5DFC02}"/>
              </a:ext>
            </a:extLst>
          </p:cNvPr>
          <p:cNvGraphicFramePr>
            <a:graphicFrameLocks noGrp="1"/>
          </p:cNvGraphicFramePr>
          <p:nvPr>
            <p:ph idx="1"/>
            <p:extLst>
              <p:ext uri="{D42A27DB-BD31-4B8C-83A1-F6EECF244321}">
                <p14:modId xmlns:p14="http://schemas.microsoft.com/office/powerpoint/2010/main" val="3001652895"/>
              </p:ext>
            </p:extLst>
          </p:nvPr>
        </p:nvGraphicFramePr>
        <p:xfrm>
          <a:off x="2027583" y="2239617"/>
          <a:ext cx="9342783" cy="4081670"/>
        </p:xfrm>
        <a:graphic>
          <a:graphicData uri="http://schemas.openxmlformats.org/drawingml/2006/table">
            <a:tbl>
              <a:tblPr firstRow="1" firstCol="1" bandRow="1">
                <a:tableStyleId>{5C22544A-7EE6-4342-B048-85BDC9FD1C3A}</a:tableStyleId>
              </a:tblPr>
              <a:tblGrid>
                <a:gridCol w="1053711">
                  <a:extLst>
                    <a:ext uri="{9D8B030D-6E8A-4147-A177-3AD203B41FA5}">
                      <a16:colId xmlns:a16="http://schemas.microsoft.com/office/drawing/2014/main" val="440760662"/>
                    </a:ext>
                  </a:extLst>
                </a:gridCol>
                <a:gridCol w="6639979">
                  <a:extLst>
                    <a:ext uri="{9D8B030D-6E8A-4147-A177-3AD203B41FA5}">
                      <a16:colId xmlns:a16="http://schemas.microsoft.com/office/drawing/2014/main" val="3614091058"/>
                    </a:ext>
                  </a:extLst>
                </a:gridCol>
                <a:gridCol w="1649093">
                  <a:extLst>
                    <a:ext uri="{9D8B030D-6E8A-4147-A177-3AD203B41FA5}">
                      <a16:colId xmlns:a16="http://schemas.microsoft.com/office/drawing/2014/main" val="944483648"/>
                    </a:ext>
                  </a:extLst>
                </a:gridCol>
              </a:tblGrid>
              <a:tr h="407607">
                <a:tc>
                  <a:txBody>
                    <a:bodyPr/>
                    <a:lstStyle/>
                    <a:p>
                      <a:pPr marL="4445" marR="0" algn="ctr">
                        <a:lnSpc>
                          <a:spcPct val="107000"/>
                        </a:lnSpc>
                        <a:spcBef>
                          <a:spcPts val="0"/>
                        </a:spcBef>
                        <a:spcAft>
                          <a:spcPts val="0"/>
                        </a:spcAft>
                      </a:pPr>
                      <a:r>
                        <a:rPr lang="en-US" sz="1200">
                          <a:effectLst/>
                        </a:rPr>
                        <a:t>S. No.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nchor="ctr"/>
                </a:tc>
                <a:tc>
                  <a:txBody>
                    <a:bodyPr/>
                    <a:lstStyle/>
                    <a:p>
                      <a:pPr marL="1270" marR="0" algn="ctr">
                        <a:lnSpc>
                          <a:spcPct val="107000"/>
                        </a:lnSpc>
                        <a:spcBef>
                          <a:spcPts val="0"/>
                        </a:spcBef>
                        <a:spcAft>
                          <a:spcPts val="0"/>
                        </a:spcAft>
                      </a:pPr>
                      <a:r>
                        <a:rPr lang="en-US" sz="1200">
                          <a:effectLst/>
                        </a:rPr>
                        <a:t>Functional Requirement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nchor="ctr"/>
                </a:tc>
                <a:tc>
                  <a:txBody>
                    <a:bodyPr/>
                    <a:lstStyle/>
                    <a:p>
                      <a:pPr marL="3175" marR="0" algn="ctr">
                        <a:lnSpc>
                          <a:spcPct val="107000"/>
                        </a:lnSpc>
                        <a:spcBef>
                          <a:spcPts val="0"/>
                        </a:spcBef>
                        <a:spcAft>
                          <a:spcPts val="0"/>
                        </a:spcAft>
                      </a:pPr>
                      <a:r>
                        <a:rPr lang="en-US" sz="1200">
                          <a:effectLst/>
                        </a:rPr>
                        <a:t>Type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nchor="ctr"/>
                </a:tc>
                <a:extLst>
                  <a:ext uri="{0D108BD9-81ED-4DB2-BD59-A6C34878D82A}">
                    <a16:rowId xmlns:a16="http://schemas.microsoft.com/office/drawing/2014/main" val="300820160"/>
                  </a:ext>
                </a:extLst>
              </a:tr>
              <a:tr h="677476">
                <a:tc>
                  <a:txBody>
                    <a:bodyPr/>
                    <a:lstStyle/>
                    <a:p>
                      <a:pPr marL="0" marR="0" algn="l">
                        <a:lnSpc>
                          <a:spcPct val="107000"/>
                        </a:lnSpc>
                        <a:spcBef>
                          <a:spcPts val="0"/>
                        </a:spcBef>
                        <a:spcAft>
                          <a:spcPts val="0"/>
                        </a:spcAft>
                      </a:pPr>
                      <a:r>
                        <a:rPr lang="en-US" sz="1200">
                          <a:effectLst/>
                        </a:rPr>
                        <a:t>1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0" marR="0" algn="l">
                        <a:lnSpc>
                          <a:spcPct val="106000"/>
                        </a:lnSpc>
                        <a:spcBef>
                          <a:spcPts val="0"/>
                        </a:spcBef>
                        <a:spcAft>
                          <a:spcPts val="0"/>
                        </a:spcAft>
                      </a:pPr>
                      <a:r>
                        <a:rPr lang="en-US" sz="1200">
                          <a:effectLst/>
                        </a:rPr>
                        <a:t>User can Sign up.</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635" marR="0" algn="l">
                        <a:lnSpc>
                          <a:spcPct val="107000"/>
                        </a:lnSpc>
                        <a:spcBef>
                          <a:spcPts val="0"/>
                        </a:spcBef>
                        <a:spcAft>
                          <a:spcPts val="0"/>
                        </a:spcAft>
                      </a:pPr>
                      <a:r>
                        <a:rPr lang="en-US" sz="1200">
                          <a:effectLst/>
                        </a:rPr>
                        <a:t>New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extLst>
                  <a:ext uri="{0D108BD9-81ED-4DB2-BD59-A6C34878D82A}">
                    <a16:rowId xmlns:a16="http://schemas.microsoft.com/office/drawing/2014/main" val="3468485235"/>
                  </a:ext>
                </a:extLst>
              </a:tr>
              <a:tr h="651850">
                <a:tc>
                  <a:txBody>
                    <a:bodyPr/>
                    <a:lstStyle/>
                    <a:p>
                      <a:pPr marL="0" marR="0" algn="l">
                        <a:lnSpc>
                          <a:spcPct val="107000"/>
                        </a:lnSpc>
                        <a:spcBef>
                          <a:spcPts val="0"/>
                        </a:spcBef>
                        <a:spcAft>
                          <a:spcPts val="0"/>
                        </a:spcAft>
                      </a:pPr>
                      <a:r>
                        <a:rPr lang="en-US" sz="1200">
                          <a:effectLst/>
                        </a:rPr>
                        <a:t>2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0" marR="0" algn="l">
                        <a:lnSpc>
                          <a:spcPct val="106000"/>
                        </a:lnSpc>
                        <a:spcBef>
                          <a:spcPts val="0"/>
                        </a:spcBef>
                        <a:spcAft>
                          <a:spcPts val="0"/>
                        </a:spcAft>
                      </a:pPr>
                      <a:r>
                        <a:rPr lang="en-US" sz="1200">
                          <a:effectLst/>
                        </a:rPr>
                        <a:t>User can sign in.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635" marR="0" algn="l">
                        <a:lnSpc>
                          <a:spcPct val="107000"/>
                        </a:lnSpc>
                        <a:spcBef>
                          <a:spcPts val="0"/>
                        </a:spcBef>
                        <a:spcAft>
                          <a:spcPts val="0"/>
                        </a:spcAft>
                      </a:pPr>
                      <a:r>
                        <a:rPr lang="en-US" sz="1200">
                          <a:effectLst/>
                        </a:rPr>
                        <a:t>New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extLst>
                  <a:ext uri="{0D108BD9-81ED-4DB2-BD59-A6C34878D82A}">
                    <a16:rowId xmlns:a16="http://schemas.microsoft.com/office/drawing/2014/main" val="4030164993"/>
                  </a:ext>
                </a:extLst>
              </a:tr>
              <a:tr h="996193">
                <a:tc>
                  <a:txBody>
                    <a:bodyPr/>
                    <a:lstStyle/>
                    <a:p>
                      <a:pPr marL="0" marR="0" algn="l">
                        <a:lnSpc>
                          <a:spcPct val="107000"/>
                        </a:lnSpc>
                        <a:spcBef>
                          <a:spcPts val="0"/>
                        </a:spcBef>
                        <a:spcAft>
                          <a:spcPts val="0"/>
                        </a:spcAft>
                      </a:pPr>
                      <a:r>
                        <a:rPr lang="en-US" sz="1200">
                          <a:effectLst/>
                        </a:rPr>
                        <a:t>3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0" marR="0" algn="l">
                        <a:lnSpc>
                          <a:spcPct val="106000"/>
                        </a:lnSpc>
                        <a:spcBef>
                          <a:spcPts val="0"/>
                        </a:spcBef>
                        <a:spcAft>
                          <a:spcPts val="0"/>
                        </a:spcAft>
                      </a:pPr>
                      <a:r>
                        <a:rPr lang="en-US" sz="1200">
                          <a:effectLst/>
                        </a:rPr>
                        <a:t>The system must be able to manage customers wedding reservation.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635" marR="0" algn="l">
                        <a:lnSpc>
                          <a:spcPct val="107000"/>
                        </a:lnSpc>
                        <a:spcBef>
                          <a:spcPts val="0"/>
                        </a:spcBef>
                        <a:spcAft>
                          <a:spcPts val="0"/>
                        </a:spcAft>
                      </a:pPr>
                      <a:r>
                        <a:rPr lang="en-US" sz="1200">
                          <a:effectLst/>
                        </a:rPr>
                        <a:t>New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extLst>
                  <a:ext uri="{0D108BD9-81ED-4DB2-BD59-A6C34878D82A}">
                    <a16:rowId xmlns:a16="http://schemas.microsoft.com/office/drawing/2014/main" val="1404108397"/>
                  </a:ext>
                </a:extLst>
              </a:tr>
              <a:tr h="674272">
                <a:tc>
                  <a:txBody>
                    <a:bodyPr/>
                    <a:lstStyle/>
                    <a:p>
                      <a:pPr marL="0" marR="0" algn="l">
                        <a:lnSpc>
                          <a:spcPct val="107000"/>
                        </a:lnSpc>
                        <a:spcBef>
                          <a:spcPts val="0"/>
                        </a:spcBef>
                        <a:spcAft>
                          <a:spcPts val="0"/>
                        </a:spcAft>
                      </a:pPr>
                      <a:r>
                        <a:rPr lang="en-US" sz="1200">
                          <a:effectLst/>
                        </a:rPr>
                        <a:t>4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0" marR="0" algn="l">
                        <a:lnSpc>
                          <a:spcPct val="106000"/>
                        </a:lnSpc>
                        <a:spcBef>
                          <a:spcPts val="0"/>
                        </a:spcBef>
                        <a:spcAft>
                          <a:spcPts val="0"/>
                        </a:spcAft>
                      </a:pPr>
                      <a:r>
                        <a:rPr lang="en-US" sz="1200">
                          <a:effectLst/>
                        </a:rPr>
                        <a:t>System will find the availability of dates.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635" marR="0" algn="l">
                        <a:lnSpc>
                          <a:spcPct val="107000"/>
                        </a:lnSpc>
                        <a:spcBef>
                          <a:spcPts val="0"/>
                        </a:spcBef>
                        <a:spcAft>
                          <a:spcPts val="0"/>
                        </a:spcAft>
                      </a:pPr>
                      <a:r>
                        <a:rPr lang="en-US" sz="1200">
                          <a:effectLst/>
                        </a:rPr>
                        <a:t>New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extLst>
                  <a:ext uri="{0D108BD9-81ED-4DB2-BD59-A6C34878D82A}">
                    <a16:rowId xmlns:a16="http://schemas.microsoft.com/office/drawing/2014/main" val="2276276544"/>
                  </a:ext>
                </a:extLst>
              </a:tr>
              <a:tr h="674272">
                <a:tc>
                  <a:txBody>
                    <a:bodyPr/>
                    <a:lstStyle/>
                    <a:p>
                      <a:pPr marL="0" marR="0" algn="l">
                        <a:lnSpc>
                          <a:spcPct val="107000"/>
                        </a:lnSpc>
                        <a:spcBef>
                          <a:spcPts val="0"/>
                        </a:spcBef>
                        <a:spcAft>
                          <a:spcPts val="0"/>
                        </a:spcAft>
                      </a:pPr>
                      <a:r>
                        <a:rPr lang="en-US" sz="1200">
                          <a:effectLst/>
                        </a:rPr>
                        <a:t>5</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0" marR="0" algn="l">
                        <a:lnSpc>
                          <a:spcPct val="106000"/>
                        </a:lnSpc>
                        <a:spcBef>
                          <a:spcPts val="0"/>
                        </a:spcBef>
                        <a:spcAft>
                          <a:spcPts val="0"/>
                        </a:spcAft>
                      </a:pPr>
                      <a:r>
                        <a:rPr lang="en-US" sz="1200">
                          <a:effectLst/>
                        </a:rPr>
                        <a:t>User can select Desired menu.</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tc>
                  <a:txBody>
                    <a:bodyPr/>
                    <a:lstStyle/>
                    <a:p>
                      <a:pPr marL="635" marR="0" algn="l">
                        <a:lnSpc>
                          <a:spcPct val="107000"/>
                        </a:lnSpc>
                        <a:spcBef>
                          <a:spcPts val="0"/>
                        </a:spcBef>
                        <a:spcAft>
                          <a:spcPts val="0"/>
                        </a:spcAft>
                      </a:pPr>
                      <a:r>
                        <a:rPr lang="en-US" sz="1200" dirty="0">
                          <a:effectLst/>
                        </a:rPr>
                        <a:t>New</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5586" marR="70489" marT="7968" marB="0"/>
                </a:tc>
                <a:extLst>
                  <a:ext uri="{0D108BD9-81ED-4DB2-BD59-A6C34878D82A}">
                    <a16:rowId xmlns:a16="http://schemas.microsoft.com/office/drawing/2014/main" val="2131877280"/>
                  </a:ext>
                </a:extLst>
              </a:tr>
            </a:tbl>
          </a:graphicData>
        </a:graphic>
      </p:graphicFrame>
    </p:spTree>
    <p:extLst>
      <p:ext uri="{BB962C8B-B14F-4D97-AF65-F5344CB8AC3E}">
        <p14:creationId xmlns:p14="http://schemas.microsoft.com/office/powerpoint/2010/main" val="810739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134" y="295836"/>
            <a:ext cx="10018713" cy="954740"/>
          </a:xfrm>
        </p:spPr>
        <p:txBody>
          <a:bodyPr>
            <a:normAutofit/>
          </a:bodyPr>
          <a:lstStyle/>
          <a:p>
            <a:r>
              <a:rPr lang="en-US" b="1" dirty="0"/>
              <a:t>Test Case 2</a:t>
            </a:r>
            <a:r>
              <a:rPr lang="en-US" b="1" dirty="0" smtClean="0"/>
              <a:t>:</a:t>
            </a:r>
            <a:endParaRPr lang="en-US" dirty="0"/>
          </a:p>
        </p:txBody>
      </p:sp>
      <p:sp>
        <p:nvSpPr>
          <p:cNvPr id="3" name="Content Placeholder 2"/>
          <p:cNvSpPr>
            <a:spLocks noGrp="1"/>
          </p:cNvSpPr>
          <p:nvPr>
            <p:ph idx="1"/>
          </p:nvPr>
        </p:nvSpPr>
        <p:spPr>
          <a:xfrm>
            <a:off x="1605333" y="2514600"/>
            <a:ext cx="10018713" cy="2380130"/>
          </a:xfrm>
        </p:spPr>
        <p:txBody>
          <a:bodyPr/>
          <a:lstStyle/>
          <a:p>
            <a:r>
              <a:rPr lang="en-US" dirty="0"/>
              <a:t>The test case is designed to test the email validation during registration and login process of system when user is entering invalid email address.</a:t>
            </a:r>
          </a:p>
          <a:p>
            <a:endParaRPr lang="en-US" dirty="0"/>
          </a:p>
        </p:txBody>
      </p:sp>
    </p:spTree>
    <p:extLst>
      <p:ext uri="{BB962C8B-B14F-4D97-AF65-F5344CB8AC3E}">
        <p14:creationId xmlns:p14="http://schemas.microsoft.com/office/powerpoint/2010/main" val="1960164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0612"/>
          </a:xfrm>
        </p:spPr>
        <p:txBody>
          <a:bodyPr/>
          <a:lstStyle/>
          <a:p>
            <a:r>
              <a:rPr lang="en-US" b="1" dirty="0"/>
              <a:t>Test Case 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6643176"/>
              </p:ext>
            </p:extLst>
          </p:nvPr>
        </p:nvGraphicFramePr>
        <p:xfrm>
          <a:off x="3522504" y="2380128"/>
          <a:ext cx="5942330" cy="3413703"/>
        </p:xfrm>
        <a:graphic>
          <a:graphicData uri="http://schemas.openxmlformats.org/drawingml/2006/table">
            <a:tbl>
              <a:tblPr firstRow="1" firstCol="1" bandRow="1">
                <a:tableStyleId>{5C22544A-7EE6-4342-B048-85BDC9FD1C3A}</a:tableStyleId>
              </a:tblPr>
              <a:tblGrid>
                <a:gridCol w="4130675">
                  <a:extLst>
                    <a:ext uri="{9D8B030D-6E8A-4147-A177-3AD203B41FA5}">
                      <a16:colId xmlns:a16="http://schemas.microsoft.com/office/drawing/2014/main" val="1227301573"/>
                    </a:ext>
                  </a:extLst>
                </a:gridCol>
                <a:gridCol w="1811655">
                  <a:extLst>
                    <a:ext uri="{9D8B030D-6E8A-4147-A177-3AD203B41FA5}">
                      <a16:colId xmlns:a16="http://schemas.microsoft.com/office/drawing/2014/main" val="4248439322"/>
                    </a:ext>
                  </a:extLst>
                </a:gridCol>
              </a:tblGrid>
              <a:tr h="345421">
                <a:tc>
                  <a:txBody>
                    <a:bodyPr/>
                    <a:lstStyle/>
                    <a:p>
                      <a:r>
                        <a:rPr lang="en-US" sz="1800" dirty="0">
                          <a:effectLst/>
                        </a:rPr>
                        <a:t>Date: 28 June 2018</a:t>
                      </a:r>
                      <a:endParaRPr lang="en-US" sz="1800" dirty="0">
                        <a:effectLst/>
                        <a:latin typeface="Calibri" panose="020F0502020204030204" pitchFamily="34" charset="0"/>
                        <a:cs typeface="Arial" panose="020B0604020202020204" pitchFamily="34" charset="0"/>
                      </a:endParaRPr>
                    </a:p>
                  </a:txBody>
                  <a:tcPr marL="68580" marR="68580" marT="0" marB="0"/>
                </a:tc>
                <a:tc>
                  <a:txBody>
                    <a:bodyPr/>
                    <a:lstStyle/>
                    <a:p>
                      <a:r>
                        <a:rPr lang="en-US" sz="1000">
                          <a:effectLst/>
                        </a:rPr>
                        <a:t> </a:t>
                      </a:r>
                      <a:endParaRPr lang="en-US" sz="1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6733660"/>
                  </a:ext>
                </a:extLst>
              </a:tr>
              <a:tr h="345421">
                <a:tc>
                  <a:txBody>
                    <a:bodyPr/>
                    <a:lstStyle/>
                    <a:p>
                      <a:r>
                        <a:rPr lang="en-US" sz="1800">
                          <a:effectLst/>
                        </a:rPr>
                        <a:t>System: Wedding Vibes</a:t>
                      </a:r>
                      <a:endParaRPr lang="en-US" sz="1800">
                        <a:effectLst/>
                        <a:latin typeface="Calibri" panose="020F0502020204030204" pitchFamily="34" charset="0"/>
                        <a:cs typeface="Arial" panose="020B0604020202020204" pitchFamily="34" charset="0"/>
                      </a:endParaRPr>
                    </a:p>
                  </a:txBody>
                  <a:tcPr marL="68580" marR="68580" marT="0" marB="0"/>
                </a:tc>
                <a:tc>
                  <a:txBody>
                    <a:bodyPr/>
                    <a:lstStyle/>
                    <a:p>
                      <a:r>
                        <a:rPr lang="en-US" sz="1000">
                          <a:effectLst/>
                        </a:rPr>
                        <a:t> </a:t>
                      </a:r>
                      <a:endParaRPr lang="en-US" sz="1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0795370"/>
                  </a:ext>
                </a:extLst>
              </a:tr>
              <a:tr h="345421">
                <a:tc>
                  <a:txBody>
                    <a:bodyPr/>
                    <a:lstStyle/>
                    <a:p>
                      <a:r>
                        <a:rPr lang="en-US" sz="1800">
                          <a:effectLst/>
                        </a:rPr>
                        <a:t>Objective: Registration/ Email Validation</a:t>
                      </a:r>
                      <a:endParaRPr lang="en-US" sz="1800">
                        <a:effectLst/>
                        <a:latin typeface="Calibri" panose="020F0502020204030204" pitchFamily="34" charset="0"/>
                        <a:cs typeface="Arial" panose="020B0604020202020204" pitchFamily="34" charset="0"/>
                      </a:endParaRPr>
                    </a:p>
                  </a:txBody>
                  <a:tcPr marL="68580" marR="68580" marT="0" marB="0"/>
                </a:tc>
                <a:tc>
                  <a:txBody>
                    <a:bodyPr/>
                    <a:lstStyle/>
                    <a:p>
                      <a:r>
                        <a:rPr lang="en-US" sz="1400">
                          <a:effectLst/>
                        </a:rPr>
                        <a:t>Test ID:2</a:t>
                      </a:r>
                      <a:endParaRPr lang="en-US" sz="14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4393005"/>
                  </a:ext>
                </a:extLst>
              </a:tr>
              <a:tr h="359387">
                <a:tc>
                  <a:txBody>
                    <a:bodyPr/>
                    <a:lstStyle/>
                    <a:p>
                      <a:r>
                        <a:rPr lang="en-US" sz="1800">
                          <a:effectLst/>
                        </a:rPr>
                        <a:t>Version:1</a:t>
                      </a:r>
                      <a:endParaRPr lang="en-US" sz="1800">
                        <a:effectLst/>
                        <a:latin typeface="Calibri" panose="020F0502020204030204" pitchFamily="34" charset="0"/>
                        <a:cs typeface="Arial" panose="020B0604020202020204" pitchFamily="34" charset="0"/>
                      </a:endParaRPr>
                    </a:p>
                  </a:txBody>
                  <a:tcPr marL="68580" marR="68580" marT="0" marB="0"/>
                </a:tc>
                <a:tc>
                  <a:txBody>
                    <a:bodyPr/>
                    <a:lstStyle/>
                    <a:p>
                      <a:r>
                        <a:rPr lang="en-US" sz="1400" dirty="0">
                          <a:effectLst/>
                        </a:rPr>
                        <a:t>Test Type: Black Box testing</a:t>
                      </a:r>
                      <a:endParaRPr lang="en-US" sz="14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342220"/>
                  </a:ext>
                </a:extLst>
              </a:tr>
              <a:tr h="594012">
                <a:tc gridSpan="2">
                  <a:txBody>
                    <a:bodyPr/>
                    <a:lstStyle/>
                    <a:p>
                      <a:pPr marL="0" marR="0" algn="just">
                        <a:spcBef>
                          <a:spcPts val="0"/>
                        </a:spcBef>
                        <a:spcAft>
                          <a:spcPts val="0"/>
                        </a:spcAft>
                      </a:pPr>
                      <a:r>
                        <a:rPr lang="en-US" sz="2800">
                          <a:effectLst/>
                        </a:rPr>
                        <a:t>Input:</a:t>
                      </a:r>
                    </a:p>
                    <a:p>
                      <a:pPr marL="0" marR="0" algn="just">
                        <a:spcBef>
                          <a:spcPts val="0"/>
                        </a:spcBef>
                        <a:spcAft>
                          <a:spcPts val="0"/>
                        </a:spcAft>
                      </a:pPr>
                      <a:r>
                        <a:rPr lang="en-US" sz="2800">
                          <a:effectLst/>
                        </a:rPr>
                        <a:t>Email Id: ali</a:t>
                      </a:r>
                      <a:endParaRPr lang="en-US" sz="2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61250474"/>
                  </a:ext>
                </a:extLst>
              </a:tr>
              <a:tr h="345421">
                <a:tc gridSpan="2">
                  <a:txBody>
                    <a:bodyPr/>
                    <a:lstStyle/>
                    <a:p>
                      <a:r>
                        <a:rPr lang="en-US" sz="1800">
                          <a:effectLst/>
                        </a:rPr>
                        <a:t>Expected Result: The Email field is not a valid e-mail address.</a:t>
                      </a:r>
                      <a:endParaRPr lang="en-US" sz="1800">
                        <a:effectLst/>
                        <a:latin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77859381"/>
                  </a:ext>
                </a:extLst>
              </a:tr>
              <a:tr h="345421">
                <a:tc gridSpan="2">
                  <a:txBody>
                    <a:bodyPr/>
                    <a:lstStyle/>
                    <a:p>
                      <a:r>
                        <a:rPr lang="en-US" sz="1800" dirty="0">
                          <a:effectLst/>
                        </a:rPr>
                        <a:t>Actual Result: Passed</a:t>
                      </a:r>
                      <a:endParaRPr lang="en-US" sz="1800" dirty="0">
                        <a:effectLst/>
                        <a:latin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792036530"/>
                  </a:ext>
                </a:extLst>
              </a:tr>
            </a:tbl>
          </a:graphicData>
        </a:graphic>
      </p:graphicFrame>
    </p:spTree>
    <p:extLst>
      <p:ext uri="{BB962C8B-B14F-4D97-AF65-F5344CB8AC3E}">
        <p14:creationId xmlns:p14="http://schemas.microsoft.com/office/powerpoint/2010/main" val="42676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341" y="981635"/>
            <a:ext cx="6064624" cy="4809565"/>
          </a:xfrm>
        </p:spPr>
      </p:pic>
    </p:spTree>
    <p:extLst>
      <p:ext uri="{BB962C8B-B14F-4D97-AF65-F5344CB8AC3E}">
        <p14:creationId xmlns:p14="http://schemas.microsoft.com/office/powerpoint/2010/main" val="248315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B21A-9ECB-449E-BB0D-3B456A735947}"/>
              </a:ext>
            </a:extLst>
          </p:cNvPr>
          <p:cNvSpPr>
            <a:spLocks noGrp="1"/>
          </p:cNvSpPr>
          <p:nvPr>
            <p:ph type="title"/>
          </p:nvPr>
        </p:nvSpPr>
        <p:spPr>
          <a:xfrm>
            <a:off x="1484311" y="685801"/>
            <a:ext cx="10018713" cy="811592"/>
          </a:xfrm>
        </p:spPr>
        <p:txBody>
          <a:bodyPr/>
          <a:lstStyle/>
          <a:p>
            <a:r>
              <a:rPr lang="en-US" dirty="0"/>
              <a:t>Non Functional Requirements</a:t>
            </a:r>
          </a:p>
        </p:txBody>
      </p:sp>
      <p:graphicFrame>
        <p:nvGraphicFramePr>
          <p:cNvPr id="4" name="Content Placeholder 3">
            <a:extLst>
              <a:ext uri="{FF2B5EF4-FFF2-40B4-BE49-F238E27FC236}">
                <a16:creationId xmlns:a16="http://schemas.microsoft.com/office/drawing/2014/main" id="{F39D90F4-2FD7-45F2-984C-A2FD556814E0}"/>
              </a:ext>
            </a:extLst>
          </p:cNvPr>
          <p:cNvGraphicFramePr>
            <a:graphicFrameLocks noGrp="1"/>
          </p:cNvGraphicFramePr>
          <p:nvPr>
            <p:ph idx="1"/>
            <p:extLst>
              <p:ext uri="{D42A27DB-BD31-4B8C-83A1-F6EECF244321}">
                <p14:modId xmlns:p14="http://schemas.microsoft.com/office/powerpoint/2010/main" val="625511816"/>
              </p:ext>
            </p:extLst>
          </p:nvPr>
        </p:nvGraphicFramePr>
        <p:xfrm>
          <a:off x="2292626" y="1921565"/>
          <a:ext cx="6983896" cy="4068417"/>
        </p:xfrm>
        <a:graphic>
          <a:graphicData uri="http://schemas.openxmlformats.org/drawingml/2006/table">
            <a:tbl>
              <a:tblPr firstRow="1" firstCol="1" bandRow="1">
                <a:tableStyleId>{5C22544A-7EE6-4342-B048-85BDC9FD1C3A}</a:tableStyleId>
              </a:tblPr>
              <a:tblGrid>
                <a:gridCol w="886660">
                  <a:extLst>
                    <a:ext uri="{9D8B030D-6E8A-4147-A177-3AD203B41FA5}">
                      <a16:colId xmlns:a16="http://schemas.microsoft.com/office/drawing/2014/main" val="1302271805"/>
                    </a:ext>
                  </a:extLst>
                </a:gridCol>
                <a:gridCol w="4861140">
                  <a:extLst>
                    <a:ext uri="{9D8B030D-6E8A-4147-A177-3AD203B41FA5}">
                      <a16:colId xmlns:a16="http://schemas.microsoft.com/office/drawing/2014/main" val="217829376"/>
                    </a:ext>
                  </a:extLst>
                </a:gridCol>
                <a:gridCol w="1236096">
                  <a:extLst>
                    <a:ext uri="{9D8B030D-6E8A-4147-A177-3AD203B41FA5}">
                      <a16:colId xmlns:a16="http://schemas.microsoft.com/office/drawing/2014/main" val="4207318061"/>
                    </a:ext>
                  </a:extLst>
                </a:gridCol>
              </a:tblGrid>
              <a:tr h="529269">
                <a:tc>
                  <a:txBody>
                    <a:bodyPr/>
                    <a:lstStyle/>
                    <a:p>
                      <a:pPr marL="4445" marR="0" algn="ctr">
                        <a:lnSpc>
                          <a:spcPct val="107000"/>
                        </a:lnSpc>
                        <a:spcBef>
                          <a:spcPts val="0"/>
                        </a:spcBef>
                        <a:spcAft>
                          <a:spcPts val="0"/>
                        </a:spcAft>
                      </a:pPr>
                      <a:r>
                        <a:rPr lang="en-US" sz="1200">
                          <a:effectLst/>
                        </a:rPr>
                        <a:t>S. No.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3810" marR="0" algn="ctr">
                        <a:lnSpc>
                          <a:spcPct val="107000"/>
                        </a:lnSpc>
                        <a:spcBef>
                          <a:spcPts val="0"/>
                        </a:spcBef>
                        <a:spcAft>
                          <a:spcPts val="0"/>
                        </a:spcAft>
                      </a:pPr>
                      <a:r>
                        <a:rPr lang="en-US" sz="1200">
                          <a:effectLst/>
                        </a:rPr>
                        <a:t>Non-Functional Requirements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8890" marR="0" algn="ctr">
                        <a:lnSpc>
                          <a:spcPct val="107000"/>
                        </a:lnSpc>
                        <a:spcBef>
                          <a:spcPts val="0"/>
                        </a:spcBef>
                        <a:spcAft>
                          <a:spcPts val="0"/>
                        </a:spcAft>
                      </a:pPr>
                      <a:r>
                        <a:rPr lang="en-US" sz="1200">
                          <a:effectLst/>
                        </a:rPr>
                        <a:t>Category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449506858"/>
                  </a:ext>
                </a:extLst>
              </a:tr>
              <a:tr h="475880">
                <a:tc>
                  <a:txBody>
                    <a:bodyPr/>
                    <a:lstStyle/>
                    <a:p>
                      <a:pPr marL="0" marR="0" algn="l">
                        <a:lnSpc>
                          <a:spcPct val="107000"/>
                        </a:lnSpc>
                        <a:spcBef>
                          <a:spcPts val="0"/>
                        </a:spcBef>
                        <a:spcAft>
                          <a:spcPts val="0"/>
                        </a:spcAft>
                      </a:pPr>
                      <a:r>
                        <a:rPr lang="en-US" sz="1200">
                          <a:effectLst/>
                        </a:rPr>
                        <a:t>1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0" marR="0" algn="l">
                        <a:lnSpc>
                          <a:spcPct val="107000"/>
                        </a:lnSpc>
                        <a:spcBef>
                          <a:spcPts val="0"/>
                        </a:spcBef>
                        <a:spcAft>
                          <a:spcPts val="0"/>
                        </a:spcAft>
                      </a:pPr>
                      <a:r>
                        <a:rPr lang="en-US" sz="1200">
                          <a:effectLst/>
                        </a:rPr>
                        <a:t>The system should authenticate all users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635" marR="0" algn="l">
                        <a:lnSpc>
                          <a:spcPct val="107000"/>
                        </a:lnSpc>
                        <a:spcBef>
                          <a:spcPts val="0"/>
                        </a:spcBef>
                        <a:spcAft>
                          <a:spcPts val="0"/>
                        </a:spcAft>
                      </a:pPr>
                      <a:r>
                        <a:rPr lang="en-US" sz="1200">
                          <a:effectLst/>
                        </a:rPr>
                        <a:t>Security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1660942961"/>
                  </a:ext>
                </a:extLst>
              </a:tr>
              <a:tr h="729371">
                <a:tc>
                  <a:txBody>
                    <a:bodyPr/>
                    <a:lstStyle/>
                    <a:p>
                      <a:pPr marL="0" marR="0" algn="l">
                        <a:lnSpc>
                          <a:spcPct val="107000"/>
                        </a:lnSpc>
                        <a:spcBef>
                          <a:spcPts val="0"/>
                        </a:spcBef>
                        <a:spcAft>
                          <a:spcPts val="0"/>
                        </a:spcAft>
                      </a:pPr>
                      <a:r>
                        <a:rPr lang="en-US" sz="1200">
                          <a:effectLst/>
                        </a:rPr>
                        <a:t>2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0" marR="0" algn="l">
                        <a:lnSpc>
                          <a:spcPct val="107000"/>
                        </a:lnSpc>
                        <a:spcBef>
                          <a:spcPts val="0"/>
                        </a:spcBef>
                        <a:spcAft>
                          <a:spcPts val="0"/>
                        </a:spcAft>
                      </a:pPr>
                      <a:r>
                        <a:rPr lang="en-US" sz="1200" dirty="0">
                          <a:effectLst/>
                        </a:rPr>
                        <a:t>System should give help for signing up and entering password/username</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635" marR="0" algn="l">
                        <a:lnSpc>
                          <a:spcPct val="107000"/>
                        </a:lnSpc>
                        <a:spcBef>
                          <a:spcPts val="0"/>
                        </a:spcBef>
                        <a:spcAft>
                          <a:spcPts val="0"/>
                        </a:spcAft>
                      </a:pPr>
                      <a:r>
                        <a:rPr lang="en-US" sz="1200">
                          <a:effectLst/>
                        </a:rPr>
                        <a:t>Usability</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3802996923"/>
                  </a:ext>
                </a:extLst>
              </a:tr>
              <a:tr h="729371">
                <a:tc>
                  <a:txBody>
                    <a:bodyPr/>
                    <a:lstStyle/>
                    <a:p>
                      <a:pPr marL="0" marR="0" algn="l">
                        <a:lnSpc>
                          <a:spcPct val="107000"/>
                        </a:lnSpc>
                        <a:spcBef>
                          <a:spcPts val="0"/>
                        </a:spcBef>
                        <a:spcAft>
                          <a:spcPts val="0"/>
                        </a:spcAft>
                      </a:pPr>
                      <a:r>
                        <a:rPr lang="en-US" sz="1200">
                          <a:effectLst/>
                        </a:rPr>
                        <a:t>3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0" marR="0" algn="l">
                        <a:lnSpc>
                          <a:spcPct val="107000"/>
                        </a:lnSpc>
                        <a:spcBef>
                          <a:spcPts val="0"/>
                        </a:spcBef>
                        <a:spcAft>
                          <a:spcPts val="0"/>
                        </a:spcAft>
                      </a:pPr>
                      <a:r>
                        <a:rPr lang="en-US" sz="1200" dirty="0">
                          <a:effectLst/>
                        </a:rPr>
                        <a:t>Authorization and authentication should be done in secure connection.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635" marR="0" algn="l">
                        <a:lnSpc>
                          <a:spcPct val="107000"/>
                        </a:lnSpc>
                        <a:spcBef>
                          <a:spcPts val="0"/>
                        </a:spcBef>
                        <a:spcAft>
                          <a:spcPts val="0"/>
                        </a:spcAft>
                      </a:pPr>
                      <a:r>
                        <a:rPr lang="en-US" sz="1200">
                          <a:effectLst/>
                        </a:rPr>
                        <a:t>Security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1480755648"/>
                  </a:ext>
                </a:extLst>
              </a:tr>
              <a:tr h="729371">
                <a:tc>
                  <a:txBody>
                    <a:bodyPr/>
                    <a:lstStyle/>
                    <a:p>
                      <a:pPr marL="0" marR="0" algn="l">
                        <a:lnSpc>
                          <a:spcPct val="107000"/>
                        </a:lnSpc>
                        <a:spcBef>
                          <a:spcPts val="0"/>
                        </a:spcBef>
                        <a:spcAft>
                          <a:spcPts val="0"/>
                        </a:spcAft>
                      </a:pPr>
                      <a:r>
                        <a:rPr lang="en-US" sz="1200">
                          <a:effectLst/>
                        </a:rPr>
                        <a:t>4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0" marR="0" algn="l">
                        <a:lnSpc>
                          <a:spcPct val="107000"/>
                        </a:lnSpc>
                        <a:spcBef>
                          <a:spcPts val="0"/>
                        </a:spcBef>
                        <a:spcAft>
                          <a:spcPts val="0"/>
                        </a:spcAft>
                      </a:pPr>
                      <a:r>
                        <a:rPr lang="en-US" sz="1200">
                          <a:effectLst/>
                        </a:rPr>
                        <a:t>The system should be able to handle multiple transactions at a time.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635" marR="0" algn="l">
                        <a:lnSpc>
                          <a:spcPct val="107000"/>
                        </a:lnSpc>
                        <a:spcBef>
                          <a:spcPts val="0"/>
                        </a:spcBef>
                        <a:spcAft>
                          <a:spcPts val="0"/>
                        </a:spcAft>
                      </a:pPr>
                      <a:r>
                        <a:rPr lang="en-US" sz="1200">
                          <a:effectLst/>
                        </a:rPr>
                        <a:t>Reliability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1102442045"/>
                  </a:ext>
                </a:extLst>
              </a:tr>
              <a:tr h="875155">
                <a:tc>
                  <a:txBody>
                    <a:bodyPr/>
                    <a:lstStyle/>
                    <a:p>
                      <a:pPr marL="0" marR="0" algn="l">
                        <a:lnSpc>
                          <a:spcPct val="107000"/>
                        </a:lnSpc>
                        <a:spcBef>
                          <a:spcPts val="0"/>
                        </a:spcBef>
                        <a:spcAft>
                          <a:spcPts val="0"/>
                        </a:spcAft>
                      </a:pPr>
                      <a:r>
                        <a:rPr lang="en-US" sz="1200">
                          <a:effectLst/>
                        </a:rPr>
                        <a:t>5</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0" marR="0" algn="l">
                        <a:lnSpc>
                          <a:spcPct val="107000"/>
                        </a:lnSpc>
                        <a:spcBef>
                          <a:spcPts val="0"/>
                        </a:spcBef>
                        <a:spcAft>
                          <a:spcPts val="0"/>
                        </a:spcAft>
                      </a:pPr>
                      <a:r>
                        <a:rPr lang="en-US" sz="1200">
                          <a:effectLst/>
                        </a:rPr>
                        <a:t>Customer need to cancel the booking before 24hours of event otherwise their compensation money will be charged.</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tc>
                  <a:txBody>
                    <a:bodyPr/>
                    <a:lstStyle/>
                    <a:p>
                      <a:pPr marL="635" marR="0" algn="l">
                        <a:lnSpc>
                          <a:spcPct val="107000"/>
                        </a:lnSpc>
                        <a:spcBef>
                          <a:spcPts val="0"/>
                        </a:spcBef>
                        <a:spcAft>
                          <a:spcPts val="0"/>
                        </a:spcAft>
                      </a:pPr>
                      <a:r>
                        <a:rPr lang="en-US" sz="1200" dirty="0">
                          <a:effectLst/>
                        </a:rPr>
                        <a:t>Reliability</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7945" marR="73025" marT="7620" marB="0"/>
                </a:tc>
                <a:extLst>
                  <a:ext uri="{0D108BD9-81ED-4DB2-BD59-A6C34878D82A}">
                    <a16:rowId xmlns:a16="http://schemas.microsoft.com/office/drawing/2014/main" val="1344148386"/>
                  </a:ext>
                </a:extLst>
              </a:tr>
            </a:tbl>
          </a:graphicData>
        </a:graphic>
      </p:graphicFrame>
    </p:spTree>
    <p:extLst>
      <p:ext uri="{BB962C8B-B14F-4D97-AF65-F5344CB8AC3E}">
        <p14:creationId xmlns:p14="http://schemas.microsoft.com/office/powerpoint/2010/main" val="6310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9FA0-41DD-46BB-B004-D68864FFC1C2}"/>
              </a:ext>
            </a:extLst>
          </p:cNvPr>
          <p:cNvSpPr>
            <a:spLocks noGrp="1"/>
          </p:cNvSpPr>
          <p:nvPr>
            <p:ph type="title"/>
          </p:nvPr>
        </p:nvSpPr>
        <p:spPr>
          <a:xfrm>
            <a:off x="1047455" y="0"/>
            <a:ext cx="10018713" cy="645523"/>
          </a:xfrm>
        </p:spPr>
        <p:txBody>
          <a:bodyPr>
            <a:normAutofit fontScale="90000"/>
          </a:bodyPr>
          <a:lstStyle/>
          <a:p>
            <a:r>
              <a:rPr lang="en-US" dirty="0"/>
              <a:t>Use case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269" y="796834"/>
            <a:ext cx="5852160" cy="5826035"/>
          </a:xfrm>
        </p:spPr>
      </p:pic>
    </p:spTree>
    <p:extLst>
      <p:ext uri="{BB962C8B-B14F-4D97-AF65-F5344CB8AC3E}">
        <p14:creationId xmlns:p14="http://schemas.microsoft.com/office/powerpoint/2010/main" val="311483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452A-335D-43CC-A0E3-3DAA8D215C9E}"/>
              </a:ext>
            </a:extLst>
          </p:cNvPr>
          <p:cNvSpPr>
            <a:spLocks noGrp="1"/>
          </p:cNvSpPr>
          <p:nvPr>
            <p:ph type="title"/>
          </p:nvPr>
        </p:nvSpPr>
        <p:spPr>
          <a:xfrm>
            <a:off x="1366745" y="0"/>
            <a:ext cx="10018713" cy="842554"/>
          </a:xfrm>
        </p:spPr>
        <p:txBody>
          <a:bodyPr/>
          <a:lstStyle/>
          <a:p>
            <a:r>
              <a:rPr lang="en-US" dirty="0"/>
              <a:t>SSD Signup</a:t>
            </a:r>
          </a:p>
        </p:txBody>
      </p:sp>
      <p:pic>
        <p:nvPicPr>
          <p:cNvPr id="7" name="Picture 6"/>
          <p:cNvPicPr>
            <a:picLocks noChangeAspect="1"/>
          </p:cNvPicPr>
          <p:nvPr/>
        </p:nvPicPr>
        <p:blipFill>
          <a:blip r:embed="rId2"/>
          <a:stretch>
            <a:fillRect/>
          </a:stretch>
        </p:blipFill>
        <p:spPr>
          <a:xfrm>
            <a:off x="2325190" y="1281112"/>
            <a:ext cx="7393576" cy="4466545"/>
          </a:xfrm>
          <a:prstGeom prst="rect">
            <a:avLst/>
          </a:prstGeom>
        </p:spPr>
      </p:pic>
    </p:spTree>
    <p:extLst>
      <p:ext uri="{BB962C8B-B14F-4D97-AF65-F5344CB8AC3E}">
        <p14:creationId xmlns:p14="http://schemas.microsoft.com/office/powerpoint/2010/main" val="142632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8C77-C9DB-4618-959C-9654C2FC83FF}"/>
              </a:ext>
            </a:extLst>
          </p:cNvPr>
          <p:cNvSpPr>
            <a:spLocks noGrp="1"/>
          </p:cNvSpPr>
          <p:nvPr>
            <p:ph type="title"/>
          </p:nvPr>
        </p:nvSpPr>
        <p:spPr>
          <a:xfrm>
            <a:off x="1445123" y="124098"/>
            <a:ext cx="10018713" cy="855616"/>
          </a:xfrm>
        </p:spPr>
        <p:txBody>
          <a:bodyPr/>
          <a:lstStyle/>
          <a:p>
            <a:r>
              <a:rPr lang="en-US" dirty="0"/>
              <a:t>Sign In</a:t>
            </a:r>
          </a:p>
        </p:txBody>
      </p:sp>
      <p:pic>
        <p:nvPicPr>
          <p:cNvPr id="4" name="Picture 3"/>
          <p:cNvPicPr>
            <a:picLocks noChangeAspect="1"/>
          </p:cNvPicPr>
          <p:nvPr/>
        </p:nvPicPr>
        <p:blipFill>
          <a:blip r:embed="rId2"/>
          <a:stretch>
            <a:fillRect/>
          </a:stretch>
        </p:blipFill>
        <p:spPr>
          <a:xfrm>
            <a:off x="2586446" y="1201783"/>
            <a:ext cx="7302137" cy="4976948"/>
          </a:xfrm>
          <a:prstGeom prst="rect">
            <a:avLst/>
          </a:prstGeom>
        </p:spPr>
      </p:pic>
    </p:spTree>
    <p:extLst>
      <p:ext uri="{BB962C8B-B14F-4D97-AF65-F5344CB8AC3E}">
        <p14:creationId xmlns:p14="http://schemas.microsoft.com/office/powerpoint/2010/main" val="216056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13A2-8216-4907-8FAA-891E79B3A907}"/>
              </a:ext>
            </a:extLst>
          </p:cNvPr>
          <p:cNvSpPr>
            <a:spLocks noGrp="1"/>
          </p:cNvSpPr>
          <p:nvPr>
            <p:ph type="title"/>
          </p:nvPr>
        </p:nvSpPr>
        <p:spPr>
          <a:xfrm>
            <a:off x="1392871" y="0"/>
            <a:ext cx="10018713" cy="809897"/>
          </a:xfrm>
        </p:spPr>
        <p:txBody>
          <a:bodyPr/>
          <a:lstStyle/>
          <a:p>
            <a:r>
              <a:rPr lang="en-US" dirty="0"/>
              <a:t>SSD Reservation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16628" y="1097280"/>
            <a:ext cx="7249885" cy="4754879"/>
          </a:xfrm>
          <a:prstGeom prst="rect">
            <a:avLst/>
          </a:prstGeom>
          <a:noFill/>
          <a:ln>
            <a:noFill/>
          </a:ln>
        </p:spPr>
      </p:pic>
    </p:spTree>
    <p:extLst>
      <p:ext uri="{BB962C8B-B14F-4D97-AF65-F5344CB8AC3E}">
        <p14:creationId xmlns:p14="http://schemas.microsoft.com/office/powerpoint/2010/main" val="154257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03C2-2F6A-4747-9753-B50DD3B3FE2A}"/>
              </a:ext>
            </a:extLst>
          </p:cNvPr>
          <p:cNvSpPr>
            <a:spLocks noGrp="1"/>
          </p:cNvSpPr>
          <p:nvPr>
            <p:ph type="title"/>
          </p:nvPr>
        </p:nvSpPr>
        <p:spPr>
          <a:xfrm>
            <a:off x="1484311" y="685801"/>
            <a:ext cx="10018713" cy="944216"/>
          </a:xfrm>
        </p:spPr>
        <p:txBody>
          <a:bodyPr/>
          <a:lstStyle/>
          <a:p>
            <a:r>
              <a:rPr lang="en-US" dirty="0"/>
              <a:t>Select Date</a:t>
            </a:r>
          </a:p>
        </p:txBody>
      </p:sp>
      <p:pic>
        <p:nvPicPr>
          <p:cNvPr id="7" name="Content Placeholder 6">
            <a:extLst>
              <a:ext uri="{FF2B5EF4-FFF2-40B4-BE49-F238E27FC236}">
                <a16:creationId xmlns:a16="http://schemas.microsoft.com/office/drawing/2014/main" id="{7E327205-C359-4494-B827-3989CDE8F5EF}"/>
              </a:ext>
            </a:extLst>
          </p:cNvPr>
          <p:cNvPicPr>
            <a:picLocks noGrp="1" noChangeAspect="1"/>
          </p:cNvPicPr>
          <p:nvPr>
            <p:ph idx="1"/>
          </p:nvPr>
        </p:nvPicPr>
        <p:blipFill>
          <a:blip r:embed="rId2"/>
          <a:stretch>
            <a:fillRect/>
          </a:stretch>
        </p:blipFill>
        <p:spPr>
          <a:xfrm>
            <a:off x="3677489" y="2667000"/>
            <a:ext cx="5632360" cy="3124200"/>
          </a:xfrm>
          <a:prstGeom prst="rect">
            <a:avLst/>
          </a:prstGeom>
        </p:spPr>
      </p:pic>
    </p:spTree>
    <p:extLst>
      <p:ext uri="{BB962C8B-B14F-4D97-AF65-F5344CB8AC3E}">
        <p14:creationId xmlns:p14="http://schemas.microsoft.com/office/powerpoint/2010/main" val="3128625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619</TotalTime>
  <Words>455</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Corbel</vt:lpstr>
      <vt:lpstr>Times New Roman</vt:lpstr>
      <vt:lpstr>Parallax</vt:lpstr>
      <vt:lpstr>Wedding vibes </vt:lpstr>
      <vt:lpstr>Introduction</vt:lpstr>
      <vt:lpstr>Selected Functional Requirement</vt:lpstr>
      <vt:lpstr>Non Functional Requirements</vt:lpstr>
      <vt:lpstr>Use case</vt:lpstr>
      <vt:lpstr>SSD Signup</vt:lpstr>
      <vt:lpstr>Sign In</vt:lpstr>
      <vt:lpstr>SSD Reservation</vt:lpstr>
      <vt:lpstr>Select Date</vt:lpstr>
      <vt:lpstr>Select Desire Menu</vt:lpstr>
      <vt:lpstr>SD Sign up</vt:lpstr>
      <vt:lpstr>SD Sign In</vt:lpstr>
      <vt:lpstr>Select Date</vt:lpstr>
      <vt:lpstr>Sd Reservation</vt:lpstr>
      <vt:lpstr>Domain Model</vt:lpstr>
      <vt:lpstr>Class Diagram</vt:lpstr>
      <vt:lpstr>ERD</vt:lpstr>
      <vt:lpstr>Interface </vt:lpstr>
      <vt:lpstr>PowerPoint Presentation</vt:lpstr>
      <vt:lpstr>Sign up</vt:lpstr>
      <vt:lpstr>Sign In</vt:lpstr>
      <vt:lpstr>Software Architecture</vt:lpstr>
      <vt:lpstr>Home page</vt:lpstr>
      <vt:lpstr>Register</vt:lpstr>
      <vt:lpstr>login</vt:lpstr>
      <vt:lpstr>Reservation</vt:lpstr>
      <vt:lpstr>Testing Environment</vt:lpstr>
      <vt:lpstr>Test Case 1:</vt:lpstr>
      <vt:lpstr>Test Case 1:</vt:lpstr>
      <vt:lpstr>Test Case 2:</vt:lpstr>
      <vt:lpstr>Test Case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Wedding vibes</dc:title>
  <dc:creator>alich446@hotmail.com</dc:creator>
  <cp:lastModifiedBy>Chaudhary Ali</cp:lastModifiedBy>
  <cp:revision>44</cp:revision>
  <dcterms:created xsi:type="dcterms:W3CDTF">2018-05-02T10:55:55Z</dcterms:created>
  <dcterms:modified xsi:type="dcterms:W3CDTF">2018-07-06T05:16:43Z</dcterms:modified>
</cp:coreProperties>
</file>