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5143500" cx="9144000"/>
  <p:notesSz cx="6858000" cy="9144000"/>
  <p:embeddedFontLst>
    <p:embeddedFont>
      <p:font typeface="PT Sans Narrow"/>
      <p:regular r:id="rId81"/>
      <p:bold r:id="rId82"/>
    </p:embeddedFont>
    <p:embeddedFont>
      <p:font typeface="Open Sans"/>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A1B72B-49B9-4133-944B-F7B362E0B490}">
  <a:tblStyle styleId="{44A1B72B-49B9-4133-944B-F7B362E0B4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penSans-bold.fntdata"/><Relationship Id="rId83" Type="http://schemas.openxmlformats.org/officeDocument/2006/relationships/font" Target="fonts/OpenSans-regular.fntdata"/><Relationship Id="rId42" Type="http://schemas.openxmlformats.org/officeDocument/2006/relationships/slide" Target="slides/slide36.xml"/><Relationship Id="rId86" Type="http://schemas.openxmlformats.org/officeDocument/2006/relationships/font" Target="fonts/OpenSans-boldItalic.fntdata"/><Relationship Id="rId41" Type="http://schemas.openxmlformats.org/officeDocument/2006/relationships/slide" Target="slides/slide35.xml"/><Relationship Id="rId85" Type="http://schemas.openxmlformats.org/officeDocument/2006/relationships/font" Target="fonts/OpenSans-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PTSansNarrow-bold.fntdata"/><Relationship Id="rId81"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a4c6b8399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a4c6b8399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5f32ce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5f32ce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5f32ce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5f32ce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5f32c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5f32c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14b591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14b591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14b5910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14b5910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14b5910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14b5910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14b5910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14b5910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14b5910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14b5910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4b5910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4b5910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a4c6b8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a4c6b8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14b5910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14b5910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14b59101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14b59101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14b5910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14b5910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14b5910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14b5910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14b5910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14b5910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14b5910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14b5910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16112f1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16112f1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16112f1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16112f1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16112f1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16112f1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16112f1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16112f1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a4c6b8399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a4c6b8399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16112f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16112f1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16112f1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16112f1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0313923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0313923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031392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031392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313923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0313923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08d765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08d765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08d7656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08d7656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313923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313923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8d7656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8d7656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8d7656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08d7656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a4c6b8399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a4c6b8399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08d7656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08d7656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08d7656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08d7656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08d7656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08d7656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08d7656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08d7656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08d7656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08d7656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1f92896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1f92896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1f92896a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1f92896a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1f92896a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1f92896a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1f92896a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1f92896a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1f92896a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1f92896a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a4c6b8399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a4c6b8399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1f92896a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1f92896a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a4d061b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a4d061b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a4d061b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a4d061b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a4d061b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a4d061b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a4d061b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a4d061b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a4d061b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a4d061b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13a2c1d0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f13a2c1d0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f13a2c1d0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f13a2c1d0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f13a2c1d0d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f13a2c1d0d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13a2c1d0d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f13a2c1d0d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a4c6b8399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a4c6b8399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f13a2c1d0d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f13a2c1d0d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f13a2c1d0d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f13a2c1d0d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f13a2c1d0d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f13a2c1d0d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f13a2c1d0d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f13a2c1d0d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f13a2c1d0d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f13a2c1d0d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13a2c1d0d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f13a2c1d0d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f13a2c1d0d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f13a2c1d0d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f1e1d5e8d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f1e1d5e8d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f1e1d5e8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f1e1d5e8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f1e1d5e8d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f1e1d5e8d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a4c6b8399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a4c6b8399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f1e1d5e8d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f1e1d5e8d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f1e1d5e8dd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f1e1d5e8dd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f1e1d5e8d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f1e1d5e8d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f1e1d5e8d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f1e1d5e8d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f1e1d5e8d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f1e1d5e8d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4c6b8399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4c6b8399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a4c6b8399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a4c6b8399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ISTQB</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21" name="Google Shape;121;p22"/>
          <p:cNvSpPr txBox="1"/>
          <p:nvPr>
            <p:ph idx="1" type="body"/>
          </p:nvPr>
        </p:nvSpPr>
        <p:spPr>
          <a:xfrm>
            <a:off x="311700" y="904925"/>
            <a:ext cx="8520600" cy="366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116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a:t>
            </a:r>
            <a:r>
              <a:rPr b="0" lang="en" sz="2020"/>
              <a:t>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23"/>
          <p:cNvSpPr txBox="1"/>
          <p:nvPr>
            <p:ph idx="1" type="body"/>
          </p:nvPr>
        </p:nvSpPr>
        <p:spPr>
          <a:xfrm>
            <a:off x="311700" y="1607225"/>
            <a:ext cx="8520600" cy="294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spcBef>
                <a:spcPts val="1200"/>
              </a:spcBef>
              <a:spcAft>
                <a:spcPts val="1200"/>
              </a:spcAft>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t>b) This is an example of defining test conditions which is a part of test analysis</a:t>
            </a:r>
            <a:endParaRPr sz="2000"/>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48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25"/>
          <p:cNvSpPr txBox="1"/>
          <p:nvPr>
            <p:ph idx="1" type="body"/>
          </p:nvPr>
        </p:nvSpPr>
        <p:spPr>
          <a:xfrm>
            <a:off x="311700" y="928625"/>
            <a:ext cx="85206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spcBef>
                <a:spcPts val="1200"/>
              </a:spcBef>
              <a:spcAft>
                <a:spcPts val="1200"/>
              </a:spcAft>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20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700"/>
              <a:t>5. </a:t>
            </a:r>
            <a:r>
              <a:rPr b="0" lang="en" sz="1700"/>
              <a:t>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26"/>
          <p:cNvSpPr txBox="1"/>
          <p:nvPr>
            <p:ph idx="1" type="body"/>
          </p:nvPr>
        </p:nvSpPr>
        <p:spPr>
          <a:xfrm>
            <a:off x="311700" y="2547575"/>
            <a:ext cx="8520600" cy="20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48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27"/>
          <p:cNvSpPr txBox="1"/>
          <p:nvPr>
            <p:ph idx="1" type="body"/>
          </p:nvPr>
        </p:nvSpPr>
        <p:spPr>
          <a:xfrm>
            <a:off x="311700" y="930725"/>
            <a:ext cx="85206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spcBef>
                <a:spcPts val="1200"/>
              </a:spcBef>
              <a:spcAft>
                <a:spcPts val="1200"/>
              </a:spcAft>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Further Explanation</a:t>
            </a:r>
            <a:endParaRPr b="0" sz="2000"/>
          </a:p>
        </p:txBody>
      </p:sp>
      <p:sp>
        <p:nvSpPr>
          <p:cNvPr id="157" name="Google Shape;157;p28"/>
          <p:cNvSpPr txBox="1"/>
          <p:nvPr>
            <p:ph idx="1" type="body"/>
          </p:nvPr>
        </p:nvSpPr>
        <p:spPr>
          <a:xfrm>
            <a:off x="311700" y="891125"/>
            <a:ext cx="8520600" cy="367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4"/>
                </a:solidFill>
              </a:rPr>
              <a:t>6. </a:t>
            </a:r>
            <a:r>
              <a:rPr b="0" lang="en" sz="2000">
                <a:solidFill>
                  <a:schemeClr val="accent4"/>
                </a:solidFill>
              </a:rPr>
              <a:t>Which TWO of the following tasks belong MAINLY to a testing role?</a:t>
            </a:r>
            <a:endParaRPr sz="2000">
              <a:solidFill>
                <a:schemeClr val="accent4"/>
              </a:solidFill>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Configure test environments </a:t>
            </a:r>
            <a:endParaRPr/>
          </a:p>
          <a:p>
            <a:pPr indent="0" lvl="0" marL="0" rtl="0" algn="l">
              <a:spcBef>
                <a:spcPts val="1200"/>
              </a:spcBef>
              <a:spcAft>
                <a:spcPts val="0"/>
              </a:spcAft>
              <a:buNone/>
            </a:pPr>
            <a:r>
              <a:rPr lang="en"/>
              <a:t>b) Maintain the product backlog </a:t>
            </a:r>
            <a:endParaRPr/>
          </a:p>
          <a:p>
            <a:pPr indent="0" lvl="0" marL="0" rtl="0" algn="l">
              <a:spcBef>
                <a:spcPts val="1200"/>
              </a:spcBef>
              <a:spcAft>
                <a:spcPts val="0"/>
              </a:spcAft>
              <a:buNone/>
            </a:pPr>
            <a:r>
              <a:rPr lang="en"/>
              <a:t>c) Design solutions to new requirements </a:t>
            </a:r>
            <a:endParaRPr/>
          </a:p>
          <a:p>
            <a:pPr indent="0" lvl="0" marL="0" rtl="0" algn="l">
              <a:spcBef>
                <a:spcPts val="1200"/>
              </a:spcBef>
              <a:spcAft>
                <a:spcPts val="0"/>
              </a:spcAft>
              <a:buNone/>
            </a:pPr>
            <a:r>
              <a:rPr lang="en"/>
              <a:t>d) Create the test plan </a:t>
            </a:r>
            <a:endParaRPr/>
          </a:p>
          <a:p>
            <a:pPr indent="0" lvl="0" marL="0" rtl="0" algn="l">
              <a:spcBef>
                <a:spcPts val="1200"/>
              </a:spcBef>
              <a:spcAft>
                <a:spcPts val="0"/>
              </a:spcAft>
              <a:buNone/>
            </a:pPr>
            <a:r>
              <a:rPr lang="en"/>
              <a:t>e) Report on achieved coverage </a:t>
            </a:r>
            <a:endParaRPr/>
          </a:p>
          <a:p>
            <a:pPr indent="0" lvl="0" marL="0" rtl="0" algn="l">
              <a:spcBef>
                <a:spcPts val="1200"/>
              </a:spcBef>
              <a:spcAft>
                <a:spcPts val="1200"/>
              </a:spcAft>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a:t>
            </a:r>
            <a:r>
              <a:rPr b="0" lang="en" sz="2000">
                <a:highlight>
                  <a:schemeClr val="lt1"/>
                </a:highlight>
              </a:rPr>
              <a:t>and e) are</a:t>
            </a:r>
            <a:r>
              <a:rPr b="0" lang="en" sz="2000">
                <a:highlight>
                  <a:schemeClr val="lt1"/>
                </a:highlight>
              </a:rPr>
              <a:t> correct.</a:t>
            </a:r>
            <a:endParaRPr sz="2000">
              <a:highlight>
                <a:schemeClr val="lt1"/>
              </a:highlight>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accent6"/>
                </a:highlight>
              </a:rPr>
              <a:t>a) Is correct.</a:t>
            </a:r>
            <a:r>
              <a:rPr lang="en"/>
              <a:t> This is done by the testers </a:t>
            </a:r>
            <a:endParaRPr/>
          </a:p>
          <a:p>
            <a:pPr indent="0" lvl="0" marL="0" rtl="0" algn="l">
              <a:spcBef>
                <a:spcPts val="1200"/>
              </a:spcBef>
              <a:spcAft>
                <a:spcPts val="0"/>
              </a:spcAft>
              <a:buNone/>
            </a:pPr>
            <a:r>
              <a:rPr lang="en"/>
              <a:t>b) Is not correct. The product backlog is built and maintained by the product owner </a:t>
            </a:r>
            <a:endParaRPr/>
          </a:p>
          <a:p>
            <a:pPr indent="0" lvl="0" marL="0" rtl="0" algn="l">
              <a:spcBef>
                <a:spcPts val="1200"/>
              </a:spcBef>
              <a:spcAft>
                <a:spcPts val="0"/>
              </a:spcAft>
              <a:buNone/>
            </a:pPr>
            <a:r>
              <a:rPr lang="en"/>
              <a:t>c) Is not correct. This is done by the development team </a:t>
            </a:r>
            <a:endParaRPr/>
          </a:p>
          <a:p>
            <a:pPr indent="0" lvl="0" marL="0" rtl="0" algn="l">
              <a:spcBef>
                <a:spcPts val="1200"/>
              </a:spcBef>
              <a:spcAft>
                <a:spcPts val="0"/>
              </a:spcAft>
              <a:buNone/>
            </a:pPr>
            <a:r>
              <a:rPr lang="en"/>
              <a:t>d) Is not correct. This is a managerial role </a:t>
            </a:r>
            <a:endParaRPr/>
          </a:p>
          <a:p>
            <a:pPr indent="0" lvl="0" marL="0" rtl="0" algn="l">
              <a:spcBef>
                <a:spcPts val="1200"/>
              </a:spcBef>
              <a:spcAft>
                <a:spcPts val="1200"/>
              </a:spcAft>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75" name="Google Shape;17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highlight>
                  <a:schemeClr val="accent6"/>
                </a:highlight>
              </a:rPr>
              <a:t>a) and e</a:t>
            </a:r>
            <a:r>
              <a:rPr lang="en">
                <a:highlight>
                  <a:schemeClr val="accent6"/>
                </a:highlight>
              </a:rPr>
              <a:t>) are correct</a:t>
            </a:r>
            <a:endParaRPr>
              <a:highlight>
                <a:schemeClr val="accent6"/>
              </a:highlight>
            </a:endParaRPr>
          </a:p>
          <a:p>
            <a:pPr indent="0" lvl="0" marL="0" rtl="0" algn="l">
              <a:spcBef>
                <a:spcPts val="1200"/>
              </a:spcBef>
              <a:spcAft>
                <a:spcPts val="0"/>
              </a:spcAft>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spcBef>
                <a:spcPts val="1200"/>
              </a:spcBef>
              <a:spcAft>
                <a:spcPts val="0"/>
              </a:spcAft>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spcBef>
                <a:spcPts val="1200"/>
              </a:spcBef>
              <a:spcAft>
                <a:spcPts val="0"/>
              </a:spcAft>
              <a:buNone/>
            </a:pPr>
            <a:r>
              <a:rPr lang="en"/>
              <a:t>The other options (b, c, and e) are typically not the primary tasks of a testing role:</a:t>
            </a:r>
            <a:endParaRPr/>
          </a:p>
          <a:p>
            <a:pPr indent="0" lvl="0" marL="0" rtl="0" algn="l">
              <a:spcBef>
                <a:spcPts val="1200"/>
              </a:spcBef>
              <a:spcAft>
                <a:spcPts val="0"/>
              </a:spcAft>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spcBef>
                <a:spcPts val="1200"/>
              </a:spcBef>
              <a:spcAft>
                <a:spcPts val="0"/>
              </a:spcAft>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spcBef>
                <a:spcPts val="1200"/>
              </a:spcBef>
              <a:spcAft>
                <a:spcPts val="1200"/>
              </a:spcAft>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0" lang="en" sz="2000"/>
              <a:t>Which of the following statements </a:t>
            </a:r>
            <a:r>
              <a:rPr b="0" lang="en" sz="2000"/>
              <a:t>describes</a:t>
            </a:r>
            <a:r>
              <a:rPr b="0" lang="en" sz="2000"/>
              <a:t> a valid test objective?</a:t>
            </a:r>
            <a:endParaRPr b="0" sz="2000"/>
          </a:p>
        </p:txBody>
      </p:sp>
      <p:sp>
        <p:nvSpPr>
          <p:cNvPr id="73" name="Google Shape;73;p14"/>
          <p:cNvSpPr txBox="1"/>
          <p:nvPr>
            <p:ph idx="1" type="body"/>
          </p:nvPr>
        </p:nvSpPr>
        <p:spPr>
          <a:xfrm>
            <a:off x="271975" y="12729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spcBef>
                <a:spcPts val="1200"/>
              </a:spcBef>
              <a:spcAft>
                <a:spcPts val="1200"/>
              </a:spcAft>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21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900">
                <a:solidFill>
                  <a:schemeClr val="accent4"/>
                </a:solidFill>
              </a:rPr>
              <a:t>7. </a:t>
            </a:r>
            <a:r>
              <a:rPr b="0" lang="en" sz="1900">
                <a:solidFill>
                  <a:schemeClr val="accent4"/>
                </a:solidFill>
              </a:rPr>
              <a:t>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32"/>
          <p:cNvSpPr txBox="1"/>
          <p:nvPr>
            <p:ph idx="1" type="body"/>
          </p:nvPr>
        </p:nvSpPr>
        <p:spPr>
          <a:xfrm>
            <a:off x="311700" y="2632000"/>
            <a:ext cx="8520600" cy="19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highlight>
                  <a:schemeClr val="accent6"/>
                </a:highlight>
              </a:rPr>
              <a:t>i. Is true.</a:t>
            </a:r>
            <a:r>
              <a:rPr lang="en"/>
              <a:t> Having domain knowledge is an important tester skill </a:t>
            </a:r>
            <a:endParaRPr/>
          </a:p>
          <a:p>
            <a:pPr indent="0" lvl="0" marL="0" rtl="0" algn="l">
              <a:spcBef>
                <a:spcPts val="1200"/>
              </a:spcBef>
              <a:spcAft>
                <a:spcPts val="0"/>
              </a:spcAft>
              <a:buNone/>
            </a:pPr>
            <a:r>
              <a:rPr lang="en"/>
              <a:t>ii. Is false. This is a task of the business analyst together with the business representative </a:t>
            </a:r>
            <a:endParaRPr/>
          </a:p>
          <a:p>
            <a:pPr indent="0" lvl="0" marL="0" rtl="0" algn="l">
              <a:spcBef>
                <a:spcPts val="1200"/>
              </a:spcBef>
              <a:spcAft>
                <a:spcPts val="0"/>
              </a:spcAft>
              <a:buNone/>
            </a:pPr>
            <a:r>
              <a:rPr lang="en">
                <a:highlight>
                  <a:schemeClr val="accent6"/>
                </a:highlight>
              </a:rPr>
              <a:t>iii. Is true.</a:t>
            </a:r>
            <a:r>
              <a:rPr lang="en"/>
              <a:t> Being a good team player is an important skill </a:t>
            </a:r>
            <a:endParaRPr/>
          </a:p>
          <a:p>
            <a:pPr indent="0" lvl="0" marL="0" rtl="0" algn="l">
              <a:spcBef>
                <a:spcPts val="1200"/>
              </a:spcBef>
              <a:spcAft>
                <a:spcPts val="0"/>
              </a:spcAft>
              <a:buNone/>
            </a:pPr>
            <a:r>
              <a:rPr lang="en"/>
              <a:t>iv. Is false. Planning and organizing the work of the team is a task of the test manager or, mostly in an Agile software development project, the whole team and not just the tester </a:t>
            </a:r>
            <a:endParaRPr/>
          </a:p>
          <a:p>
            <a:pPr indent="0" lvl="0" marL="0" rtl="0" algn="l">
              <a:spcBef>
                <a:spcPts val="1200"/>
              </a:spcBef>
              <a:spcAft>
                <a:spcPts val="0"/>
              </a:spcAft>
              <a:buNone/>
            </a:pPr>
            <a:r>
              <a:rPr lang="en">
                <a:highlight>
                  <a:schemeClr val="accent6"/>
                </a:highlight>
              </a:rPr>
              <a:t>v. Is true.</a:t>
            </a:r>
            <a:r>
              <a:rPr lang="en"/>
              <a:t> Critical thinking is one of the most important skills of testers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Thus: a) Is not correct </a:t>
            </a:r>
            <a:r>
              <a:rPr lang="en">
                <a:highlight>
                  <a:schemeClr val="accent6"/>
                </a:highlight>
              </a:rPr>
              <a:t>b) Is correct</a:t>
            </a:r>
            <a:r>
              <a:rPr lang="en"/>
              <a:t> c) Is not correct d) Is not correct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43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93" name="Google Shape;19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highlight>
                  <a:schemeClr val="accent6"/>
                </a:highlight>
              </a:rPr>
              <a:t>b) i, iii and v are important; ii and iv are not</a:t>
            </a:r>
            <a:endParaRPr>
              <a:highlight>
                <a:schemeClr val="accent6"/>
              </a:highlight>
            </a:endParaRPr>
          </a:p>
          <a:p>
            <a:pPr indent="0" lvl="0" marL="0" rtl="0" algn="l">
              <a:spcBef>
                <a:spcPts val="1200"/>
              </a:spcBef>
              <a:spcAft>
                <a:spcPts val="0"/>
              </a:spcAft>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spcBef>
                <a:spcPts val="1200"/>
              </a:spcBef>
              <a:spcAft>
                <a:spcPts val="0"/>
              </a:spcAft>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spcBef>
                <a:spcPts val="1200"/>
              </a:spcBef>
              <a:spcAft>
                <a:spcPts val="0"/>
              </a:spcAft>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spcBef>
                <a:spcPts val="1200"/>
              </a:spcBef>
              <a:spcAft>
                <a:spcPts val="0"/>
              </a:spcAft>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spcBef>
                <a:spcPts val="1200"/>
              </a:spcBef>
              <a:spcAft>
                <a:spcPts val="1200"/>
              </a:spcAft>
              <a:buNone/>
            </a:pPr>
            <a:r>
              <a:rPr lang="en"/>
              <a:t>ii. Creating a product vision and </a:t>
            </a:r>
            <a:r>
              <a:rPr lang="en"/>
              <a:t>iv. Planning and organizing the work of the team are</a:t>
            </a:r>
            <a:r>
              <a:rPr lang="en"/>
              <a:t> </a:t>
            </a:r>
            <a:r>
              <a:rPr lang="en"/>
              <a:t>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8. </a:t>
            </a:r>
            <a:r>
              <a:rPr b="0" lang="en" sz="2000"/>
              <a:t>How is the whole team approach present in the interactions between testers and business representatives?</a:t>
            </a:r>
            <a:endParaRPr sz="2000"/>
          </a:p>
        </p:txBody>
      </p:sp>
      <p:sp>
        <p:nvSpPr>
          <p:cNvPr id="199" name="Google Shape;19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Business representatives decide on test automation approaches </a:t>
            </a:r>
            <a:endParaRPr/>
          </a:p>
          <a:p>
            <a:pPr indent="0" lvl="0" marL="0" rtl="0" algn="l">
              <a:spcBef>
                <a:spcPts val="1200"/>
              </a:spcBef>
              <a:spcAft>
                <a:spcPts val="0"/>
              </a:spcAft>
              <a:buNone/>
            </a:pPr>
            <a:r>
              <a:rPr lang="en"/>
              <a:t>b) Testers help business representatives to define test strategy </a:t>
            </a:r>
            <a:endParaRPr/>
          </a:p>
          <a:p>
            <a:pPr indent="0" lvl="0" marL="0" rtl="0" algn="l">
              <a:spcBef>
                <a:spcPts val="1200"/>
              </a:spcBef>
              <a:spcAft>
                <a:spcPts val="0"/>
              </a:spcAft>
              <a:buNone/>
            </a:pPr>
            <a:r>
              <a:rPr lang="en"/>
              <a:t>c) Business representatives are not part of the whole team approach </a:t>
            </a:r>
            <a:endParaRPr/>
          </a:p>
          <a:p>
            <a:pPr indent="0" lvl="0" marL="0" rtl="0" algn="l">
              <a:spcBef>
                <a:spcPts val="1200"/>
              </a:spcBef>
              <a:spcAft>
                <a:spcPts val="1200"/>
              </a:spcAft>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43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36"/>
          <p:cNvSpPr txBox="1"/>
          <p:nvPr>
            <p:ph idx="1" type="body"/>
          </p:nvPr>
        </p:nvSpPr>
        <p:spPr>
          <a:xfrm>
            <a:off x="311700" y="976325"/>
            <a:ext cx="85206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Is not correct. The test automation approach is defined by testers with the help of developers and business representatives </a:t>
            </a:r>
            <a:endParaRPr/>
          </a:p>
          <a:p>
            <a:pPr indent="0" lvl="0" marL="0" rtl="0" algn="l">
              <a:spcBef>
                <a:spcPts val="1200"/>
              </a:spcBef>
              <a:spcAft>
                <a:spcPts val="0"/>
              </a:spcAft>
              <a:buNone/>
            </a:pPr>
            <a:r>
              <a:rPr lang="en"/>
              <a:t>b) Is not correct. The test strategy is decided in collaboration with the developers </a:t>
            </a:r>
            <a:endParaRPr/>
          </a:p>
          <a:p>
            <a:pPr indent="0" lvl="0" marL="0" rtl="0" algn="l">
              <a:spcBef>
                <a:spcPts val="1200"/>
              </a:spcBef>
              <a:spcAft>
                <a:spcPts val="0"/>
              </a:spcAft>
              <a:buNone/>
            </a:pPr>
            <a:r>
              <a:rPr lang="en"/>
              <a:t>c) Is not correct. Testers, developers, and business representatives are part of the whole team approach </a:t>
            </a:r>
            <a:endParaRPr/>
          </a:p>
          <a:p>
            <a:pPr indent="0" lvl="0" marL="0" rtl="0" algn="l">
              <a:spcBef>
                <a:spcPts val="1200"/>
              </a:spcBef>
              <a:spcAft>
                <a:spcPts val="1200"/>
              </a:spcAft>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11" name="Google Shape;211;p37"/>
          <p:cNvSpPr txBox="1"/>
          <p:nvPr>
            <p:ph idx="1" type="body"/>
          </p:nvPr>
        </p:nvSpPr>
        <p:spPr>
          <a:xfrm>
            <a:off x="311700" y="976325"/>
            <a:ext cx="8520600" cy="384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9. </a:t>
            </a:r>
            <a:r>
              <a:rPr b="0" lang="en" sz="2000"/>
              <a:t>Consider the following rule: “for every SDLC activity there is a corresponding test activity”. In which SDLC models does this rule hold?</a:t>
            </a:r>
            <a:endParaRPr sz="2000"/>
          </a:p>
        </p:txBody>
      </p:sp>
      <p:sp>
        <p:nvSpPr>
          <p:cNvPr id="217" name="Google Shape;217;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Only in sequential SDLC models </a:t>
            </a:r>
            <a:endParaRPr sz="2000"/>
          </a:p>
          <a:p>
            <a:pPr indent="0" lvl="0" marL="0" rtl="0" algn="l">
              <a:spcBef>
                <a:spcPts val="1200"/>
              </a:spcBef>
              <a:spcAft>
                <a:spcPts val="0"/>
              </a:spcAft>
              <a:buNone/>
            </a:pPr>
            <a:r>
              <a:rPr lang="en" sz="2000"/>
              <a:t>b) Only in iterative SDLC models </a:t>
            </a:r>
            <a:endParaRPr sz="2000"/>
          </a:p>
          <a:p>
            <a:pPr indent="0" lvl="0" marL="0" rtl="0" algn="l">
              <a:spcBef>
                <a:spcPts val="1200"/>
              </a:spcBef>
              <a:spcAft>
                <a:spcPts val="0"/>
              </a:spcAft>
              <a:buNone/>
            </a:pPr>
            <a:r>
              <a:rPr lang="en" sz="2000"/>
              <a:t>c) Only in iterative and incremental SDLC models </a:t>
            </a:r>
            <a:endParaRPr sz="2000"/>
          </a:p>
          <a:p>
            <a:pPr indent="0" lvl="0" marL="0" rtl="0" algn="l">
              <a:spcBef>
                <a:spcPts val="1200"/>
              </a:spcBef>
              <a:spcAft>
                <a:spcPts val="1200"/>
              </a:spcAft>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spcBef>
                <a:spcPts val="1200"/>
              </a:spcBef>
              <a:spcAft>
                <a:spcPts val="1200"/>
              </a:spcAft>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229" name="Google Shape;229;p40"/>
          <p:cNvSpPr txBox="1"/>
          <p:nvPr>
            <p:ph idx="1" type="body"/>
          </p:nvPr>
        </p:nvSpPr>
        <p:spPr>
          <a:xfrm>
            <a:off x="311700" y="904925"/>
            <a:ext cx="8520600" cy="366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d) In sequential, incremental, and iterative SDLC models</a:t>
            </a:r>
            <a:endParaRPr>
              <a:highlight>
                <a:schemeClr val="accent6"/>
              </a:highlight>
            </a:endParaRPr>
          </a:p>
          <a:p>
            <a:pPr indent="0" lvl="0" marL="0" rtl="0" algn="l">
              <a:spcBef>
                <a:spcPts val="1200"/>
              </a:spcBef>
              <a:spcAft>
                <a:spcPts val="0"/>
              </a:spcAft>
              <a:buNone/>
            </a:pPr>
            <a:r>
              <a:rPr lang="en"/>
              <a:t>This rule holds in various SDLC models, including:</a:t>
            </a:r>
            <a:endParaRPr/>
          </a:p>
          <a:p>
            <a:pPr indent="0" lvl="0" marL="0" rtl="0" algn="l">
              <a:spcBef>
                <a:spcPts val="1200"/>
              </a:spcBef>
              <a:spcAft>
                <a:spcPts val="0"/>
              </a:spcAft>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spcBef>
                <a:spcPts val="1200"/>
              </a:spcBef>
              <a:spcAft>
                <a:spcPts val="0"/>
              </a:spcAft>
              <a:buNone/>
            </a:pPr>
            <a:r>
              <a:rPr b="1" lang="en"/>
              <a:t>Incremental:</a:t>
            </a:r>
            <a:r>
              <a:rPr lang="en"/>
              <a:t>Each increment or module added to the system undergoes its testing phase. Testing is performed incrementally as new features are added.</a:t>
            </a:r>
            <a:endParaRPr/>
          </a:p>
          <a:p>
            <a:pPr indent="0" lvl="0" marL="0" rtl="0" algn="l">
              <a:spcBef>
                <a:spcPts val="1200"/>
              </a:spcBef>
              <a:spcAft>
                <a:spcPts val="1200"/>
              </a:spcAft>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10. </a:t>
            </a:r>
            <a:r>
              <a:rPr b="0" lang="en" sz="2000"/>
              <a:t>Which of the following statements BEST describes the acceptance test-driven development (ATDD) approach?</a:t>
            </a:r>
            <a:endParaRPr b="0" sz="2000"/>
          </a:p>
        </p:txBody>
      </p:sp>
      <p:sp>
        <p:nvSpPr>
          <p:cNvPr id="235" name="Google Shape;235;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 In ATDD, acceptance criteria are typically created based on the given/when/then format </a:t>
            </a:r>
            <a:endParaRPr/>
          </a:p>
          <a:p>
            <a:pPr indent="0" lvl="0" marL="0" rtl="0" algn="l">
              <a:spcBef>
                <a:spcPts val="1200"/>
              </a:spcBef>
              <a:spcAft>
                <a:spcPts val="0"/>
              </a:spcAft>
              <a:buNone/>
            </a:pPr>
            <a:r>
              <a:rPr lang="en"/>
              <a:t>b) In ATDD, test cases are mainly created at component testing and are code-oriented </a:t>
            </a:r>
            <a:endParaRPr/>
          </a:p>
          <a:p>
            <a:pPr indent="0" lvl="0" marL="0" rtl="0" algn="l">
              <a:spcBef>
                <a:spcPts val="1200"/>
              </a:spcBef>
              <a:spcAft>
                <a:spcPts val="0"/>
              </a:spcAft>
              <a:buNone/>
            </a:pPr>
            <a:r>
              <a:rPr lang="en"/>
              <a:t>c) In ATDD, tests are created, based on acceptance criteria to drive the development of the related software </a:t>
            </a:r>
            <a:endParaRPr/>
          </a:p>
          <a:p>
            <a:pPr indent="0" lvl="0" marL="0" rtl="0" algn="l">
              <a:spcBef>
                <a:spcPts val="1200"/>
              </a:spcBef>
              <a:spcAft>
                <a:spcPts val="1200"/>
              </a:spcAft>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c) To reduce the risk level of the test object and to build confidence in the quality level</a:t>
            </a:r>
            <a:endParaRPr sz="2000"/>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47" name="Google Shape;247;p43"/>
          <p:cNvSpPr txBox="1"/>
          <p:nvPr>
            <p:ph idx="1" type="body"/>
          </p:nvPr>
        </p:nvSpPr>
        <p:spPr>
          <a:xfrm>
            <a:off x="311700" y="1266325"/>
            <a:ext cx="8520600" cy="3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11. </a:t>
            </a:r>
            <a:r>
              <a:rPr b="0" lang="en" sz="2500"/>
              <a:t>Which of the following is NOT an example of the shift left approach?</a:t>
            </a:r>
            <a:endParaRPr sz="2500"/>
          </a:p>
        </p:txBody>
      </p:sp>
      <p:sp>
        <p:nvSpPr>
          <p:cNvPr id="253" name="Google Shape;253;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Reviewing the user requirements before they are formally accepted by the stakeholders</a:t>
            </a:r>
            <a:endParaRPr sz="2000"/>
          </a:p>
          <a:p>
            <a:pPr indent="0" lvl="0" marL="0" rtl="0" algn="l">
              <a:spcBef>
                <a:spcPts val="1200"/>
              </a:spcBef>
              <a:spcAft>
                <a:spcPts val="0"/>
              </a:spcAft>
              <a:buNone/>
            </a:pPr>
            <a:r>
              <a:rPr lang="en" sz="2000"/>
              <a:t>b) Writing a component test before the corresponding code is written</a:t>
            </a:r>
            <a:endParaRPr sz="2000"/>
          </a:p>
          <a:p>
            <a:pPr indent="0" lvl="0" marL="0" rtl="0" algn="l">
              <a:spcBef>
                <a:spcPts val="1200"/>
              </a:spcBef>
              <a:spcAft>
                <a:spcPts val="0"/>
              </a:spcAft>
              <a:buNone/>
            </a:pPr>
            <a:r>
              <a:rPr lang="en" sz="2000"/>
              <a:t>c) Executing a performance efficiency test for a component during component testing</a:t>
            </a:r>
            <a:endParaRPr sz="2000"/>
          </a:p>
          <a:p>
            <a:pPr indent="0" lvl="0" marL="0" rtl="0" algn="l">
              <a:spcBef>
                <a:spcPts val="1200"/>
              </a:spcBef>
              <a:spcAft>
                <a:spcPts val="1200"/>
              </a:spcAft>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45"/>
          <p:cNvSpPr txBox="1"/>
          <p:nvPr>
            <p:ph idx="1" type="body"/>
          </p:nvPr>
        </p:nvSpPr>
        <p:spPr>
          <a:xfrm>
            <a:off x="311700" y="1452575"/>
            <a:ext cx="8520600" cy="31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Early review is an example of the shift left approach</a:t>
            </a:r>
            <a:endParaRPr/>
          </a:p>
          <a:p>
            <a:pPr indent="0" lvl="0" marL="0" rtl="0" algn="l">
              <a:spcBef>
                <a:spcPts val="1200"/>
              </a:spcBef>
              <a:spcAft>
                <a:spcPts val="0"/>
              </a:spcAft>
              <a:buNone/>
            </a:pPr>
            <a:r>
              <a:rPr lang="en"/>
              <a:t>b) Is not correct. TDD is an example of the shift left approach</a:t>
            </a:r>
            <a:endParaRPr/>
          </a:p>
          <a:p>
            <a:pPr indent="0" lvl="0" marL="0" rtl="0" algn="l">
              <a:spcBef>
                <a:spcPts val="1200"/>
              </a:spcBef>
              <a:spcAft>
                <a:spcPts val="0"/>
              </a:spcAft>
              <a:buNone/>
            </a:pPr>
            <a:r>
              <a:rPr lang="en"/>
              <a:t>c) Is not correct. Early non-functional testing is an example of the shift left approach</a:t>
            </a:r>
            <a:endParaRPr/>
          </a:p>
          <a:p>
            <a:pPr indent="0" lvl="0" marL="0" rtl="0" algn="l">
              <a:spcBef>
                <a:spcPts val="1200"/>
              </a:spcBef>
              <a:spcAft>
                <a:spcPts val="1200"/>
              </a:spcAft>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t>Further Explanation</a:t>
            </a:r>
            <a:endParaRPr b="0" sz="2500"/>
          </a:p>
        </p:txBody>
      </p:sp>
      <p:sp>
        <p:nvSpPr>
          <p:cNvPr id="265" name="Google Shape;26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
            </a:r>
            <a:r>
              <a:rPr lang="en"/>
              <a:t>)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a:t>
            </a:r>
            <a:r>
              <a:rPr lang="en"/>
              <a:t>testing</a:t>
            </a:r>
            <a:r>
              <a:rPr lang="en"/>
              <a:t>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97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12. </a:t>
            </a:r>
            <a:r>
              <a:rPr b="0" lang="en" sz="2500"/>
              <a:t>Which of the arguments below would you use to convince your manager to organize retrospectives at the end of each release cycle?</a:t>
            </a:r>
            <a:endParaRPr sz="2500"/>
          </a:p>
        </p:txBody>
      </p:sp>
      <p:sp>
        <p:nvSpPr>
          <p:cNvPr id="271" name="Google Shape;271;p47"/>
          <p:cNvSpPr txBox="1"/>
          <p:nvPr>
            <p:ph idx="1" type="body"/>
          </p:nvPr>
        </p:nvSpPr>
        <p:spPr>
          <a:xfrm>
            <a:off x="311700" y="1416725"/>
            <a:ext cx="8520600" cy="3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Retrospectives are very popular these days and clients would appreciate it if we added them to our processes</a:t>
            </a:r>
            <a:endParaRPr sz="1700"/>
          </a:p>
          <a:p>
            <a:pPr indent="0" lvl="0" marL="0" rtl="0" algn="l">
              <a:spcBef>
                <a:spcPts val="1200"/>
              </a:spcBef>
              <a:spcAft>
                <a:spcPts val="0"/>
              </a:spcAft>
              <a:buNone/>
            </a:pPr>
            <a:r>
              <a:rPr lang="en" sz="1700"/>
              <a:t>b) Organizing retrospectives will save the organization money because without them end user representatives do not provide immediate feedback about the product</a:t>
            </a:r>
            <a:endParaRPr sz="1700"/>
          </a:p>
          <a:p>
            <a:pPr indent="0" lvl="0" marL="0" rtl="0" algn="l">
              <a:spcBef>
                <a:spcPts val="1200"/>
              </a:spcBef>
              <a:spcAft>
                <a:spcPts val="0"/>
              </a:spcAft>
              <a:buNone/>
            </a:pPr>
            <a:r>
              <a:rPr lang="en" sz="1700"/>
              <a:t>c) Process weaknesses identified during the retrospective can be analyzed and serve as a to do list for the organization’s continuous process improvement program</a:t>
            </a:r>
            <a:endParaRPr sz="1700"/>
          </a:p>
          <a:p>
            <a:pPr indent="0" lvl="0" marL="0" rtl="0" algn="l">
              <a:spcBef>
                <a:spcPts val="1200"/>
              </a:spcBef>
              <a:spcAft>
                <a:spcPts val="1200"/>
              </a:spcAft>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8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 Is not correct. Retrospectives are more useful for identifying improvement opportunities and have little importance for clients</a:t>
            </a:r>
            <a:endParaRPr/>
          </a:p>
          <a:p>
            <a:pPr indent="0" lvl="0" marL="0" rtl="0" algn="l">
              <a:spcBef>
                <a:spcPts val="1200"/>
              </a:spcBef>
              <a:spcAft>
                <a:spcPts val="0"/>
              </a:spcAft>
              <a:buNone/>
            </a:pPr>
            <a:r>
              <a:rPr lang="en"/>
              <a:t>b) Is not correct. Business representatives are not giving feedback about the product itself. Therefore, there is no financial gain to the organization</a:t>
            </a:r>
            <a:endParaRPr/>
          </a:p>
          <a:p>
            <a:pPr indent="0" lvl="0" marL="0" rtl="0" algn="l">
              <a:spcBef>
                <a:spcPts val="1200"/>
              </a:spcBef>
              <a:spcAft>
                <a:spcPts val="0"/>
              </a:spcAft>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spcBef>
                <a:spcPts val="1200"/>
              </a:spcBef>
              <a:spcAft>
                <a:spcPts val="0"/>
              </a:spcAft>
              <a:buNone/>
            </a:pPr>
            <a:r>
              <a:rPr lang="en"/>
              <a:t>d) Is not correct. Courage and respect are values of Extreme Programming and are not closely related to retrospectives</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42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49"/>
          <p:cNvSpPr txBox="1"/>
          <p:nvPr>
            <p:ph idx="1" type="body"/>
          </p:nvPr>
        </p:nvSpPr>
        <p:spPr>
          <a:xfrm>
            <a:off x="311700" y="869225"/>
            <a:ext cx="8520600" cy="427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spcBef>
                <a:spcPts val="1200"/>
              </a:spcBef>
              <a:spcAft>
                <a:spcPts val="0"/>
              </a:spcAft>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spcBef>
                <a:spcPts val="1200"/>
              </a:spcBef>
              <a:spcAft>
                <a:spcPts val="0"/>
              </a:spcAft>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spcBef>
                <a:spcPts val="1200"/>
              </a:spcBef>
              <a:spcAft>
                <a:spcPts val="1200"/>
              </a:spcAft>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6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13. </a:t>
            </a:r>
            <a:r>
              <a:rPr b="0" lang="en" sz="2500"/>
              <a:t>Which types of failures (1-4) fit which test levels (A-D) BEST?</a:t>
            </a:r>
            <a:endParaRPr sz="2500"/>
          </a:p>
        </p:txBody>
      </p:sp>
      <p:sp>
        <p:nvSpPr>
          <p:cNvPr id="289" name="Google Shape;289;p50"/>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latin typeface="Open Sans"/>
                <a:ea typeface="Open Sans"/>
                <a:cs typeface="Open Sans"/>
                <a:sym typeface="Open Sans"/>
              </a:rPr>
              <a:t>a) 1D, 2B, 3A,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700">
                <a:latin typeface="Open Sans"/>
                <a:ea typeface="Open Sans"/>
                <a:cs typeface="Open Sans"/>
                <a:sym typeface="Open Sans"/>
              </a:rPr>
              <a:t>b) 1D, 2B, 3C, 4A</a:t>
            </a:r>
            <a:endParaRPr sz="1700">
              <a:latin typeface="Open Sans"/>
              <a:ea typeface="Open Sans"/>
              <a:cs typeface="Open Sans"/>
              <a:sym typeface="Open Sans"/>
            </a:endParaRPr>
          </a:p>
          <a:p>
            <a:pPr indent="0" lvl="0" marL="0" rtl="0" algn="l">
              <a:lnSpc>
                <a:spcPct val="115000"/>
              </a:lnSpc>
              <a:spcBef>
                <a:spcPts val="1200"/>
              </a:spcBef>
              <a:spcAft>
                <a:spcPts val="0"/>
              </a:spcAft>
              <a:buNone/>
            </a:pPr>
            <a:r>
              <a:rPr lang="en" sz="1700">
                <a:solidFill>
                  <a:schemeClr val="dk2"/>
                </a:solidFill>
                <a:latin typeface="Open Sans"/>
                <a:ea typeface="Open Sans"/>
                <a:cs typeface="Open Sans"/>
                <a:sym typeface="Open Sans"/>
              </a:rPr>
              <a:t>c) 1B, 2A, 3D,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700">
                <a:latin typeface="Open Sans"/>
                <a:ea typeface="Open Sans"/>
                <a:cs typeface="Open Sans"/>
                <a:sym typeface="Open Sans"/>
              </a:rPr>
              <a:t>d) 1C, 2B, 3A, 4D</a:t>
            </a:r>
            <a:endParaRPr sz="1700">
              <a:latin typeface="Open Sans"/>
              <a:ea typeface="Open Sans"/>
              <a:cs typeface="Open Sans"/>
              <a:sym typeface="Open Sans"/>
            </a:endParaRPr>
          </a:p>
        </p:txBody>
      </p:sp>
      <p:graphicFrame>
        <p:nvGraphicFramePr>
          <p:cNvPr id="290" name="Google Shape;290;p50"/>
          <p:cNvGraphicFramePr/>
          <p:nvPr/>
        </p:nvGraphicFramePr>
        <p:xfrm>
          <a:off x="0" y="967300"/>
          <a:ext cx="3000000" cy="3000000"/>
        </p:xfrm>
        <a:graphic>
          <a:graphicData uri="http://schemas.openxmlformats.org/drawingml/2006/table">
            <a:tbl>
              <a:tblPr>
                <a:noFill/>
                <a:tableStyleId>{44A1B72B-49B9-4133-944B-F7B362E0B490}</a:tableStyleId>
              </a:tblPr>
              <a:tblGrid>
                <a:gridCol w="5713925"/>
                <a:gridCol w="3118375"/>
              </a:tblGrid>
              <a:tr h="2194050">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1. Failures in system behavior as it deviates from the user’s business needs</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2. Failures in communication between components</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3. Failures in logic in a module</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4. Failures in not correctly implemented business rules</a:t>
                      </a:r>
                      <a:endParaRPr sz="1600">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A. Component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B. Component integration testing</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C. System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D. Acceptance testing</a:t>
                      </a:r>
                      <a:endParaRPr sz="1600"/>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3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(1D) </a:t>
            </a:r>
            <a:r>
              <a:rPr lang="en" sz="2000"/>
              <a:t>The test basis for acceptance testing is the user’s business needs </a:t>
            </a:r>
            <a:endParaRPr b="1" sz="2000"/>
          </a:p>
          <a:p>
            <a:pPr indent="0" lvl="0" marL="0" rtl="0" algn="l">
              <a:spcBef>
                <a:spcPts val="1200"/>
              </a:spcBef>
              <a:spcAft>
                <a:spcPts val="0"/>
              </a:spcAft>
              <a:buNone/>
            </a:pPr>
            <a:r>
              <a:rPr b="1" lang="en" sz="2000"/>
              <a:t>(2B) </a:t>
            </a:r>
            <a:r>
              <a:rPr lang="en" sz="2000"/>
              <a:t>Communication between components is tested during component integration testing </a:t>
            </a:r>
            <a:endParaRPr b="1" sz="2000"/>
          </a:p>
          <a:p>
            <a:pPr indent="0" lvl="0" marL="0" rtl="0" algn="l">
              <a:spcBef>
                <a:spcPts val="1200"/>
              </a:spcBef>
              <a:spcAft>
                <a:spcPts val="0"/>
              </a:spcAft>
              <a:buNone/>
            </a:pPr>
            <a:r>
              <a:rPr b="1" lang="en" sz="2000"/>
              <a:t>(3A) </a:t>
            </a:r>
            <a:r>
              <a:rPr lang="en" sz="2000"/>
              <a:t>Failures in logic can be found during component testing </a:t>
            </a:r>
            <a:endParaRPr b="1" sz="2000"/>
          </a:p>
          <a:p>
            <a:pPr indent="0" lvl="0" marL="0" rtl="0" algn="l">
              <a:spcBef>
                <a:spcPts val="1200"/>
              </a:spcBef>
              <a:spcAft>
                <a:spcPts val="1200"/>
              </a:spcAft>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Further Explanation</a:t>
            </a:r>
            <a:endParaRPr b="0" sz="2000"/>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14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52"/>
          <p:cNvSpPr txBox="1"/>
          <p:nvPr>
            <p:ph idx="1" type="body"/>
          </p:nvPr>
        </p:nvSpPr>
        <p:spPr>
          <a:xfrm>
            <a:off x="311700" y="1869275"/>
            <a:ext cx="85206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spcBef>
                <a:spcPts val="1200"/>
              </a:spcBef>
              <a:spcAft>
                <a:spcPts val="0"/>
              </a:spcAft>
              <a:buNone/>
            </a:pPr>
            <a:r>
              <a:rPr lang="en" sz="2000">
                <a:solidFill>
                  <a:srgbClr val="000000"/>
                </a:solidFill>
              </a:rPr>
              <a:t>a) Only 4, 7, 8, 9</a:t>
            </a:r>
            <a:endParaRPr sz="2000">
              <a:solidFill>
                <a:srgbClr val="000000"/>
              </a:solidFill>
            </a:endParaRPr>
          </a:p>
          <a:p>
            <a:pPr indent="0" lvl="0" marL="0" rtl="0" algn="l">
              <a:spcBef>
                <a:spcPts val="1200"/>
              </a:spcBef>
              <a:spcAft>
                <a:spcPts val="0"/>
              </a:spcAft>
              <a:buNone/>
            </a:pPr>
            <a:r>
              <a:rPr lang="en" sz="2000"/>
              <a:t>b) Only 5, 7</a:t>
            </a:r>
            <a:endParaRPr sz="2000"/>
          </a:p>
          <a:p>
            <a:pPr indent="0" lvl="0" marL="0" rtl="0" algn="l">
              <a:spcBef>
                <a:spcPts val="1200"/>
              </a:spcBef>
              <a:spcAft>
                <a:spcPts val="0"/>
              </a:spcAft>
              <a:buNone/>
            </a:pPr>
            <a:r>
              <a:rPr lang="en" sz="2000">
                <a:solidFill>
                  <a:srgbClr val="000000"/>
                </a:solidFill>
              </a:rPr>
              <a:t>c) Only 4, 6, 8, 9</a:t>
            </a:r>
            <a:endParaRPr sz="2000">
              <a:solidFill>
                <a:srgbClr val="000000"/>
              </a:solidFill>
            </a:endParaRPr>
          </a:p>
          <a:p>
            <a:pPr indent="0" lvl="0" marL="0" rtl="0" algn="l">
              <a:spcBef>
                <a:spcPts val="1200"/>
              </a:spcBef>
              <a:spcAft>
                <a:spcPts val="1200"/>
              </a:spcAft>
              <a:buNone/>
            </a:pPr>
            <a:r>
              <a:rPr lang="en" sz="2000"/>
              <a:t>d) Only 5, 6</a:t>
            </a:r>
            <a:endParaRPr sz="2000"/>
          </a:p>
        </p:txBody>
      </p:sp>
      <p:pic>
        <p:nvPicPr>
          <p:cNvPr id="303" name="Google Shape;303;p52"/>
          <p:cNvPicPr preferRelativeResize="0"/>
          <p:nvPr/>
        </p:nvPicPr>
        <p:blipFill>
          <a:blip r:embed="rId3">
            <a:alphaModFix/>
          </a:blip>
          <a:stretch>
            <a:fillRect/>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TC1 and TC3 failed in Execution 1 (i.e., test (1) and test (3)), test (4) and test (6) are confirmation tests.</a:t>
            </a:r>
            <a:endParaRPr sz="2000"/>
          </a:p>
          <a:p>
            <a:pPr indent="0" lvl="0" marL="0" rtl="0" algn="l">
              <a:spcBef>
                <a:spcPts val="1200"/>
              </a:spcBef>
              <a:spcAft>
                <a:spcPts val="0"/>
              </a:spcAft>
              <a:buNone/>
            </a:pPr>
            <a:r>
              <a:rPr lang="en" sz="2000"/>
              <a:t>Because TC2 and TC3 failed in Execution 2 (i.e., tests (5) and (6)), test (8) and test (9) are also confirmation tests.</a:t>
            </a:r>
            <a:endParaRPr sz="2000"/>
          </a:p>
          <a:p>
            <a:pPr indent="0" lvl="0" marL="0" rtl="0" algn="l">
              <a:spcBef>
                <a:spcPts val="1200"/>
              </a:spcBef>
              <a:spcAft>
                <a:spcPts val="0"/>
              </a:spcAft>
              <a:buNone/>
            </a:pPr>
            <a:r>
              <a:rPr lang="en" sz="2000"/>
              <a:t>TC2 passed in Execution 1 (i.e., test (2)), so test (5) is a regression test.</a:t>
            </a:r>
            <a:endParaRPr sz="2000"/>
          </a:p>
          <a:p>
            <a:pPr indent="0" lvl="0" marL="0" rtl="0" algn="l">
              <a:spcBef>
                <a:spcPts val="1200"/>
              </a:spcBef>
              <a:spcAft>
                <a:spcPts val="1200"/>
              </a:spcAft>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accent4"/>
                </a:solidFill>
              </a:rPr>
              <a:t>15. </a:t>
            </a:r>
            <a:r>
              <a:rPr b="0" lang="en" sz="2500">
                <a:solidFill>
                  <a:schemeClr val="accent4"/>
                </a:solidFill>
              </a:rPr>
              <a:t>Which of the following is NOT a benefit of static testing?</a:t>
            </a:r>
            <a:endParaRPr b="0" sz="2500">
              <a:solidFill>
                <a:schemeClr val="accent4"/>
              </a:solidFill>
            </a:endParaRPr>
          </a:p>
        </p:txBody>
      </p:sp>
      <p:sp>
        <p:nvSpPr>
          <p:cNvPr id="315" name="Google Shape;315;p54"/>
          <p:cNvSpPr txBox="1"/>
          <p:nvPr>
            <p:ph idx="1" type="body"/>
          </p:nvPr>
        </p:nvSpPr>
        <p:spPr>
          <a:xfrm>
            <a:off x="311700" y="1266325"/>
            <a:ext cx="8520600" cy="3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Having less expensive defect management due to the ease of detecting defects later in the SDLC</a:t>
            </a:r>
            <a:endParaRPr sz="2000"/>
          </a:p>
          <a:p>
            <a:pPr indent="0" lvl="0" marL="0" rtl="0" algn="l">
              <a:spcBef>
                <a:spcPts val="1200"/>
              </a:spcBef>
              <a:spcAft>
                <a:spcPts val="0"/>
              </a:spcAft>
              <a:buNone/>
            </a:pPr>
            <a:r>
              <a:rPr lang="en" sz="2000"/>
              <a:t>b) Fixing defects found during static testing is generally much less expensive than fixing defects found during dynamic testing</a:t>
            </a:r>
            <a:endParaRPr sz="2000"/>
          </a:p>
          <a:p>
            <a:pPr indent="0" lvl="0" marL="0" rtl="0" algn="l">
              <a:spcBef>
                <a:spcPts val="1200"/>
              </a:spcBef>
              <a:spcAft>
                <a:spcPts val="0"/>
              </a:spcAft>
              <a:buNone/>
            </a:pPr>
            <a:r>
              <a:rPr lang="en" sz="2000"/>
              <a:t>c) Finding coding defects that might not have been found by only performing dynamic testing</a:t>
            </a:r>
            <a:endParaRPr sz="2000"/>
          </a:p>
          <a:p>
            <a:pPr indent="0" lvl="0" marL="0" rtl="0" algn="l">
              <a:spcBef>
                <a:spcPts val="1200"/>
              </a:spcBef>
              <a:spcAft>
                <a:spcPts val="1200"/>
              </a:spcAft>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spcBef>
                <a:spcPts val="1200"/>
              </a:spcBef>
              <a:spcAft>
                <a:spcPts val="0"/>
              </a:spcAft>
              <a:buNone/>
            </a:pPr>
            <a:r>
              <a:rPr lang="en">
                <a:solidFill>
                  <a:srgbClr val="000000"/>
                </a:solidFill>
              </a:rPr>
              <a:t>b, c, d are b</a:t>
            </a:r>
            <a:r>
              <a:rPr lang="en">
                <a:solidFill>
                  <a:srgbClr val="000000"/>
                </a:solidFill>
              </a:rPr>
              <a:t>enefits of Static testing: </a:t>
            </a:r>
            <a:br>
              <a:rPr b="1" lang="en"/>
            </a:br>
            <a:r>
              <a:rPr lang="en"/>
              <a:t>b) It identifies defects early, making them less costly to fix than if they were discovered during later stages like dynamic testing.</a:t>
            </a:r>
            <a:endParaRPr/>
          </a:p>
          <a:p>
            <a:pPr indent="0" lvl="0" marL="0" rtl="0" algn="l">
              <a:spcBef>
                <a:spcPts val="1200"/>
              </a:spcBef>
              <a:spcAft>
                <a:spcPts val="0"/>
              </a:spcAft>
              <a:buNone/>
            </a:pPr>
            <a:r>
              <a:rPr lang="en"/>
              <a:t>c) It can uncover issues in the code that might not be apparent during dynamic testing, providing a more comprehensive assessment.</a:t>
            </a:r>
            <a:endParaRPr/>
          </a:p>
          <a:p>
            <a:pPr indent="0" lvl="0" marL="0" rtl="0" algn="l">
              <a:spcBef>
                <a:spcPts val="1200"/>
              </a:spcBef>
              <a:spcAft>
                <a:spcPts val="1200"/>
              </a:spcAft>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16. Which of the following is a benefit of early and frequent feedback?</a:t>
            </a:r>
            <a:endParaRPr b="0" sz="2500"/>
          </a:p>
          <a:p>
            <a:pPr indent="0" lvl="0" marL="0" rtl="0" algn="l">
              <a:spcBef>
                <a:spcPts val="0"/>
              </a:spcBef>
              <a:spcAft>
                <a:spcPts val="0"/>
              </a:spcAft>
              <a:buNone/>
            </a:pPr>
            <a:r>
              <a:t/>
            </a:r>
            <a:endParaRPr b="0" sz="2500"/>
          </a:p>
        </p:txBody>
      </p:sp>
      <p:sp>
        <p:nvSpPr>
          <p:cNvPr id="327" name="Google Shape;327;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Feedback can improve the test process, but if one only wants to improve future projects, the feedback does not need to come early or frequently</a:t>
            </a:r>
            <a:endParaRPr/>
          </a:p>
          <a:p>
            <a:pPr indent="0" lvl="0" marL="0" rtl="0" algn="l">
              <a:spcBef>
                <a:spcPts val="1200"/>
              </a:spcBef>
              <a:spcAft>
                <a:spcPts val="0"/>
              </a:spcAft>
              <a:buNone/>
            </a:pPr>
            <a:r>
              <a:rPr lang="en"/>
              <a:t>b) Is not correct. Feedback is not used to prioritize requirements</a:t>
            </a:r>
            <a:endParaRPr/>
          </a:p>
          <a:p>
            <a:pPr indent="0" lvl="0" marL="0" rtl="0" algn="l">
              <a:spcBef>
                <a:spcPts val="1200"/>
              </a:spcBef>
              <a:spcAft>
                <a:spcPts val="0"/>
              </a:spcAft>
              <a:buNone/>
            </a:pPr>
            <a:r>
              <a:rPr lang="en"/>
              <a:t>c) Is not correct. The quality of changes can be measured in multiple ways</a:t>
            </a:r>
            <a:endParaRPr/>
          </a:p>
          <a:p>
            <a:pPr indent="0" lvl="0" marL="0" rtl="0" algn="l">
              <a:spcBef>
                <a:spcPts val="1200"/>
              </a:spcBef>
              <a:spcAft>
                <a:spcPts val="0"/>
              </a:spcAft>
              <a:buNone/>
            </a:pPr>
            <a:r>
              <a:rPr lang="en">
                <a:highlight>
                  <a:schemeClr val="accent6"/>
                </a:highlight>
              </a:rPr>
              <a:t>d) Is correct.</a:t>
            </a:r>
            <a:r>
              <a:rPr lang="en"/>
              <a:t> Early and frequent feedback allows for the early communication of potential quality problems</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17. </a:t>
            </a:r>
            <a:r>
              <a:rPr b="0" lang="en" sz="2500"/>
              <a:t>Which of the following review types is MOST likely being used?</a:t>
            </a:r>
            <a:endParaRPr sz="2500"/>
          </a:p>
        </p:txBody>
      </p:sp>
      <p:sp>
        <p:nvSpPr>
          <p:cNvPr id="339" name="Google Shape;339;p58"/>
          <p:cNvSpPr txBox="1"/>
          <p:nvPr>
            <p:ph idx="1" type="body"/>
          </p:nvPr>
        </p:nvSpPr>
        <p:spPr>
          <a:xfrm>
            <a:off x="311700" y="1266325"/>
            <a:ext cx="2843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Informal review</a:t>
            </a:r>
            <a:endParaRPr sz="2000"/>
          </a:p>
          <a:p>
            <a:pPr indent="0" lvl="0" marL="0" rtl="0" algn="l">
              <a:spcBef>
                <a:spcPts val="1200"/>
              </a:spcBef>
              <a:spcAft>
                <a:spcPts val="0"/>
              </a:spcAft>
              <a:buNone/>
            </a:pPr>
            <a:r>
              <a:rPr lang="en" sz="2000"/>
              <a:t>b) Walkthrough</a:t>
            </a:r>
            <a:endParaRPr sz="2000"/>
          </a:p>
          <a:p>
            <a:pPr indent="0" lvl="0" marL="0" rtl="0" algn="l">
              <a:spcBef>
                <a:spcPts val="1200"/>
              </a:spcBef>
              <a:spcAft>
                <a:spcPts val="0"/>
              </a:spcAft>
              <a:buNone/>
            </a:pPr>
            <a:r>
              <a:rPr lang="en" sz="2000"/>
              <a:t>c) Technical review</a:t>
            </a:r>
            <a:endParaRPr sz="2000"/>
          </a:p>
          <a:p>
            <a:pPr indent="0" lvl="0" marL="0" rtl="0" algn="l">
              <a:spcBef>
                <a:spcPts val="1200"/>
              </a:spcBef>
              <a:spcAft>
                <a:spcPts val="1200"/>
              </a:spcAft>
              <a:buNone/>
            </a:pPr>
            <a:r>
              <a:rPr lang="en" sz="2000"/>
              <a:t>d) Inspection</a:t>
            </a:r>
            <a:endParaRPr sz="2000"/>
          </a:p>
        </p:txBody>
      </p:sp>
      <p:sp>
        <p:nvSpPr>
          <p:cNvPr id="340" name="Google Shape;340;p58"/>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accent1"/>
                </a:solidFill>
                <a:latin typeface="PT Sans Narrow"/>
                <a:ea typeface="PT Sans Narrow"/>
                <a:cs typeface="PT Sans Narrow"/>
                <a:sym typeface="PT Sans Narrow"/>
              </a:rPr>
              <a:t>Given that t</a:t>
            </a:r>
            <a:r>
              <a:rPr lang="en" sz="2500">
                <a:solidFill>
                  <a:schemeClr val="accent1"/>
                </a:solidFill>
                <a:latin typeface="PT Sans Narrow"/>
                <a:ea typeface="PT Sans Narrow"/>
                <a:cs typeface="PT Sans Narrow"/>
                <a:sym typeface="PT Sans Narrow"/>
              </a:rPr>
              <a:t>he reviews being used in your organization have the following attributes:</a:t>
            </a:r>
            <a:endParaRPr sz="2500">
              <a:solidFill>
                <a:schemeClr val="accent1"/>
              </a:solidFill>
              <a:latin typeface="PT Sans Narrow"/>
              <a:ea typeface="PT Sans Narrow"/>
              <a:cs typeface="PT Sans Narrow"/>
              <a:sym typeface="PT Sans Narrow"/>
            </a:endParaRPr>
          </a:p>
          <a:p>
            <a:pPr indent="-355600" lvl="0" marL="457200" rtl="0" algn="l">
              <a:lnSpc>
                <a:spcPct val="115000"/>
              </a:lnSpc>
              <a:spcBef>
                <a:spcPts val="120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the role of a scribe</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main purpose is to evaluate quality</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meeting is led by the author of the work product</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individual preparation</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 review report is produced</a:t>
            </a:r>
            <a:endParaRPr sz="2000">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59"/>
          <p:cNvSpPr txBox="1"/>
          <p:nvPr>
            <p:ph idx="1" type="body"/>
          </p:nvPr>
        </p:nvSpPr>
        <p:spPr>
          <a:xfrm>
            <a:off x="311700" y="1037725"/>
            <a:ext cx="8520600" cy="39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Scribe is s</a:t>
            </a:r>
            <a:r>
              <a:rPr lang="en"/>
              <a:t>pecified for walkthroughs, technical reviews, and inspections; thus, the reviews being performed cannot be informal reviews</a:t>
            </a:r>
            <a:endParaRPr/>
          </a:p>
          <a:p>
            <a:pPr indent="-342900" lvl="0" marL="457200" rtl="0" algn="l">
              <a:spcBef>
                <a:spcPts val="0"/>
              </a:spcBef>
              <a:spcAft>
                <a:spcPts val="0"/>
              </a:spcAft>
              <a:buSzPts val="1800"/>
              <a:buChar char="●"/>
            </a:pPr>
            <a:r>
              <a:rPr lang="en"/>
              <a:t>The purpose of evaluating quality is one of the most important objectives of a walkthrough</a:t>
            </a:r>
            <a:endParaRPr/>
          </a:p>
          <a:p>
            <a:pPr indent="-342900" lvl="0" marL="457200" rtl="0" algn="l">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spcBef>
                <a:spcPts val="0"/>
              </a:spcBef>
              <a:spcAft>
                <a:spcPts val="0"/>
              </a:spcAft>
              <a:buSzPts val="1800"/>
              <a:buChar char="●"/>
            </a:pPr>
            <a:r>
              <a:rPr lang="en"/>
              <a:t>All types of reviews can include individual preparation (even informal reviews)</a:t>
            </a:r>
            <a:endParaRPr/>
          </a:p>
          <a:p>
            <a:pPr indent="-342900" lvl="0" marL="457200" rtl="0" algn="l">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0"/>
          <p:cNvSpPr txBox="1"/>
          <p:nvPr>
            <p:ph type="title"/>
          </p:nvPr>
        </p:nvSpPr>
        <p:spPr>
          <a:xfrm>
            <a:off x="311700" y="445025"/>
            <a:ext cx="8520600" cy="88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18. </a:t>
            </a:r>
            <a:r>
              <a:rPr b="0" lang="en" sz="2500"/>
              <a:t>Which of these statements is NOT a factor that contributes to successful reviews?</a:t>
            </a:r>
            <a:endParaRPr sz="2500"/>
          </a:p>
        </p:txBody>
      </p:sp>
      <p:sp>
        <p:nvSpPr>
          <p:cNvPr id="352" name="Google Shape;352;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Participants should dedicate adequate time for the review</a:t>
            </a:r>
            <a:endParaRPr sz="2000"/>
          </a:p>
          <a:p>
            <a:pPr indent="0" lvl="0" marL="0" rtl="0" algn="l">
              <a:spcBef>
                <a:spcPts val="1200"/>
              </a:spcBef>
              <a:spcAft>
                <a:spcPts val="0"/>
              </a:spcAft>
              <a:buNone/>
            </a:pPr>
            <a:r>
              <a:rPr lang="en" sz="2000"/>
              <a:t>b) Splitting large work products into small parts to make the required effort less intense</a:t>
            </a:r>
            <a:endParaRPr sz="2000"/>
          </a:p>
          <a:p>
            <a:pPr indent="0" lvl="0" marL="0" rtl="0" algn="l">
              <a:spcBef>
                <a:spcPts val="1200"/>
              </a:spcBef>
              <a:spcAft>
                <a:spcPts val="0"/>
              </a:spcAft>
              <a:buNone/>
            </a:pPr>
            <a:r>
              <a:rPr lang="en" sz="2000"/>
              <a:t>c) Participants should avoid behaviors that might indicate boredom, exasperation, or hostility to other participants</a:t>
            </a:r>
            <a:endParaRPr sz="2000"/>
          </a:p>
          <a:p>
            <a:pPr indent="0" lvl="0" marL="0" rtl="0" algn="l">
              <a:spcBef>
                <a:spcPts val="1200"/>
              </a:spcBef>
              <a:spcAft>
                <a:spcPts val="1200"/>
              </a:spcAft>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1"/>
          <p:cNvSpPr txBox="1"/>
          <p:nvPr>
            <p:ph type="title"/>
          </p:nvPr>
        </p:nvSpPr>
        <p:spPr>
          <a:xfrm>
            <a:off x="311700" y="445025"/>
            <a:ext cx="8520600" cy="100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61"/>
          <p:cNvSpPr txBox="1"/>
          <p:nvPr>
            <p:ph idx="1" type="body"/>
          </p:nvPr>
        </p:nvSpPr>
        <p:spPr>
          <a:xfrm>
            <a:off x="311700" y="1631150"/>
            <a:ext cx="8520600" cy="33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Adequate time for individuals is a success factor</a:t>
            </a:r>
            <a:endParaRPr sz="2000"/>
          </a:p>
          <a:p>
            <a:pPr indent="0" lvl="0" marL="0" rtl="0" algn="l">
              <a:spcBef>
                <a:spcPts val="1200"/>
              </a:spcBef>
              <a:spcAft>
                <a:spcPts val="0"/>
              </a:spcAft>
              <a:buNone/>
            </a:pPr>
            <a:r>
              <a:rPr lang="en" sz="2000"/>
              <a:t>b) Is not correct. Splitting work products into small adequate parts is a success factor</a:t>
            </a:r>
            <a:endParaRPr sz="2000"/>
          </a:p>
          <a:p>
            <a:pPr indent="0" lvl="0" marL="0" rtl="0" algn="l">
              <a:spcBef>
                <a:spcPts val="1200"/>
              </a:spcBef>
              <a:spcAft>
                <a:spcPts val="0"/>
              </a:spcAft>
              <a:buNone/>
            </a:pPr>
            <a:r>
              <a:rPr lang="en" sz="2000"/>
              <a:t>c) Is not correct. Avoiding behaviors that might indicate boredom, exasperation, etc. is a success factor</a:t>
            </a:r>
            <a:endParaRPr sz="2000"/>
          </a:p>
          <a:p>
            <a:pPr indent="0" lvl="0" marL="0" rtl="0" algn="l">
              <a:spcBef>
                <a:spcPts val="1200"/>
              </a:spcBef>
              <a:spcAft>
                <a:spcPts val="0"/>
              </a:spcAft>
              <a:buNone/>
            </a:pPr>
            <a:r>
              <a:rPr lang="en" sz="2000">
                <a:highlight>
                  <a:schemeClr val="accent6"/>
                </a:highlight>
              </a:rPr>
              <a:t>d) Is correct. </a:t>
            </a:r>
            <a:r>
              <a:rPr lang="en" sz="2000"/>
              <a:t>During reviews one can find defects, not failures</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2. </a:t>
            </a:r>
            <a:r>
              <a:rPr b="0" lang="en" sz="2000"/>
              <a:t>Which of the following options shows an </a:t>
            </a:r>
            <a:r>
              <a:rPr b="0" lang="en" sz="2000"/>
              <a:t>example </a:t>
            </a:r>
            <a:r>
              <a:rPr b="0" lang="en" sz="2000"/>
              <a:t>of test activities that contribute to success?</a:t>
            </a:r>
            <a:endParaRPr b="0" sz="2000"/>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spcBef>
                <a:spcPts val="1200"/>
              </a:spcBef>
              <a:spcAft>
                <a:spcPts val="0"/>
              </a:spcAft>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2"/>
          <p:cNvSpPr txBox="1"/>
          <p:nvPr>
            <p:ph type="title"/>
          </p:nvPr>
        </p:nvSpPr>
        <p:spPr>
          <a:xfrm>
            <a:off x="311700" y="445025"/>
            <a:ext cx="8520600" cy="70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500"/>
              <a:t>19. </a:t>
            </a:r>
            <a:r>
              <a:rPr b="0" lang="en" sz="2500"/>
              <a:t>Which of the following is a characteristic of experience-based test techniques?</a:t>
            </a:r>
            <a:endParaRPr b="0" sz="2500"/>
          </a:p>
          <a:p>
            <a:pPr indent="0" lvl="0" marL="0" rtl="0" algn="l">
              <a:spcBef>
                <a:spcPts val="0"/>
              </a:spcBef>
              <a:spcAft>
                <a:spcPts val="0"/>
              </a:spcAft>
              <a:buNone/>
            </a:pPr>
            <a:r>
              <a:t/>
            </a:r>
            <a:endParaRPr/>
          </a:p>
        </p:txBody>
      </p:sp>
      <p:sp>
        <p:nvSpPr>
          <p:cNvPr id="364" name="Google Shape;364;p62"/>
          <p:cNvSpPr txBox="1"/>
          <p:nvPr>
            <p:ph idx="1" type="body"/>
          </p:nvPr>
        </p:nvSpPr>
        <p:spPr>
          <a:xfrm>
            <a:off x="311700" y="1710075"/>
            <a:ext cx="8520600" cy="28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Test cases are created based on detailed design information</a:t>
            </a:r>
            <a:endParaRPr/>
          </a:p>
          <a:p>
            <a:pPr indent="0" lvl="0" marL="0" rtl="0" algn="l">
              <a:spcBef>
                <a:spcPts val="1200"/>
              </a:spcBef>
              <a:spcAft>
                <a:spcPts val="0"/>
              </a:spcAft>
              <a:buNone/>
            </a:pPr>
            <a:r>
              <a:rPr lang="en"/>
              <a:t>b) Items tested within the interface code section are used to measure coverage</a:t>
            </a:r>
            <a:endParaRPr/>
          </a:p>
          <a:p>
            <a:pPr indent="0" lvl="0" marL="0" rtl="0" algn="l">
              <a:spcBef>
                <a:spcPts val="1200"/>
              </a:spcBef>
              <a:spcAft>
                <a:spcPts val="0"/>
              </a:spcAft>
              <a:buNone/>
            </a:pPr>
            <a:r>
              <a:rPr lang="en"/>
              <a:t>c) The techniques heavily rely on the tester’s knowledge of the software and the business domain</a:t>
            </a:r>
            <a:endParaRPr/>
          </a:p>
          <a:p>
            <a:pPr indent="0" lvl="0" marL="0" rtl="0" algn="l">
              <a:spcBef>
                <a:spcPts val="1200"/>
              </a:spcBef>
              <a:spcAft>
                <a:spcPts val="1200"/>
              </a:spcAft>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3"/>
          <p:cNvSpPr txBox="1"/>
          <p:nvPr>
            <p:ph type="title"/>
          </p:nvPr>
        </p:nvSpPr>
        <p:spPr>
          <a:xfrm>
            <a:off x="311700" y="445025"/>
            <a:ext cx="8520600" cy="96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63"/>
          <p:cNvSpPr txBox="1"/>
          <p:nvPr>
            <p:ph idx="1" type="body"/>
          </p:nvPr>
        </p:nvSpPr>
        <p:spPr>
          <a:xfrm>
            <a:off x="311700" y="1497975"/>
            <a:ext cx="8520600" cy="307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311700" y="445025"/>
            <a:ext cx="8520600" cy="41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20</a:t>
            </a:r>
            <a:r>
              <a:rPr b="0" lang="en" sz="2500"/>
              <a:t>. You are testing a simple apartment search form with two search criteria:</a:t>
            </a:r>
            <a:endParaRPr b="0" sz="2500"/>
          </a:p>
          <a:p>
            <a:pPr indent="-355600" lvl="0" marL="457200" rtl="0" algn="l">
              <a:spcBef>
                <a:spcPts val="0"/>
              </a:spcBef>
              <a:spcAft>
                <a:spcPts val="0"/>
              </a:spcAft>
              <a:buSzPts val="2000"/>
              <a:buChar char="-"/>
            </a:pPr>
            <a:r>
              <a:rPr b="0" lang="en" sz="2000"/>
              <a:t>floor (with 3 options: ground floor; first floor; second or higher floor)</a:t>
            </a:r>
            <a:endParaRPr b="0" sz="2000"/>
          </a:p>
          <a:p>
            <a:pPr indent="-355600" lvl="0" marL="457200" rtl="0" algn="l">
              <a:spcBef>
                <a:spcPts val="0"/>
              </a:spcBef>
              <a:spcAft>
                <a:spcPts val="0"/>
              </a:spcAft>
              <a:buSzPts val="2000"/>
              <a:buChar char="-"/>
            </a:pPr>
            <a:r>
              <a:rPr b="0" lang="en" sz="2000"/>
              <a:t>garden type (with 3 possible options: no garden; small garden; large garden)</a:t>
            </a:r>
            <a:endParaRPr b="0" sz="2000"/>
          </a:p>
          <a:p>
            <a:pPr indent="0" lvl="0" marL="0" rtl="0" algn="l">
              <a:spcBef>
                <a:spcPts val="0"/>
              </a:spcBef>
              <a:spcAft>
                <a:spcPts val="0"/>
              </a:spcAft>
              <a:buNone/>
            </a:pPr>
            <a:r>
              <a:rPr b="0" lang="en" sz="2000"/>
              <a:t>Only apartments on the ground floor have gardens. The form has a built-in validation mechanism that will not allow you to use the search criteria which violate this rule.</a:t>
            </a:r>
            <a:endParaRPr b="0" sz="2000"/>
          </a:p>
          <a:p>
            <a:pPr indent="0" lvl="0" marL="0" rtl="0" algn="l">
              <a:spcBef>
                <a:spcPts val="0"/>
              </a:spcBef>
              <a:spcAft>
                <a:spcPts val="0"/>
              </a:spcAft>
              <a:buNone/>
            </a:pPr>
            <a:r>
              <a:rPr b="0" lang="en" sz="2000"/>
              <a:t>Each test has two input values: floor and garden type. You want to apply equivalence partitioning (EP) to cover each floor and each garden type in your tests.</a:t>
            </a:r>
            <a:endParaRPr b="0" sz="2000"/>
          </a:p>
          <a:p>
            <a:pPr indent="0" lvl="0" marL="0" rtl="0" algn="l">
              <a:spcBef>
                <a:spcPts val="0"/>
              </a:spcBef>
              <a:spcAft>
                <a:spcPts val="0"/>
              </a:spcAft>
              <a:buNone/>
            </a:pPr>
            <a:r>
              <a:rPr b="0" lang="en" sz="2000"/>
              <a:t>What is the minimal number of test cases to achieve 100% EP coverage?</a:t>
            </a:r>
            <a:endParaRPr b="0" sz="2000"/>
          </a:p>
          <a:p>
            <a:pPr indent="0" lvl="0" marL="0" rtl="0" algn="l">
              <a:spcBef>
                <a:spcPts val="0"/>
              </a:spcBef>
              <a:spcAft>
                <a:spcPts val="0"/>
              </a:spcAft>
              <a:buNone/>
            </a:pPr>
            <a:r>
              <a:rPr b="0" lang="en" sz="2000"/>
              <a:t>a) 3</a:t>
            </a:r>
            <a:endParaRPr b="0" sz="2000"/>
          </a:p>
          <a:p>
            <a:pPr indent="0" lvl="0" marL="0" rtl="0" algn="l">
              <a:spcBef>
                <a:spcPts val="0"/>
              </a:spcBef>
              <a:spcAft>
                <a:spcPts val="0"/>
              </a:spcAft>
              <a:buNone/>
            </a:pPr>
            <a:r>
              <a:rPr b="0" lang="en" sz="2000"/>
              <a:t>b) 4</a:t>
            </a:r>
            <a:endParaRPr b="0" sz="2000"/>
          </a:p>
          <a:p>
            <a:pPr indent="0" lvl="0" marL="0" rtl="0" algn="l">
              <a:spcBef>
                <a:spcPts val="0"/>
              </a:spcBef>
              <a:spcAft>
                <a:spcPts val="0"/>
              </a:spcAft>
              <a:buNone/>
            </a:pPr>
            <a:r>
              <a:rPr b="0" lang="en" sz="2000"/>
              <a:t>c) 5</a:t>
            </a:r>
            <a:endParaRPr b="0" sz="2000"/>
          </a:p>
          <a:p>
            <a:pPr indent="0" lvl="0" marL="0" rtl="0" algn="l">
              <a:spcBef>
                <a:spcPts val="0"/>
              </a:spcBef>
              <a:spcAft>
                <a:spcPts val="0"/>
              </a:spcAft>
              <a:buNone/>
            </a:pPr>
            <a:r>
              <a:rPr b="0" lang="en" sz="2000"/>
              <a:t>d) 6</a:t>
            </a:r>
            <a:endParaRPr b="0" sz="2000"/>
          </a:p>
          <a:p>
            <a:pPr indent="0" lvl="0" marL="0" rtl="0" algn="l">
              <a:spcBef>
                <a:spcPts val="0"/>
              </a:spcBef>
              <a:spcAft>
                <a:spcPts val="0"/>
              </a:spcAft>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445025"/>
            <a:ext cx="8520600" cy="46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65"/>
          <p:cNvSpPr txBox="1"/>
          <p:nvPr>
            <p:ph idx="1" type="body"/>
          </p:nvPr>
        </p:nvSpPr>
        <p:spPr>
          <a:xfrm>
            <a:off x="311700" y="1034000"/>
            <a:ext cx="8520600" cy="380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spcBef>
                <a:spcPts val="1200"/>
              </a:spcBef>
              <a:spcAft>
                <a:spcPts val="1200"/>
              </a:spcAft>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304900"/>
            <a:ext cx="8520600" cy="45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21. </a:t>
            </a:r>
            <a:r>
              <a:rPr b="0" lang="en" sz="2000"/>
              <a:t>You are testing a system that calculates the final course grade for a given student.</a:t>
            </a:r>
            <a:endParaRPr b="0" sz="2000"/>
          </a:p>
          <a:p>
            <a:pPr indent="0" lvl="0" marL="0" rtl="0" algn="l">
              <a:spcBef>
                <a:spcPts val="0"/>
              </a:spcBef>
              <a:spcAft>
                <a:spcPts val="0"/>
              </a:spcAft>
              <a:buNone/>
            </a:pPr>
            <a:r>
              <a:rPr b="0" lang="en" sz="2000"/>
              <a:t>The final grade is assigned based on the final result, according to the following rules:</a:t>
            </a:r>
            <a:endParaRPr b="0" sz="2000"/>
          </a:p>
          <a:p>
            <a:pPr indent="0" lvl="0" marL="0" rtl="0" algn="l">
              <a:spcBef>
                <a:spcPts val="0"/>
              </a:spcBef>
              <a:spcAft>
                <a:spcPts val="0"/>
              </a:spcAft>
              <a:buNone/>
            </a:pPr>
            <a:r>
              <a:rPr b="0" lang="en" sz="1800"/>
              <a:t>0 – 50 points: failed</a:t>
            </a:r>
            <a:endParaRPr b="0" sz="1800"/>
          </a:p>
          <a:p>
            <a:pPr indent="0" lvl="0" marL="0" rtl="0" algn="l">
              <a:spcBef>
                <a:spcPts val="0"/>
              </a:spcBef>
              <a:spcAft>
                <a:spcPts val="0"/>
              </a:spcAft>
              <a:buNone/>
            </a:pPr>
            <a:r>
              <a:rPr b="0" lang="en" sz="1800"/>
              <a:t>51 – 60 points: fair</a:t>
            </a:r>
            <a:endParaRPr b="0" sz="1800"/>
          </a:p>
          <a:p>
            <a:pPr indent="0" lvl="0" marL="0" rtl="0" algn="l">
              <a:spcBef>
                <a:spcPts val="0"/>
              </a:spcBef>
              <a:spcAft>
                <a:spcPts val="0"/>
              </a:spcAft>
              <a:buNone/>
            </a:pPr>
            <a:r>
              <a:rPr b="0" lang="en" sz="1800"/>
              <a:t>61 – 70 points: satisfactory</a:t>
            </a:r>
            <a:endParaRPr b="0" sz="1800"/>
          </a:p>
          <a:p>
            <a:pPr indent="0" lvl="0" marL="0" rtl="0" algn="l">
              <a:spcBef>
                <a:spcPts val="0"/>
              </a:spcBef>
              <a:spcAft>
                <a:spcPts val="0"/>
              </a:spcAft>
              <a:buNone/>
            </a:pPr>
            <a:r>
              <a:rPr b="0" lang="en" sz="1800"/>
              <a:t>71 – 80 points: good</a:t>
            </a:r>
            <a:endParaRPr b="0" sz="1800"/>
          </a:p>
          <a:p>
            <a:pPr indent="0" lvl="0" marL="0" rtl="0" algn="l">
              <a:spcBef>
                <a:spcPts val="0"/>
              </a:spcBef>
              <a:spcAft>
                <a:spcPts val="0"/>
              </a:spcAft>
              <a:buNone/>
            </a:pPr>
            <a:r>
              <a:rPr b="0" lang="en" sz="1800"/>
              <a:t>81 – 90 points: very good</a:t>
            </a:r>
            <a:endParaRPr b="0" sz="1800"/>
          </a:p>
          <a:p>
            <a:pPr indent="0" lvl="0" marL="0" rtl="0" algn="l">
              <a:spcBef>
                <a:spcPts val="0"/>
              </a:spcBef>
              <a:spcAft>
                <a:spcPts val="0"/>
              </a:spcAft>
              <a:buNone/>
            </a:pPr>
            <a:r>
              <a:rPr b="0" lang="en" sz="1800"/>
              <a:t>91 – 100 points: excellent</a:t>
            </a:r>
            <a:endParaRPr b="0" sz="1800"/>
          </a:p>
          <a:p>
            <a:pPr indent="0" lvl="0" marL="0" rtl="0" algn="l">
              <a:spcBef>
                <a:spcPts val="0"/>
              </a:spcBef>
              <a:spcAft>
                <a:spcPts val="0"/>
              </a:spcAft>
              <a:buNone/>
            </a:pPr>
            <a:r>
              <a:rPr b="0" lang="en" sz="2000"/>
              <a:t>You have prepared the following set of test cases:</a:t>
            </a:r>
            <a:endParaRPr b="0" sz="2000"/>
          </a:p>
          <a:p>
            <a:pPr indent="0" lvl="0" marL="0" rtl="0" algn="l">
              <a:spcBef>
                <a:spcPts val="0"/>
              </a:spcBef>
              <a:spcAft>
                <a:spcPts val="0"/>
              </a:spcAft>
              <a:buNone/>
            </a:pPr>
            <a:r>
              <a:rPr b="0" lang="en" sz="2000"/>
              <a:t>What is the 2-value Boundary Value Analysis (BVA) coverage for the final result that is achieved with the existing test cases?</a:t>
            </a:r>
            <a:endParaRPr b="0" sz="2000"/>
          </a:p>
          <a:p>
            <a:pPr indent="0" lvl="0" marL="0" rtl="0" algn="l">
              <a:spcBef>
                <a:spcPts val="0"/>
              </a:spcBef>
              <a:spcAft>
                <a:spcPts val="0"/>
              </a:spcAft>
              <a:buNone/>
            </a:pPr>
            <a:r>
              <a:rPr b="0" lang="en" sz="1800"/>
              <a:t>a) 50%</a:t>
            </a:r>
            <a:endParaRPr b="0" sz="1800"/>
          </a:p>
          <a:p>
            <a:pPr indent="0" lvl="0" marL="0" rtl="0" algn="l">
              <a:spcBef>
                <a:spcPts val="0"/>
              </a:spcBef>
              <a:spcAft>
                <a:spcPts val="0"/>
              </a:spcAft>
              <a:buNone/>
            </a:pPr>
            <a:r>
              <a:rPr b="0" lang="en" sz="1800"/>
              <a:t>b) 60%</a:t>
            </a:r>
            <a:endParaRPr b="0" sz="1800"/>
          </a:p>
          <a:p>
            <a:pPr indent="0" lvl="0" marL="0" rtl="0" algn="l">
              <a:spcBef>
                <a:spcPts val="0"/>
              </a:spcBef>
              <a:spcAft>
                <a:spcPts val="0"/>
              </a:spcAft>
              <a:buNone/>
            </a:pPr>
            <a:r>
              <a:rPr b="0" lang="en" sz="1800"/>
              <a:t>c) 33.3%</a:t>
            </a:r>
            <a:endParaRPr b="0" sz="1800"/>
          </a:p>
          <a:p>
            <a:pPr indent="0" lvl="0" marL="0" rtl="0" algn="l">
              <a:spcBef>
                <a:spcPts val="0"/>
              </a:spcBef>
              <a:spcAft>
                <a:spcPts val="0"/>
              </a:spcAft>
              <a:buNone/>
            </a:pPr>
            <a:r>
              <a:rPr b="0" lang="en" sz="1800"/>
              <a:t>d) 100%</a:t>
            </a:r>
            <a:endParaRPr b="0" sz="1800"/>
          </a:p>
          <a:p>
            <a:pPr indent="0" lvl="0" marL="0" rtl="0" algn="l">
              <a:spcBef>
                <a:spcPts val="0"/>
              </a:spcBef>
              <a:spcAft>
                <a:spcPts val="0"/>
              </a:spcAft>
              <a:buNone/>
            </a:pPr>
            <a:r>
              <a:rPr b="0" lang="en" sz="2000"/>
              <a:t>Select ONE option</a:t>
            </a:r>
            <a:endParaRPr b="0" sz="2000"/>
          </a:p>
        </p:txBody>
      </p:sp>
      <p:pic>
        <p:nvPicPr>
          <p:cNvPr id="387" name="Google Shape;387;p66"/>
          <p:cNvPicPr preferRelativeResize="0"/>
          <p:nvPr/>
        </p:nvPicPr>
        <p:blipFill>
          <a:blip r:embed="rId3">
            <a:alphaModFix/>
          </a:blip>
          <a:stretch>
            <a:fillRect/>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12 boundary values for the final result values: 0, 50, 51, 60, 61, 70, 71, 80, 81, 90, 91, and 100.</a:t>
            </a:r>
            <a:endParaRPr/>
          </a:p>
          <a:p>
            <a:pPr indent="0" lvl="0" marL="0" rtl="0" algn="l">
              <a:spcBef>
                <a:spcPts val="1200"/>
              </a:spcBef>
              <a:spcAft>
                <a:spcPts val="0"/>
              </a:spcAft>
              <a:buNone/>
            </a:pPr>
            <a:r>
              <a:rPr lang="en"/>
              <a:t>The test cases cover six of them (TC1 – 91, TC2 – 50, TC3 – 81, TC4 – 60, TC5 – 70 and TC7 – 51).</a:t>
            </a:r>
            <a:endParaRPr/>
          </a:p>
          <a:p>
            <a:pPr indent="0" lvl="0" marL="0" rtl="0" algn="l">
              <a:spcBef>
                <a:spcPts val="1200"/>
              </a:spcBef>
              <a:spcAft>
                <a:spcPts val="0"/>
              </a:spcAft>
              <a:buNone/>
            </a:pPr>
            <a:r>
              <a:rPr lang="en"/>
              <a:t>Therefore, the test cases cover 6/12 = 50%.</a:t>
            </a:r>
            <a:endParaRPr/>
          </a:p>
          <a:p>
            <a:pPr indent="0" lvl="0" marL="0" rtl="0" algn="l">
              <a:spcBef>
                <a:spcPts val="1200"/>
              </a:spcBef>
              <a:spcAft>
                <a:spcPts val="1200"/>
              </a:spcAft>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idx="1" type="body"/>
          </p:nvPr>
        </p:nvSpPr>
        <p:spPr>
          <a:xfrm>
            <a:off x="311700" y="157450"/>
            <a:ext cx="8520600" cy="472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accent1"/>
                </a:solidFill>
              </a:rPr>
              <a:t>22.</a:t>
            </a:r>
            <a:r>
              <a:rPr lang="en">
                <a:solidFill>
                  <a:schemeClr val="accent1"/>
                </a:solidFill>
              </a:rPr>
              <a:t> </a:t>
            </a:r>
            <a:r>
              <a:rPr lang="en">
                <a:solidFill>
                  <a:schemeClr val="accent1"/>
                </a:solidFill>
              </a:rPr>
              <a:t>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spcBef>
                <a:spcPts val="1200"/>
              </a:spcBef>
              <a:spcAft>
                <a:spcPts val="0"/>
              </a:spcAft>
              <a:buNone/>
            </a:pPr>
            <a:r>
              <a:rPr lang="en">
                <a:solidFill>
                  <a:schemeClr val="accent1"/>
                </a:solidFill>
              </a:rPr>
              <a:t>Anyone can rent a bicycle, but members receive a 20% discount</a:t>
            </a:r>
            <a:endParaRPr>
              <a:solidFill>
                <a:schemeClr val="accent1"/>
              </a:solidFill>
            </a:endParaRPr>
          </a:p>
          <a:p>
            <a:pPr indent="0" lvl="0" marL="0" rtl="0" algn="l">
              <a:spcBef>
                <a:spcPts val="1200"/>
              </a:spcBef>
              <a:spcAft>
                <a:spcPts val="0"/>
              </a:spcAft>
              <a:buNone/>
            </a:pPr>
            <a:r>
              <a:rPr lang="en">
                <a:solidFill>
                  <a:schemeClr val="accent1"/>
                </a:solidFill>
              </a:rPr>
              <a:t>However, if the return deadline is missed, the discount is no longer available</a:t>
            </a:r>
            <a:endParaRPr>
              <a:solidFill>
                <a:schemeClr val="accent1"/>
              </a:solidFill>
            </a:endParaRPr>
          </a:p>
          <a:p>
            <a:pPr indent="0" lvl="0" marL="0" rtl="0" algn="l">
              <a:spcBef>
                <a:spcPts val="1200"/>
              </a:spcBef>
              <a:spcAft>
                <a:spcPts val="0"/>
              </a:spcAft>
              <a:buNone/>
            </a:pPr>
            <a:r>
              <a:rPr lang="en">
                <a:solidFill>
                  <a:schemeClr val="accent1"/>
                </a:solidFill>
              </a:rPr>
              <a:t>After 15 rentals, members get a gift: a T-Shirt</a:t>
            </a:r>
            <a:endParaRPr>
              <a:solidFill>
                <a:schemeClr val="accent1"/>
              </a:solidFill>
            </a:endParaRPr>
          </a:p>
          <a:p>
            <a:pPr indent="0" lvl="0" marL="0" rtl="0" algn="l">
              <a:spcBef>
                <a:spcPts val="1200"/>
              </a:spcBef>
              <a:spcAft>
                <a:spcPts val="0"/>
              </a:spcAft>
              <a:buNone/>
            </a:pPr>
            <a:r>
              <a:rPr b="1" lang="en">
                <a:solidFill>
                  <a:schemeClr val="accent1"/>
                </a:solidFill>
              </a:rPr>
              <a:t>Decision table describing the implemented features looks as follows:</a:t>
            </a:r>
            <a:endParaRPr b="1">
              <a:solidFill>
                <a:schemeClr val="accent1"/>
              </a:solidFill>
            </a:endParaRPr>
          </a:p>
          <a:p>
            <a:pPr indent="0" lvl="0" marL="0" rtl="0" algn="l">
              <a:spcBef>
                <a:spcPts val="1200"/>
              </a:spcBef>
              <a:spcAft>
                <a:spcPts val="0"/>
              </a:spcAft>
              <a:buNone/>
            </a:pPr>
            <a:r>
              <a:rPr lang="en">
                <a:solidFill>
                  <a:schemeClr val="accent1"/>
                </a:solidFill>
              </a:rPr>
              <a:t>a) R4</a:t>
            </a:r>
            <a:endParaRPr>
              <a:solidFill>
                <a:schemeClr val="accent1"/>
              </a:solidFill>
            </a:endParaRPr>
          </a:p>
          <a:p>
            <a:pPr indent="0" lvl="0" marL="0" rtl="0" algn="l">
              <a:spcBef>
                <a:spcPts val="1200"/>
              </a:spcBef>
              <a:spcAft>
                <a:spcPts val="0"/>
              </a:spcAft>
              <a:buNone/>
            </a:pPr>
            <a:r>
              <a:rPr lang="en">
                <a:solidFill>
                  <a:schemeClr val="accent1"/>
                </a:solidFill>
              </a:rPr>
              <a:t>b) R2</a:t>
            </a:r>
            <a:endParaRPr>
              <a:solidFill>
                <a:schemeClr val="accent1"/>
              </a:solidFill>
            </a:endParaRPr>
          </a:p>
          <a:p>
            <a:pPr indent="0" lvl="0" marL="0" rtl="0" algn="l">
              <a:spcBef>
                <a:spcPts val="1200"/>
              </a:spcBef>
              <a:spcAft>
                <a:spcPts val="0"/>
              </a:spcAft>
              <a:buNone/>
            </a:pPr>
            <a:r>
              <a:rPr lang="en">
                <a:solidFill>
                  <a:schemeClr val="accent1"/>
                </a:solidFill>
              </a:rPr>
              <a:t>c) R6</a:t>
            </a:r>
            <a:endParaRPr>
              <a:solidFill>
                <a:schemeClr val="accent1"/>
              </a:solidFill>
            </a:endParaRPr>
          </a:p>
          <a:p>
            <a:pPr indent="0" lvl="0" marL="0" rtl="0" algn="l">
              <a:spcBef>
                <a:spcPts val="1200"/>
              </a:spcBef>
              <a:spcAft>
                <a:spcPts val="0"/>
              </a:spcAft>
              <a:buNone/>
            </a:pPr>
            <a:r>
              <a:rPr lang="en">
                <a:solidFill>
                  <a:schemeClr val="accent1"/>
                </a:solidFill>
              </a:rPr>
              <a:t>d) R8</a:t>
            </a:r>
            <a:endParaRPr>
              <a:solidFill>
                <a:schemeClr val="accent1"/>
              </a:solidFill>
            </a:endParaRPr>
          </a:p>
          <a:p>
            <a:pPr indent="0" lvl="0" marL="0" rtl="0" algn="l">
              <a:spcBef>
                <a:spcPts val="1200"/>
              </a:spcBef>
              <a:spcAft>
                <a:spcPts val="1200"/>
              </a:spcAft>
              <a:buNone/>
            </a:pPr>
            <a:r>
              <a:rPr lang="en">
                <a:solidFill>
                  <a:schemeClr val="accent1"/>
                </a:solidFill>
              </a:rPr>
              <a:t>Select ONE option</a:t>
            </a:r>
            <a:endParaRPr>
              <a:solidFill>
                <a:schemeClr val="accent1"/>
              </a:solidFill>
            </a:endParaRPr>
          </a:p>
        </p:txBody>
      </p:sp>
      <p:pic>
        <p:nvPicPr>
          <p:cNvPr id="399" name="Google Shape;399;p68"/>
          <p:cNvPicPr preferRelativeResize="0"/>
          <p:nvPr/>
        </p:nvPicPr>
        <p:blipFill>
          <a:blip r:embed="rId3">
            <a:alphaModFix/>
          </a:blip>
          <a:stretch>
            <a:fillRect/>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idx="1" type="body"/>
          </p:nvPr>
        </p:nvSpPr>
        <p:spPr>
          <a:xfrm>
            <a:off x="311700" y="192450"/>
            <a:ext cx="8520600" cy="46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spcBef>
                <a:spcPts val="1200"/>
              </a:spcBef>
              <a:spcAft>
                <a:spcPts val="0"/>
              </a:spcAft>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spcBef>
                <a:spcPts val="1200"/>
              </a:spcBef>
              <a:spcAft>
                <a:spcPts val="0"/>
              </a:spcAft>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spcBef>
                <a:spcPts val="1200"/>
              </a:spcBef>
              <a:spcAft>
                <a:spcPts val="0"/>
              </a:spcAft>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spcBef>
                <a:spcPts val="1200"/>
              </a:spcBef>
              <a:spcAft>
                <a:spcPts val="1200"/>
              </a:spcAft>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0"/>
          <p:cNvSpPr txBox="1"/>
          <p:nvPr>
            <p:ph idx="1" type="body"/>
          </p:nvPr>
        </p:nvSpPr>
        <p:spPr>
          <a:xfrm>
            <a:off x="311700" y="297425"/>
            <a:ext cx="8520600" cy="44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spcBef>
                <a:spcPts val="1200"/>
              </a:spcBef>
              <a:spcAft>
                <a:spcPts val="0"/>
              </a:spcAft>
              <a:buNone/>
            </a:pPr>
            <a:r>
              <a:rPr lang="en" sz="2000">
                <a:solidFill>
                  <a:schemeClr val="accent1"/>
                </a:solidFill>
              </a:rPr>
              <a:t>What is the MINIMAL number of test cases to achieve valid transitions coverage? </a:t>
            </a:r>
            <a:r>
              <a:rPr lang="en" sz="2000">
                <a:solidFill>
                  <a:schemeClr val="accent1"/>
                </a:solidFill>
              </a:rPr>
              <a:t>Select ONE option.</a:t>
            </a:r>
            <a:endParaRPr sz="2000">
              <a:solidFill>
                <a:schemeClr val="accent1"/>
              </a:solidFill>
            </a:endParaRPr>
          </a:p>
          <a:p>
            <a:pPr indent="0" lvl="0" marL="0" rtl="0" algn="l">
              <a:spcBef>
                <a:spcPts val="1200"/>
              </a:spcBef>
              <a:spcAft>
                <a:spcPts val="0"/>
              </a:spcAft>
              <a:buNone/>
            </a:pPr>
            <a:r>
              <a:rPr lang="en" sz="2000">
                <a:solidFill>
                  <a:schemeClr val="accent1"/>
                </a:solidFill>
              </a:rPr>
              <a:t>a) 4</a:t>
            </a:r>
            <a:endParaRPr sz="2000">
              <a:solidFill>
                <a:schemeClr val="accent1"/>
              </a:solidFill>
            </a:endParaRPr>
          </a:p>
          <a:p>
            <a:pPr indent="0" lvl="0" marL="0" rtl="0" algn="l">
              <a:spcBef>
                <a:spcPts val="1200"/>
              </a:spcBef>
              <a:spcAft>
                <a:spcPts val="0"/>
              </a:spcAft>
              <a:buNone/>
            </a:pPr>
            <a:r>
              <a:rPr lang="en" sz="2000">
                <a:solidFill>
                  <a:schemeClr val="accent1"/>
                </a:solidFill>
              </a:rPr>
              <a:t>b) 2</a:t>
            </a:r>
            <a:endParaRPr sz="2000">
              <a:solidFill>
                <a:schemeClr val="accent1"/>
              </a:solidFill>
            </a:endParaRPr>
          </a:p>
          <a:p>
            <a:pPr indent="0" lvl="0" marL="0" rtl="0" algn="l">
              <a:spcBef>
                <a:spcPts val="1200"/>
              </a:spcBef>
              <a:spcAft>
                <a:spcPts val="0"/>
              </a:spcAft>
              <a:buNone/>
            </a:pPr>
            <a:r>
              <a:rPr lang="en" sz="2000">
                <a:solidFill>
                  <a:schemeClr val="accent1"/>
                </a:solidFill>
              </a:rPr>
              <a:t>c) 7</a:t>
            </a:r>
            <a:endParaRPr sz="2000">
              <a:solidFill>
                <a:schemeClr val="accent1"/>
              </a:solidFill>
            </a:endParaRPr>
          </a:p>
          <a:p>
            <a:pPr indent="0" lvl="0" marL="0" rtl="0" algn="l">
              <a:spcBef>
                <a:spcPts val="1200"/>
              </a:spcBef>
              <a:spcAft>
                <a:spcPts val="1200"/>
              </a:spcAft>
              <a:buNone/>
            </a:pPr>
            <a:r>
              <a:rPr lang="en" sz="2000">
                <a:solidFill>
                  <a:schemeClr val="accent1"/>
                </a:solidFill>
              </a:rPr>
              <a:t>d) 3</a:t>
            </a:r>
            <a:endParaRPr sz="2000">
              <a:solidFill>
                <a:schemeClr val="accent1"/>
              </a:solidFill>
            </a:endParaRPr>
          </a:p>
        </p:txBody>
      </p:sp>
      <p:pic>
        <p:nvPicPr>
          <p:cNvPr id="410" name="Google Shape;410;p70"/>
          <p:cNvPicPr preferRelativeResize="0"/>
          <p:nvPr/>
        </p:nvPicPr>
        <p:blipFill>
          <a:blip r:embed="rId3">
            <a:alphaModFix/>
          </a:blip>
          <a:stretch>
            <a:fillRect/>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1"/>
          <p:cNvSpPr txBox="1"/>
          <p:nvPr>
            <p:ph idx="1" type="body"/>
          </p:nvPr>
        </p:nvSpPr>
        <p:spPr>
          <a:xfrm>
            <a:off x="311700" y="297425"/>
            <a:ext cx="8520600" cy="427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“test” and “error” transitions cannot occur in one test case. Neither can both “done” transitions.</a:t>
            </a:r>
            <a:endParaRPr/>
          </a:p>
          <a:p>
            <a:pPr indent="0" lvl="0" marL="0" rtl="0" algn="l">
              <a:spcBef>
                <a:spcPts val="1200"/>
              </a:spcBef>
              <a:spcAft>
                <a:spcPts val="0"/>
              </a:spcAft>
              <a:buNone/>
            </a:pPr>
            <a:r>
              <a:rPr lang="en"/>
              <a:t>This means we need at least three test cases to achieve transition coverage. For example:</a:t>
            </a:r>
            <a:endParaRPr/>
          </a:p>
          <a:p>
            <a:pPr indent="0" lvl="0" marL="0" rtl="0" algn="l">
              <a:spcBef>
                <a:spcPts val="1200"/>
              </a:spcBef>
              <a:spcAft>
                <a:spcPts val="0"/>
              </a:spcAft>
              <a:buNone/>
            </a:pPr>
            <a:r>
              <a:rPr lang="en"/>
              <a:t>TC1: test, done</a:t>
            </a:r>
            <a:br>
              <a:rPr lang="en"/>
            </a:br>
            <a:r>
              <a:rPr lang="en"/>
              <a:t>TC2: run, error, done</a:t>
            </a:r>
            <a:br>
              <a:rPr lang="en"/>
            </a:br>
            <a:r>
              <a:rPr lang="en"/>
              <a:t>TC3: run, pause, resume, pause, done</a:t>
            </a:r>
            <a:endParaRPr/>
          </a:p>
          <a:p>
            <a:pPr indent="0" lvl="0" marL="0" rtl="0" algn="l">
              <a:spcBef>
                <a:spcPts val="1200"/>
              </a:spcBef>
              <a:spcAft>
                <a:spcPts val="0"/>
              </a:spcAft>
              <a:buNone/>
            </a:pPr>
            <a:r>
              <a:rPr lang="en"/>
              <a:t>a) Is not correct</a:t>
            </a:r>
            <a:endParaRPr/>
          </a:p>
          <a:p>
            <a:pPr indent="0" lvl="0" marL="0" rtl="0" algn="l">
              <a:spcBef>
                <a:spcPts val="1200"/>
              </a:spcBef>
              <a:spcAft>
                <a:spcPts val="0"/>
              </a:spcAft>
              <a:buNone/>
            </a:pPr>
            <a:r>
              <a:rPr lang="en"/>
              <a:t>b) Is not correct</a:t>
            </a:r>
            <a:endParaRPr/>
          </a:p>
          <a:p>
            <a:pPr indent="0" lvl="0" marL="0" rtl="0" algn="l">
              <a:spcBef>
                <a:spcPts val="1200"/>
              </a:spcBef>
              <a:spcAft>
                <a:spcPts val="0"/>
              </a:spcAft>
              <a:buNone/>
            </a:pPr>
            <a:r>
              <a:rPr lang="en"/>
              <a:t>c) Is not correct</a:t>
            </a:r>
            <a:endParaRPr/>
          </a:p>
          <a:p>
            <a:pPr indent="0" lvl="0" marL="0" rtl="0" algn="l">
              <a:spcBef>
                <a:spcPts val="1200"/>
              </a:spcBef>
              <a:spcAft>
                <a:spcPts val="1200"/>
              </a:spcAft>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688">
                <a:highlight>
                  <a:schemeClr val="lt1"/>
                </a:highlight>
              </a:rPr>
              <a:t>a) Having testers involved during various software development lifecycle (SDLC) activities will help to detect defects in work products</a:t>
            </a:r>
            <a:endParaRPr b="0" sz="1688">
              <a:highlight>
                <a:schemeClr val="lt1"/>
              </a:highlight>
            </a:endParaRPr>
          </a:p>
          <a:p>
            <a:pPr indent="0" lvl="0" marL="0" rtl="0" algn="l">
              <a:spcBef>
                <a:spcPts val="120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2"/>
          <p:cNvSpPr txBox="1"/>
          <p:nvPr>
            <p:ph idx="1" type="body"/>
          </p:nvPr>
        </p:nvSpPr>
        <p:spPr>
          <a:xfrm>
            <a:off x="311700" y="33240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spcBef>
                <a:spcPts val="1200"/>
              </a:spcBef>
              <a:spcAft>
                <a:spcPts val="0"/>
              </a:spcAft>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spcBef>
                <a:spcPts val="1200"/>
              </a:spcBef>
              <a:spcAft>
                <a:spcPts val="0"/>
              </a:spcAft>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spcBef>
                <a:spcPts val="1200"/>
              </a:spcBef>
              <a:spcAft>
                <a:spcPts val="0"/>
              </a:spcAft>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spcBef>
                <a:spcPts val="1200"/>
              </a:spcBef>
              <a:spcAft>
                <a:spcPts val="0"/>
              </a:spcAft>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spcBef>
                <a:spcPts val="1200"/>
              </a:spcBef>
              <a:spcAft>
                <a:spcPts val="1200"/>
              </a:spcAft>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idx="1" type="body"/>
          </p:nvPr>
        </p:nvSpPr>
        <p:spPr>
          <a:xfrm>
            <a:off x="311700" y="244925"/>
            <a:ext cx="8520600" cy="456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4"/>
          <p:cNvSpPr txBox="1"/>
          <p:nvPr>
            <p:ph idx="1" type="body"/>
          </p:nvPr>
        </p:nvSpPr>
        <p:spPr>
          <a:xfrm>
            <a:off x="311700" y="279925"/>
            <a:ext cx="8520600" cy="42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accent1"/>
                </a:solidFill>
              </a:rPr>
              <a:t>25. </a:t>
            </a:r>
            <a:r>
              <a:rPr lang="en" sz="2100">
                <a:solidFill>
                  <a:schemeClr val="accent1"/>
                </a:solidFill>
              </a:rPr>
              <a:t>Which of the following is NOT true for white-box testing?</a:t>
            </a:r>
            <a:endParaRPr sz="2100">
              <a:solidFill>
                <a:schemeClr val="accent1"/>
              </a:solidFill>
            </a:endParaRPr>
          </a:p>
          <a:p>
            <a:pPr indent="0" lvl="0" marL="0" rtl="0" algn="l">
              <a:spcBef>
                <a:spcPts val="1200"/>
              </a:spcBef>
              <a:spcAft>
                <a:spcPts val="0"/>
              </a:spcAft>
              <a:buNone/>
            </a:pPr>
            <a:r>
              <a:rPr b="1" lang="en" sz="2100">
                <a:solidFill>
                  <a:schemeClr val="accent1"/>
                </a:solidFill>
              </a:rPr>
              <a:t>a)</a:t>
            </a:r>
            <a:r>
              <a:rPr lang="en" sz="2100">
                <a:solidFill>
                  <a:schemeClr val="accent1"/>
                </a:solidFill>
              </a:rPr>
              <a:t> During white-box testing the entire software implementation is considered</a:t>
            </a:r>
            <a:endParaRPr sz="2100">
              <a:solidFill>
                <a:schemeClr val="accent1"/>
              </a:solidFill>
            </a:endParaRPr>
          </a:p>
          <a:p>
            <a:pPr indent="0" lvl="0" marL="0" rtl="0" algn="l">
              <a:spcBef>
                <a:spcPts val="1200"/>
              </a:spcBef>
              <a:spcAft>
                <a:spcPts val="0"/>
              </a:spcAft>
              <a:buNone/>
            </a:pPr>
            <a:r>
              <a:rPr b="1" lang="en" sz="2100">
                <a:solidFill>
                  <a:schemeClr val="accent1"/>
                </a:solidFill>
              </a:rPr>
              <a:t>b)</a:t>
            </a:r>
            <a:r>
              <a:rPr lang="en" sz="2100">
                <a:solidFill>
                  <a:schemeClr val="accent1"/>
                </a:solidFill>
              </a:rPr>
              <a:t> White-box coverage metrics can help identify additional tests to increase code coverage</a:t>
            </a:r>
            <a:endParaRPr sz="2100">
              <a:solidFill>
                <a:schemeClr val="accent1"/>
              </a:solidFill>
            </a:endParaRPr>
          </a:p>
          <a:p>
            <a:pPr indent="0" lvl="0" marL="0" rtl="0" algn="l">
              <a:spcBef>
                <a:spcPts val="1200"/>
              </a:spcBef>
              <a:spcAft>
                <a:spcPts val="0"/>
              </a:spcAft>
              <a:buNone/>
            </a:pPr>
            <a:r>
              <a:rPr b="1" lang="en" sz="2100">
                <a:solidFill>
                  <a:schemeClr val="accent1"/>
                </a:solidFill>
              </a:rPr>
              <a:t>c)</a:t>
            </a:r>
            <a:r>
              <a:rPr lang="en" sz="2100">
                <a:solidFill>
                  <a:schemeClr val="accent1"/>
                </a:solidFill>
              </a:rPr>
              <a:t> White-box test techniques can be used in static testing</a:t>
            </a:r>
            <a:endParaRPr sz="2100">
              <a:solidFill>
                <a:schemeClr val="accent1"/>
              </a:solidFill>
            </a:endParaRPr>
          </a:p>
          <a:p>
            <a:pPr indent="0" lvl="0" marL="0" rtl="0" algn="l">
              <a:spcBef>
                <a:spcPts val="1200"/>
              </a:spcBef>
              <a:spcAft>
                <a:spcPts val="0"/>
              </a:spcAft>
              <a:buNone/>
            </a:pPr>
            <a:r>
              <a:rPr b="1" lang="en" sz="2100">
                <a:solidFill>
                  <a:schemeClr val="accent1"/>
                </a:solidFill>
              </a:rPr>
              <a:t>d)</a:t>
            </a:r>
            <a:r>
              <a:rPr lang="en" sz="2100">
                <a:solidFill>
                  <a:schemeClr val="accent1"/>
                </a:solidFill>
              </a:rPr>
              <a:t> White-box testing can help identify gaps in requirements implementation</a:t>
            </a:r>
            <a:endParaRPr sz="2100">
              <a:solidFill>
                <a:schemeClr val="accent1"/>
              </a:solidFill>
            </a:endParaRPr>
          </a:p>
          <a:p>
            <a:pPr indent="0" lvl="0" marL="0" rtl="0" algn="l">
              <a:spcBef>
                <a:spcPts val="1200"/>
              </a:spcBef>
              <a:spcAft>
                <a:spcPts val="1200"/>
              </a:spcAft>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5"/>
          <p:cNvSpPr txBox="1"/>
          <p:nvPr>
            <p:ph idx="1" type="body"/>
          </p:nvPr>
        </p:nvSpPr>
        <p:spPr>
          <a:xfrm>
            <a:off x="311700" y="262425"/>
            <a:ext cx="8520600" cy="45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 Is not correct. The fundamental strength of white-box test techniques is that the entire software implementation is taken into account during testing</a:t>
            </a:r>
            <a:endParaRPr sz="1900"/>
          </a:p>
          <a:p>
            <a:pPr indent="0" lvl="0" marL="0" rtl="0" algn="l">
              <a:spcBef>
                <a:spcPts val="1200"/>
              </a:spcBef>
              <a:spcAft>
                <a:spcPts val="0"/>
              </a:spcAft>
              <a:buNone/>
            </a:pPr>
            <a:r>
              <a:rPr lang="en" sz="1900"/>
              <a:t>b) Is not correct. White-box coverage measures provide an objective measure of coverage and provide the necessary information to allow additional tests to be generated to increase this coverage</a:t>
            </a:r>
            <a:endParaRPr sz="1900"/>
          </a:p>
          <a:p>
            <a:pPr indent="0" lvl="0" marL="0" rtl="0" algn="l">
              <a:spcBef>
                <a:spcPts val="1200"/>
              </a:spcBef>
              <a:spcAft>
                <a:spcPts val="0"/>
              </a:spcAft>
              <a:buNone/>
            </a:pPr>
            <a:r>
              <a:rPr lang="en" sz="1900"/>
              <a:t>c) Is not correct. White-box test techniques can be used to perform reviews (static testing)</a:t>
            </a:r>
            <a:endParaRPr sz="1900"/>
          </a:p>
          <a:p>
            <a:pPr indent="0" lvl="0" marL="0" rtl="0" algn="l">
              <a:spcBef>
                <a:spcPts val="1200"/>
              </a:spcBef>
              <a:spcAft>
                <a:spcPts val="1200"/>
              </a:spcAft>
              <a:buNone/>
            </a:pPr>
            <a:r>
              <a:rPr lang="en" sz="1900">
                <a:highlight>
                  <a:schemeClr val="accent6"/>
                </a:highlight>
              </a:rPr>
              <a:t>d) Is correct. This is the weakness of the white-box test techniques. They are not able to identify the missing implementation, because they are based solely on the test object structure, not on the requirements specification</a:t>
            </a:r>
            <a:endParaRPr sz="1900">
              <a:highlight>
                <a:schemeClr val="accent6"/>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6"/>
          <p:cNvSpPr txBox="1"/>
          <p:nvPr>
            <p:ph idx="1" type="body"/>
          </p:nvPr>
        </p:nvSpPr>
        <p:spPr>
          <a:xfrm>
            <a:off x="311700" y="279925"/>
            <a:ext cx="8520600" cy="42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26. </a:t>
            </a:r>
            <a:r>
              <a:rPr lang="en">
                <a:solidFill>
                  <a:schemeClr val="accent1"/>
                </a:solidFill>
              </a:rPr>
              <a:t>Which of the following BEST describes the concept behind error guessing?</a:t>
            </a:r>
            <a:endParaRPr>
              <a:solidFill>
                <a:schemeClr val="accent1"/>
              </a:solidFill>
            </a:endParaRPr>
          </a:p>
          <a:p>
            <a:pPr indent="0" lvl="0" marL="0" rtl="0" algn="l">
              <a:spcBef>
                <a:spcPts val="1200"/>
              </a:spcBef>
              <a:spcAft>
                <a:spcPts val="0"/>
              </a:spcAft>
              <a:buNone/>
            </a:pPr>
            <a:r>
              <a:rPr b="1" lang="en">
                <a:solidFill>
                  <a:schemeClr val="accent1"/>
                </a:solidFill>
              </a:rPr>
              <a:t>a)</a:t>
            </a:r>
            <a:r>
              <a:rPr lang="en">
                <a:solidFill>
                  <a:schemeClr val="accent1"/>
                </a:solidFill>
              </a:rPr>
              <a:t> Error guessing involves using your knowledge and experience of defects found in the past and typical errors made by developers</a:t>
            </a:r>
            <a:endParaRPr>
              <a:solidFill>
                <a:schemeClr val="accent1"/>
              </a:solidFill>
            </a:endParaRPr>
          </a:p>
          <a:p>
            <a:pPr indent="0" lvl="0" marL="0" rtl="0" algn="l">
              <a:spcBef>
                <a:spcPts val="1200"/>
              </a:spcBef>
              <a:spcAft>
                <a:spcPts val="0"/>
              </a:spcAft>
              <a:buNone/>
            </a:pPr>
            <a:r>
              <a:rPr b="1" lang="en">
                <a:solidFill>
                  <a:schemeClr val="accent1"/>
                </a:solidFill>
              </a:rPr>
              <a:t>b)</a:t>
            </a:r>
            <a:r>
              <a:rPr lang="en">
                <a:solidFill>
                  <a:schemeClr val="accent1"/>
                </a:solidFill>
              </a:rPr>
              <a:t> Error guessing involves using your personal experience of development and the errors you made as a developer</a:t>
            </a:r>
            <a:endParaRPr>
              <a:solidFill>
                <a:schemeClr val="accent1"/>
              </a:solidFill>
            </a:endParaRPr>
          </a:p>
          <a:p>
            <a:pPr indent="0" lvl="0" marL="0" rtl="0" algn="l">
              <a:spcBef>
                <a:spcPts val="1200"/>
              </a:spcBef>
              <a:spcAft>
                <a:spcPts val="0"/>
              </a:spcAft>
              <a:buNone/>
            </a:pPr>
            <a:r>
              <a:rPr b="1" lang="en">
                <a:solidFill>
                  <a:schemeClr val="accent1"/>
                </a:solidFill>
              </a:rPr>
              <a:t>c)</a:t>
            </a:r>
            <a:r>
              <a:rPr lang="en">
                <a:solidFill>
                  <a:schemeClr val="accent1"/>
                </a:solidFill>
              </a:rPr>
              <a:t> Error guessing requires you to imagine that you are the user of the test object and to guess errors the user could make interacting with it</a:t>
            </a:r>
            <a:endParaRPr>
              <a:solidFill>
                <a:schemeClr val="accent1"/>
              </a:solidFill>
            </a:endParaRPr>
          </a:p>
          <a:p>
            <a:pPr indent="0" lvl="0" marL="0" rtl="0" algn="l">
              <a:spcBef>
                <a:spcPts val="1200"/>
              </a:spcBef>
              <a:spcAft>
                <a:spcPts val="0"/>
              </a:spcAft>
              <a:buNone/>
            </a:pPr>
            <a:r>
              <a:rPr b="1" lang="en">
                <a:solidFill>
                  <a:schemeClr val="accent1"/>
                </a:solidFill>
              </a:rPr>
              <a:t>d) </a:t>
            </a:r>
            <a:r>
              <a:rPr lang="en">
                <a:solidFill>
                  <a:schemeClr val="accent1"/>
                </a:solidFill>
              </a:rPr>
              <a:t>Error guessing requires you to rapidly duplicate the development task to identify the sort of errors a developer might make</a:t>
            </a:r>
            <a:endParaRPr>
              <a:solidFill>
                <a:schemeClr val="accent1"/>
              </a:solidFill>
            </a:endParaRPr>
          </a:p>
          <a:p>
            <a:pPr indent="0" lvl="0" marL="0" rtl="0" algn="l">
              <a:spcBef>
                <a:spcPts val="1200"/>
              </a:spcBef>
              <a:spcAft>
                <a:spcPts val="1200"/>
              </a:spcAft>
              <a:buNone/>
            </a:pPr>
            <a:r>
              <a:rPr lang="en">
                <a:solidFill>
                  <a:schemeClr val="accent1"/>
                </a:solidFill>
              </a:rPr>
              <a:t>Select ONE option.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7"/>
          <p:cNvSpPr txBox="1"/>
          <p:nvPr>
            <p:ph idx="1" type="body"/>
          </p:nvPr>
        </p:nvSpPr>
        <p:spPr>
          <a:xfrm>
            <a:off x="311700" y="279925"/>
            <a:ext cx="8520600" cy="428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a) Is correct. The basic concept behind error guessing is that the tester tries to guess what errors may have been made by the developer and what defects may be in the test object based on past experience (and sometimes checklists)</a:t>
            </a:r>
            <a:endParaRPr>
              <a:highlight>
                <a:schemeClr val="accent6"/>
              </a:highlight>
            </a:endParaRPr>
          </a:p>
          <a:p>
            <a:pPr indent="0" lvl="0" marL="0" rtl="0" algn="l">
              <a:spcBef>
                <a:spcPts val="1200"/>
              </a:spcBef>
              <a:spcAft>
                <a:spcPts val="0"/>
              </a:spcAft>
              <a:buNone/>
            </a:pPr>
            <a:r>
              <a:rPr lang="en"/>
              <a:t>b) Is not correct. Although a testers who used to be a developer may use their personal experience to help them when performing error guessing, the test technique is not based on prior knowledge of development</a:t>
            </a:r>
            <a:endParaRPr/>
          </a:p>
          <a:p>
            <a:pPr indent="0" lvl="0" marL="0" rtl="0" algn="l">
              <a:spcBef>
                <a:spcPts val="1200"/>
              </a:spcBef>
              <a:spcAft>
                <a:spcPts val="0"/>
              </a:spcAft>
              <a:buNone/>
            </a:pPr>
            <a:r>
              <a:rPr lang="en"/>
              <a:t>c) Is not correct. Error guessing is not a usability technique for guessing how users may fail to interact with the test object</a:t>
            </a:r>
            <a:endParaRPr/>
          </a:p>
          <a:p>
            <a:pPr indent="0" lvl="0" marL="0" rtl="0" algn="l">
              <a:spcBef>
                <a:spcPts val="1200"/>
              </a:spcBef>
              <a:spcAft>
                <a:spcPts val="1200"/>
              </a:spcAft>
              <a:buNone/>
            </a:pPr>
            <a:r>
              <a:rPr lang="en"/>
              <a:t>d) Is not correct. Duplicating the development task has several flaws that make it impractical, such as the tester having equivalent skills to the developer and the time involved to perform the development. It is not error guessing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8"/>
          <p:cNvSpPr txBox="1"/>
          <p:nvPr>
            <p:ph type="title"/>
          </p:nvPr>
        </p:nvSpPr>
        <p:spPr>
          <a:xfrm>
            <a:off x="311700" y="192450"/>
            <a:ext cx="8520600" cy="46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640"/>
              <a:t>27. In your project there has been a delay in the release of a brand-new application and test execution started late, but you have very detailed domain knowledge and good analytical skills. The full list of requirements has not yet been shared with the team, but management is asking for some test results to be presented.</a:t>
            </a:r>
            <a:endParaRPr b="0" sz="2640"/>
          </a:p>
          <a:p>
            <a:pPr indent="0" lvl="0" marL="0" rtl="0" algn="l">
              <a:spcBef>
                <a:spcPts val="0"/>
              </a:spcBef>
              <a:spcAft>
                <a:spcPts val="0"/>
              </a:spcAft>
              <a:buSzPts val="990"/>
              <a:buNone/>
            </a:pPr>
            <a:r>
              <a:rPr b="0" lang="en" sz="2640"/>
              <a:t>Which test technique fits BEST in this situation?</a:t>
            </a:r>
            <a:endParaRPr b="0" sz="2640"/>
          </a:p>
          <a:p>
            <a:pPr indent="0" lvl="0" marL="0" rtl="0" algn="l">
              <a:spcBef>
                <a:spcPts val="0"/>
              </a:spcBef>
              <a:spcAft>
                <a:spcPts val="0"/>
              </a:spcAft>
              <a:buSzPts val="990"/>
              <a:buNone/>
            </a:pPr>
            <a:r>
              <a:rPr b="0" lang="en" sz="2640"/>
              <a:t>a) Checklist-based testing</a:t>
            </a:r>
            <a:endParaRPr b="0" sz="2640"/>
          </a:p>
          <a:p>
            <a:pPr indent="0" lvl="0" marL="0" rtl="0" algn="l">
              <a:spcBef>
                <a:spcPts val="0"/>
              </a:spcBef>
              <a:spcAft>
                <a:spcPts val="0"/>
              </a:spcAft>
              <a:buSzPts val="990"/>
              <a:buNone/>
            </a:pPr>
            <a:r>
              <a:rPr b="0" lang="en" sz="2640"/>
              <a:t>b) Error guessing</a:t>
            </a:r>
            <a:endParaRPr b="0" sz="2640"/>
          </a:p>
          <a:p>
            <a:pPr indent="0" lvl="0" marL="0" rtl="0" algn="l">
              <a:spcBef>
                <a:spcPts val="0"/>
              </a:spcBef>
              <a:spcAft>
                <a:spcPts val="0"/>
              </a:spcAft>
              <a:buSzPts val="990"/>
              <a:buNone/>
            </a:pPr>
            <a:r>
              <a:rPr b="0" lang="en" sz="2640"/>
              <a:t>c) Exploratory testing</a:t>
            </a:r>
            <a:endParaRPr b="0" sz="2640"/>
          </a:p>
          <a:p>
            <a:pPr indent="0" lvl="0" marL="0" rtl="0" algn="l">
              <a:spcBef>
                <a:spcPts val="0"/>
              </a:spcBef>
              <a:spcAft>
                <a:spcPts val="0"/>
              </a:spcAft>
              <a:buSzPts val="990"/>
              <a:buNone/>
            </a:pPr>
            <a:r>
              <a:rPr b="0" lang="en" sz="2640"/>
              <a:t>d) Branch testing</a:t>
            </a:r>
            <a:endParaRPr b="0" sz="2640"/>
          </a:p>
          <a:p>
            <a:pPr indent="0" lvl="0" marL="0" rtl="0" algn="l">
              <a:spcBef>
                <a:spcPts val="0"/>
              </a:spcBef>
              <a:spcAft>
                <a:spcPts val="0"/>
              </a:spcAft>
              <a:buSzPts val="990"/>
              <a:buNone/>
            </a:pPr>
            <a:r>
              <a:rPr b="0" lang="en" sz="2640"/>
              <a:t>Select ONE option.</a:t>
            </a:r>
            <a:endParaRPr b="0" sz="264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9"/>
          <p:cNvSpPr txBox="1"/>
          <p:nvPr>
            <p:ph idx="1" type="body"/>
          </p:nvPr>
        </p:nvSpPr>
        <p:spPr>
          <a:xfrm>
            <a:off x="311700" y="227425"/>
            <a:ext cx="8520600" cy="4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This is a new product. You probably do not have a checklist yet and test conditions might not be known due to missing requirements</a:t>
            </a:r>
            <a:endParaRPr sz="2000"/>
          </a:p>
          <a:p>
            <a:pPr indent="0" lvl="0" marL="0" rtl="0" algn="l">
              <a:spcBef>
                <a:spcPts val="1200"/>
              </a:spcBef>
              <a:spcAft>
                <a:spcPts val="0"/>
              </a:spcAft>
              <a:buNone/>
            </a:pPr>
            <a:r>
              <a:rPr lang="en" sz="2000"/>
              <a:t>b) Is not correct. This is a new product. You probably do not have enough information to make correct error guesses</a:t>
            </a:r>
            <a:endParaRPr sz="2000"/>
          </a:p>
          <a:p>
            <a:pPr indent="0" lvl="0" marL="0" rtl="0" algn="l">
              <a:spcBef>
                <a:spcPts val="1200"/>
              </a:spcBef>
              <a:spcAft>
                <a:spcPts val="0"/>
              </a:spcAft>
              <a:buNone/>
            </a:pPr>
            <a:r>
              <a:rPr lang="en" sz="2000">
                <a:highlight>
                  <a:schemeClr val="accent6"/>
                </a:highlight>
              </a:rPr>
              <a:t>c) Is correct. Exploratory testing is most useful when there are few known specifications and/or there is a pressing timeline for testing</a:t>
            </a:r>
            <a:endParaRPr sz="2000">
              <a:highlight>
                <a:schemeClr val="accent6"/>
              </a:highlight>
            </a:endParaRPr>
          </a:p>
          <a:p>
            <a:pPr indent="0" lvl="0" marL="0" rtl="0" algn="l">
              <a:spcBef>
                <a:spcPts val="1200"/>
              </a:spcBef>
              <a:spcAft>
                <a:spcPts val="1200"/>
              </a:spcAft>
              <a:buNone/>
            </a:pPr>
            <a:r>
              <a:rPr lang="en" sz="2000"/>
              <a:t>d) Is not correct. Branch testing is time-consuming, and your management is asking about some test results now. Also, branch testing does not involve domain knowledge</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0"/>
          <p:cNvSpPr txBox="1"/>
          <p:nvPr>
            <p:ph idx="1" type="body"/>
          </p:nvPr>
        </p:nvSpPr>
        <p:spPr>
          <a:xfrm>
            <a:off x="311700" y="314900"/>
            <a:ext cx="8520600" cy="425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2100"/>
              <a:t>28. Which of the following BEST describes the way acceptance criteria can be documented?</a:t>
            </a:r>
            <a:endParaRPr b="1" sz="2100"/>
          </a:p>
          <a:p>
            <a:pPr indent="0" lvl="0" marL="0" rtl="0" algn="l">
              <a:lnSpc>
                <a:spcPct val="95000"/>
              </a:lnSpc>
              <a:spcBef>
                <a:spcPts val="1200"/>
              </a:spcBef>
              <a:spcAft>
                <a:spcPts val="0"/>
              </a:spcAft>
              <a:buSzPts val="275"/>
              <a:buNone/>
            </a:pPr>
            <a:r>
              <a:rPr lang="en" sz="2100"/>
              <a:t>a) Performing retrospectives to determine the actual needs of the stakeholders regarding a given user story</a:t>
            </a:r>
            <a:endParaRPr sz="2100"/>
          </a:p>
          <a:p>
            <a:pPr indent="0" lvl="0" marL="0" rtl="0" algn="l">
              <a:lnSpc>
                <a:spcPct val="95000"/>
              </a:lnSpc>
              <a:spcBef>
                <a:spcPts val="1200"/>
              </a:spcBef>
              <a:spcAft>
                <a:spcPts val="0"/>
              </a:spcAft>
              <a:buSzPts val="275"/>
              <a:buNone/>
            </a:pPr>
            <a:r>
              <a:rPr lang="en" sz="2100"/>
              <a:t>b) Using the given/when/then format to describe an example test condition related to a given user story</a:t>
            </a:r>
            <a:endParaRPr sz="2100"/>
          </a:p>
          <a:p>
            <a:pPr indent="0" lvl="0" marL="0" rtl="0" algn="l">
              <a:lnSpc>
                <a:spcPct val="95000"/>
              </a:lnSpc>
              <a:spcBef>
                <a:spcPts val="1200"/>
              </a:spcBef>
              <a:spcAft>
                <a:spcPts val="0"/>
              </a:spcAft>
              <a:buSzPts val="275"/>
              <a:buNone/>
            </a:pPr>
            <a:r>
              <a:rPr lang="en" sz="2100"/>
              <a:t>c) Using verbal communication to reduce the risk of misunderstanding the acceptance criteria by others</a:t>
            </a:r>
            <a:endParaRPr sz="2100"/>
          </a:p>
          <a:p>
            <a:pPr indent="0" lvl="0" marL="0" rtl="0" algn="l">
              <a:lnSpc>
                <a:spcPct val="95000"/>
              </a:lnSpc>
              <a:spcBef>
                <a:spcPts val="1200"/>
              </a:spcBef>
              <a:spcAft>
                <a:spcPts val="0"/>
              </a:spcAft>
              <a:buSzPts val="275"/>
              <a:buNone/>
            </a:pPr>
            <a:r>
              <a:rPr lang="en" sz="2100"/>
              <a:t>d) Documenting risks related to a given user story in a test plan to facilitate the risk-based testing of a given user story</a:t>
            </a:r>
            <a:endParaRPr sz="2100"/>
          </a:p>
          <a:p>
            <a:pPr indent="0" lvl="0" marL="0" rtl="0" algn="l">
              <a:lnSpc>
                <a:spcPct val="95000"/>
              </a:lnSpc>
              <a:spcBef>
                <a:spcPts val="1200"/>
              </a:spcBef>
              <a:spcAft>
                <a:spcPts val="1200"/>
              </a:spcAft>
              <a:buSzPts val="275"/>
              <a:buNone/>
            </a:pPr>
            <a:r>
              <a:rPr lang="en" sz="2100"/>
              <a:t>Select ONE option.</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6" name="Google Shape;466;p8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spcBef>
                <a:spcPts val="1200"/>
              </a:spcBef>
              <a:spcAft>
                <a:spcPts val="1200"/>
              </a:spcAft>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2"/>
          <p:cNvSpPr txBox="1"/>
          <p:nvPr>
            <p:ph idx="1" type="body"/>
          </p:nvPr>
        </p:nvSpPr>
        <p:spPr>
          <a:xfrm>
            <a:off x="311700" y="297425"/>
            <a:ext cx="8520600" cy="44787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400"/>
              <a:t>29. </a:t>
            </a:r>
            <a:r>
              <a:rPr lang="en" sz="2400"/>
              <a:t>Consider the following user story: </a:t>
            </a:r>
            <a:r>
              <a:rPr b="1" lang="en" sz="2400"/>
              <a:t>As an Editor</a:t>
            </a:r>
            <a:endParaRPr b="1" sz="2400"/>
          </a:p>
          <a:p>
            <a:pPr indent="0" lvl="0" marL="0" rtl="0" algn="l">
              <a:lnSpc>
                <a:spcPct val="75000"/>
              </a:lnSpc>
              <a:spcBef>
                <a:spcPts val="1200"/>
              </a:spcBef>
              <a:spcAft>
                <a:spcPts val="0"/>
              </a:spcAft>
              <a:buClr>
                <a:srgbClr val="000000"/>
              </a:buClr>
              <a:buSzPts val="275"/>
              <a:buFont typeface="Arial"/>
              <a:buNone/>
            </a:pPr>
            <a:r>
              <a:rPr lang="en" sz="2400"/>
              <a:t>I want to review content before it is published so that I can assure the grammar is correct</a:t>
            </a:r>
            <a:endParaRPr sz="2400"/>
          </a:p>
          <a:p>
            <a:pPr indent="0" lvl="0" marL="0" rtl="0" algn="l">
              <a:lnSpc>
                <a:spcPct val="75000"/>
              </a:lnSpc>
              <a:spcBef>
                <a:spcPts val="1200"/>
              </a:spcBef>
              <a:spcAft>
                <a:spcPts val="0"/>
              </a:spcAft>
              <a:buClr>
                <a:srgbClr val="000000"/>
              </a:buClr>
              <a:buSzPts val="275"/>
              <a:buFont typeface="Arial"/>
              <a:buNone/>
            </a:pPr>
            <a:r>
              <a:rPr lang="en" sz="2400"/>
              <a:t>The user can log in to the content management system with "Editor" role</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view existing content pages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edit the page content</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add markup comments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save changes</a:t>
            </a:r>
            <a:endParaRPr sz="2400"/>
          </a:p>
          <a:p>
            <a:pPr indent="0" lvl="0" marL="0" rtl="0" algn="l">
              <a:lnSpc>
                <a:spcPct val="75000"/>
              </a:lnSpc>
              <a:spcBef>
                <a:spcPts val="1200"/>
              </a:spcBef>
              <a:spcAft>
                <a:spcPts val="1200"/>
              </a:spcAft>
              <a:buClr>
                <a:srgbClr val="000000"/>
              </a:buClr>
              <a:buSzPts val="275"/>
              <a:buFont typeface="Arial"/>
              <a:buNone/>
            </a:pPr>
            <a:r>
              <a:rPr lang="en" sz="2400"/>
              <a:t>The editor can reassign to the "content owner" role to make updates</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3"/>
          <p:cNvSpPr txBox="1"/>
          <p:nvPr>
            <p:ph idx="1" type="body"/>
          </p:nvPr>
        </p:nvSpPr>
        <p:spPr>
          <a:xfrm>
            <a:off x="311700" y="262425"/>
            <a:ext cx="8520600" cy="43065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n" sz="2500"/>
              <a:t>Which of the following is the BEST example of an ATDD test for this user story?</a:t>
            </a:r>
            <a:endParaRPr sz="2500"/>
          </a:p>
          <a:p>
            <a:pPr indent="0" lvl="0" marL="0" rtl="0" algn="l">
              <a:lnSpc>
                <a:spcPct val="75000"/>
              </a:lnSpc>
              <a:spcBef>
                <a:spcPts val="1200"/>
              </a:spcBef>
              <a:spcAft>
                <a:spcPts val="0"/>
              </a:spcAft>
              <a:buNone/>
            </a:pPr>
            <a:r>
              <a:rPr lang="en" sz="2500"/>
              <a:t>a) Test if the editor can save the document after deleting the page content</a:t>
            </a:r>
            <a:endParaRPr sz="2500"/>
          </a:p>
          <a:p>
            <a:pPr indent="0" lvl="0" marL="0" rtl="0" algn="l">
              <a:lnSpc>
                <a:spcPct val="75000"/>
              </a:lnSpc>
              <a:spcBef>
                <a:spcPts val="1200"/>
              </a:spcBef>
              <a:spcAft>
                <a:spcPts val="0"/>
              </a:spcAft>
              <a:buNone/>
            </a:pPr>
            <a:r>
              <a:rPr lang="en" sz="2500"/>
              <a:t>b) Test if the content owner can log in and make updates to the content</a:t>
            </a:r>
            <a:endParaRPr sz="2500"/>
          </a:p>
          <a:p>
            <a:pPr indent="0" lvl="0" marL="0" rtl="0" algn="l">
              <a:lnSpc>
                <a:spcPct val="75000"/>
              </a:lnSpc>
              <a:spcBef>
                <a:spcPts val="1200"/>
              </a:spcBef>
              <a:spcAft>
                <a:spcPts val="0"/>
              </a:spcAft>
              <a:buNone/>
            </a:pPr>
            <a:r>
              <a:rPr lang="en" sz="2500"/>
              <a:t>c) Test if the editor can schedule the edited content for publication</a:t>
            </a:r>
            <a:endParaRPr sz="2500"/>
          </a:p>
          <a:p>
            <a:pPr indent="0" lvl="0" marL="0" rtl="0" algn="l">
              <a:lnSpc>
                <a:spcPct val="75000"/>
              </a:lnSpc>
              <a:spcBef>
                <a:spcPts val="1200"/>
              </a:spcBef>
              <a:spcAft>
                <a:spcPts val="0"/>
              </a:spcAft>
              <a:buNone/>
            </a:pPr>
            <a:r>
              <a:rPr lang="en" sz="2500"/>
              <a:t>d) Test if the editor can reassign to another editor to make updates</a:t>
            </a:r>
            <a:endParaRPr sz="2500"/>
          </a:p>
          <a:p>
            <a:pPr indent="0" lvl="0" marL="0" rtl="0" algn="l">
              <a:lnSpc>
                <a:spcPct val="75000"/>
              </a:lnSpc>
              <a:spcBef>
                <a:spcPts val="1200"/>
              </a:spcBef>
              <a:spcAft>
                <a:spcPts val="0"/>
              </a:spcAft>
              <a:buNone/>
            </a:pPr>
            <a:r>
              <a:rPr lang="en" sz="2500"/>
              <a:t>Select ONE option.</a:t>
            </a:r>
            <a:endParaRPr sz="2500"/>
          </a:p>
          <a:p>
            <a:pPr indent="0" lvl="0" marL="0" rtl="0" algn="l">
              <a:spcBef>
                <a:spcPts val="1200"/>
              </a:spcBef>
              <a:spcAft>
                <a:spcPts val="1200"/>
              </a:spcAft>
              <a:buNone/>
            </a:pPr>
            <a:r>
              <a:t/>
            </a:r>
            <a:endParaRPr sz="2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2" name="Google Shape;482;p8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40"/>
              <a:t>30. </a:t>
            </a:r>
            <a:r>
              <a:rPr lang="en" sz="1971"/>
              <a:t>How do testers add value to iteration and release planning?</a:t>
            </a:r>
            <a:endParaRPr sz="3940"/>
          </a:p>
        </p:txBody>
      </p:sp>
      <p:sp>
        <p:nvSpPr>
          <p:cNvPr id="488" name="Google Shape;488;p85"/>
          <p:cNvSpPr txBox="1"/>
          <p:nvPr>
            <p:ph idx="1" type="body"/>
          </p:nvPr>
        </p:nvSpPr>
        <p:spPr>
          <a:xfrm>
            <a:off x="311700" y="1266325"/>
            <a:ext cx="8520600" cy="36498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500"/>
              <a:t>a) Testers determine the priority of the user stories to be developed</a:t>
            </a:r>
            <a:endParaRPr sz="2500"/>
          </a:p>
          <a:p>
            <a:pPr indent="0" lvl="0" marL="0" rtl="0" algn="l">
              <a:lnSpc>
                <a:spcPct val="75000"/>
              </a:lnSpc>
              <a:spcBef>
                <a:spcPts val="1200"/>
              </a:spcBef>
              <a:spcAft>
                <a:spcPts val="0"/>
              </a:spcAft>
              <a:buClr>
                <a:srgbClr val="000000"/>
              </a:buClr>
              <a:buSzPts val="275"/>
              <a:buFont typeface="Arial"/>
              <a:buNone/>
            </a:pPr>
            <a:r>
              <a:rPr lang="en" sz="2500"/>
              <a:t>b) Testers focus only on the functional aspects of the system to be tested</a:t>
            </a:r>
            <a:endParaRPr sz="2500"/>
          </a:p>
          <a:p>
            <a:pPr indent="0" lvl="0" marL="0" rtl="0" algn="l">
              <a:lnSpc>
                <a:spcPct val="75000"/>
              </a:lnSpc>
              <a:spcBef>
                <a:spcPts val="1200"/>
              </a:spcBef>
              <a:spcAft>
                <a:spcPts val="0"/>
              </a:spcAft>
              <a:buClr>
                <a:srgbClr val="000000"/>
              </a:buClr>
              <a:buSzPts val="275"/>
              <a:buFont typeface="Arial"/>
              <a:buNone/>
            </a:pPr>
            <a:r>
              <a:rPr lang="en" sz="2500"/>
              <a:t>c) Testers participate in the detailed risk identification and risk assessment of user stories</a:t>
            </a:r>
            <a:endParaRPr sz="2500"/>
          </a:p>
          <a:p>
            <a:pPr indent="0" lvl="0" marL="0" rtl="0" algn="l">
              <a:lnSpc>
                <a:spcPct val="75000"/>
              </a:lnSpc>
              <a:spcBef>
                <a:spcPts val="1200"/>
              </a:spcBef>
              <a:spcAft>
                <a:spcPts val="0"/>
              </a:spcAft>
              <a:buClr>
                <a:srgbClr val="000000"/>
              </a:buClr>
              <a:buSzPts val="275"/>
              <a:buFont typeface="Arial"/>
              <a:buNone/>
            </a:pPr>
            <a:r>
              <a:rPr lang="en" sz="2500"/>
              <a:t>d) Testers guarantee the release of high-quality software through early test design during the release planning</a:t>
            </a:r>
            <a:endParaRPr sz="2500"/>
          </a:p>
          <a:p>
            <a:pPr indent="0" lvl="0" marL="0" rtl="0" algn="l">
              <a:lnSpc>
                <a:spcPct val="75000"/>
              </a:lnSpc>
              <a:spcBef>
                <a:spcPts val="1200"/>
              </a:spcBef>
              <a:spcAft>
                <a:spcPts val="1200"/>
              </a:spcAft>
              <a:buNone/>
            </a:pPr>
            <a:r>
              <a:rPr lang="en" sz="2500"/>
              <a:t>Select ONE option.</a:t>
            </a:r>
            <a:endParaRPr sz="2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4" name="Google Shape;494;p8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142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u="sng"/>
              <a:t>3. </a:t>
            </a:r>
            <a:r>
              <a:rPr b="0" lang="en" sz="2000" u="sng"/>
              <a:t>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20"/>
          <p:cNvSpPr txBox="1"/>
          <p:nvPr>
            <p:ph idx="1" type="body"/>
          </p:nvPr>
        </p:nvSpPr>
        <p:spPr>
          <a:xfrm>
            <a:off x="311700" y="1936925"/>
            <a:ext cx="8520600" cy="26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Tests wear out</a:t>
            </a:r>
            <a:endParaRPr sz="2000">
              <a:highlight>
                <a:schemeClr val="lt1"/>
              </a:highlight>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None/>
            </a:pPr>
            <a:r>
              <a:rPr lang="en"/>
              <a:t>d) Is not correct. This principle states that testing all combinations of inputs and preconditions is not feasible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