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y="5143500" cx="9144000"/>
  <p:notesSz cx="6858000" cy="9144000"/>
  <p:embeddedFontLst>
    <p:embeddedFont>
      <p:font typeface="PT Sans Narrow"/>
      <p:regular r:id="rId88"/>
      <p:bold r:id="rId89"/>
    </p:embeddedFont>
    <p:embeddedFont>
      <p:font typeface="Open Sans"/>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DDA086-17E0-4925-8A85-B426547AD317}">
  <a:tblStyle styleId="{8DDDA086-17E0-4925-8A85-B426547AD3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PTSansNarrow-regular.fntdata"/><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PTSansNarrow-bold.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penSans-bold.fntdata"/><Relationship Id="rId90" Type="http://schemas.openxmlformats.org/officeDocument/2006/relationships/font" Target="fonts/OpenSans-regular.fntdata"/><Relationship Id="rId93" Type="http://schemas.openxmlformats.org/officeDocument/2006/relationships/font" Target="fonts/OpenSans-boldItalic.fntdata"/><Relationship Id="rId92" Type="http://schemas.openxmlformats.org/officeDocument/2006/relationships/font" Target="fonts/OpenSans-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13a2c1d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13a2c1d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13a2c1d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f13a2c1d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13a2c1d0d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f13a2c1d0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3a2c1d0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13a2c1d0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13a2c1d0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f13a2c1d0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13a2c1d0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f13a2c1d0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13a2c1d0d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13a2c1d0d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13a2c1d0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f13a2c1d0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13a2c1d0d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13a2c1d0d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13a2c1d0d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13a2c1d0d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f13a2c1d0d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f13a2c1d0d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1e1d5e8d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1e1d5e8d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1e1d5e8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f1e1d5e8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1e1d5e8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f1e1d5e8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f1e1d5e8d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f1e1d5e8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f1e1d5e8d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f1e1d5e8d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f1e1d5e8d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f1e1d5e8d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f1e1d5e8d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f1e1d5e8d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f1e1d5e8d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f1e1d5e8d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f1e1d5e8d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f1e1d5e8d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f1e1d5e8d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f1e1d5e8d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f1e1d5e8dd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f1e1d5e8dd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f1e1d5e8d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f1e1d5e8d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1e1d5e8d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f1e1d5e8d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f1e1d5e8dd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f1e1d5e8d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f1e1d5e8d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f1e1d5e8d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{8DDDA086-17E0-4925-8A85-B426547AD317}</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idx="1" type="body"/>
          </p:nvPr>
        </p:nvSpPr>
        <p:spPr>
          <a:xfrm>
            <a:off x="311700" y="157450"/>
            <a:ext cx="8520600" cy="47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accent1"/>
                </a:solidFill>
              </a:rPr>
              <a:t>22.</a:t>
            </a:r>
            <a:r>
              <a:rPr lang="en">
                <a:solidFill>
                  <a:schemeClr val="accent1"/>
                </a:solidFill>
              </a:rPr>
              <a:t> </a:t>
            </a:r>
            <a:r>
              <a:rPr lang="en">
                <a:solidFill>
                  <a:schemeClr val="accent1"/>
                </a:solidFill>
              </a:rPr>
              <a:t>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spcBef>
                <a:spcPts val="1200"/>
              </a:spcBef>
              <a:spcAft>
                <a:spcPts val="0"/>
              </a:spcAft>
              <a:buNone/>
            </a:pPr>
            <a:r>
              <a:rPr lang="en">
                <a:solidFill>
                  <a:schemeClr val="accent1"/>
                </a:solidFill>
              </a:rPr>
              <a:t>Anyone can rent a bicycle, but members receive a 20% discount</a:t>
            </a:r>
            <a:endParaRPr>
              <a:solidFill>
                <a:schemeClr val="accent1"/>
              </a:solidFill>
            </a:endParaRPr>
          </a:p>
          <a:p>
            <a:pPr indent="0" lvl="0" marL="0" rtl="0" algn="l">
              <a:spcBef>
                <a:spcPts val="1200"/>
              </a:spcBef>
              <a:spcAft>
                <a:spcPts val="0"/>
              </a:spcAft>
              <a:buNone/>
            </a:pPr>
            <a:r>
              <a:rPr lang="en">
                <a:solidFill>
                  <a:schemeClr val="accent1"/>
                </a:solidFill>
              </a:rPr>
              <a:t>However, if the return deadline is missed, the discount is no longer available</a:t>
            </a:r>
            <a:endParaRPr>
              <a:solidFill>
                <a:schemeClr val="accent1"/>
              </a:solidFill>
            </a:endParaRPr>
          </a:p>
          <a:p>
            <a:pPr indent="0" lvl="0" marL="0" rtl="0" algn="l">
              <a:spcBef>
                <a:spcPts val="1200"/>
              </a:spcBef>
              <a:spcAft>
                <a:spcPts val="0"/>
              </a:spcAft>
              <a:buNone/>
            </a:pPr>
            <a:r>
              <a:rPr lang="en">
                <a:solidFill>
                  <a:schemeClr val="accent1"/>
                </a:solidFill>
              </a:rPr>
              <a:t>After 15 rentals, members get a gift: a T-Shirt</a:t>
            </a:r>
            <a:endParaRPr>
              <a:solidFill>
                <a:schemeClr val="accent1"/>
              </a:solidFill>
            </a:endParaRPr>
          </a:p>
          <a:p>
            <a:pPr indent="0" lvl="0" marL="0" rtl="0" algn="l">
              <a:spcBef>
                <a:spcPts val="1200"/>
              </a:spcBef>
              <a:spcAft>
                <a:spcPts val="0"/>
              </a:spcAft>
              <a:buNone/>
            </a:pPr>
            <a:r>
              <a:rPr b="1" lang="en">
                <a:solidFill>
                  <a:schemeClr val="accent1"/>
                </a:solidFill>
              </a:rPr>
              <a:t>Decision table describing the implemented features looks as follows:</a:t>
            </a:r>
            <a:endParaRPr b="1">
              <a:solidFill>
                <a:schemeClr val="accent1"/>
              </a:solidFill>
            </a:endParaRPr>
          </a:p>
          <a:p>
            <a:pPr indent="0" lvl="0" marL="0" rtl="0" algn="l">
              <a:spcBef>
                <a:spcPts val="1200"/>
              </a:spcBef>
              <a:spcAft>
                <a:spcPts val="0"/>
              </a:spcAft>
              <a:buNone/>
            </a:pPr>
            <a:r>
              <a:rPr lang="en">
                <a:solidFill>
                  <a:schemeClr val="accent1"/>
                </a:solidFill>
              </a:rPr>
              <a:t>a) R4</a:t>
            </a:r>
            <a:endParaRPr>
              <a:solidFill>
                <a:schemeClr val="accent1"/>
              </a:solidFill>
            </a:endParaRPr>
          </a:p>
          <a:p>
            <a:pPr indent="0" lvl="0" marL="0" rtl="0" algn="l">
              <a:spcBef>
                <a:spcPts val="1200"/>
              </a:spcBef>
              <a:spcAft>
                <a:spcPts val="0"/>
              </a:spcAft>
              <a:buNone/>
            </a:pPr>
            <a:r>
              <a:rPr lang="en">
                <a:solidFill>
                  <a:schemeClr val="accent1"/>
                </a:solidFill>
              </a:rPr>
              <a:t>b) R2</a:t>
            </a:r>
            <a:endParaRPr>
              <a:solidFill>
                <a:schemeClr val="accent1"/>
              </a:solidFill>
            </a:endParaRPr>
          </a:p>
          <a:p>
            <a:pPr indent="0" lvl="0" marL="0" rtl="0" algn="l">
              <a:spcBef>
                <a:spcPts val="1200"/>
              </a:spcBef>
              <a:spcAft>
                <a:spcPts val="0"/>
              </a:spcAft>
              <a:buNone/>
            </a:pPr>
            <a:r>
              <a:rPr lang="en">
                <a:solidFill>
                  <a:schemeClr val="accent1"/>
                </a:solidFill>
              </a:rPr>
              <a:t>c) R6</a:t>
            </a:r>
            <a:endParaRPr>
              <a:solidFill>
                <a:schemeClr val="accent1"/>
              </a:solidFill>
            </a:endParaRPr>
          </a:p>
          <a:p>
            <a:pPr indent="0" lvl="0" marL="0" rtl="0" algn="l">
              <a:spcBef>
                <a:spcPts val="1200"/>
              </a:spcBef>
              <a:spcAft>
                <a:spcPts val="0"/>
              </a:spcAft>
              <a:buNone/>
            </a:pPr>
            <a:r>
              <a:rPr lang="en">
                <a:solidFill>
                  <a:schemeClr val="accent1"/>
                </a:solidFill>
              </a:rPr>
              <a:t>d) R8</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pic>
        <p:nvPicPr>
          <p:cNvPr id="399" name="Google Shape;399;p68"/>
          <p:cNvPicPr preferRelativeResize="0"/>
          <p:nvPr/>
        </p:nvPicPr>
        <p:blipFill>
          <a:blip r:embed="rId3">
            <a:alphaModFix/>
          </a:blip>
          <a:stretch>
            <a:fillRect/>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idx="1" type="body"/>
          </p:nvPr>
        </p:nvSpPr>
        <p:spPr>
          <a:xfrm>
            <a:off x="311700" y="192450"/>
            <a:ext cx="8520600" cy="46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spcBef>
                <a:spcPts val="1200"/>
              </a:spcBef>
              <a:spcAft>
                <a:spcPts val="0"/>
              </a:spcAft>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spcBef>
                <a:spcPts val="1200"/>
              </a:spcBef>
              <a:spcAft>
                <a:spcPts val="0"/>
              </a:spcAft>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spcBef>
                <a:spcPts val="1200"/>
              </a:spcBef>
              <a:spcAft>
                <a:spcPts val="0"/>
              </a:spcAft>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spcBef>
                <a:spcPts val="1200"/>
              </a:spcBef>
              <a:spcAft>
                <a:spcPts val="1200"/>
              </a:spcAft>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idx="1" type="body"/>
          </p:nvPr>
        </p:nvSpPr>
        <p:spPr>
          <a:xfrm>
            <a:off x="311700" y="297425"/>
            <a:ext cx="8520600" cy="44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spcBef>
                <a:spcPts val="1200"/>
              </a:spcBef>
              <a:spcAft>
                <a:spcPts val="0"/>
              </a:spcAft>
              <a:buNone/>
            </a:pPr>
            <a:r>
              <a:rPr lang="en" sz="2000">
                <a:solidFill>
                  <a:schemeClr val="accent1"/>
                </a:solidFill>
              </a:rPr>
              <a:t>What is the MINIMAL number of test cases to achieve valid transitions coverage? </a:t>
            </a:r>
            <a:r>
              <a:rPr lang="en" sz="2000">
                <a:solidFill>
                  <a:schemeClr val="accent1"/>
                </a:solidFill>
              </a:rPr>
              <a:t>Select ONE option.</a:t>
            </a:r>
            <a:endParaRPr sz="2000">
              <a:solidFill>
                <a:schemeClr val="accent1"/>
              </a:solidFill>
            </a:endParaRPr>
          </a:p>
          <a:p>
            <a:pPr indent="0" lvl="0" marL="0" rtl="0" algn="l">
              <a:spcBef>
                <a:spcPts val="1200"/>
              </a:spcBef>
              <a:spcAft>
                <a:spcPts val="0"/>
              </a:spcAft>
              <a:buNone/>
            </a:pPr>
            <a:r>
              <a:rPr lang="en" sz="2000">
                <a:solidFill>
                  <a:schemeClr val="accent1"/>
                </a:solidFill>
              </a:rPr>
              <a:t>a) 4</a:t>
            </a:r>
            <a:endParaRPr sz="2000">
              <a:solidFill>
                <a:schemeClr val="accent1"/>
              </a:solidFill>
            </a:endParaRPr>
          </a:p>
          <a:p>
            <a:pPr indent="0" lvl="0" marL="0" rtl="0" algn="l">
              <a:spcBef>
                <a:spcPts val="1200"/>
              </a:spcBef>
              <a:spcAft>
                <a:spcPts val="0"/>
              </a:spcAft>
              <a:buNone/>
            </a:pPr>
            <a:r>
              <a:rPr lang="en" sz="2000">
                <a:solidFill>
                  <a:schemeClr val="accent1"/>
                </a:solidFill>
              </a:rPr>
              <a:t>b) 2</a:t>
            </a:r>
            <a:endParaRPr sz="2000">
              <a:solidFill>
                <a:schemeClr val="accent1"/>
              </a:solidFill>
            </a:endParaRPr>
          </a:p>
          <a:p>
            <a:pPr indent="0" lvl="0" marL="0" rtl="0" algn="l">
              <a:spcBef>
                <a:spcPts val="1200"/>
              </a:spcBef>
              <a:spcAft>
                <a:spcPts val="0"/>
              </a:spcAft>
              <a:buNone/>
            </a:pPr>
            <a:r>
              <a:rPr lang="en" sz="2000">
                <a:solidFill>
                  <a:schemeClr val="accent1"/>
                </a:solidFill>
              </a:rPr>
              <a:t>c) 7</a:t>
            </a:r>
            <a:endParaRPr sz="2000">
              <a:solidFill>
                <a:schemeClr val="accent1"/>
              </a:solidFill>
            </a:endParaRPr>
          </a:p>
          <a:p>
            <a:pPr indent="0" lvl="0" marL="0" rtl="0" algn="l">
              <a:spcBef>
                <a:spcPts val="1200"/>
              </a:spcBef>
              <a:spcAft>
                <a:spcPts val="1200"/>
              </a:spcAft>
              <a:buNone/>
            </a:pPr>
            <a:r>
              <a:rPr lang="en" sz="2000">
                <a:solidFill>
                  <a:schemeClr val="accent1"/>
                </a:solidFill>
              </a:rPr>
              <a:t>d) 3</a:t>
            </a:r>
            <a:endParaRPr sz="2000">
              <a:solidFill>
                <a:schemeClr val="accent1"/>
              </a:solidFill>
            </a:endParaRPr>
          </a:p>
        </p:txBody>
      </p:sp>
      <p:pic>
        <p:nvPicPr>
          <p:cNvPr id="410" name="Google Shape;410;p70"/>
          <p:cNvPicPr preferRelativeResize="0"/>
          <p:nvPr/>
        </p:nvPicPr>
        <p:blipFill>
          <a:blip r:embed="rId3">
            <a:alphaModFix/>
          </a:blip>
          <a:stretch>
            <a:fillRect/>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a:off x="311700" y="297425"/>
            <a:ext cx="8520600" cy="427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and “error” transitions cannot occur in one test case. Neither can both “done” transitions.</a:t>
            </a:r>
            <a:endParaRPr/>
          </a:p>
          <a:p>
            <a:pPr indent="0" lvl="0" marL="0" rtl="0" algn="l">
              <a:spcBef>
                <a:spcPts val="1200"/>
              </a:spcBef>
              <a:spcAft>
                <a:spcPts val="0"/>
              </a:spcAft>
              <a:buNone/>
            </a:pPr>
            <a:r>
              <a:rPr lang="en"/>
              <a:t>This means we need at least three test cases to achieve transition coverage. For example:</a:t>
            </a:r>
            <a:endParaRPr/>
          </a:p>
          <a:p>
            <a:pPr indent="0" lvl="0" marL="0" rtl="0" algn="l">
              <a:spcBef>
                <a:spcPts val="1200"/>
              </a:spcBef>
              <a:spcAft>
                <a:spcPts val="0"/>
              </a:spcAft>
              <a:buNone/>
            </a:pPr>
            <a:r>
              <a:rPr lang="en"/>
              <a:t>TC1: test, done</a:t>
            </a:r>
            <a:br>
              <a:rPr lang="en"/>
            </a:br>
            <a:r>
              <a:rPr lang="en"/>
              <a:t>TC2: run, error, done</a:t>
            </a:r>
            <a:br>
              <a:rPr lang="en"/>
            </a:br>
            <a:r>
              <a:rPr lang="en"/>
              <a:t>TC3: run, pause, resume, pause, done</a:t>
            </a:r>
            <a:endParaRPr/>
          </a:p>
          <a:p>
            <a:pPr indent="0" lvl="0" marL="0" rtl="0" algn="l">
              <a:spcBef>
                <a:spcPts val="1200"/>
              </a:spcBef>
              <a:spcAft>
                <a:spcPts val="0"/>
              </a:spcAft>
              <a:buNone/>
            </a:pPr>
            <a:r>
              <a:rPr lang="en"/>
              <a:t>a) Is not correct</a:t>
            </a:r>
            <a:endParaRPr/>
          </a:p>
          <a:p>
            <a:pPr indent="0" lvl="0" marL="0" rtl="0" algn="l">
              <a:spcBef>
                <a:spcPts val="1200"/>
              </a:spcBef>
              <a:spcAft>
                <a:spcPts val="0"/>
              </a:spcAft>
              <a:buNone/>
            </a:pPr>
            <a:r>
              <a:rPr lang="en"/>
              <a:t>b) Is not correct</a:t>
            </a:r>
            <a:endParaRPr/>
          </a:p>
          <a:p>
            <a:pPr indent="0" lvl="0" marL="0" rtl="0" algn="l">
              <a:spcBef>
                <a:spcPts val="1200"/>
              </a:spcBef>
              <a:spcAft>
                <a:spcPts val="0"/>
              </a:spcAft>
              <a:buNone/>
            </a:pPr>
            <a:r>
              <a:rPr lang="en"/>
              <a:t>c) Is not correct</a:t>
            </a:r>
            <a:endParaRPr/>
          </a:p>
          <a:p>
            <a:pPr indent="0" lvl="0" marL="0" rtl="0" algn="l">
              <a:spcBef>
                <a:spcPts val="1200"/>
              </a:spcBef>
              <a:spcAft>
                <a:spcPts val="1200"/>
              </a:spcAft>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311700" y="244925"/>
            <a:ext cx="8520600" cy="45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idx="1" type="body"/>
          </p:nvPr>
        </p:nvSpPr>
        <p:spPr>
          <a:xfrm>
            <a:off x="311700" y="279925"/>
            <a:ext cx="8520600" cy="42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5"/>
          <p:cNvSpPr txBox="1"/>
          <p:nvPr>
            <p:ph idx="1" type="body"/>
          </p:nvPr>
        </p:nvSpPr>
        <p:spPr>
          <a:xfrm>
            <a:off x="311700" y="262425"/>
            <a:ext cx="8520600" cy="45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 Is not correct. The fundamental strength of white-box test techniques is that the entire software implementation is taken into account during testing</a:t>
            </a:r>
            <a:endParaRPr sz="1900"/>
          </a:p>
          <a:p>
            <a:pPr indent="0" lvl="0" marL="0" rtl="0" algn="l">
              <a:spcBef>
                <a:spcPts val="1200"/>
              </a:spcBef>
              <a:spcAft>
                <a:spcPts val="0"/>
              </a:spcAft>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spcBef>
                <a:spcPts val="1200"/>
              </a:spcBef>
              <a:spcAft>
                <a:spcPts val="0"/>
              </a:spcAft>
              <a:buNone/>
            </a:pPr>
            <a:r>
              <a:rPr lang="en" sz="1900"/>
              <a:t>c) Is not correct. White-box test techniques can be used to perform reviews (static testing)</a:t>
            </a:r>
            <a:endParaRPr sz="1900"/>
          </a:p>
          <a:p>
            <a:pPr indent="0" lvl="0" marL="0" rtl="0" algn="l">
              <a:spcBef>
                <a:spcPts val="1200"/>
              </a:spcBef>
              <a:spcAft>
                <a:spcPts val="1200"/>
              </a:spcAft>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idx="1" type="body"/>
          </p:nvPr>
        </p:nvSpPr>
        <p:spPr>
          <a:xfrm>
            <a:off x="311700" y="279925"/>
            <a:ext cx="8520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spcBef>
                <a:spcPts val="1200"/>
              </a:spcBef>
              <a:spcAft>
                <a:spcPts val="0"/>
              </a:spcAft>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spcBef>
                <a:spcPts val="1200"/>
              </a:spcBef>
              <a:spcAft>
                <a:spcPts val="0"/>
              </a:spcAft>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spcBef>
                <a:spcPts val="1200"/>
              </a:spcBef>
              <a:spcAft>
                <a:spcPts val="0"/>
              </a:spcAft>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spcBef>
                <a:spcPts val="1200"/>
              </a:spcBef>
              <a:spcAft>
                <a:spcPts val="0"/>
              </a:spcAft>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idx="1" type="body"/>
          </p:nvPr>
        </p:nvSpPr>
        <p:spPr>
          <a:xfrm>
            <a:off x="311700" y="279925"/>
            <a:ext cx="8520600" cy="428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spcBef>
                <a:spcPts val="1200"/>
              </a:spcBef>
              <a:spcAft>
                <a:spcPts val="0"/>
              </a:spcAft>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spcBef>
                <a:spcPts val="1200"/>
              </a:spcBef>
              <a:spcAft>
                <a:spcPts val="0"/>
              </a:spcAft>
              <a:buNone/>
            </a:pPr>
            <a:r>
              <a:rPr lang="en"/>
              <a:t>c) Is not correct. Error guessing is not a usability technique for guessing how users may fail to interact with the test object</a:t>
            </a:r>
            <a:endParaRPr/>
          </a:p>
          <a:p>
            <a:pPr indent="0" lvl="0" marL="0" rtl="0" algn="l">
              <a:spcBef>
                <a:spcPts val="1200"/>
              </a:spcBef>
              <a:spcAft>
                <a:spcPts val="1200"/>
              </a:spcAft>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8"/>
          <p:cNvSpPr txBox="1"/>
          <p:nvPr>
            <p:ph type="title"/>
          </p:nvPr>
        </p:nvSpPr>
        <p:spPr>
          <a:xfrm>
            <a:off x="311700" y="192450"/>
            <a:ext cx="8520600" cy="46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spcBef>
                <a:spcPts val="0"/>
              </a:spcBef>
              <a:spcAft>
                <a:spcPts val="0"/>
              </a:spcAft>
              <a:buSzPts val="990"/>
              <a:buNone/>
            </a:pPr>
            <a:r>
              <a:rPr b="0" lang="en" sz="2640"/>
              <a:t>Which test technique fits BEST in this situation?</a:t>
            </a:r>
            <a:endParaRPr b="0" sz="2640"/>
          </a:p>
          <a:p>
            <a:pPr indent="0" lvl="0" marL="0" rtl="0" algn="l">
              <a:spcBef>
                <a:spcPts val="0"/>
              </a:spcBef>
              <a:spcAft>
                <a:spcPts val="0"/>
              </a:spcAft>
              <a:buSzPts val="990"/>
              <a:buNone/>
            </a:pPr>
            <a:r>
              <a:rPr b="0" lang="en" sz="2640"/>
              <a:t>a) Checklist-based testing</a:t>
            </a:r>
            <a:endParaRPr b="0" sz="2640"/>
          </a:p>
          <a:p>
            <a:pPr indent="0" lvl="0" marL="0" rtl="0" algn="l">
              <a:spcBef>
                <a:spcPts val="0"/>
              </a:spcBef>
              <a:spcAft>
                <a:spcPts val="0"/>
              </a:spcAft>
              <a:buSzPts val="990"/>
              <a:buNone/>
            </a:pPr>
            <a:r>
              <a:rPr b="0" lang="en" sz="2640"/>
              <a:t>b) Error guessing</a:t>
            </a:r>
            <a:endParaRPr b="0" sz="2640"/>
          </a:p>
          <a:p>
            <a:pPr indent="0" lvl="0" marL="0" rtl="0" algn="l">
              <a:spcBef>
                <a:spcPts val="0"/>
              </a:spcBef>
              <a:spcAft>
                <a:spcPts val="0"/>
              </a:spcAft>
              <a:buSzPts val="990"/>
              <a:buNone/>
            </a:pPr>
            <a:r>
              <a:rPr b="0" lang="en" sz="2640"/>
              <a:t>c) Exploratory testing</a:t>
            </a:r>
            <a:endParaRPr b="0" sz="2640"/>
          </a:p>
          <a:p>
            <a:pPr indent="0" lvl="0" marL="0" rtl="0" algn="l">
              <a:spcBef>
                <a:spcPts val="0"/>
              </a:spcBef>
              <a:spcAft>
                <a:spcPts val="0"/>
              </a:spcAft>
              <a:buSzPts val="990"/>
              <a:buNone/>
            </a:pPr>
            <a:r>
              <a:rPr b="0" lang="en" sz="2640"/>
              <a:t>d) Branch testing</a:t>
            </a:r>
            <a:endParaRPr b="0" sz="2640"/>
          </a:p>
          <a:p>
            <a:pPr indent="0" lvl="0" marL="0" rtl="0" algn="l">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9"/>
          <p:cNvSpPr txBox="1"/>
          <p:nvPr>
            <p:ph idx="1" type="body"/>
          </p:nvPr>
        </p:nvSpPr>
        <p:spPr>
          <a:xfrm>
            <a:off x="311700" y="227425"/>
            <a:ext cx="8520600" cy="4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This is a new product. You probably do not have a checklist yet and test conditions might not be known due to missing requirements</a:t>
            </a:r>
            <a:endParaRPr sz="2000"/>
          </a:p>
          <a:p>
            <a:pPr indent="0" lvl="0" marL="0" rtl="0" algn="l">
              <a:spcBef>
                <a:spcPts val="1200"/>
              </a:spcBef>
              <a:spcAft>
                <a:spcPts val="0"/>
              </a:spcAft>
              <a:buNone/>
            </a:pPr>
            <a:r>
              <a:rPr lang="en" sz="2000"/>
              <a:t>b) Is not correct. This is a new product. You probably do not have enough information to make correct error guesses</a:t>
            </a:r>
            <a:endParaRPr sz="2000"/>
          </a:p>
          <a:p>
            <a:pPr indent="0" lvl="0" marL="0" rtl="0" algn="l">
              <a:spcBef>
                <a:spcPts val="1200"/>
              </a:spcBef>
              <a:spcAft>
                <a:spcPts val="0"/>
              </a:spcAft>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spcBef>
                <a:spcPts val="1200"/>
              </a:spcBef>
              <a:spcAft>
                <a:spcPts val="1200"/>
              </a:spcAft>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0"/>
          <p:cNvSpPr txBox="1"/>
          <p:nvPr>
            <p:ph idx="1" type="body"/>
          </p:nvPr>
        </p:nvSpPr>
        <p:spPr>
          <a:xfrm>
            <a:off x="311700" y="314900"/>
            <a:ext cx="8520600" cy="42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1"/>
          <p:cNvSpPr txBox="1"/>
          <p:nvPr>
            <p:ph idx="1" type="body"/>
          </p:nvPr>
        </p:nvSpPr>
        <p:spPr>
          <a:xfrm>
            <a:off x="311700" y="332400"/>
            <a:ext cx="85206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Is not correct. Retrospectives are used to capture lessons learned and to improve the development and testing process, not to document the acceptance criteria</a:t>
            </a:r>
            <a:endParaRPr sz="2000"/>
          </a:p>
          <a:p>
            <a:pPr indent="0" lvl="0" marL="0" rtl="0" algn="l">
              <a:spcBef>
                <a:spcPts val="1200"/>
              </a:spcBef>
              <a:spcAft>
                <a:spcPts val="0"/>
              </a:spcAft>
              <a:buNone/>
            </a:pPr>
            <a:r>
              <a:rPr lang="en" sz="2000">
                <a:highlight>
                  <a:schemeClr val="accent6"/>
                </a:highlight>
              </a:rPr>
              <a:t>b) Is correct. This is the standard way to document acceptance criteria</a:t>
            </a:r>
            <a:endParaRPr sz="2000">
              <a:highlight>
                <a:schemeClr val="accent6"/>
              </a:highlight>
            </a:endParaRPr>
          </a:p>
          <a:p>
            <a:pPr indent="0" lvl="0" marL="0" rtl="0" algn="l">
              <a:spcBef>
                <a:spcPts val="1200"/>
              </a:spcBef>
              <a:spcAft>
                <a:spcPts val="0"/>
              </a:spcAft>
              <a:buNone/>
            </a:pPr>
            <a:r>
              <a:rPr lang="en" sz="2000"/>
              <a:t>c) Is not correct. Verbal communication does not allow to physically document the acceptance criteria as part of a user story (”card” aspect in the 3C’s model)</a:t>
            </a:r>
            <a:endParaRPr sz="2000"/>
          </a:p>
          <a:p>
            <a:pPr indent="0" lvl="0" marL="0" rtl="0" algn="l">
              <a:spcBef>
                <a:spcPts val="1200"/>
              </a:spcBef>
              <a:spcAft>
                <a:spcPts val="1200"/>
              </a:spcAft>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2"/>
          <p:cNvSpPr txBox="1"/>
          <p:nvPr>
            <p:ph idx="1" type="body"/>
          </p:nvPr>
        </p:nvSpPr>
        <p:spPr>
          <a:xfrm>
            <a:off x="311700" y="297425"/>
            <a:ext cx="8520600" cy="4478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a:t>
            </a:r>
            <a:r>
              <a:rPr lang="en" sz="2400"/>
              <a:t>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3"/>
          <p:cNvSpPr txBox="1"/>
          <p:nvPr>
            <p:ph idx="1" type="body"/>
          </p:nvPr>
        </p:nvSpPr>
        <p:spPr>
          <a:xfrm>
            <a:off x="311700" y="262425"/>
            <a:ext cx="8520600" cy="43065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2500"/>
              <a:t>Which of the following is the BEST example of an ATDD test for this user story?</a:t>
            </a:r>
            <a:endParaRPr sz="2500"/>
          </a:p>
          <a:p>
            <a:pPr indent="0" lvl="0" marL="0" rtl="0" algn="l">
              <a:lnSpc>
                <a:spcPct val="75000"/>
              </a:lnSpc>
              <a:spcBef>
                <a:spcPts val="1200"/>
              </a:spcBef>
              <a:spcAft>
                <a:spcPts val="0"/>
              </a:spcAft>
              <a:buNone/>
            </a:pPr>
            <a:r>
              <a:rPr lang="en" sz="2500"/>
              <a:t>a) Test if the editor can save the document after deleting the page content</a:t>
            </a:r>
            <a:endParaRPr sz="2500"/>
          </a:p>
          <a:p>
            <a:pPr indent="0" lvl="0" marL="0" rtl="0" algn="l">
              <a:lnSpc>
                <a:spcPct val="75000"/>
              </a:lnSpc>
              <a:spcBef>
                <a:spcPts val="1200"/>
              </a:spcBef>
              <a:spcAft>
                <a:spcPts val="0"/>
              </a:spcAft>
              <a:buNone/>
            </a:pPr>
            <a:r>
              <a:rPr lang="en" sz="2500"/>
              <a:t>b) Test if the content owner can log in and make updates to the content</a:t>
            </a:r>
            <a:endParaRPr sz="2500"/>
          </a:p>
          <a:p>
            <a:pPr indent="0" lvl="0" marL="0" rtl="0" algn="l">
              <a:lnSpc>
                <a:spcPct val="75000"/>
              </a:lnSpc>
              <a:spcBef>
                <a:spcPts val="1200"/>
              </a:spcBef>
              <a:spcAft>
                <a:spcPts val="0"/>
              </a:spcAft>
              <a:buNone/>
            </a:pPr>
            <a:r>
              <a:rPr lang="en" sz="2500"/>
              <a:t>c) Test if the editor can schedule the edited content for publication</a:t>
            </a:r>
            <a:endParaRPr sz="2500"/>
          </a:p>
          <a:p>
            <a:pPr indent="0" lvl="0" marL="0" rtl="0" algn="l">
              <a:lnSpc>
                <a:spcPct val="75000"/>
              </a:lnSpc>
              <a:spcBef>
                <a:spcPts val="1200"/>
              </a:spcBef>
              <a:spcAft>
                <a:spcPts val="0"/>
              </a:spcAft>
              <a:buNone/>
            </a:pPr>
            <a:r>
              <a:rPr lang="en" sz="2500"/>
              <a:t>d) Test if the editor can reassign to another editor to make updates</a:t>
            </a:r>
            <a:endParaRPr sz="2500"/>
          </a:p>
          <a:p>
            <a:pPr indent="0" lvl="0" marL="0" rtl="0" algn="l">
              <a:lnSpc>
                <a:spcPct val="75000"/>
              </a:lnSpc>
              <a:spcBef>
                <a:spcPts val="1200"/>
              </a:spcBef>
              <a:spcAft>
                <a:spcPts val="0"/>
              </a:spcAft>
              <a:buNone/>
            </a:pPr>
            <a:r>
              <a:rPr lang="en" sz="2500"/>
              <a:t>Select ONE option.</a:t>
            </a:r>
            <a:endParaRPr sz="2500"/>
          </a:p>
          <a:p>
            <a:pPr indent="0" lvl="0" marL="0" rtl="0" algn="l">
              <a:spcBef>
                <a:spcPts val="1200"/>
              </a:spcBef>
              <a:spcAft>
                <a:spcPts val="1200"/>
              </a:spcAft>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4"/>
          <p:cNvSpPr txBox="1"/>
          <p:nvPr>
            <p:ph idx="1" type="body"/>
          </p:nvPr>
        </p:nvSpPr>
        <p:spPr>
          <a:xfrm>
            <a:off x="311700" y="297425"/>
            <a:ext cx="8520600" cy="42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spcBef>
                <a:spcPts val="1200"/>
              </a:spcBef>
              <a:spcAft>
                <a:spcPts val="0"/>
              </a:spcAft>
              <a:buNone/>
            </a:pPr>
            <a:r>
              <a:rPr lang="en" sz="2200"/>
              <a:t>b) Is not correct. Acceptance criteria cover the editor activities, not the content owner activities</a:t>
            </a:r>
            <a:endParaRPr sz="2200"/>
          </a:p>
          <a:p>
            <a:pPr indent="0" lvl="0" marL="0" rtl="0" algn="l">
              <a:spcBef>
                <a:spcPts val="1200"/>
              </a:spcBef>
              <a:spcAft>
                <a:spcPts val="0"/>
              </a:spcAft>
              <a:buNone/>
            </a:pPr>
            <a:r>
              <a:rPr lang="en" sz="2200"/>
              <a:t>c) Is not correct. Scheduling the edited content for publication may be a nice feature, but it is not covered by the acceptance criteria</a:t>
            </a:r>
            <a:endParaRPr sz="2200"/>
          </a:p>
          <a:p>
            <a:pPr indent="0" lvl="0" marL="0" rtl="0" algn="l">
              <a:spcBef>
                <a:spcPts val="1200"/>
              </a:spcBef>
              <a:spcAft>
                <a:spcPts val="1200"/>
              </a:spcAft>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40"/>
              <a:t>30. </a:t>
            </a:r>
            <a:r>
              <a:rPr lang="en" sz="1971"/>
              <a:t>How do testers add value to iteration and release planning?</a:t>
            </a:r>
            <a:endParaRPr sz="3940"/>
          </a:p>
        </p:txBody>
      </p:sp>
      <p:sp>
        <p:nvSpPr>
          <p:cNvPr id="486" name="Google Shape;486;p85"/>
          <p:cNvSpPr txBox="1"/>
          <p:nvPr>
            <p:ph idx="1" type="body"/>
          </p:nvPr>
        </p:nvSpPr>
        <p:spPr>
          <a:xfrm>
            <a:off x="311700" y="1266325"/>
            <a:ext cx="8520600" cy="3649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6"/>
          <p:cNvSpPr txBox="1"/>
          <p:nvPr>
            <p:ph idx="1" type="body"/>
          </p:nvPr>
        </p:nvSpPr>
        <p:spPr>
          <a:xfrm>
            <a:off x="311700" y="227425"/>
            <a:ext cx="8520600" cy="45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 Is not correct. Priorities for user stories are determined by the business representative together with the development team</a:t>
            </a:r>
            <a:endParaRPr sz="2200"/>
          </a:p>
          <a:p>
            <a:pPr indent="0" lvl="0" marL="0" rtl="0" algn="l">
              <a:spcBef>
                <a:spcPts val="1200"/>
              </a:spcBef>
              <a:spcAft>
                <a:spcPts val="0"/>
              </a:spcAft>
              <a:buNone/>
            </a:pPr>
            <a:r>
              <a:rPr lang="en" sz="2200"/>
              <a:t>b) Is not correct. Testers focus on both functional and non-functional aspects of the system to be tested</a:t>
            </a:r>
            <a:endParaRPr sz="2200"/>
          </a:p>
          <a:p>
            <a:pPr indent="0" lvl="0" marL="0" rtl="0" algn="l">
              <a:spcBef>
                <a:spcPts val="1200"/>
              </a:spcBef>
              <a:spcAft>
                <a:spcPts val="0"/>
              </a:spcAft>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spcBef>
                <a:spcPts val="1200"/>
              </a:spcBef>
              <a:spcAft>
                <a:spcPts val="1200"/>
              </a:spcAft>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31. Which TWO of the given options are exit criteria for testing a system?</a:t>
            </a:r>
            <a:endParaRPr sz="2440"/>
          </a:p>
        </p:txBody>
      </p:sp>
      <p:sp>
        <p:nvSpPr>
          <p:cNvPr id="497" name="Google Shape;497;p8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environment readiness</a:t>
            </a:r>
            <a:endParaRPr/>
          </a:p>
          <a:p>
            <a:pPr indent="0" lvl="0" marL="0" rtl="0" algn="l">
              <a:spcBef>
                <a:spcPts val="1200"/>
              </a:spcBef>
              <a:spcAft>
                <a:spcPts val="0"/>
              </a:spcAft>
              <a:buNone/>
            </a:pPr>
            <a:r>
              <a:rPr lang="en"/>
              <a:t>b) The ability to log in to the test object by the tester</a:t>
            </a:r>
            <a:endParaRPr/>
          </a:p>
          <a:p>
            <a:pPr indent="0" lvl="0" marL="0" rtl="0" algn="l">
              <a:spcBef>
                <a:spcPts val="1200"/>
              </a:spcBef>
              <a:spcAft>
                <a:spcPts val="0"/>
              </a:spcAft>
              <a:buNone/>
            </a:pPr>
            <a:r>
              <a:rPr lang="en"/>
              <a:t>c) Estimated defect density is reached</a:t>
            </a:r>
            <a:endParaRPr/>
          </a:p>
          <a:p>
            <a:pPr indent="0" lvl="0" marL="0" rtl="0" algn="l">
              <a:spcBef>
                <a:spcPts val="1200"/>
              </a:spcBef>
              <a:spcAft>
                <a:spcPts val="0"/>
              </a:spcAft>
              <a:buNone/>
            </a:pPr>
            <a:r>
              <a:rPr lang="en"/>
              <a:t>d) Requirements are translated into given/when/then format</a:t>
            </a:r>
            <a:endParaRPr/>
          </a:p>
          <a:p>
            <a:pPr indent="0" lvl="0" marL="0" rtl="0" algn="l">
              <a:spcBef>
                <a:spcPts val="1200"/>
              </a:spcBef>
              <a:spcAft>
                <a:spcPts val="0"/>
              </a:spcAft>
              <a:buNone/>
            </a:pPr>
            <a:r>
              <a:rPr lang="en"/>
              <a:t>e) Regression tests are automated</a:t>
            </a:r>
            <a:endParaRPr/>
          </a:p>
          <a:p>
            <a:pPr indent="0" lvl="0" marL="0" rtl="0" algn="l">
              <a:spcBef>
                <a:spcPts val="1200"/>
              </a:spcBef>
              <a:spcAft>
                <a:spcPts val="0"/>
              </a:spcAft>
              <a:buNone/>
            </a:pPr>
            <a:r>
              <a:rPr lang="en"/>
              <a:t>Select TWO options.</a:t>
            </a:r>
            <a:endParaRPr/>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8"/>
          <p:cNvSpPr txBox="1"/>
          <p:nvPr>
            <p:ph idx="1" type="body"/>
          </p:nvPr>
        </p:nvSpPr>
        <p:spPr>
          <a:xfrm>
            <a:off x="311700" y="192450"/>
            <a:ext cx="8520600" cy="46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Test environment readiness is a resource availability criterion; hence it belongs to the entry criteria</a:t>
            </a:r>
            <a:endParaRPr/>
          </a:p>
          <a:p>
            <a:pPr indent="0" lvl="0" marL="0" rtl="0" algn="l">
              <a:spcBef>
                <a:spcPts val="1200"/>
              </a:spcBef>
              <a:spcAft>
                <a:spcPts val="0"/>
              </a:spcAft>
              <a:buNone/>
            </a:pPr>
            <a:r>
              <a:rPr lang="en"/>
              <a:t>b) Is not correct. This is a resource availability criterion; hence it belongs to the entry criteria</a:t>
            </a:r>
            <a:endParaRPr/>
          </a:p>
          <a:p>
            <a:pPr indent="0" lvl="0" marL="0" rtl="0" algn="l">
              <a:spcBef>
                <a:spcPts val="1200"/>
              </a:spcBef>
              <a:spcAft>
                <a:spcPts val="0"/>
              </a:spcAft>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spcBef>
                <a:spcPts val="1200"/>
              </a:spcBef>
              <a:spcAft>
                <a:spcPts val="0"/>
              </a:spcAft>
              <a:buNone/>
            </a:pPr>
            <a:r>
              <a:rPr lang="en"/>
              <a:t>d) Is not correct. Requirements translated into a given format result in testable requirements; hence it belongs to the entry criteria</a:t>
            </a:r>
            <a:endParaRPr/>
          </a:p>
          <a:p>
            <a:pPr indent="0" lvl="0" marL="0" rtl="0" algn="l">
              <a:spcBef>
                <a:spcPts val="1200"/>
              </a:spcBef>
              <a:spcAft>
                <a:spcPts val="1200"/>
              </a:spcAft>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9"/>
          <p:cNvSpPr txBox="1"/>
          <p:nvPr>
            <p:ph type="title"/>
          </p:nvPr>
        </p:nvSpPr>
        <p:spPr>
          <a:xfrm>
            <a:off x="311700" y="445025"/>
            <a:ext cx="8520600" cy="12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89"/>
          <p:cNvSpPr txBox="1"/>
          <p:nvPr>
            <p:ph idx="1" type="body"/>
          </p:nvPr>
        </p:nvSpPr>
        <p:spPr>
          <a:xfrm>
            <a:off x="311700" y="1784475"/>
            <a:ext cx="8520600" cy="30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Your team uses the three-point estimation technique to estimate the test effort for a new high-risk feature. The following estimates were made:</a:t>
            </a:r>
            <a:endParaRPr sz="2200"/>
          </a:p>
          <a:p>
            <a:pPr indent="0" lvl="0" marL="0" rtl="0" algn="l">
              <a:spcBef>
                <a:spcPts val="1200"/>
              </a:spcBef>
              <a:spcAft>
                <a:spcPts val="0"/>
              </a:spcAft>
              <a:buNone/>
            </a:pPr>
            <a:r>
              <a:rPr lang="en" sz="2200"/>
              <a:t>Most optimistic estimation: 2 person-hours</a:t>
            </a:r>
            <a:endParaRPr sz="2200"/>
          </a:p>
          <a:p>
            <a:pPr indent="0" lvl="0" marL="0" rtl="0" algn="l">
              <a:spcBef>
                <a:spcPts val="1200"/>
              </a:spcBef>
              <a:spcAft>
                <a:spcPts val="0"/>
              </a:spcAft>
              <a:buNone/>
            </a:pPr>
            <a:r>
              <a:rPr lang="en" sz="2200"/>
              <a:t>Most likely estimation: 11 person-hours</a:t>
            </a:r>
            <a:endParaRPr sz="2200"/>
          </a:p>
          <a:p>
            <a:pPr indent="0" lvl="0" marL="0" rtl="0" algn="l">
              <a:spcBef>
                <a:spcPts val="1200"/>
              </a:spcBef>
              <a:spcAft>
                <a:spcPts val="1200"/>
              </a:spcAft>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0"/>
          <p:cNvSpPr txBox="1"/>
          <p:nvPr>
            <p:ph idx="1" type="body"/>
          </p:nvPr>
        </p:nvSpPr>
        <p:spPr>
          <a:xfrm>
            <a:off x="311700" y="349900"/>
            <a:ext cx="8520600" cy="42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is the final estimate?</a:t>
            </a:r>
            <a:endParaRPr sz="2500"/>
          </a:p>
          <a:p>
            <a:pPr indent="0" lvl="0" marL="0" rtl="0" algn="l">
              <a:spcBef>
                <a:spcPts val="1200"/>
              </a:spcBef>
              <a:spcAft>
                <a:spcPts val="0"/>
              </a:spcAft>
              <a:buNone/>
            </a:pPr>
            <a:r>
              <a:rPr lang="en" sz="2500"/>
              <a:t>a) 9 person-hours</a:t>
            </a:r>
            <a:endParaRPr sz="2500"/>
          </a:p>
          <a:p>
            <a:pPr indent="0" lvl="0" marL="0" rtl="0" algn="l">
              <a:spcBef>
                <a:spcPts val="1200"/>
              </a:spcBef>
              <a:spcAft>
                <a:spcPts val="0"/>
              </a:spcAft>
              <a:buNone/>
            </a:pPr>
            <a:r>
              <a:rPr lang="en" sz="2500"/>
              <a:t>b) 14 person-hours</a:t>
            </a:r>
            <a:endParaRPr sz="2500"/>
          </a:p>
          <a:p>
            <a:pPr indent="0" lvl="0" marL="0" rtl="0" algn="l">
              <a:spcBef>
                <a:spcPts val="1200"/>
              </a:spcBef>
              <a:spcAft>
                <a:spcPts val="0"/>
              </a:spcAft>
              <a:buNone/>
            </a:pPr>
            <a:r>
              <a:rPr lang="en" sz="2500"/>
              <a:t>c) 11 person-hours</a:t>
            </a:r>
            <a:endParaRPr sz="2500"/>
          </a:p>
          <a:p>
            <a:pPr indent="0" lvl="0" marL="0" rtl="0" algn="l">
              <a:spcBef>
                <a:spcPts val="1200"/>
              </a:spcBef>
              <a:spcAft>
                <a:spcPts val="0"/>
              </a:spcAft>
              <a:buNone/>
            </a:pPr>
            <a:r>
              <a:rPr lang="en" sz="2500"/>
              <a:t>d) 10 person-hours</a:t>
            </a:r>
            <a:endParaRPr sz="2500"/>
          </a:p>
          <a:p>
            <a:pPr indent="0" lvl="0" marL="0" rtl="0" algn="l">
              <a:spcBef>
                <a:spcPts val="1200"/>
              </a:spcBef>
              <a:spcAft>
                <a:spcPts val="1200"/>
              </a:spcAft>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1"/>
          <p:cNvSpPr txBox="1"/>
          <p:nvPr>
            <p:ph idx="1" type="body"/>
          </p:nvPr>
        </p:nvSpPr>
        <p:spPr>
          <a:xfrm>
            <a:off x="311700" y="209950"/>
            <a:ext cx="8520600" cy="45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In the three-point estimation technique:</a:t>
            </a:r>
            <a:endParaRPr sz="2400"/>
          </a:p>
          <a:p>
            <a:pPr indent="0" lvl="0" marL="0" rtl="0" algn="l">
              <a:spcBef>
                <a:spcPts val="1200"/>
              </a:spcBef>
              <a:spcAft>
                <a:spcPts val="0"/>
              </a:spcAft>
              <a:buNone/>
            </a:pPr>
            <a:r>
              <a:rPr lang="en" sz="2400"/>
              <a:t>E = (optimistic + 4*most likely + pessimistic)/6</a:t>
            </a:r>
            <a:endParaRPr sz="2400"/>
          </a:p>
          <a:p>
            <a:pPr indent="0" lvl="0" marL="0" rtl="0" algn="l">
              <a:spcBef>
                <a:spcPts val="1200"/>
              </a:spcBef>
              <a:spcAft>
                <a:spcPts val="0"/>
              </a:spcAft>
              <a:buNone/>
            </a:pPr>
            <a:r>
              <a:rPr lang="en" sz="2400"/>
              <a:t>E = (2+(4*11)+14)/6 = 10</a:t>
            </a:r>
            <a:endParaRPr sz="2400"/>
          </a:p>
          <a:p>
            <a:pPr indent="0" lvl="0" marL="0" rtl="0" algn="l">
              <a:spcBef>
                <a:spcPts val="1200"/>
              </a:spcBef>
              <a:spcAft>
                <a:spcPts val="0"/>
              </a:spcAft>
              <a:buNone/>
            </a:pPr>
            <a:r>
              <a:rPr lang="en" sz="2400"/>
              <a:t>Thus:</a:t>
            </a:r>
            <a:endParaRPr sz="2400"/>
          </a:p>
          <a:p>
            <a:pPr indent="0" lvl="0" marL="0" rtl="0" algn="l">
              <a:spcBef>
                <a:spcPts val="1200"/>
              </a:spcBef>
              <a:spcAft>
                <a:spcPts val="0"/>
              </a:spcAft>
              <a:buNone/>
            </a:pPr>
            <a:r>
              <a:rPr lang="en" sz="2400"/>
              <a:t>a) Is not correct</a:t>
            </a:r>
            <a:endParaRPr sz="2400"/>
          </a:p>
          <a:p>
            <a:pPr indent="0" lvl="0" marL="0" rtl="0" algn="l">
              <a:spcBef>
                <a:spcPts val="1200"/>
              </a:spcBef>
              <a:spcAft>
                <a:spcPts val="0"/>
              </a:spcAft>
              <a:buNone/>
            </a:pPr>
            <a:r>
              <a:rPr lang="en" sz="2400"/>
              <a:t>b) Is not correct</a:t>
            </a:r>
            <a:endParaRPr sz="2400"/>
          </a:p>
          <a:p>
            <a:pPr indent="0" lvl="0" marL="0" rtl="0" algn="l">
              <a:spcBef>
                <a:spcPts val="1200"/>
              </a:spcBef>
              <a:spcAft>
                <a:spcPts val="0"/>
              </a:spcAft>
              <a:buNone/>
            </a:pPr>
            <a:r>
              <a:rPr lang="en" sz="2400"/>
              <a:t>c) Is not correct</a:t>
            </a:r>
            <a:endParaRPr sz="2400"/>
          </a:p>
          <a:p>
            <a:pPr indent="0" lvl="0" marL="0" rtl="0" algn="l">
              <a:spcBef>
                <a:spcPts val="1200"/>
              </a:spcBef>
              <a:spcAft>
                <a:spcPts val="1200"/>
              </a:spcAft>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2"/>
          <p:cNvSpPr txBox="1"/>
          <p:nvPr>
            <p:ph idx="1" type="body"/>
          </p:nvPr>
        </p:nvSpPr>
        <p:spPr>
          <a:xfrm>
            <a:off x="311700" y="314900"/>
            <a:ext cx="8520600" cy="454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2600">
                <a:solidFill>
                  <a:schemeClr val="accent1"/>
                </a:solidFill>
              </a:rPr>
              <a:t>33. </a:t>
            </a:r>
            <a:r>
              <a:rPr b="1" lang="en" sz="2600">
                <a:solidFill>
                  <a:schemeClr val="accent1"/>
                </a:solidFill>
              </a:rPr>
              <a:t>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a:t>
            </a:r>
            <a:r>
              <a:rPr lang="en" sz="2600"/>
              <a:t>Select ONE option.</a:t>
            </a:r>
            <a:endParaRPr sz="2600"/>
          </a:p>
          <a:p>
            <a:pPr indent="0" lvl="0" marL="0" rtl="0" algn="l">
              <a:lnSpc>
                <a:spcPct val="95000"/>
              </a:lnSpc>
              <a:spcBef>
                <a:spcPts val="1200"/>
              </a:spcBef>
              <a:spcAft>
                <a:spcPts val="0"/>
              </a:spcAft>
              <a:buNone/>
            </a:pPr>
            <a:r>
              <a:rPr lang="en" sz="2000"/>
              <a:t>a) TC 003</a:t>
            </a:r>
            <a:endParaRPr sz="2000"/>
          </a:p>
          <a:p>
            <a:pPr indent="0" lvl="0" marL="0" rtl="0" algn="l">
              <a:lnSpc>
                <a:spcPct val="95000"/>
              </a:lnSpc>
              <a:spcBef>
                <a:spcPts val="1200"/>
              </a:spcBef>
              <a:spcAft>
                <a:spcPts val="0"/>
              </a:spcAft>
              <a:buNone/>
            </a:pPr>
            <a:r>
              <a:rPr lang="en" sz="2000"/>
              <a:t>b) TC 005</a:t>
            </a:r>
            <a:endParaRPr sz="2000"/>
          </a:p>
          <a:p>
            <a:pPr indent="0" lvl="0" marL="0" rtl="0" algn="l">
              <a:lnSpc>
                <a:spcPct val="95000"/>
              </a:lnSpc>
              <a:spcBef>
                <a:spcPts val="1200"/>
              </a:spcBef>
              <a:spcAft>
                <a:spcPts val="0"/>
              </a:spcAft>
              <a:buNone/>
            </a:pPr>
            <a:r>
              <a:rPr lang="en" sz="2000"/>
              <a:t>c) TC 002</a:t>
            </a:r>
            <a:endParaRPr sz="2000"/>
          </a:p>
          <a:p>
            <a:pPr indent="0" lvl="0" marL="0" rtl="0" algn="l">
              <a:lnSpc>
                <a:spcPct val="95000"/>
              </a:lnSpc>
              <a:spcBef>
                <a:spcPts val="1200"/>
              </a:spcBef>
              <a:spcAft>
                <a:spcPts val="1200"/>
              </a:spcAft>
              <a:buNone/>
            </a:pPr>
            <a:r>
              <a:rPr lang="en" sz="2000"/>
              <a:t>d) TC 001</a:t>
            </a:r>
            <a:endParaRPr sz="2000"/>
          </a:p>
        </p:txBody>
      </p:sp>
      <p:pic>
        <p:nvPicPr>
          <p:cNvPr id="524" name="Google Shape;524;p92"/>
          <p:cNvPicPr preferRelativeResize="0"/>
          <p:nvPr/>
        </p:nvPicPr>
        <p:blipFill>
          <a:blip r:embed="rId3">
            <a:alphaModFix/>
          </a:blip>
          <a:stretch>
            <a:fillRect/>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lphaLcParenR"/>
            </a:pPr>
            <a:r>
              <a:rPr lang="en"/>
              <a:t>Is correct</a:t>
            </a:r>
            <a:endParaRPr/>
          </a:p>
        </p:txBody>
      </p:sp>
      <p:sp>
        <p:nvSpPr>
          <p:cNvPr id="530" name="Google Shape;530;p9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TC 001 must come first, followed by TC 002, to satisfy dependencies. Afterwards, TC 003 to satisfy priority and then TC 004, followed by TC 005.</a:t>
            </a:r>
            <a:endParaRPr/>
          </a:p>
          <a:p>
            <a:pPr indent="0" lvl="0" marL="0" rtl="0" algn="l">
              <a:spcBef>
                <a:spcPts val="1200"/>
              </a:spcBef>
              <a:spcAft>
                <a:spcPts val="0"/>
              </a:spcAft>
              <a:buNone/>
            </a:pPr>
            <a:r>
              <a:rPr lang="en"/>
              <a:t>Thus:</a:t>
            </a:r>
            <a:endParaRPr/>
          </a:p>
          <a:p>
            <a:pPr indent="0" lvl="0" marL="0" rtl="0" algn="l">
              <a:spcBef>
                <a:spcPts val="1200"/>
              </a:spcBef>
              <a:spcAft>
                <a:spcPts val="0"/>
              </a:spcAft>
              <a:buNone/>
            </a:pPr>
            <a:r>
              <a:rPr lang="en">
                <a:highlight>
                  <a:schemeClr val="accent6"/>
                </a:highlight>
              </a:rPr>
              <a:t>a) Is correct</a:t>
            </a:r>
            <a:endParaRPr>
              <a:highlight>
                <a:schemeClr val="accent6"/>
              </a:highlight>
            </a:endParaRPr>
          </a:p>
          <a:p>
            <a:pPr indent="0" lvl="0" marL="0" rtl="0" algn="l">
              <a:spcBef>
                <a:spcPts val="1200"/>
              </a:spcBef>
              <a:spcAft>
                <a:spcPts val="0"/>
              </a:spcAft>
              <a:buNone/>
            </a:pPr>
            <a:r>
              <a:rPr lang="en"/>
              <a:t>b) Is not correct</a:t>
            </a:r>
            <a:endParaRPr/>
          </a:p>
          <a:p>
            <a:pPr indent="0" lvl="0" marL="0" rtl="0" algn="l">
              <a:spcBef>
                <a:spcPts val="1200"/>
              </a:spcBef>
              <a:spcAft>
                <a:spcPts val="0"/>
              </a:spcAft>
              <a:buNone/>
            </a:pPr>
            <a:r>
              <a:rPr lang="en"/>
              <a:t>c) Is not correct</a:t>
            </a:r>
            <a:endParaRPr/>
          </a:p>
          <a:p>
            <a:pPr indent="0" lvl="0" marL="0" rtl="0" algn="l">
              <a:spcBef>
                <a:spcPts val="1200"/>
              </a:spcBef>
              <a:spcAft>
                <a:spcPts val="1200"/>
              </a:spcAft>
              <a:buNone/>
            </a:pPr>
            <a:r>
              <a:rPr lang="en"/>
              <a:t>d) Is not correct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