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PT Sans Narrow"/>
      <p:regular r:id="rId64"/>
      <p:bold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B4E7AE-2D56-4951-9267-EE1B9DE7A3AE}">
  <a:tblStyle styleId="{10B4E7AE-2D56-4951-9267-EE1B9DE7A3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TSansNarrow-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OpenSans-regular.fntdata"/><Relationship Id="rId21" Type="http://schemas.openxmlformats.org/officeDocument/2006/relationships/slide" Target="slides/slide15.xml"/><Relationship Id="rId65" Type="http://schemas.openxmlformats.org/officeDocument/2006/relationships/font" Target="fonts/PTSansNarrow-bold.fntdata"/><Relationship Id="rId24" Type="http://schemas.openxmlformats.org/officeDocument/2006/relationships/slide" Target="slides/slide18.xml"/><Relationship Id="rId68" Type="http://schemas.openxmlformats.org/officeDocument/2006/relationships/font" Target="fonts/OpenSans-italic.fntdata"/><Relationship Id="rId23" Type="http://schemas.openxmlformats.org/officeDocument/2006/relationships/slide" Target="slides/slide17.xml"/><Relationship Id="rId67" Type="http://schemas.openxmlformats.org/officeDocument/2006/relationships/font" Target="fonts/OpenSans-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4c6b839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4c6b839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5f32ce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5f32ce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5f32c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5f32c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f32c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f32c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4b59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4b59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4b5910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4b5910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b5910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4b5910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4b591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4b591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4b5910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4b5910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b5910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4b5910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6b8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6b8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4b59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4b59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4b5910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4b5910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4b59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4b59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14b591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14b591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14b591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14b591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4b5910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4b5910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6112f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6112f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6112f1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6112f1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112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112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6112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6112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6b839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6b839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6112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6112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6112f1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6112f1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313923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0313923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31392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31392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313923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0313923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8d765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8d765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08d7656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08d7656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313923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31392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8d7656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8d7656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8d7656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8d7656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4c6b8399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4c6b8399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8d765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8d765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8d765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8d765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8d765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8d765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8d7656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8d7656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08d7656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08d7656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f92896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f92896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f92896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f92896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92896a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92896a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f92896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f92896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f92896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1f92896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4c6b8399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4c6b8399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1f92896a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1f92896a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a4d061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a4d061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d061b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d061b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a4d061b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a4d061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d061b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d061b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4d061b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4d061b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13a2c1d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f13a2c1d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13a2c1d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13a2c1d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4c6b8399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4c6b8399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4c6b839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4c6b839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4c6b839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4c6b839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4c6b839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4c6b839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21" name="Google Shape;121;p22"/>
          <p:cNvSpPr txBox="1"/>
          <p:nvPr>
            <p:ph idx="1" type="body"/>
          </p:nvPr>
        </p:nvSpPr>
        <p:spPr>
          <a:xfrm>
            <a:off x="311700" y="904925"/>
            <a:ext cx="8520600" cy="366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a:t>
            </a:r>
            <a:r>
              <a:rPr b="0" lang="en" sz="2020"/>
              <a:t>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23"/>
          <p:cNvSpPr txBox="1"/>
          <p:nvPr>
            <p:ph idx="1" type="body"/>
          </p:nvPr>
        </p:nvSpPr>
        <p:spPr>
          <a:xfrm>
            <a:off x="311700" y="1607225"/>
            <a:ext cx="8520600" cy="29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spcBef>
                <a:spcPts val="1200"/>
              </a:spcBef>
              <a:spcAft>
                <a:spcPts val="1200"/>
              </a:spcAft>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t>b) This is an example of defining test conditions which is a part of test analysis</a:t>
            </a:r>
            <a:endParaRPr sz="2000"/>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48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25"/>
          <p:cNvSpPr txBox="1"/>
          <p:nvPr>
            <p:ph idx="1" type="body"/>
          </p:nvPr>
        </p:nvSpPr>
        <p:spPr>
          <a:xfrm>
            <a:off x="311700" y="928625"/>
            <a:ext cx="8520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spcBef>
                <a:spcPts val="1200"/>
              </a:spcBef>
              <a:spcAft>
                <a:spcPts val="1200"/>
              </a:spcAft>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20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700"/>
              <a:t>5. </a:t>
            </a:r>
            <a:r>
              <a:rPr b="0" lang="en" sz="1700"/>
              <a:t>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26"/>
          <p:cNvSpPr txBox="1"/>
          <p:nvPr>
            <p:ph idx="1" type="body"/>
          </p:nvPr>
        </p:nvSpPr>
        <p:spPr>
          <a:xfrm>
            <a:off x="311700" y="2547575"/>
            <a:ext cx="8520600" cy="20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27"/>
          <p:cNvSpPr txBox="1"/>
          <p:nvPr>
            <p:ph idx="1" type="body"/>
          </p:nvPr>
        </p:nvSpPr>
        <p:spPr>
          <a:xfrm>
            <a:off x="311700" y="930725"/>
            <a:ext cx="85206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spcBef>
                <a:spcPts val="1200"/>
              </a:spcBef>
              <a:spcAft>
                <a:spcPts val="1200"/>
              </a:spcAft>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Further Explanation</a:t>
            </a:r>
            <a:endParaRPr b="0" sz="2000"/>
          </a:p>
        </p:txBody>
      </p:sp>
      <p:sp>
        <p:nvSpPr>
          <p:cNvPr id="157" name="Google Shape;157;p28"/>
          <p:cNvSpPr txBox="1"/>
          <p:nvPr>
            <p:ph idx="1" type="body"/>
          </p:nvPr>
        </p:nvSpPr>
        <p:spPr>
          <a:xfrm>
            <a:off x="311700" y="891125"/>
            <a:ext cx="8520600" cy="367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4"/>
                </a:solidFill>
              </a:rPr>
              <a:t>6. </a:t>
            </a:r>
            <a:r>
              <a:rPr b="0" lang="en" sz="2000">
                <a:solidFill>
                  <a:schemeClr val="accent4"/>
                </a:solidFill>
              </a:rPr>
              <a:t>Which TWO of the following tasks belong MAINLY to a testing role?</a:t>
            </a:r>
            <a:endParaRPr sz="2000">
              <a:solidFill>
                <a:schemeClr val="accent4"/>
              </a:solidFill>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Configure test environments </a:t>
            </a:r>
            <a:endParaRPr/>
          </a:p>
          <a:p>
            <a:pPr indent="0" lvl="0" marL="0" rtl="0" algn="l">
              <a:spcBef>
                <a:spcPts val="1200"/>
              </a:spcBef>
              <a:spcAft>
                <a:spcPts val="0"/>
              </a:spcAft>
              <a:buNone/>
            </a:pPr>
            <a:r>
              <a:rPr lang="en"/>
              <a:t>b) Maintain the product backlog </a:t>
            </a:r>
            <a:endParaRPr/>
          </a:p>
          <a:p>
            <a:pPr indent="0" lvl="0" marL="0" rtl="0" algn="l">
              <a:spcBef>
                <a:spcPts val="1200"/>
              </a:spcBef>
              <a:spcAft>
                <a:spcPts val="0"/>
              </a:spcAft>
              <a:buNone/>
            </a:pPr>
            <a:r>
              <a:rPr lang="en"/>
              <a:t>c) Design solutions to new requirements </a:t>
            </a:r>
            <a:endParaRPr/>
          </a:p>
          <a:p>
            <a:pPr indent="0" lvl="0" marL="0" rtl="0" algn="l">
              <a:spcBef>
                <a:spcPts val="1200"/>
              </a:spcBef>
              <a:spcAft>
                <a:spcPts val="0"/>
              </a:spcAft>
              <a:buNone/>
            </a:pPr>
            <a:r>
              <a:rPr lang="en"/>
              <a:t>d) Create the test plan </a:t>
            </a:r>
            <a:endParaRPr/>
          </a:p>
          <a:p>
            <a:pPr indent="0" lvl="0" marL="0" rtl="0" algn="l">
              <a:spcBef>
                <a:spcPts val="1200"/>
              </a:spcBef>
              <a:spcAft>
                <a:spcPts val="0"/>
              </a:spcAft>
              <a:buNone/>
            </a:pPr>
            <a:r>
              <a:rPr lang="en"/>
              <a:t>e) Report on achieved coverage </a:t>
            </a:r>
            <a:endParaRPr/>
          </a:p>
          <a:p>
            <a:pPr indent="0" lvl="0" marL="0" rtl="0" algn="l">
              <a:spcBef>
                <a:spcPts val="1200"/>
              </a:spcBef>
              <a:spcAft>
                <a:spcPts val="1200"/>
              </a:spcAft>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a:t>
            </a:r>
            <a:r>
              <a:rPr b="0" lang="en" sz="2000">
                <a:highlight>
                  <a:schemeClr val="lt1"/>
                </a:highlight>
              </a:rPr>
              <a:t>and e) are</a:t>
            </a:r>
            <a:r>
              <a:rPr b="0" lang="en" sz="2000">
                <a:highlight>
                  <a:schemeClr val="lt1"/>
                </a:highlight>
              </a:rPr>
              <a:t> correct.</a:t>
            </a:r>
            <a:endParaRPr sz="2000">
              <a:highlight>
                <a:schemeClr val="lt1"/>
              </a:highlight>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accent6"/>
                </a:highlight>
              </a:rPr>
              <a:t>a) Is correct.</a:t>
            </a:r>
            <a:r>
              <a:rPr lang="en"/>
              <a:t> This is done by the testers </a:t>
            </a:r>
            <a:endParaRPr/>
          </a:p>
          <a:p>
            <a:pPr indent="0" lvl="0" marL="0" rtl="0" algn="l">
              <a:spcBef>
                <a:spcPts val="1200"/>
              </a:spcBef>
              <a:spcAft>
                <a:spcPts val="0"/>
              </a:spcAft>
              <a:buNone/>
            </a:pPr>
            <a:r>
              <a:rPr lang="en"/>
              <a:t>b) Is not correct. The product backlog is built and maintained by the product owner </a:t>
            </a:r>
            <a:endParaRPr/>
          </a:p>
          <a:p>
            <a:pPr indent="0" lvl="0" marL="0" rtl="0" algn="l">
              <a:spcBef>
                <a:spcPts val="1200"/>
              </a:spcBef>
              <a:spcAft>
                <a:spcPts val="0"/>
              </a:spcAft>
              <a:buNone/>
            </a:pPr>
            <a:r>
              <a:rPr lang="en"/>
              <a:t>c) Is not correct. This is done by the development team </a:t>
            </a:r>
            <a:endParaRPr/>
          </a:p>
          <a:p>
            <a:pPr indent="0" lvl="0" marL="0" rtl="0" algn="l">
              <a:spcBef>
                <a:spcPts val="1200"/>
              </a:spcBef>
              <a:spcAft>
                <a:spcPts val="0"/>
              </a:spcAft>
              <a:buNone/>
            </a:pPr>
            <a:r>
              <a:rPr lang="en"/>
              <a:t>d) Is not correct. This is a managerial role </a:t>
            </a:r>
            <a:endParaRPr/>
          </a:p>
          <a:p>
            <a:pPr indent="0" lvl="0" marL="0" rtl="0" algn="l">
              <a:spcBef>
                <a:spcPts val="1200"/>
              </a:spcBef>
              <a:spcAft>
                <a:spcPts val="1200"/>
              </a:spcAft>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highlight>
                  <a:schemeClr val="accent6"/>
                </a:highlight>
              </a:rPr>
              <a:t>a) and e</a:t>
            </a:r>
            <a:r>
              <a:rPr lang="en">
                <a:highlight>
                  <a:schemeClr val="accent6"/>
                </a:highlight>
              </a:rPr>
              <a:t>) are correct</a:t>
            </a:r>
            <a:endParaRPr>
              <a:highlight>
                <a:schemeClr val="accent6"/>
              </a:highlight>
            </a:endParaRPr>
          </a:p>
          <a:p>
            <a:pPr indent="0" lvl="0" marL="0" rtl="0" algn="l">
              <a:spcBef>
                <a:spcPts val="1200"/>
              </a:spcBef>
              <a:spcAft>
                <a:spcPts val="0"/>
              </a:spcAft>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spcBef>
                <a:spcPts val="1200"/>
              </a:spcBef>
              <a:spcAft>
                <a:spcPts val="0"/>
              </a:spcAft>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spcBef>
                <a:spcPts val="1200"/>
              </a:spcBef>
              <a:spcAft>
                <a:spcPts val="0"/>
              </a:spcAft>
              <a:buNone/>
            </a:pPr>
            <a:r>
              <a:rPr lang="en"/>
              <a:t>The other options (b, c, and e) are typically not the primary tasks of a testing role:</a:t>
            </a:r>
            <a:endParaRPr/>
          </a:p>
          <a:p>
            <a:pPr indent="0" lvl="0" marL="0" rtl="0" algn="l">
              <a:spcBef>
                <a:spcPts val="1200"/>
              </a:spcBef>
              <a:spcAft>
                <a:spcPts val="0"/>
              </a:spcAft>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spcBef>
                <a:spcPts val="1200"/>
              </a:spcBef>
              <a:spcAft>
                <a:spcPts val="0"/>
              </a:spcAft>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spcBef>
                <a:spcPts val="1200"/>
              </a:spcBef>
              <a:spcAft>
                <a:spcPts val="1200"/>
              </a:spcAft>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0" lang="en" sz="2000"/>
              <a:t>Which of the following statements </a:t>
            </a:r>
            <a:r>
              <a:rPr b="0" lang="en" sz="2000"/>
              <a:t>describes</a:t>
            </a:r>
            <a:r>
              <a:rPr b="0" lang="en" sz="2000"/>
              <a:t> a valid test objective?</a:t>
            </a:r>
            <a:endParaRPr b="0" sz="2000"/>
          </a:p>
        </p:txBody>
      </p:sp>
      <p:sp>
        <p:nvSpPr>
          <p:cNvPr id="73" name="Google Shape;73;p14"/>
          <p:cNvSpPr txBox="1"/>
          <p:nvPr>
            <p:ph idx="1" type="body"/>
          </p:nvPr>
        </p:nvSpPr>
        <p:spPr>
          <a:xfrm>
            <a:off x="271975" y="12729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spcBef>
                <a:spcPts val="1200"/>
              </a:spcBef>
              <a:spcAft>
                <a:spcPts val="1200"/>
              </a:spcAft>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21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900">
                <a:solidFill>
                  <a:schemeClr val="accent4"/>
                </a:solidFill>
              </a:rPr>
              <a:t>7. </a:t>
            </a:r>
            <a:r>
              <a:rPr b="0" lang="en" sz="1900">
                <a:solidFill>
                  <a:schemeClr val="accent4"/>
                </a:solidFill>
              </a:rPr>
              <a:t>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32"/>
          <p:cNvSpPr txBox="1"/>
          <p:nvPr>
            <p:ph idx="1" type="body"/>
          </p:nvPr>
        </p:nvSpPr>
        <p:spPr>
          <a:xfrm>
            <a:off x="311700" y="2632000"/>
            <a:ext cx="8520600" cy="19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accent6"/>
                </a:highlight>
              </a:rPr>
              <a:t>i. Is true.</a:t>
            </a:r>
            <a:r>
              <a:rPr lang="en"/>
              <a:t> Having domain knowledge is an important tester skill </a:t>
            </a:r>
            <a:endParaRPr/>
          </a:p>
          <a:p>
            <a:pPr indent="0" lvl="0" marL="0" rtl="0" algn="l">
              <a:spcBef>
                <a:spcPts val="1200"/>
              </a:spcBef>
              <a:spcAft>
                <a:spcPts val="0"/>
              </a:spcAft>
              <a:buNone/>
            </a:pPr>
            <a:r>
              <a:rPr lang="en"/>
              <a:t>ii. Is false. This is a task of the business analyst together with the business representative </a:t>
            </a:r>
            <a:endParaRPr/>
          </a:p>
          <a:p>
            <a:pPr indent="0" lvl="0" marL="0" rtl="0" algn="l">
              <a:spcBef>
                <a:spcPts val="1200"/>
              </a:spcBef>
              <a:spcAft>
                <a:spcPts val="0"/>
              </a:spcAft>
              <a:buNone/>
            </a:pPr>
            <a:r>
              <a:rPr lang="en">
                <a:highlight>
                  <a:schemeClr val="accent6"/>
                </a:highlight>
              </a:rPr>
              <a:t>iii. Is true.</a:t>
            </a:r>
            <a:r>
              <a:rPr lang="en"/>
              <a:t> Being a good team player is an important skill </a:t>
            </a:r>
            <a:endParaRPr/>
          </a:p>
          <a:p>
            <a:pPr indent="0" lvl="0" marL="0" rtl="0" algn="l">
              <a:spcBef>
                <a:spcPts val="1200"/>
              </a:spcBef>
              <a:spcAft>
                <a:spcPts val="0"/>
              </a:spcAft>
              <a:buNone/>
            </a:pPr>
            <a:r>
              <a:rPr lang="en"/>
              <a:t>iv. Is false. Planning and organizing the work of the team is a task of the test manager or, mostly in an Agile software development project, the whole team and not just the tester </a:t>
            </a:r>
            <a:endParaRPr/>
          </a:p>
          <a:p>
            <a:pPr indent="0" lvl="0" marL="0" rtl="0" algn="l">
              <a:spcBef>
                <a:spcPts val="1200"/>
              </a:spcBef>
              <a:spcAft>
                <a:spcPts val="0"/>
              </a:spcAft>
              <a:buNone/>
            </a:pPr>
            <a:r>
              <a:rPr lang="en">
                <a:highlight>
                  <a:schemeClr val="accent6"/>
                </a:highlight>
              </a:rPr>
              <a:t>v. Is true.</a:t>
            </a:r>
            <a:r>
              <a:rPr lang="en"/>
              <a:t> Critical thinking is one of the most important skills of testers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a) Is not correct </a:t>
            </a:r>
            <a:r>
              <a:rPr lang="en">
                <a:highlight>
                  <a:schemeClr val="accent6"/>
                </a:highlight>
              </a:rPr>
              <a:t>b) Is correct</a:t>
            </a:r>
            <a:r>
              <a:rPr lang="en"/>
              <a:t> c) Is not correct d) Is not correct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43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chemeClr val="accent6"/>
                </a:highlight>
              </a:rPr>
              <a:t>b) i, iii and v are important; ii and iv are not</a:t>
            </a:r>
            <a:endParaRPr>
              <a:highlight>
                <a:schemeClr val="accent6"/>
              </a:highlight>
            </a:endParaRPr>
          </a:p>
          <a:p>
            <a:pPr indent="0" lvl="0" marL="0" rtl="0" algn="l">
              <a:spcBef>
                <a:spcPts val="1200"/>
              </a:spcBef>
              <a:spcAft>
                <a:spcPts val="0"/>
              </a:spcAft>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spcBef>
                <a:spcPts val="1200"/>
              </a:spcBef>
              <a:spcAft>
                <a:spcPts val="0"/>
              </a:spcAft>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spcBef>
                <a:spcPts val="1200"/>
              </a:spcBef>
              <a:spcAft>
                <a:spcPts val="0"/>
              </a:spcAft>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spcBef>
                <a:spcPts val="1200"/>
              </a:spcBef>
              <a:spcAft>
                <a:spcPts val="0"/>
              </a:spcAft>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spcBef>
                <a:spcPts val="1200"/>
              </a:spcBef>
              <a:spcAft>
                <a:spcPts val="1200"/>
              </a:spcAft>
              <a:buNone/>
            </a:pPr>
            <a:r>
              <a:rPr lang="en"/>
              <a:t>ii. Creating a product vision and </a:t>
            </a:r>
            <a:r>
              <a:rPr lang="en"/>
              <a:t>iv. Planning and organizing the work of the team are</a:t>
            </a:r>
            <a:r>
              <a:rPr lang="en"/>
              <a:t> </a:t>
            </a:r>
            <a:r>
              <a:rPr lang="en"/>
              <a:t>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8. </a:t>
            </a:r>
            <a:r>
              <a:rPr b="0" lang="en" sz="2000"/>
              <a:t>How is the whole team approach present in the interactions between testers and business representatives?</a:t>
            </a:r>
            <a:endParaRPr sz="2000"/>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Business representatives decide on test automation approaches </a:t>
            </a:r>
            <a:endParaRPr/>
          </a:p>
          <a:p>
            <a:pPr indent="0" lvl="0" marL="0" rtl="0" algn="l">
              <a:spcBef>
                <a:spcPts val="1200"/>
              </a:spcBef>
              <a:spcAft>
                <a:spcPts val="0"/>
              </a:spcAft>
              <a:buNone/>
            </a:pPr>
            <a:r>
              <a:rPr lang="en"/>
              <a:t>b) Testers help business representatives to define test strategy </a:t>
            </a:r>
            <a:endParaRPr/>
          </a:p>
          <a:p>
            <a:pPr indent="0" lvl="0" marL="0" rtl="0" algn="l">
              <a:spcBef>
                <a:spcPts val="1200"/>
              </a:spcBef>
              <a:spcAft>
                <a:spcPts val="0"/>
              </a:spcAft>
              <a:buNone/>
            </a:pPr>
            <a:r>
              <a:rPr lang="en"/>
              <a:t>c) Business representatives are not part of the whole team approach </a:t>
            </a:r>
            <a:endParaRPr/>
          </a:p>
          <a:p>
            <a:pPr indent="0" lvl="0" marL="0" rtl="0" algn="l">
              <a:spcBef>
                <a:spcPts val="1200"/>
              </a:spcBef>
              <a:spcAft>
                <a:spcPts val="1200"/>
              </a:spcAft>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43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36"/>
          <p:cNvSpPr txBox="1"/>
          <p:nvPr>
            <p:ph idx="1" type="body"/>
          </p:nvPr>
        </p:nvSpPr>
        <p:spPr>
          <a:xfrm>
            <a:off x="311700" y="976325"/>
            <a:ext cx="8520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Is not correct. The test automation approach is defined by testers with the help of developers and business representatives </a:t>
            </a:r>
            <a:endParaRPr/>
          </a:p>
          <a:p>
            <a:pPr indent="0" lvl="0" marL="0" rtl="0" algn="l">
              <a:spcBef>
                <a:spcPts val="1200"/>
              </a:spcBef>
              <a:spcAft>
                <a:spcPts val="0"/>
              </a:spcAft>
              <a:buNone/>
            </a:pPr>
            <a:r>
              <a:rPr lang="en"/>
              <a:t>b) Is not correct. The test strategy is decided in collaboration with the developers </a:t>
            </a:r>
            <a:endParaRPr/>
          </a:p>
          <a:p>
            <a:pPr indent="0" lvl="0" marL="0" rtl="0" algn="l">
              <a:spcBef>
                <a:spcPts val="1200"/>
              </a:spcBef>
              <a:spcAft>
                <a:spcPts val="0"/>
              </a:spcAft>
              <a:buNone/>
            </a:pPr>
            <a:r>
              <a:rPr lang="en"/>
              <a:t>c) Is not correct. Testers, developers, and business representatives are part of the whole team approach </a:t>
            </a:r>
            <a:endParaRPr/>
          </a:p>
          <a:p>
            <a:pPr indent="0" lvl="0" marL="0" rtl="0" algn="l">
              <a:spcBef>
                <a:spcPts val="1200"/>
              </a:spcBef>
              <a:spcAft>
                <a:spcPts val="1200"/>
              </a:spcAft>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11" name="Google Shape;211;p37"/>
          <p:cNvSpPr txBox="1"/>
          <p:nvPr>
            <p:ph idx="1" type="body"/>
          </p:nvPr>
        </p:nvSpPr>
        <p:spPr>
          <a:xfrm>
            <a:off x="311700" y="976325"/>
            <a:ext cx="8520600" cy="38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9. </a:t>
            </a:r>
            <a:r>
              <a:rPr b="0" lang="en" sz="2000"/>
              <a:t>Consider the following rule: “for every SDLC activity there is a corresponding test activity”. In which SDLC models does this rule hold?</a:t>
            </a:r>
            <a:endParaRPr sz="2000"/>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Only in sequential SDLC models </a:t>
            </a:r>
            <a:endParaRPr sz="2000"/>
          </a:p>
          <a:p>
            <a:pPr indent="0" lvl="0" marL="0" rtl="0" algn="l">
              <a:spcBef>
                <a:spcPts val="1200"/>
              </a:spcBef>
              <a:spcAft>
                <a:spcPts val="0"/>
              </a:spcAft>
              <a:buNone/>
            </a:pPr>
            <a:r>
              <a:rPr lang="en" sz="2000"/>
              <a:t>b) Only in iterative SDLC models </a:t>
            </a:r>
            <a:endParaRPr sz="2000"/>
          </a:p>
          <a:p>
            <a:pPr indent="0" lvl="0" marL="0" rtl="0" algn="l">
              <a:spcBef>
                <a:spcPts val="1200"/>
              </a:spcBef>
              <a:spcAft>
                <a:spcPts val="0"/>
              </a:spcAft>
              <a:buNone/>
            </a:pPr>
            <a:r>
              <a:rPr lang="en" sz="2000"/>
              <a:t>c) Only in iterative and incremental SDLC models </a:t>
            </a:r>
            <a:endParaRPr sz="2000"/>
          </a:p>
          <a:p>
            <a:pPr indent="0" lvl="0" marL="0" rtl="0" algn="l">
              <a:spcBef>
                <a:spcPts val="1200"/>
              </a:spcBef>
              <a:spcAft>
                <a:spcPts val="1200"/>
              </a:spcAft>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spcBef>
                <a:spcPts val="1200"/>
              </a:spcBef>
              <a:spcAft>
                <a:spcPts val="1200"/>
              </a:spcAft>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229" name="Google Shape;229;p40"/>
          <p:cNvSpPr txBox="1"/>
          <p:nvPr>
            <p:ph idx="1" type="body"/>
          </p:nvPr>
        </p:nvSpPr>
        <p:spPr>
          <a:xfrm>
            <a:off x="311700" y="904925"/>
            <a:ext cx="8520600" cy="36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d) In sequential, incremental, and iterative SDLC models</a:t>
            </a:r>
            <a:endParaRPr>
              <a:highlight>
                <a:schemeClr val="accent6"/>
              </a:highlight>
            </a:endParaRPr>
          </a:p>
          <a:p>
            <a:pPr indent="0" lvl="0" marL="0" rtl="0" algn="l">
              <a:spcBef>
                <a:spcPts val="1200"/>
              </a:spcBef>
              <a:spcAft>
                <a:spcPts val="0"/>
              </a:spcAft>
              <a:buNone/>
            </a:pPr>
            <a:r>
              <a:rPr lang="en"/>
              <a:t>This rule holds in various SDLC models, including:</a:t>
            </a:r>
            <a:endParaRPr/>
          </a:p>
          <a:p>
            <a:pPr indent="0" lvl="0" marL="0" rtl="0" algn="l">
              <a:spcBef>
                <a:spcPts val="1200"/>
              </a:spcBef>
              <a:spcAft>
                <a:spcPts val="0"/>
              </a:spcAft>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spcBef>
                <a:spcPts val="1200"/>
              </a:spcBef>
              <a:spcAft>
                <a:spcPts val="0"/>
              </a:spcAft>
              <a:buNone/>
            </a:pPr>
            <a:r>
              <a:rPr b="1" lang="en"/>
              <a:t>Incremental:</a:t>
            </a:r>
            <a:r>
              <a:rPr lang="en"/>
              <a:t>Each increment or module added to the system undergoes its testing phase. Testing is performed incrementally as new features are added.</a:t>
            </a:r>
            <a:endParaRPr/>
          </a:p>
          <a:p>
            <a:pPr indent="0" lvl="0" marL="0" rtl="0" algn="l">
              <a:spcBef>
                <a:spcPts val="1200"/>
              </a:spcBef>
              <a:spcAft>
                <a:spcPts val="1200"/>
              </a:spcAft>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10. </a:t>
            </a:r>
            <a:r>
              <a:rPr b="0" lang="en" sz="2000"/>
              <a:t>Which of the following statements BEST describes the acceptance test-driven development (ATDD) approach?</a:t>
            </a:r>
            <a:endParaRPr b="0" sz="2000"/>
          </a:p>
        </p:txBody>
      </p:sp>
      <p:sp>
        <p:nvSpPr>
          <p:cNvPr id="235" name="Google Shape;235;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In ATDD, acceptance criteria are typically created based on the given/when/then format </a:t>
            </a:r>
            <a:endParaRPr/>
          </a:p>
          <a:p>
            <a:pPr indent="0" lvl="0" marL="0" rtl="0" algn="l">
              <a:spcBef>
                <a:spcPts val="1200"/>
              </a:spcBef>
              <a:spcAft>
                <a:spcPts val="0"/>
              </a:spcAft>
              <a:buNone/>
            </a:pPr>
            <a:r>
              <a:rPr lang="en"/>
              <a:t>b) In ATDD, test cases are mainly created at component testing and are code-oriented </a:t>
            </a:r>
            <a:endParaRPr/>
          </a:p>
          <a:p>
            <a:pPr indent="0" lvl="0" marL="0" rtl="0" algn="l">
              <a:spcBef>
                <a:spcPts val="1200"/>
              </a:spcBef>
              <a:spcAft>
                <a:spcPts val="0"/>
              </a:spcAft>
              <a:buNone/>
            </a:pPr>
            <a:r>
              <a:rPr lang="en"/>
              <a:t>c) In ATDD, tests are created, based on acceptance criteria to drive the development of the related software </a:t>
            </a:r>
            <a:endParaRPr/>
          </a:p>
          <a:p>
            <a:pPr indent="0" lvl="0" marL="0" rtl="0" algn="l">
              <a:spcBef>
                <a:spcPts val="1200"/>
              </a:spcBef>
              <a:spcAft>
                <a:spcPts val="1200"/>
              </a:spcAft>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c) To reduce the risk level of the test object and to build confidence in the quality level</a:t>
            </a:r>
            <a:endParaRPr sz="200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47" name="Google Shape;247;p43"/>
          <p:cNvSpPr txBox="1"/>
          <p:nvPr>
            <p:ph idx="1" type="body"/>
          </p:nvPr>
        </p:nvSpPr>
        <p:spPr>
          <a:xfrm>
            <a:off x="311700" y="12663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11. </a:t>
            </a:r>
            <a:r>
              <a:rPr b="0" lang="en" sz="2500"/>
              <a:t>Which of the following is NOT an example of the shift left approach?</a:t>
            </a:r>
            <a:endParaRPr sz="2500"/>
          </a:p>
        </p:txBody>
      </p:sp>
      <p:sp>
        <p:nvSpPr>
          <p:cNvPr id="253" name="Google Shape;25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Reviewing the user requirements before they are formally accepted by the stakeholders</a:t>
            </a:r>
            <a:endParaRPr sz="2000"/>
          </a:p>
          <a:p>
            <a:pPr indent="0" lvl="0" marL="0" rtl="0" algn="l">
              <a:spcBef>
                <a:spcPts val="1200"/>
              </a:spcBef>
              <a:spcAft>
                <a:spcPts val="0"/>
              </a:spcAft>
              <a:buNone/>
            </a:pPr>
            <a:r>
              <a:rPr lang="en" sz="2000"/>
              <a:t>b) Writing a component test before the corresponding code is written</a:t>
            </a:r>
            <a:endParaRPr sz="2000"/>
          </a:p>
          <a:p>
            <a:pPr indent="0" lvl="0" marL="0" rtl="0" algn="l">
              <a:spcBef>
                <a:spcPts val="1200"/>
              </a:spcBef>
              <a:spcAft>
                <a:spcPts val="0"/>
              </a:spcAft>
              <a:buNone/>
            </a:pPr>
            <a:r>
              <a:rPr lang="en" sz="2000"/>
              <a:t>c) Executing a performance efficiency test for a component during component testing</a:t>
            </a:r>
            <a:endParaRPr sz="2000"/>
          </a:p>
          <a:p>
            <a:pPr indent="0" lvl="0" marL="0" rtl="0" algn="l">
              <a:spcBef>
                <a:spcPts val="1200"/>
              </a:spcBef>
              <a:spcAft>
                <a:spcPts val="1200"/>
              </a:spcAft>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45"/>
          <p:cNvSpPr txBox="1"/>
          <p:nvPr>
            <p:ph idx="1" type="body"/>
          </p:nvPr>
        </p:nvSpPr>
        <p:spPr>
          <a:xfrm>
            <a:off x="311700" y="1452575"/>
            <a:ext cx="8520600" cy="31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Early review is an example of the shift left approach</a:t>
            </a:r>
            <a:endParaRPr/>
          </a:p>
          <a:p>
            <a:pPr indent="0" lvl="0" marL="0" rtl="0" algn="l">
              <a:spcBef>
                <a:spcPts val="1200"/>
              </a:spcBef>
              <a:spcAft>
                <a:spcPts val="0"/>
              </a:spcAft>
              <a:buNone/>
            </a:pPr>
            <a:r>
              <a:rPr lang="en"/>
              <a:t>b) Is not correct. TDD is an example of the shift left approach</a:t>
            </a:r>
            <a:endParaRPr/>
          </a:p>
          <a:p>
            <a:pPr indent="0" lvl="0" marL="0" rtl="0" algn="l">
              <a:spcBef>
                <a:spcPts val="1200"/>
              </a:spcBef>
              <a:spcAft>
                <a:spcPts val="0"/>
              </a:spcAft>
              <a:buNone/>
            </a:pPr>
            <a:r>
              <a:rPr lang="en"/>
              <a:t>c) Is not correct. Early non-functional testing is an example of the shift left approach</a:t>
            </a:r>
            <a:endParaRPr/>
          </a:p>
          <a:p>
            <a:pPr indent="0" lvl="0" marL="0" rtl="0" algn="l">
              <a:spcBef>
                <a:spcPts val="1200"/>
              </a:spcBef>
              <a:spcAft>
                <a:spcPts val="1200"/>
              </a:spcAft>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t>Further Explanation</a:t>
            </a:r>
            <a:endParaRPr b="0" sz="2500"/>
          </a:p>
        </p:txBody>
      </p:sp>
      <p:sp>
        <p:nvSpPr>
          <p:cNvPr id="265" name="Google Shape;26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
            </a:r>
            <a:r>
              <a:rPr lang="en"/>
              <a:t>)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a:t>
            </a:r>
            <a:r>
              <a:rPr lang="en"/>
              <a:t>testing</a:t>
            </a:r>
            <a:r>
              <a:rPr lang="en"/>
              <a:t>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12. </a:t>
            </a:r>
            <a:r>
              <a:rPr b="0" lang="en" sz="2500"/>
              <a:t>Which of the arguments below would you use to convince your manager to organize retrospectives at the end of each release cycle?</a:t>
            </a:r>
            <a:endParaRPr sz="2500"/>
          </a:p>
        </p:txBody>
      </p:sp>
      <p:sp>
        <p:nvSpPr>
          <p:cNvPr id="271" name="Google Shape;271;p47"/>
          <p:cNvSpPr txBox="1"/>
          <p:nvPr>
            <p:ph idx="1" type="body"/>
          </p:nvPr>
        </p:nvSpPr>
        <p:spPr>
          <a:xfrm>
            <a:off x="311700" y="1416725"/>
            <a:ext cx="8520600" cy="3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Retrospectives are very popular these days and clients would appreciate it if we added them to our processes</a:t>
            </a:r>
            <a:endParaRPr sz="1700"/>
          </a:p>
          <a:p>
            <a:pPr indent="0" lvl="0" marL="0" rtl="0" algn="l">
              <a:spcBef>
                <a:spcPts val="1200"/>
              </a:spcBef>
              <a:spcAft>
                <a:spcPts val="0"/>
              </a:spcAft>
              <a:buNone/>
            </a:pPr>
            <a:r>
              <a:rPr lang="en" sz="1700"/>
              <a:t>b) Organizing retrospectives will save the organization money because without them end user representatives do not provide immediate feedback about the product</a:t>
            </a:r>
            <a:endParaRPr sz="1700"/>
          </a:p>
          <a:p>
            <a:pPr indent="0" lvl="0" marL="0" rtl="0" algn="l">
              <a:spcBef>
                <a:spcPts val="1200"/>
              </a:spcBef>
              <a:spcAft>
                <a:spcPts val="0"/>
              </a:spcAft>
              <a:buNone/>
            </a:pPr>
            <a:r>
              <a:rPr lang="en" sz="1700"/>
              <a:t>c) Process weaknesses identified during the retrospective can be analyzed and serve as a to do list for the organization’s continuous process improvement program</a:t>
            </a:r>
            <a:endParaRPr sz="1700"/>
          </a:p>
          <a:p>
            <a:pPr indent="0" lvl="0" marL="0" rtl="0" algn="l">
              <a:spcBef>
                <a:spcPts val="1200"/>
              </a:spcBef>
              <a:spcAft>
                <a:spcPts val="1200"/>
              </a:spcAft>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Is not correct. Retrospectives are more useful for identifying improvement opportunities and have little importance for clients</a:t>
            </a:r>
            <a:endParaRPr/>
          </a:p>
          <a:p>
            <a:pPr indent="0" lvl="0" marL="0" rtl="0" algn="l">
              <a:spcBef>
                <a:spcPts val="1200"/>
              </a:spcBef>
              <a:spcAft>
                <a:spcPts val="0"/>
              </a:spcAft>
              <a:buNone/>
            </a:pPr>
            <a:r>
              <a:rPr lang="en"/>
              <a:t>b) Is not correct. Business representatives are not giving feedback about the product itself. Therefore, there is no financial gain to the organization</a:t>
            </a:r>
            <a:endParaRPr/>
          </a:p>
          <a:p>
            <a:pPr indent="0" lvl="0" marL="0" rtl="0" algn="l">
              <a:spcBef>
                <a:spcPts val="1200"/>
              </a:spcBef>
              <a:spcAft>
                <a:spcPts val="0"/>
              </a:spcAft>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spcBef>
                <a:spcPts val="1200"/>
              </a:spcBef>
              <a:spcAft>
                <a:spcPts val="0"/>
              </a:spcAft>
              <a:buNone/>
            </a:pPr>
            <a:r>
              <a:rPr lang="en"/>
              <a:t>d) Is not correct. Courage and respect are values of Extreme Programming and are not closely related to retrospectives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42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49"/>
          <p:cNvSpPr txBox="1"/>
          <p:nvPr>
            <p:ph idx="1" type="body"/>
          </p:nvPr>
        </p:nvSpPr>
        <p:spPr>
          <a:xfrm>
            <a:off x="311700" y="8692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spcBef>
                <a:spcPts val="1200"/>
              </a:spcBef>
              <a:spcAft>
                <a:spcPts val="0"/>
              </a:spcAft>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spcBef>
                <a:spcPts val="1200"/>
              </a:spcBef>
              <a:spcAft>
                <a:spcPts val="0"/>
              </a:spcAft>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spcBef>
                <a:spcPts val="1200"/>
              </a:spcBef>
              <a:spcAft>
                <a:spcPts val="1200"/>
              </a:spcAft>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6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13. </a:t>
            </a:r>
            <a:r>
              <a:rPr b="0" lang="en" sz="2500"/>
              <a:t>Which types of failures (1-4) fit which test levels (A-D) BEST?</a:t>
            </a:r>
            <a:endParaRPr sz="2500"/>
          </a:p>
        </p:txBody>
      </p:sp>
      <p:sp>
        <p:nvSpPr>
          <p:cNvPr id="289" name="Google Shape;289;p50"/>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Open Sans"/>
                <a:ea typeface="Open Sans"/>
                <a:cs typeface="Open Sans"/>
                <a:sym typeface="Open Sans"/>
              </a:rPr>
              <a:t>a) 1D, 2B, 3A,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700">
                <a:latin typeface="Open Sans"/>
                <a:ea typeface="Open Sans"/>
                <a:cs typeface="Open Sans"/>
                <a:sym typeface="Open Sans"/>
              </a:rPr>
              <a:t>b) 1D, 2B, 3C, 4A</a:t>
            </a:r>
            <a:endParaRPr sz="1700">
              <a:latin typeface="Open Sans"/>
              <a:ea typeface="Open Sans"/>
              <a:cs typeface="Open Sans"/>
              <a:sym typeface="Open Sans"/>
            </a:endParaRPr>
          </a:p>
          <a:p>
            <a:pPr indent="0" lvl="0" marL="0" rtl="0" algn="l">
              <a:lnSpc>
                <a:spcPct val="115000"/>
              </a:lnSpc>
              <a:spcBef>
                <a:spcPts val="1200"/>
              </a:spcBef>
              <a:spcAft>
                <a:spcPts val="0"/>
              </a:spcAft>
              <a:buNone/>
            </a:pPr>
            <a:r>
              <a:rPr lang="en" sz="1700">
                <a:solidFill>
                  <a:schemeClr val="dk2"/>
                </a:solidFill>
                <a:latin typeface="Open Sans"/>
                <a:ea typeface="Open Sans"/>
                <a:cs typeface="Open Sans"/>
                <a:sym typeface="Open Sans"/>
              </a:rPr>
              <a:t>c) 1B, 2A, 3D,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700">
                <a:latin typeface="Open Sans"/>
                <a:ea typeface="Open Sans"/>
                <a:cs typeface="Open Sans"/>
                <a:sym typeface="Open Sans"/>
              </a:rPr>
              <a:t>d) 1C, 2B, 3A, 4D</a:t>
            </a:r>
            <a:endParaRPr sz="1700">
              <a:latin typeface="Open Sans"/>
              <a:ea typeface="Open Sans"/>
              <a:cs typeface="Open Sans"/>
              <a:sym typeface="Open Sans"/>
            </a:endParaRPr>
          </a:p>
        </p:txBody>
      </p:sp>
      <p:graphicFrame>
        <p:nvGraphicFramePr>
          <p:cNvPr id="290" name="Google Shape;290;p50"/>
          <p:cNvGraphicFramePr/>
          <p:nvPr/>
        </p:nvGraphicFramePr>
        <p:xfrm>
          <a:off x="0" y="967300"/>
          <a:ext cx="3000000" cy="3000000"/>
        </p:xfrm>
        <a:graphic>
          <a:graphicData uri="http://schemas.openxmlformats.org/drawingml/2006/table">
            <a:tbl>
              <a:tblPr>
                <a:noFill/>
                <a:tableStyleId>{10B4E7AE-2D56-4951-9267-EE1B9DE7A3AE}</a:tableStyleId>
              </a:tblPr>
              <a:tblGrid>
                <a:gridCol w="5713925"/>
                <a:gridCol w="3118375"/>
              </a:tblGrid>
              <a:tr h="2194050">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1. Failures in system behavior as it deviates from the user’s business needs</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2. Failures in communication between components</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3. Failures in logic in a module</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4. Failures in not correctly implemented business rules</a:t>
                      </a:r>
                      <a:endParaRPr sz="1600">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A. Component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B. Component integration testing</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C. System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D. Acceptance testing</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(1D) </a:t>
            </a:r>
            <a:r>
              <a:rPr lang="en" sz="2000"/>
              <a:t>The test basis for acceptance testing is the user’s business needs </a:t>
            </a:r>
            <a:endParaRPr b="1" sz="2000"/>
          </a:p>
          <a:p>
            <a:pPr indent="0" lvl="0" marL="0" rtl="0" algn="l">
              <a:spcBef>
                <a:spcPts val="1200"/>
              </a:spcBef>
              <a:spcAft>
                <a:spcPts val="0"/>
              </a:spcAft>
              <a:buNone/>
            </a:pPr>
            <a:r>
              <a:rPr b="1" lang="en" sz="2000"/>
              <a:t>(2B) </a:t>
            </a:r>
            <a:r>
              <a:rPr lang="en" sz="2000"/>
              <a:t>Communication between components is tested during component integration testing </a:t>
            </a:r>
            <a:endParaRPr b="1" sz="2000"/>
          </a:p>
          <a:p>
            <a:pPr indent="0" lvl="0" marL="0" rtl="0" algn="l">
              <a:spcBef>
                <a:spcPts val="1200"/>
              </a:spcBef>
              <a:spcAft>
                <a:spcPts val="0"/>
              </a:spcAft>
              <a:buNone/>
            </a:pPr>
            <a:r>
              <a:rPr b="1" lang="en" sz="2000"/>
              <a:t>(3A) </a:t>
            </a:r>
            <a:r>
              <a:rPr lang="en" sz="2000"/>
              <a:t>Failures in logic can be found during component testing </a:t>
            </a:r>
            <a:endParaRPr b="1" sz="2000"/>
          </a:p>
          <a:p>
            <a:pPr indent="0" lvl="0" marL="0" rtl="0" algn="l">
              <a:spcBef>
                <a:spcPts val="1200"/>
              </a:spcBef>
              <a:spcAft>
                <a:spcPts val="1200"/>
              </a:spcAft>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Further Explanation</a:t>
            </a:r>
            <a:endParaRPr b="0" sz="20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52"/>
          <p:cNvSpPr txBox="1"/>
          <p:nvPr>
            <p:ph idx="1" type="body"/>
          </p:nvPr>
        </p:nvSpPr>
        <p:spPr>
          <a:xfrm>
            <a:off x="311700" y="1869275"/>
            <a:ext cx="85206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spcBef>
                <a:spcPts val="1200"/>
              </a:spcBef>
              <a:spcAft>
                <a:spcPts val="0"/>
              </a:spcAft>
              <a:buNone/>
            </a:pPr>
            <a:r>
              <a:rPr lang="en" sz="2000">
                <a:solidFill>
                  <a:srgbClr val="000000"/>
                </a:solidFill>
              </a:rPr>
              <a:t>a) Only 4, 7, 8, 9</a:t>
            </a:r>
            <a:endParaRPr sz="2000">
              <a:solidFill>
                <a:srgbClr val="000000"/>
              </a:solidFill>
            </a:endParaRPr>
          </a:p>
          <a:p>
            <a:pPr indent="0" lvl="0" marL="0" rtl="0" algn="l">
              <a:spcBef>
                <a:spcPts val="1200"/>
              </a:spcBef>
              <a:spcAft>
                <a:spcPts val="0"/>
              </a:spcAft>
              <a:buNone/>
            </a:pPr>
            <a:r>
              <a:rPr lang="en" sz="2000"/>
              <a:t>b) Only 5, 7</a:t>
            </a:r>
            <a:endParaRPr sz="2000"/>
          </a:p>
          <a:p>
            <a:pPr indent="0" lvl="0" marL="0" rtl="0" algn="l">
              <a:spcBef>
                <a:spcPts val="1200"/>
              </a:spcBef>
              <a:spcAft>
                <a:spcPts val="0"/>
              </a:spcAft>
              <a:buNone/>
            </a:pPr>
            <a:r>
              <a:rPr lang="en" sz="2000">
                <a:solidFill>
                  <a:srgbClr val="000000"/>
                </a:solidFill>
              </a:rPr>
              <a:t>c) Only 4, 6, 8, 9</a:t>
            </a:r>
            <a:endParaRPr sz="2000">
              <a:solidFill>
                <a:srgbClr val="000000"/>
              </a:solidFill>
            </a:endParaRPr>
          </a:p>
          <a:p>
            <a:pPr indent="0" lvl="0" marL="0" rtl="0" algn="l">
              <a:spcBef>
                <a:spcPts val="1200"/>
              </a:spcBef>
              <a:spcAft>
                <a:spcPts val="1200"/>
              </a:spcAft>
              <a:buNone/>
            </a:pPr>
            <a:r>
              <a:rPr lang="en" sz="2000"/>
              <a:t>d) Only 5, 6</a:t>
            </a:r>
            <a:endParaRPr sz="2000"/>
          </a:p>
        </p:txBody>
      </p:sp>
      <p:pic>
        <p:nvPicPr>
          <p:cNvPr id="303" name="Google Shape;303;p52"/>
          <p:cNvPicPr preferRelativeResize="0"/>
          <p:nvPr/>
        </p:nvPicPr>
        <p:blipFill>
          <a:blip r:embed="rId3">
            <a:alphaModFix/>
          </a:blip>
          <a:stretch>
            <a:fillRect/>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TC1 and TC3 failed in Execution 1 (i.e., test (1) and test (3)), test (4) and test (6) are confirmation tests.</a:t>
            </a:r>
            <a:endParaRPr sz="2000"/>
          </a:p>
          <a:p>
            <a:pPr indent="0" lvl="0" marL="0" rtl="0" algn="l">
              <a:spcBef>
                <a:spcPts val="1200"/>
              </a:spcBef>
              <a:spcAft>
                <a:spcPts val="0"/>
              </a:spcAft>
              <a:buNone/>
            </a:pPr>
            <a:r>
              <a:rPr lang="en" sz="2000"/>
              <a:t>Because TC2 and TC3 failed in Execution 2 (i.e., tests (5) and (6)), test (8) and test (9) are also confirmation tests.</a:t>
            </a:r>
            <a:endParaRPr sz="2000"/>
          </a:p>
          <a:p>
            <a:pPr indent="0" lvl="0" marL="0" rtl="0" algn="l">
              <a:spcBef>
                <a:spcPts val="1200"/>
              </a:spcBef>
              <a:spcAft>
                <a:spcPts val="0"/>
              </a:spcAft>
              <a:buNone/>
            </a:pPr>
            <a:r>
              <a:rPr lang="en" sz="2000"/>
              <a:t>TC2 passed in Execution 1 (i.e., test (2)), so test (5) is a regression test.</a:t>
            </a:r>
            <a:endParaRPr sz="2000"/>
          </a:p>
          <a:p>
            <a:pPr indent="0" lvl="0" marL="0" rtl="0" algn="l">
              <a:spcBef>
                <a:spcPts val="1200"/>
              </a:spcBef>
              <a:spcAft>
                <a:spcPts val="1200"/>
              </a:spcAft>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accent4"/>
                </a:solidFill>
              </a:rPr>
              <a:t>15. </a:t>
            </a:r>
            <a:r>
              <a:rPr b="0" lang="en" sz="2500">
                <a:solidFill>
                  <a:schemeClr val="accent4"/>
                </a:solidFill>
              </a:rPr>
              <a:t>Which of the following is NOT a benefit of static testing?</a:t>
            </a:r>
            <a:endParaRPr b="0" sz="2500">
              <a:solidFill>
                <a:schemeClr val="accent4"/>
              </a:solidFill>
            </a:endParaRPr>
          </a:p>
        </p:txBody>
      </p:sp>
      <p:sp>
        <p:nvSpPr>
          <p:cNvPr id="315" name="Google Shape;315;p54"/>
          <p:cNvSpPr txBox="1"/>
          <p:nvPr>
            <p:ph idx="1" type="body"/>
          </p:nvPr>
        </p:nvSpPr>
        <p:spPr>
          <a:xfrm>
            <a:off x="311700" y="1266325"/>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Having less expensive defect management due to the ease of detecting defects later in the SDLC</a:t>
            </a:r>
            <a:endParaRPr sz="2000"/>
          </a:p>
          <a:p>
            <a:pPr indent="0" lvl="0" marL="0" rtl="0" algn="l">
              <a:spcBef>
                <a:spcPts val="1200"/>
              </a:spcBef>
              <a:spcAft>
                <a:spcPts val="0"/>
              </a:spcAft>
              <a:buNone/>
            </a:pPr>
            <a:r>
              <a:rPr lang="en" sz="2000"/>
              <a:t>b) Fixing defects found during static testing is generally much less expensive than fixing defects found during dynamic testing</a:t>
            </a:r>
            <a:endParaRPr sz="2000"/>
          </a:p>
          <a:p>
            <a:pPr indent="0" lvl="0" marL="0" rtl="0" algn="l">
              <a:spcBef>
                <a:spcPts val="1200"/>
              </a:spcBef>
              <a:spcAft>
                <a:spcPts val="0"/>
              </a:spcAft>
              <a:buNone/>
            </a:pPr>
            <a:r>
              <a:rPr lang="en" sz="2000"/>
              <a:t>c) Finding coding defects that might not have been found by only performing dynamic testing</a:t>
            </a:r>
            <a:endParaRPr sz="2000"/>
          </a:p>
          <a:p>
            <a:pPr indent="0" lvl="0" marL="0" rtl="0" algn="l">
              <a:spcBef>
                <a:spcPts val="1200"/>
              </a:spcBef>
              <a:spcAft>
                <a:spcPts val="1200"/>
              </a:spcAft>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spcBef>
                <a:spcPts val="1200"/>
              </a:spcBef>
              <a:spcAft>
                <a:spcPts val="0"/>
              </a:spcAft>
              <a:buNone/>
            </a:pPr>
            <a:r>
              <a:rPr lang="en">
                <a:solidFill>
                  <a:srgbClr val="000000"/>
                </a:solidFill>
              </a:rPr>
              <a:t>b, c, d are b</a:t>
            </a:r>
            <a:r>
              <a:rPr lang="en">
                <a:solidFill>
                  <a:srgbClr val="000000"/>
                </a:solidFill>
              </a:rPr>
              <a:t>enefits of Static testing: </a:t>
            </a:r>
            <a:br>
              <a:rPr b="1" lang="en"/>
            </a:br>
            <a:r>
              <a:rPr lang="en"/>
              <a:t>b) It identifies defects early, making them less costly to fix than if they were discovered during later stages like dynamic testing.</a:t>
            </a:r>
            <a:endParaRPr/>
          </a:p>
          <a:p>
            <a:pPr indent="0" lvl="0" marL="0" rtl="0" algn="l">
              <a:spcBef>
                <a:spcPts val="1200"/>
              </a:spcBef>
              <a:spcAft>
                <a:spcPts val="0"/>
              </a:spcAft>
              <a:buNone/>
            </a:pPr>
            <a:r>
              <a:rPr lang="en"/>
              <a:t>c) It can uncover issues in the code that might not be apparent during dynamic testing, providing a more comprehensive assessment.</a:t>
            </a:r>
            <a:endParaRPr/>
          </a:p>
          <a:p>
            <a:pPr indent="0" lvl="0" marL="0" rtl="0" algn="l">
              <a:spcBef>
                <a:spcPts val="1200"/>
              </a:spcBef>
              <a:spcAft>
                <a:spcPts val="1200"/>
              </a:spcAft>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16. Which of the following is a benefit of early and frequent feedback?</a:t>
            </a:r>
            <a:endParaRPr b="0" sz="2500"/>
          </a:p>
          <a:p>
            <a:pPr indent="0" lvl="0" marL="0" rtl="0" algn="l">
              <a:spcBef>
                <a:spcPts val="0"/>
              </a:spcBef>
              <a:spcAft>
                <a:spcPts val="0"/>
              </a:spcAft>
              <a:buNone/>
            </a:pPr>
            <a:r>
              <a:t/>
            </a:r>
            <a:endParaRPr b="0" sz="2500"/>
          </a:p>
        </p:txBody>
      </p:sp>
      <p:sp>
        <p:nvSpPr>
          <p:cNvPr id="327" name="Google Shape;32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Feedback can improve the test process, but if one only wants to improve future projects, the feedback does not need to come early or frequently</a:t>
            </a:r>
            <a:endParaRPr/>
          </a:p>
          <a:p>
            <a:pPr indent="0" lvl="0" marL="0" rtl="0" algn="l">
              <a:spcBef>
                <a:spcPts val="1200"/>
              </a:spcBef>
              <a:spcAft>
                <a:spcPts val="0"/>
              </a:spcAft>
              <a:buNone/>
            </a:pPr>
            <a:r>
              <a:rPr lang="en"/>
              <a:t>b) Is not correct. Feedback is not used to prioritize requirements</a:t>
            </a:r>
            <a:endParaRPr/>
          </a:p>
          <a:p>
            <a:pPr indent="0" lvl="0" marL="0" rtl="0" algn="l">
              <a:spcBef>
                <a:spcPts val="1200"/>
              </a:spcBef>
              <a:spcAft>
                <a:spcPts val="0"/>
              </a:spcAft>
              <a:buNone/>
            </a:pPr>
            <a:r>
              <a:rPr lang="en"/>
              <a:t>c) Is not correct. The quality of changes can be measured in multiple ways</a:t>
            </a:r>
            <a:endParaRPr/>
          </a:p>
          <a:p>
            <a:pPr indent="0" lvl="0" marL="0" rtl="0" algn="l">
              <a:spcBef>
                <a:spcPts val="1200"/>
              </a:spcBef>
              <a:spcAft>
                <a:spcPts val="0"/>
              </a:spcAft>
              <a:buNone/>
            </a:pPr>
            <a:r>
              <a:rPr lang="en">
                <a:highlight>
                  <a:schemeClr val="accent6"/>
                </a:highlight>
              </a:rPr>
              <a:t>d) Is correct.</a:t>
            </a:r>
            <a:r>
              <a:rPr lang="en"/>
              <a:t> Early and frequent feedback allows for the early communication of potential quality problems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17. </a:t>
            </a:r>
            <a:r>
              <a:rPr b="0" lang="en" sz="2500"/>
              <a:t>Which of the following review types is MOST likely being used?</a:t>
            </a:r>
            <a:endParaRPr sz="2500"/>
          </a:p>
        </p:txBody>
      </p:sp>
      <p:sp>
        <p:nvSpPr>
          <p:cNvPr id="339" name="Google Shape;339;p58"/>
          <p:cNvSpPr txBox="1"/>
          <p:nvPr>
            <p:ph idx="1" type="body"/>
          </p:nvPr>
        </p:nvSpPr>
        <p:spPr>
          <a:xfrm>
            <a:off x="311700" y="1266325"/>
            <a:ext cx="284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Informal review</a:t>
            </a:r>
            <a:endParaRPr sz="2000"/>
          </a:p>
          <a:p>
            <a:pPr indent="0" lvl="0" marL="0" rtl="0" algn="l">
              <a:spcBef>
                <a:spcPts val="1200"/>
              </a:spcBef>
              <a:spcAft>
                <a:spcPts val="0"/>
              </a:spcAft>
              <a:buNone/>
            </a:pPr>
            <a:r>
              <a:rPr lang="en" sz="2000"/>
              <a:t>b) Walkthrough</a:t>
            </a:r>
            <a:endParaRPr sz="2000"/>
          </a:p>
          <a:p>
            <a:pPr indent="0" lvl="0" marL="0" rtl="0" algn="l">
              <a:spcBef>
                <a:spcPts val="1200"/>
              </a:spcBef>
              <a:spcAft>
                <a:spcPts val="0"/>
              </a:spcAft>
              <a:buNone/>
            </a:pPr>
            <a:r>
              <a:rPr lang="en" sz="2000"/>
              <a:t>c) Technical review</a:t>
            </a:r>
            <a:endParaRPr sz="2000"/>
          </a:p>
          <a:p>
            <a:pPr indent="0" lvl="0" marL="0" rtl="0" algn="l">
              <a:spcBef>
                <a:spcPts val="1200"/>
              </a:spcBef>
              <a:spcAft>
                <a:spcPts val="1200"/>
              </a:spcAft>
              <a:buNone/>
            </a:pPr>
            <a:r>
              <a:rPr lang="en" sz="2000"/>
              <a:t>d) Inspection</a:t>
            </a:r>
            <a:endParaRPr sz="2000"/>
          </a:p>
        </p:txBody>
      </p:sp>
      <p:sp>
        <p:nvSpPr>
          <p:cNvPr id="340" name="Google Shape;340;p58"/>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PT Sans Narrow"/>
                <a:ea typeface="PT Sans Narrow"/>
                <a:cs typeface="PT Sans Narrow"/>
                <a:sym typeface="PT Sans Narrow"/>
              </a:rPr>
              <a:t>Given that t</a:t>
            </a:r>
            <a:r>
              <a:rPr lang="en" sz="2500">
                <a:solidFill>
                  <a:schemeClr val="accent1"/>
                </a:solidFill>
                <a:latin typeface="PT Sans Narrow"/>
                <a:ea typeface="PT Sans Narrow"/>
                <a:cs typeface="PT Sans Narrow"/>
                <a:sym typeface="PT Sans Narrow"/>
              </a:rPr>
              <a:t>he reviews being used in your organization have the following attributes:</a:t>
            </a:r>
            <a:endParaRPr sz="2500">
              <a:solidFill>
                <a:schemeClr val="accent1"/>
              </a:solidFill>
              <a:latin typeface="PT Sans Narrow"/>
              <a:ea typeface="PT Sans Narrow"/>
              <a:cs typeface="PT Sans Narrow"/>
              <a:sym typeface="PT Sans Narrow"/>
            </a:endParaRPr>
          </a:p>
          <a:p>
            <a:pPr indent="-355600" lvl="0" marL="457200" rtl="0" algn="l">
              <a:lnSpc>
                <a:spcPct val="115000"/>
              </a:lnSpc>
              <a:spcBef>
                <a:spcPts val="12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the role of a scribe</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main purpose is to evaluate quality</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meeting is led by the author of the work product</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individual preparation</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 review report is produced</a:t>
            </a:r>
            <a:endParaRPr sz="20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59"/>
          <p:cNvSpPr txBox="1"/>
          <p:nvPr>
            <p:ph idx="1" type="body"/>
          </p:nvPr>
        </p:nvSpPr>
        <p:spPr>
          <a:xfrm>
            <a:off x="311700" y="103772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Scribe is s</a:t>
            </a:r>
            <a:r>
              <a:rPr lang="en"/>
              <a:t>pecified for walkthroughs, technical reviews, and inspections; thus, the reviews being performed cannot be informal reviews</a:t>
            </a:r>
            <a:endParaRPr/>
          </a:p>
          <a:p>
            <a:pPr indent="-342900" lvl="0" marL="457200" rtl="0" algn="l">
              <a:spcBef>
                <a:spcPts val="0"/>
              </a:spcBef>
              <a:spcAft>
                <a:spcPts val="0"/>
              </a:spcAft>
              <a:buSzPts val="1800"/>
              <a:buChar char="●"/>
            </a:pPr>
            <a:r>
              <a:rPr lang="en"/>
              <a:t>The purpose of evaluating quality is one of the most important objectives of a walkthrough</a:t>
            </a:r>
            <a:endParaRPr/>
          </a:p>
          <a:p>
            <a:pPr indent="-342900" lvl="0" marL="457200" rtl="0" algn="l">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spcBef>
                <a:spcPts val="0"/>
              </a:spcBef>
              <a:spcAft>
                <a:spcPts val="0"/>
              </a:spcAft>
              <a:buSzPts val="1800"/>
              <a:buChar char="●"/>
            </a:pPr>
            <a:r>
              <a:rPr lang="en"/>
              <a:t>All types of reviews can include individual preparation (even informal reviews)</a:t>
            </a:r>
            <a:endParaRPr/>
          </a:p>
          <a:p>
            <a:pPr indent="-342900" lvl="0" marL="457200" rtl="0" algn="l">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8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18. </a:t>
            </a:r>
            <a:r>
              <a:rPr b="0" lang="en" sz="2500"/>
              <a:t>Which of these statements is NOT a factor that contributes to successful reviews?</a:t>
            </a:r>
            <a:endParaRPr sz="2500"/>
          </a:p>
        </p:txBody>
      </p:sp>
      <p:sp>
        <p:nvSpPr>
          <p:cNvPr id="352" name="Google Shape;352;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Participants should dedicate adequate time for the review</a:t>
            </a:r>
            <a:endParaRPr sz="2000"/>
          </a:p>
          <a:p>
            <a:pPr indent="0" lvl="0" marL="0" rtl="0" algn="l">
              <a:spcBef>
                <a:spcPts val="1200"/>
              </a:spcBef>
              <a:spcAft>
                <a:spcPts val="0"/>
              </a:spcAft>
              <a:buNone/>
            </a:pPr>
            <a:r>
              <a:rPr lang="en" sz="2000"/>
              <a:t>b) Splitting large work products into small parts to make the required effort less intense</a:t>
            </a:r>
            <a:endParaRPr sz="2000"/>
          </a:p>
          <a:p>
            <a:pPr indent="0" lvl="0" marL="0" rtl="0" algn="l">
              <a:spcBef>
                <a:spcPts val="1200"/>
              </a:spcBef>
              <a:spcAft>
                <a:spcPts val="0"/>
              </a:spcAft>
              <a:buNone/>
            </a:pPr>
            <a:r>
              <a:rPr lang="en" sz="2000"/>
              <a:t>c) Participants should avoid behaviors that might indicate boredom, exasperation, or hostility to other participants</a:t>
            </a:r>
            <a:endParaRPr sz="2000"/>
          </a:p>
          <a:p>
            <a:pPr indent="0" lvl="0" marL="0" rtl="0" algn="l">
              <a:spcBef>
                <a:spcPts val="1200"/>
              </a:spcBef>
              <a:spcAft>
                <a:spcPts val="1200"/>
              </a:spcAft>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10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61"/>
          <p:cNvSpPr txBox="1"/>
          <p:nvPr>
            <p:ph idx="1" type="body"/>
          </p:nvPr>
        </p:nvSpPr>
        <p:spPr>
          <a:xfrm>
            <a:off x="311700" y="1631150"/>
            <a:ext cx="85206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Adequate time for individuals is a success factor</a:t>
            </a:r>
            <a:endParaRPr sz="2000"/>
          </a:p>
          <a:p>
            <a:pPr indent="0" lvl="0" marL="0" rtl="0" algn="l">
              <a:spcBef>
                <a:spcPts val="1200"/>
              </a:spcBef>
              <a:spcAft>
                <a:spcPts val="0"/>
              </a:spcAft>
              <a:buNone/>
            </a:pPr>
            <a:r>
              <a:rPr lang="en" sz="2000"/>
              <a:t>b) Is not correct. Splitting work products into small adequate parts is a success factor</a:t>
            </a:r>
            <a:endParaRPr sz="2000"/>
          </a:p>
          <a:p>
            <a:pPr indent="0" lvl="0" marL="0" rtl="0" algn="l">
              <a:spcBef>
                <a:spcPts val="1200"/>
              </a:spcBef>
              <a:spcAft>
                <a:spcPts val="0"/>
              </a:spcAft>
              <a:buNone/>
            </a:pPr>
            <a:r>
              <a:rPr lang="en" sz="2000"/>
              <a:t>c) Is not correct. Avoiding behaviors that might indicate boredom, exasperation, etc. is a success factor</a:t>
            </a:r>
            <a:endParaRPr sz="2000"/>
          </a:p>
          <a:p>
            <a:pPr indent="0" lvl="0" marL="0" rtl="0" algn="l">
              <a:spcBef>
                <a:spcPts val="1200"/>
              </a:spcBef>
              <a:spcAft>
                <a:spcPts val="0"/>
              </a:spcAft>
              <a:buNone/>
            </a:pPr>
            <a:r>
              <a:rPr lang="en" sz="2000">
                <a:highlight>
                  <a:schemeClr val="accent6"/>
                </a:highlight>
              </a:rPr>
              <a:t>d) Is correct. </a:t>
            </a:r>
            <a:r>
              <a:rPr lang="en" sz="2000"/>
              <a:t>During reviews one can find defects, not failures</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2. </a:t>
            </a:r>
            <a:r>
              <a:rPr b="0" lang="en" sz="2000"/>
              <a:t>Which of the following options shows an </a:t>
            </a:r>
            <a:r>
              <a:rPr b="0" lang="en" sz="2000"/>
              <a:t>example </a:t>
            </a:r>
            <a:r>
              <a:rPr b="0" lang="en" sz="2000"/>
              <a:t>of test activities that contribute to success?</a:t>
            </a:r>
            <a:endParaRPr b="0" sz="2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spcBef>
                <a:spcPts val="1200"/>
              </a:spcBef>
              <a:spcAft>
                <a:spcPts val="0"/>
              </a:spcAft>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t>19. </a:t>
            </a:r>
            <a:r>
              <a:rPr b="0" lang="en" sz="2500"/>
              <a:t>Which of the following is a characteristic of experience-based test techniques?</a:t>
            </a:r>
            <a:endParaRPr b="0" sz="2500"/>
          </a:p>
          <a:p>
            <a:pPr indent="0" lvl="0" marL="0" rtl="0" algn="l">
              <a:spcBef>
                <a:spcPts val="0"/>
              </a:spcBef>
              <a:spcAft>
                <a:spcPts val="0"/>
              </a:spcAft>
              <a:buNone/>
            </a:pPr>
            <a:r>
              <a:t/>
            </a:r>
            <a:endParaRPr/>
          </a:p>
        </p:txBody>
      </p:sp>
      <p:sp>
        <p:nvSpPr>
          <p:cNvPr id="364" name="Google Shape;364;p62"/>
          <p:cNvSpPr txBox="1"/>
          <p:nvPr>
            <p:ph idx="1" type="body"/>
          </p:nvPr>
        </p:nvSpPr>
        <p:spPr>
          <a:xfrm>
            <a:off x="311700" y="1710075"/>
            <a:ext cx="8520600" cy="28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cases are created based on detailed design information</a:t>
            </a:r>
            <a:endParaRPr/>
          </a:p>
          <a:p>
            <a:pPr indent="0" lvl="0" marL="0" rtl="0" algn="l">
              <a:spcBef>
                <a:spcPts val="1200"/>
              </a:spcBef>
              <a:spcAft>
                <a:spcPts val="0"/>
              </a:spcAft>
              <a:buNone/>
            </a:pPr>
            <a:r>
              <a:rPr lang="en"/>
              <a:t>b) Items tested within the interface code section are used to measure coverage</a:t>
            </a:r>
            <a:endParaRPr/>
          </a:p>
          <a:p>
            <a:pPr indent="0" lvl="0" marL="0" rtl="0" algn="l">
              <a:spcBef>
                <a:spcPts val="1200"/>
              </a:spcBef>
              <a:spcAft>
                <a:spcPts val="0"/>
              </a:spcAft>
              <a:buNone/>
            </a:pPr>
            <a:r>
              <a:rPr lang="en"/>
              <a:t>c) The techniques heavily rely on the tester’s knowledge of the software and the business domain</a:t>
            </a:r>
            <a:endParaRPr/>
          </a:p>
          <a:p>
            <a:pPr indent="0" lvl="0" marL="0" rtl="0" algn="l">
              <a:spcBef>
                <a:spcPts val="1200"/>
              </a:spcBef>
              <a:spcAft>
                <a:spcPts val="1200"/>
              </a:spcAft>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96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63"/>
          <p:cNvSpPr txBox="1"/>
          <p:nvPr>
            <p:ph idx="1" type="body"/>
          </p:nvPr>
        </p:nvSpPr>
        <p:spPr>
          <a:xfrm>
            <a:off x="311700" y="1497975"/>
            <a:ext cx="8520600" cy="30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20</a:t>
            </a:r>
            <a:r>
              <a:rPr b="0" lang="en" sz="2500"/>
              <a:t>. You are testing a simple apartment search form with two search criteria:</a:t>
            </a:r>
            <a:endParaRPr b="0" sz="2500"/>
          </a:p>
          <a:p>
            <a:pPr indent="-355600" lvl="0" marL="457200" rtl="0" algn="l">
              <a:spcBef>
                <a:spcPts val="0"/>
              </a:spcBef>
              <a:spcAft>
                <a:spcPts val="0"/>
              </a:spcAft>
              <a:buSzPts val="2000"/>
              <a:buChar char="-"/>
            </a:pPr>
            <a:r>
              <a:rPr b="0" lang="en" sz="2000"/>
              <a:t>floor (with 3 options: ground floor; first floor; second or higher floor)</a:t>
            </a:r>
            <a:endParaRPr b="0" sz="2000"/>
          </a:p>
          <a:p>
            <a:pPr indent="-355600" lvl="0" marL="457200" rtl="0" algn="l">
              <a:spcBef>
                <a:spcPts val="0"/>
              </a:spcBef>
              <a:spcAft>
                <a:spcPts val="0"/>
              </a:spcAft>
              <a:buSzPts val="2000"/>
              <a:buChar char="-"/>
            </a:pPr>
            <a:r>
              <a:rPr b="0" lang="en" sz="2000"/>
              <a:t>garden type (with 3 possible options: no garden; small garden; large garden)</a:t>
            </a:r>
            <a:endParaRPr b="0" sz="2000"/>
          </a:p>
          <a:p>
            <a:pPr indent="0" lvl="0" marL="0" rtl="0" algn="l">
              <a:spcBef>
                <a:spcPts val="0"/>
              </a:spcBef>
              <a:spcAft>
                <a:spcPts val="0"/>
              </a:spcAft>
              <a:buNone/>
            </a:pPr>
            <a:r>
              <a:rPr b="0" lang="en" sz="2000"/>
              <a:t>Only apartments on the ground floor have gardens. The form has a built-in validation mechanism that will not allow you to use the search criteria which violate this rule.</a:t>
            </a:r>
            <a:endParaRPr b="0" sz="2000"/>
          </a:p>
          <a:p>
            <a:pPr indent="0" lvl="0" marL="0" rtl="0" algn="l">
              <a:spcBef>
                <a:spcPts val="0"/>
              </a:spcBef>
              <a:spcAft>
                <a:spcPts val="0"/>
              </a:spcAft>
              <a:buNone/>
            </a:pPr>
            <a:r>
              <a:rPr b="0" lang="en" sz="2000"/>
              <a:t>Each test has two input values: floor and garden type. You want to apply equivalence partitioning (EP) to cover each floor and each garden type in your tests.</a:t>
            </a:r>
            <a:endParaRPr b="0" sz="2000"/>
          </a:p>
          <a:p>
            <a:pPr indent="0" lvl="0" marL="0" rtl="0" algn="l">
              <a:spcBef>
                <a:spcPts val="0"/>
              </a:spcBef>
              <a:spcAft>
                <a:spcPts val="0"/>
              </a:spcAft>
              <a:buNone/>
            </a:pPr>
            <a:r>
              <a:rPr b="0" lang="en" sz="2000"/>
              <a:t>What is the minimal number of test cases to achieve 100% EP coverage?</a:t>
            </a:r>
            <a:endParaRPr b="0" sz="2000"/>
          </a:p>
          <a:p>
            <a:pPr indent="0" lvl="0" marL="0" rtl="0" algn="l">
              <a:spcBef>
                <a:spcPts val="0"/>
              </a:spcBef>
              <a:spcAft>
                <a:spcPts val="0"/>
              </a:spcAft>
              <a:buNone/>
            </a:pPr>
            <a:r>
              <a:rPr b="0" lang="en" sz="2000"/>
              <a:t>a) 3</a:t>
            </a:r>
            <a:endParaRPr b="0" sz="2000"/>
          </a:p>
          <a:p>
            <a:pPr indent="0" lvl="0" marL="0" rtl="0" algn="l">
              <a:spcBef>
                <a:spcPts val="0"/>
              </a:spcBef>
              <a:spcAft>
                <a:spcPts val="0"/>
              </a:spcAft>
              <a:buNone/>
            </a:pPr>
            <a:r>
              <a:rPr b="0" lang="en" sz="2000"/>
              <a:t>b) 4</a:t>
            </a:r>
            <a:endParaRPr b="0" sz="2000"/>
          </a:p>
          <a:p>
            <a:pPr indent="0" lvl="0" marL="0" rtl="0" algn="l">
              <a:spcBef>
                <a:spcPts val="0"/>
              </a:spcBef>
              <a:spcAft>
                <a:spcPts val="0"/>
              </a:spcAft>
              <a:buNone/>
            </a:pPr>
            <a:r>
              <a:rPr b="0" lang="en" sz="2000"/>
              <a:t>c) 5</a:t>
            </a:r>
            <a:endParaRPr b="0" sz="2000"/>
          </a:p>
          <a:p>
            <a:pPr indent="0" lvl="0" marL="0" rtl="0" algn="l">
              <a:spcBef>
                <a:spcPts val="0"/>
              </a:spcBef>
              <a:spcAft>
                <a:spcPts val="0"/>
              </a:spcAft>
              <a:buNone/>
            </a:pPr>
            <a:r>
              <a:rPr b="0" lang="en" sz="2000"/>
              <a:t>d) 6</a:t>
            </a:r>
            <a:endParaRPr b="0" sz="2000"/>
          </a:p>
          <a:p>
            <a:pPr indent="0" lvl="0" marL="0" rtl="0" algn="l">
              <a:spcBef>
                <a:spcPts val="0"/>
              </a:spcBef>
              <a:spcAft>
                <a:spcPts val="0"/>
              </a:spcAft>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46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65"/>
          <p:cNvSpPr txBox="1"/>
          <p:nvPr>
            <p:ph idx="1" type="body"/>
          </p:nvPr>
        </p:nvSpPr>
        <p:spPr>
          <a:xfrm>
            <a:off x="311700" y="1034000"/>
            <a:ext cx="8520600" cy="38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spcBef>
                <a:spcPts val="1200"/>
              </a:spcBef>
              <a:spcAft>
                <a:spcPts val="1200"/>
              </a:spcAft>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04900"/>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 </a:t>
            </a:r>
            <a:r>
              <a:rPr b="0" lang="en" sz="2000"/>
              <a:t>You are testing a system that calculates the final course grade for a given student.</a:t>
            </a:r>
            <a:endParaRPr b="0" sz="2000"/>
          </a:p>
          <a:p>
            <a:pPr indent="0" lvl="0" marL="0" rtl="0" algn="l">
              <a:spcBef>
                <a:spcPts val="0"/>
              </a:spcBef>
              <a:spcAft>
                <a:spcPts val="0"/>
              </a:spcAft>
              <a:buNone/>
            </a:pPr>
            <a:r>
              <a:rPr b="0" lang="en" sz="2000"/>
              <a:t>The final grade is assigned based on the final result, according to the following rules:</a:t>
            </a:r>
            <a:endParaRPr b="0" sz="2000"/>
          </a:p>
          <a:p>
            <a:pPr indent="0" lvl="0" marL="0" rtl="0" algn="l">
              <a:spcBef>
                <a:spcPts val="0"/>
              </a:spcBef>
              <a:spcAft>
                <a:spcPts val="0"/>
              </a:spcAft>
              <a:buNone/>
            </a:pPr>
            <a:r>
              <a:rPr b="0" lang="en" sz="1800"/>
              <a:t>0 – 50 points: failed</a:t>
            </a:r>
            <a:endParaRPr b="0" sz="1800"/>
          </a:p>
          <a:p>
            <a:pPr indent="0" lvl="0" marL="0" rtl="0" algn="l">
              <a:spcBef>
                <a:spcPts val="0"/>
              </a:spcBef>
              <a:spcAft>
                <a:spcPts val="0"/>
              </a:spcAft>
              <a:buNone/>
            </a:pPr>
            <a:r>
              <a:rPr b="0" lang="en" sz="1800"/>
              <a:t>51 – 60 points: fair</a:t>
            </a:r>
            <a:endParaRPr b="0" sz="1800"/>
          </a:p>
          <a:p>
            <a:pPr indent="0" lvl="0" marL="0" rtl="0" algn="l">
              <a:spcBef>
                <a:spcPts val="0"/>
              </a:spcBef>
              <a:spcAft>
                <a:spcPts val="0"/>
              </a:spcAft>
              <a:buNone/>
            </a:pPr>
            <a:r>
              <a:rPr b="0" lang="en" sz="1800"/>
              <a:t>61 – 70 points: satisfactory</a:t>
            </a:r>
            <a:endParaRPr b="0" sz="1800"/>
          </a:p>
          <a:p>
            <a:pPr indent="0" lvl="0" marL="0" rtl="0" algn="l">
              <a:spcBef>
                <a:spcPts val="0"/>
              </a:spcBef>
              <a:spcAft>
                <a:spcPts val="0"/>
              </a:spcAft>
              <a:buNone/>
            </a:pPr>
            <a:r>
              <a:rPr b="0" lang="en" sz="1800"/>
              <a:t>71 – 80 points: good</a:t>
            </a:r>
            <a:endParaRPr b="0" sz="1800"/>
          </a:p>
          <a:p>
            <a:pPr indent="0" lvl="0" marL="0" rtl="0" algn="l">
              <a:spcBef>
                <a:spcPts val="0"/>
              </a:spcBef>
              <a:spcAft>
                <a:spcPts val="0"/>
              </a:spcAft>
              <a:buNone/>
            </a:pPr>
            <a:r>
              <a:rPr b="0" lang="en" sz="1800"/>
              <a:t>81 – 90 points: very good</a:t>
            </a:r>
            <a:endParaRPr b="0" sz="1800"/>
          </a:p>
          <a:p>
            <a:pPr indent="0" lvl="0" marL="0" rtl="0" algn="l">
              <a:spcBef>
                <a:spcPts val="0"/>
              </a:spcBef>
              <a:spcAft>
                <a:spcPts val="0"/>
              </a:spcAft>
              <a:buNone/>
            </a:pPr>
            <a:r>
              <a:rPr b="0" lang="en" sz="1800"/>
              <a:t>91 – 100 points: excellent</a:t>
            </a:r>
            <a:endParaRPr b="0" sz="1800"/>
          </a:p>
          <a:p>
            <a:pPr indent="0" lvl="0" marL="0" rtl="0" algn="l">
              <a:spcBef>
                <a:spcPts val="0"/>
              </a:spcBef>
              <a:spcAft>
                <a:spcPts val="0"/>
              </a:spcAft>
              <a:buNone/>
            </a:pPr>
            <a:r>
              <a:rPr b="0" lang="en" sz="2000"/>
              <a:t>You have prepared the following set of test cases:</a:t>
            </a:r>
            <a:endParaRPr b="0" sz="2000"/>
          </a:p>
          <a:p>
            <a:pPr indent="0" lvl="0" marL="0" rtl="0" algn="l">
              <a:spcBef>
                <a:spcPts val="0"/>
              </a:spcBef>
              <a:spcAft>
                <a:spcPts val="0"/>
              </a:spcAft>
              <a:buNone/>
            </a:pPr>
            <a:r>
              <a:rPr b="0" lang="en" sz="2000"/>
              <a:t>What is the 2-value Boundary Value Analysis (BVA) coverage for the final result that is achieved with the existing test cases?</a:t>
            </a:r>
            <a:endParaRPr b="0" sz="2000"/>
          </a:p>
          <a:p>
            <a:pPr indent="0" lvl="0" marL="0" rtl="0" algn="l">
              <a:spcBef>
                <a:spcPts val="0"/>
              </a:spcBef>
              <a:spcAft>
                <a:spcPts val="0"/>
              </a:spcAft>
              <a:buNone/>
            </a:pPr>
            <a:r>
              <a:rPr b="0" lang="en" sz="1800"/>
              <a:t>a) 50%</a:t>
            </a:r>
            <a:endParaRPr b="0" sz="1800"/>
          </a:p>
          <a:p>
            <a:pPr indent="0" lvl="0" marL="0" rtl="0" algn="l">
              <a:spcBef>
                <a:spcPts val="0"/>
              </a:spcBef>
              <a:spcAft>
                <a:spcPts val="0"/>
              </a:spcAft>
              <a:buNone/>
            </a:pPr>
            <a:r>
              <a:rPr b="0" lang="en" sz="1800"/>
              <a:t>b) 60%</a:t>
            </a:r>
            <a:endParaRPr b="0" sz="1800"/>
          </a:p>
          <a:p>
            <a:pPr indent="0" lvl="0" marL="0" rtl="0" algn="l">
              <a:spcBef>
                <a:spcPts val="0"/>
              </a:spcBef>
              <a:spcAft>
                <a:spcPts val="0"/>
              </a:spcAft>
              <a:buNone/>
            </a:pPr>
            <a:r>
              <a:rPr b="0" lang="en" sz="1800"/>
              <a:t>c) 33.3%</a:t>
            </a:r>
            <a:endParaRPr b="0" sz="1800"/>
          </a:p>
          <a:p>
            <a:pPr indent="0" lvl="0" marL="0" rtl="0" algn="l">
              <a:spcBef>
                <a:spcPts val="0"/>
              </a:spcBef>
              <a:spcAft>
                <a:spcPts val="0"/>
              </a:spcAft>
              <a:buNone/>
            </a:pPr>
            <a:r>
              <a:rPr b="0" lang="en" sz="1800"/>
              <a:t>d) 100%</a:t>
            </a:r>
            <a:endParaRPr b="0" sz="1800"/>
          </a:p>
          <a:p>
            <a:pPr indent="0" lvl="0" marL="0" rtl="0" algn="l">
              <a:spcBef>
                <a:spcPts val="0"/>
              </a:spcBef>
              <a:spcAft>
                <a:spcPts val="0"/>
              </a:spcAft>
              <a:buNone/>
            </a:pPr>
            <a:r>
              <a:rPr b="0" lang="en" sz="2000"/>
              <a:t>Select ONE option</a:t>
            </a:r>
            <a:endParaRPr b="0" sz="2000"/>
          </a:p>
        </p:txBody>
      </p:sp>
      <p:pic>
        <p:nvPicPr>
          <p:cNvPr id="387" name="Google Shape;387;p66"/>
          <p:cNvPicPr preferRelativeResize="0"/>
          <p:nvPr/>
        </p:nvPicPr>
        <p:blipFill>
          <a:blip r:embed="rId3">
            <a:alphaModFix/>
          </a:blip>
          <a:stretch>
            <a:fillRect/>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12 boundary values for the final result values: 0, 50, 51, 60, 61, 70, 71, 80, 81, 90, 91, and 100.</a:t>
            </a:r>
            <a:endParaRPr/>
          </a:p>
          <a:p>
            <a:pPr indent="0" lvl="0" marL="0" rtl="0" algn="l">
              <a:spcBef>
                <a:spcPts val="1200"/>
              </a:spcBef>
              <a:spcAft>
                <a:spcPts val="0"/>
              </a:spcAft>
              <a:buNone/>
            </a:pPr>
            <a:r>
              <a:rPr lang="en"/>
              <a:t>The test cases cover six of them (TC1 – 91, TC2 – 50, TC3 – 81, TC4 – 60, TC5 – 70 and TC7 – 51).</a:t>
            </a:r>
            <a:endParaRPr/>
          </a:p>
          <a:p>
            <a:pPr indent="0" lvl="0" marL="0" rtl="0" algn="l">
              <a:spcBef>
                <a:spcPts val="1200"/>
              </a:spcBef>
              <a:spcAft>
                <a:spcPts val="0"/>
              </a:spcAft>
              <a:buNone/>
            </a:pPr>
            <a:r>
              <a:rPr lang="en"/>
              <a:t>Therefore, the test cases cover 6/12 = 50%.</a:t>
            </a:r>
            <a:endParaRPr/>
          </a:p>
          <a:p>
            <a:pPr indent="0" lvl="0" marL="0" rtl="0" algn="l">
              <a:spcBef>
                <a:spcPts val="1200"/>
              </a:spcBef>
              <a:spcAft>
                <a:spcPts val="1200"/>
              </a:spcAft>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idx="1" type="body"/>
          </p:nvPr>
        </p:nvSpPr>
        <p:spPr>
          <a:xfrm>
            <a:off x="311700" y="262425"/>
            <a:ext cx="8520600" cy="430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accent1"/>
                </a:solidFill>
              </a:rPr>
              <a:t>Question #22</a:t>
            </a:r>
            <a:endParaRPr>
              <a:solidFill>
                <a:schemeClr val="accent1"/>
              </a:solidFill>
            </a:endParaRPr>
          </a:p>
          <a:p>
            <a:pPr indent="0" lvl="0" marL="0" rtl="0" algn="l">
              <a:spcBef>
                <a:spcPts val="1200"/>
              </a:spcBef>
              <a:spcAft>
                <a:spcPts val="0"/>
              </a:spcAft>
              <a:buNone/>
            </a:pPr>
            <a:r>
              <a:rPr lang="en">
                <a:solidFill>
                  <a:schemeClr val="accent1"/>
                </a:solidFill>
              </a:rPr>
              <a:t>Your favorite bicycle daily rental store has just introduced a new Customer Relationship Management system and asked you, one of their most loyal members, to test it.</a:t>
            </a:r>
            <a:endParaRPr>
              <a:solidFill>
                <a:schemeClr val="accent1"/>
              </a:solidFill>
            </a:endParaRPr>
          </a:p>
          <a:p>
            <a:pPr indent="0" lvl="0" marL="0" rtl="0" algn="l">
              <a:spcBef>
                <a:spcPts val="1200"/>
              </a:spcBef>
              <a:spcAft>
                <a:spcPts val="0"/>
              </a:spcAft>
              <a:buNone/>
            </a:pPr>
            <a:r>
              <a:rPr lang="en">
                <a:solidFill>
                  <a:schemeClr val="accent1"/>
                </a:solidFill>
              </a:rPr>
              <a:t>The implemented features are as follows:</a:t>
            </a:r>
            <a:endParaRPr>
              <a:solidFill>
                <a:schemeClr val="accent1"/>
              </a:solidFill>
            </a:endParaRPr>
          </a:p>
          <a:p>
            <a:pPr indent="0" lvl="0" marL="0" rtl="0" algn="l">
              <a:spcBef>
                <a:spcPts val="1200"/>
              </a:spcBef>
              <a:spcAft>
                <a:spcPts val="0"/>
              </a:spcAft>
              <a:buNone/>
            </a:pPr>
            <a:r>
              <a:rPr lang="en">
                <a:solidFill>
                  <a:schemeClr val="accent1"/>
                </a:solidFill>
              </a:rPr>
              <a:t>Anyone can rent a bicycle, but members receive a 20% discount</a:t>
            </a:r>
            <a:endParaRPr>
              <a:solidFill>
                <a:schemeClr val="accent1"/>
              </a:solidFill>
            </a:endParaRPr>
          </a:p>
          <a:p>
            <a:pPr indent="0" lvl="0" marL="0" rtl="0" algn="l">
              <a:spcBef>
                <a:spcPts val="1200"/>
              </a:spcBef>
              <a:spcAft>
                <a:spcPts val="0"/>
              </a:spcAft>
              <a:buNone/>
            </a:pPr>
            <a:r>
              <a:rPr lang="en">
                <a:solidFill>
                  <a:schemeClr val="accent1"/>
                </a:solidFill>
              </a:rPr>
              <a:t>However, if the return deadline is missed, the discount is no longer available</a:t>
            </a:r>
            <a:endParaRPr>
              <a:solidFill>
                <a:schemeClr val="accent1"/>
              </a:solidFill>
            </a:endParaRPr>
          </a:p>
          <a:p>
            <a:pPr indent="0" lvl="0" marL="0" rtl="0" algn="l">
              <a:spcBef>
                <a:spcPts val="1200"/>
              </a:spcBef>
              <a:spcAft>
                <a:spcPts val="0"/>
              </a:spcAft>
              <a:buNone/>
            </a:pPr>
            <a:r>
              <a:rPr lang="en">
                <a:solidFill>
                  <a:schemeClr val="accent1"/>
                </a:solidFill>
              </a:rPr>
              <a:t>After 15 rentals, members get a gift: a T-Shirt</a:t>
            </a:r>
            <a:endParaRPr>
              <a:solidFill>
                <a:schemeClr val="accent1"/>
              </a:solidFill>
            </a:endParaRPr>
          </a:p>
          <a:p>
            <a:pPr indent="0" lvl="0" marL="0" rtl="0" algn="l">
              <a:spcBef>
                <a:spcPts val="1200"/>
              </a:spcBef>
              <a:spcAft>
                <a:spcPts val="0"/>
              </a:spcAft>
              <a:buNone/>
            </a:pPr>
            <a:r>
              <a:rPr lang="en">
                <a:solidFill>
                  <a:schemeClr val="accent1"/>
                </a:solidFill>
              </a:rPr>
              <a:t>Decision table describing the implemented features looks as follows:</a:t>
            </a:r>
            <a:endParaRPr>
              <a:solidFill>
                <a:schemeClr val="accent1"/>
              </a:solidFill>
            </a:endParaRPr>
          </a:p>
          <a:p>
            <a:pPr indent="0" lvl="0" marL="0" rtl="0" algn="l">
              <a:spcBef>
                <a:spcPts val="1200"/>
              </a:spcBef>
              <a:spcAft>
                <a:spcPts val="1200"/>
              </a:spcAft>
              <a:buNone/>
            </a:pPr>
            <a:r>
              <a:t/>
            </a:r>
            <a:endParaRPr>
              <a:solidFill>
                <a:schemeClr val="accen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4" name="Google Shape;404;p6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688">
                <a:highlight>
                  <a:schemeClr val="lt1"/>
                </a:highlight>
              </a:rPr>
              <a:t>a) Having testers involved during various software development lifecycle (SDLC) activities will help to detect defects in work products</a:t>
            </a:r>
            <a:endParaRPr b="0" sz="1688">
              <a:highlight>
                <a:schemeClr val="lt1"/>
              </a:highlight>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14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u="sng"/>
              <a:t>3. </a:t>
            </a:r>
            <a:r>
              <a:rPr b="0" lang="en" sz="2000" u="sng"/>
              <a:t>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20"/>
          <p:cNvSpPr txBox="1"/>
          <p:nvPr>
            <p:ph idx="1" type="body"/>
          </p:nvPr>
        </p:nvSpPr>
        <p:spPr>
          <a:xfrm>
            <a:off x="311700" y="1936925"/>
            <a:ext cx="8520600" cy="26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Tests wear out</a:t>
            </a:r>
            <a:endParaRPr sz="2000">
              <a:highlight>
                <a:schemeClr val="lt1"/>
              </a:highlight>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