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5143500" cx="9144000"/>
  <p:notesSz cx="6858000" cy="9144000"/>
  <p:embeddedFontLst>
    <p:embeddedFont>
      <p:font typeface="PT Sans Narrow"/>
      <p:regular r:id="rId74"/>
      <p:bold r:id="rId75"/>
    </p:embeddedFont>
    <p:embeddedFont>
      <p:font typeface="Open Sans"/>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59F03E-C012-4ECB-87B2-DC20DBBFA527}">
  <a:tblStyle styleId="{7559F03E-C012-4ECB-87B2-DC20DBBFA5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PTSansNarrow-bold.fntdata"/><Relationship Id="rId30" Type="http://schemas.openxmlformats.org/officeDocument/2006/relationships/slide" Target="slides/slide24.xml"/><Relationship Id="rId74" Type="http://schemas.openxmlformats.org/officeDocument/2006/relationships/font" Target="fonts/PTSansNarrow-regular.fntdata"/><Relationship Id="rId33" Type="http://schemas.openxmlformats.org/officeDocument/2006/relationships/slide" Target="slides/slide27.xml"/><Relationship Id="rId77" Type="http://schemas.openxmlformats.org/officeDocument/2006/relationships/font" Target="fonts/OpenSans-bold.fntdata"/><Relationship Id="rId32" Type="http://schemas.openxmlformats.org/officeDocument/2006/relationships/slide" Target="slides/slide26.xml"/><Relationship Id="rId76" Type="http://schemas.openxmlformats.org/officeDocument/2006/relationships/font" Target="fonts/OpenSans-regular.fntdata"/><Relationship Id="rId35" Type="http://schemas.openxmlformats.org/officeDocument/2006/relationships/slide" Target="slides/slide29.xml"/><Relationship Id="rId79" Type="http://schemas.openxmlformats.org/officeDocument/2006/relationships/font" Target="fonts/OpenSans-boldItalic.fntdata"/><Relationship Id="rId34" Type="http://schemas.openxmlformats.org/officeDocument/2006/relationships/slide" Target="slides/slide28.xml"/><Relationship Id="rId78" Type="http://schemas.openxmlformats.org/officeDocument/2006/relationships/font" Target="fonts/OpenSans-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a4c6b8399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a4c6b8399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a5f32ce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a5f32ce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a5f32ce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a5f32ce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a5f32ce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a5f32ce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14b5910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14b5910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14b5910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14b5910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14b5910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14b5910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14b59101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14b59101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14b5910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14b5910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14b59101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14b59101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a4c6b83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a4c6b83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14b59101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14b59101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14b59101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14b59101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14b5910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14b5910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14b59101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14b59101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14b59101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14b59101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14b5910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14b5910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16112f1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16112f1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16112f1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16112f1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16112f1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16112f1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16112f18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16112f18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a4c6b8399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a4c6b8399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16112f1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16112f18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16112f18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16112f1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0313923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0313923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0313923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0313923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0313923d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0313923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08d7656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a08d7656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08d7656a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08d7656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0313923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0313923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08d7656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08d7656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08d7656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08d7656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a4c6b8399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a4c6b8399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08d7656a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08d7656a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08d7656a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08d7656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08d7656a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a08d7656a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08d7656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08d7656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08d7656a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a08d7656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1f92896a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a1f92896a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1f92896a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1f92896a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1f92896a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1f92896a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1f92896a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a1f92896a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a1f92896a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a1f92896a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a4c6b8399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a4c6b8399_0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a1f92896aa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a1f92896aa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a4d061b7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a4d061b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a4d061b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a4d061b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a4d061b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6a4d061b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6a4d061b7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6a4d061b7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a4d061b7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6a4d061b7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f13a2c1d0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f13a2c1d0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f13a2c1d0d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f13a2c1d0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f13a2c1d0d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f13a2c1d0d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f13a2c1d0d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f13a2c1d0d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a4c6b8399_0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a4c6b8399_0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f13a2c1d0d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f13a2c1d0d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f13a2c1d0d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f13a2c1d0d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f13a2c1d0d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f13a2c1d0d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f13a2c1d0d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f13a2c1d0d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f13a2c1d0d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f13a2c1d0d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f13a2c1d0d_4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f13a2c1d0d_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f13a2c1d0d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f13a2c1d0d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f13a2c1d0d_4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f13a2c1d0d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a4c6b8399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a4c6b8399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a4c6b8399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a4c6b8399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a4c6b8399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a4c6b8399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ISTQB</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Foundation Level Preparation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45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121" name="Google Shape;121;p22"/>
          <p:cNvSpPr txBox="1"/>
          <p:nvPr>
            <p:ph idx="1" type="body"/>
          </p:nvPr>
        </p:nvSpPr>
        <p:spPr>
          <a:xfrm>
            <a:off x="311700" y="904925"/>
            <a:ext cx="8520600" cy="3664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225">
                <a:highlight>
                  <a:schemeClr val="accent6"/>
                </a:highlight>
                <a:latin typeface="Arial"/>
                <a:ea typeface="Arial"/>
                <a:cs typeface="Arial"/>
                <a:sym typeface="Arial"/>
              </a:rPr>
              <a:t>a) Tests wear out</a:t>
            </a:r>
            <a:endParaRPr sz="1225">
              <a:highlight>
                <a:schemeClr val="accent6"/>
              </a:highlight>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testing principle that explains your skepticism in this situation is "Tests wear out." This principle suggests that over time, as the same regression tests are repeatedly executed without any updates or changes, their effectiveness diminishes. If you're running the same regression tests in multiple iterations without identifying any new regression defects, it may indicate that the tests have become less effective in detecting potential issues. While it's good that no new defects are being found, it's also a sign that the existing regression tests may need review and maintenance to remain valuable.</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The other principles mentioned are not directly related to the situation described:</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b) Absence-of-errors fallacy suggests that the absence of reported defects doesn't necessarily mean the absence of defects in the software, but it doesn't address the issue of the effectiveness of regression tests.</a:t>
            </a:r>
            <a:endParaRPr sz="1225">
              <a:latin typeface="Arial"/>
              <a:ea typeface="Arial"/>
              <a:cs typeface="Arial"/>
              <a:sym typeface="Arial"/>
            </a:endParaRPr>
          </a:p>
          <a:p>
            <a:pPr indent="0" lvl="0" marL="0" rtl="0" algn="l">
              <a:lnSpc>
                <a:spcPct val="105000"/>
              </a:lnSpc>
              <a:spcBef>
                <a:spcPts val="1200"/>
              </a:spcBef>
              <a:spcAft>
                <a:spcPts val="0"/>
              </a:spcAft>
              <a:buSzPts val="688"/>
              <a:buNone/>
            </a:pPr>
            <a:r>
              <a:rPr lang="en" sz="1225">
                <a:latin typeface="Arial"/>
                <a:ea typeface="Arial"/>
                <a:cs typeface="Arial"/>
                <a:sym typeface="Arial"/>
              </a:rPr>
              <a:t>c) Defects cluster together refers to the observation that defects often tend to be concentrated in certain areas or components of a system. It doesn't directly address the situation of unchanged regression tests.</a:t>
            </a:r>
            <a:endParaRPr sz="1225">
              <a:latin typeface="Arial"/>
              <a:ea typeface="Arial"/>
              <a:cs typeface="Arial"/>
              <a:sym typeface="Arial"/>
            </a:endParaRPr>
          </a:p>
          <a:p>
            <a:pPr indent="0" lvl="0" marL="0" rtl="0" algn="l">
              <a:lnSpc>
                <a:spcPct val="105000"/>
              </a:lnSpc>
              <a:spcBef>
                <a:spcPts val="1200"/>
              </a:spcBef>
              <a:spcAft>
                <a:spcPts val="1200"/>
              </a:spcAft>
              <a:buSzPts val="688"/>
              <a:buNone/>
            </a:pPr>
            <a:r>
              <a:rPr lang="en" sz="1225">
                <a:latin typeface="Arial"/>
                <a:ea typeface="Arial"/>
                <a:cs typeface="Arial"/>
                <a:sym typeface="Arial"/>
              </a:rPr>
              <a:t>d) Exhaustive testing is impossible is a principle that highlights that it's practically impossible to test all possible input combinations and paths. It doesn't relate to the effectiveness of existing regression tests.</a:t>
            </a:r>
            <a:endParaRPr sz="1225">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116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20"/>
              <a:t>4. </a:t>
            </a:r>
            <a:r>
              <a:rPr b="0" lang="en" sz="2020"/>
              <a:t>You work in a team that develops a mobile application for food ordering. In the current iteration the team decided to implement the payment functionality. Which of the following activities is a part of test analysis?</a:t>
            </a:r>
            <a:endParaRPr sz="3640"/>
          </a:p>
        </p:txBody>
      </p:sp>
      <p:sp>
        <p:nvSpPr>
          <p:cNvPr id="127" name="Google Shape;127;p23"/>
          <p:cNvSpPr txBox="1"/>
          <p:nvPr>
            <p:ph idx="1" type="body"/>
          </p:nvPr>
        </p:nvSpPr>
        <p:spPr>
          <a:xfrm>
            <a:off x="311700" y="1607225"/>
            <a:ext cx="8520600" cy="294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00">
                <a:latin typeface="Arial"/>
                <a:ea typeface="Arial"/>
                <a:cs typeface="Arial"/>
                <a:sym typeface="Arial"/>
              </a:rPr>
              <a:t>a) Estimating that testing the integration with the payment service will take 8 person-days</a:t>
            </a:r>
            <a:endParaRPr sz="1900">
              <a:latin typeface="Arial"/>
              <a:ea typeface="Arial"/>
              <a:cs typeface="Arial"/>
              <a:sym typeface="Arial"/>
            </a:endParaRPr>
          </a:p>
          <a:p>
            <a:pPr indent="0" lvl="0" marL="0" rtl="0" algn="l">
              <a:spcBef>
                <a:spcPts val="1200"/>
              </a:spcBef>
              <a:spcAft>
                <a:spcPts val="0"/>
              </a:spcAft>
              <a:buNone/>
            </a:pPr>
            <a:r>
              <a:rPr lang="en" sz="1900">
                <a:latin typeface="Arial"/>
                <a:ea typeface="Arial"/>
                <a:cs typeface="Arial"/>
                <a:sym typeface="Arial"/>
              </a:rPr>
              <a:t>b) Deciding that the team should test if it is possible to properly share payment between many users </a:t>
            </a:r>
            <a:endParaRPr sz="1900">
              <a:latin typeface="Arial"/>
              <a:ea typeface="Arial"/>
              <a:cs typeface="Arial"/>
              <a:sym typeface="Arial"/>
            </a:endParaRPr>
          </a:p>
          <a:p>
            <a:pPr indent="0" lvl="0" marL="0" rtl="0" algn="l">
              <a:spcBef>
                <a:spcPts val="1200"/>
              </a:spcBef>
              <a:spcAft>
                <a:spcPts val="0"/>
              </a:spcAft>
              <a:buNone/>
            </a:pPr>
            <a:r>
              <a:rPr lang="en" sz="1900">
                <a:latin typeface="Arial"/>
                <a:ea typeface="Arial"/>
                <a:cs typeface="Arial"/>
                <a:sym typeface="Arial"/>
              </a:rPr>
              <a:t>c) Using boundary value analysis (BVA) to derive the test data for the test cases that check the correct payment processing for the minimum allowed amount to be paid</a:t>
            </a:r>
            <a:endParaRPr sz="1900">
              <a:latin typeface="Arial"/>
              <a:ea typeface="Arial"/>
              <a:cs typeface="Arial"/>
              <a:sym typeface="Arial"/>
            </a:endParaRPr>
          </a:p>
          <a:p>
            <a:pPr indent="0" lvl="0" marL="0" rtl="0" algn="l">
              <a:spcBef>
                <a:spcPts val="1200"/>
              </a:spcBef>
              <a:spcAft>
                <a:spcPts val="1200"/>
              </a:spcAft>
              <a:buNone/>
            </a:pPr>
            <a:r>
              <a:rPr lang="en" sz="1900">
                <a:latin typeface="Arial"/>
                <a:ea typeface="Arial"/>
                <a:cs typeface="Arial"/>
                <a:sym typeface="Arial"/>
              </a:rPr>
              <a:t>d) Analyzing the discrepancy between the actual result and expected result after executing a test case that checks the process of payment with a credit card, and reporting a defect </a:t>
            </a:r>
            <a:endParaRPr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t>b) This is an example of defining test conditions which is a part of test analysis</a:t>
            </a:r>
            <a:endParaRPr sz="2000"/>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Estimating the test effort is part of test planning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b) Is correct. This is an example of defining test conditions which is a part of test analysis </a:t>
            </a:r>
            <a:endParaRPr sz="2000">
              <a:highlight>
                <a:schemeClr val="accent6"/>
              </a:highlight>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Is not correct. Using test techniques to derive coverage items is a part of test design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Reporting defects found during dynamic testing is a part of test execution </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48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0" lang="en" sz="2000"/>
              <a:t>Further Explanation</a:t>
            </a:r>
            <a:endParaRPr b="0" sz="2000"/>
          </a:p>
        </p:txBody>
      </p:sp>
      <p:sp>
        <p:nvSpPr>
          <p:cNvPr id="139" name="Google Shape;139;p25"/>
          <p:cNvSpPr txBox="1"/>
          <p:nvPr>
            <p:ph idx="1" type="body"/>
          </p:nvPr>
        </p:nvSpPr>
        <p:spPr>
          <a:xfrm>
            <a:off x="311700" y="928625"/>
            <a:ext cx="8520600" cy="36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43541"/>
                </a:solidFill>
                <a:highlight>
                  <a:schemeClr val="accent6"/>
                </a:highlight>
                <a:latin typeface="Arial"/>
                <a:ea typeface="Arial"/>
                <a:cs typeface="Arial"/>
                <a:sym typeface="Arial"/>
              </a:rPr>
              <a:t>b) Deciding that the team should test if it is possible to properly share payment between many users</a:t>
            </a:r>
            <a:endParaRPr sz="1300">
              <a:solidFill>
                <a:srgbClr val="343541"/>
              </a:solidFill>
              <a:highlight>
                <a:schemeClr val="accent6"/>
              </a:highlight>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Option (b) involves a decision related to what to test, which is a part of test analysis. It's about identifying the test objectives, in this case, testing the ability to share payment between multiple users.In the context of software testing, "test analysis" typically refers to the process of identifying, understanding, and planning the testing activities. Test analysis involves activities such as defining what to test, what not to test, and how to test. It also includes identifying test conditions, test objectives, and test requirements. Test design, on the other hand, is the phase where test cases and test scripts are developed based on the test analysis.</a:t>
            </a:r>
            <a:endParaRPr sz="1300">
              <a:solidFill>
                <a:srgbClr val="343541"/>
              </a:solidFill>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a) Estimating the effort (8 person-days) is related to test planning, not analysis.</a:t>
            </a:r>
            <a:endParaRPr sz="1300">
              <a:solidFill>
                <a:srgbClr val="343541"/>
              </a:solidFill>
              <a:latin typeface="Arial"/>
              <a:ea typeface="Arial"/>
              <a:cs typeface="Arial"/>
              <a:sym typeface="Arial"/>
            </a:endParaRPr>
          </a:p>
          <a:p>
            <a:pPr indent="0" lvl="0" marL="0" rtl="0" algn="l">
              <a:spcBef>
                <a:spcPts val="1200"/>
              </a:spcBef>
              <a:spcAft>
                <a:spcPts val="0"/>
              </a:spcAft>
              <a:buNone/>
            </a:pPr>
            <a:r>
              <a:rPr lang="en" sz="1300">
                <a:solidFill>
                  <a:srgbClr val="343541"/>
                </a:solidFill>
                <a:latin typeface="Arial"/>
                <a:ea typeface="Arial"/>
                <a:cs typeface="Arial"/>
                <a:sym typeface="Arial"/>
              </a:rPr>
              <a:t>c) Using boundary value analysis (BVA) to derive test data is a part of test design, as it's about creating specific test cases based on analysis.</a:t>
            </a:r>
            <a:endParaRPr sz="1300">
              <a:solidFill>
                <a:srgbClr val="343541"/>
              </a:solidFill>
              <a:latin typeface="Arial"/>
              <a:ea typeface="Arial"/>
              <a:cs typeface="Arial"/>
              <a:sym typeface="Arial"/>
            </a:endParaRPr>
          </a:p>
          <a:p>
            <a:pPr indent="0" lvl="0" marL="0" rtl="0" algn="l">
              <a:spcBef>
                <a:spcPts val="1200"/>
              </a:spcBef>
              <a:spcAft>
                <a:spcPts val="1200"/>
              </a:spcAft>
              <a:buNone/>
            </a:pPr>
            <a:r>
              <a:rPr lang="en" sz="1300">
                <a:solidFill>
                  <a:srgbClr val="343541"/>
                </a:solidFill>
                <a:latin typeface="Arial"/>
                <a:ea typeface="Arial"/>
                <a:cs typeface="Arial"/>
                <a:sym typeface="Arial"/>
              </a:rPr>
              <a:t>d) Analyzing the discrepancy between actual and expected results and reporting defects is part of test execution and defect reporting, not analysis</a:t>
            </a:r>
            <a:endParaRPr sz="1300">
              <a:solidFill>
                <a:srgbClr val="34354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202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1700"/>
              <a:t>5. </a:t>
            </a:r>
            <a:r>
              <a:rPr b="0" lang="en" sz="1700"/>
              <a:t>Which of the following factors (i-v) have SIGNIFICANT influence on the test process?</a:t>
            </a:r>
            <a:br>
              <a:rPr b="0" lang="en" sz="1700"/>
            </a:br>
            <a:r>
              <a:rPr b="0" lang="en" sz="1700">
                <a:solidFill>
                  <a:schemeClr val="dk2"/>
                </a:solidFill>
              </a:rPr>
              <a:t>i. The SDLC </a:t>
            </a:r>
            <a:br>
              <a:rPr b="0" lang="en" sz="1700">
                <a:solidFill>
                  <a:schemeClr val="dk2"/>
                </a:solidFill>
              </a:rPr>
            </a:br>
            <a:r>
              <a:rPr b="0" lang="en" sz="1700">
                <a:solidFill>
                  <a:schemeClr val="dk2"/>
                </a:solidFill>
              </a:rPr>
              <a:t>ii. The number of defects detected in previous projects </a:t>
            </a:r>
            <a:br>
              <a:rPr b="0" lang="en" sz="1700">
                <a:solidFill>
                  <a:schemeClr val="dk2"/>
                </a:solidFill>
              </a:rPr>
            </a:br>
            <a:r>
              <a:rPr b="0" lang="en" sz="1700">
                <a:solidFill>
                  <a:schemeClr val="dk2"/>
                </a:solidFill>
              </a:rPr>
              <a:t>iii. The identified product risks </a:t>
            </a:r>
            <a:br>
              <a:rPr b="0" lang="en" sz="1700">
                <a:solidFill>
                  <a:schemeClr val="dk2"/>
                </a:solidFill>
              </a:rPr>
            </a:br>
            <a:r>
              <a:rPr b="0" lang="en" sz="1700">
                <a:solidFill>
                  <a:schemeClr val="dk2"/>
                </a:solidFill>
              </a:rPr>
              <a:t>iv. New regulatory requirements forcing formal white-box testing </a:t>
            </a:r>
            <a:br>
              <a:rPr b="0" lang="en" sz="1700">
                <a:solidFill>
                  <a:schemeClr val="dk2"/>
                </a:solidFill>
              </a:rPr>
            </a:br>
            <a:r>
              <a:rPr b="0" lang="en" sz="1700">
                <a:solidFill>
                  <a:schemeClr val="dk2"/>
                </a:solidFill>
              </a:rPr>
              <a:t>v. The test environment setup</a:t>
            </a:r>
            <a:endParaRPr b="0" sz="1700"/>
          </a:p>
        </p:txBody>
      </p:sp>
      <p:sp>
        <p:nvSpPr>
          <p:cNvPr id="145" name="Google Shape;145;p26"/>
          <p:cNvSpPr txBox="1"/>
          <p:nvPr>
            <p:ph idx="1" type="body"/>
          </p:nvPr>
        </p:nvSpPr>
        <p:spPr>
          <a:xfrm>
            <a:off x="311700" y="2547575"/>
            <a:ext cx="8520600" cy="202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 ii have significant influence; iii, iv, v have not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 iii, iv have significant influence; ii, v have not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ii, iv, v have significant influence; i, iii have not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iii, v have significant influence; i, ii, iv have not </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48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solidFill>
                  <a:schemeClr val="accent4"/>
                </a:solidFill>
                <a:highlight>
                  <a:schemeClr val="accent6"/>
                </a:highlight>
              </a:rPr>
              <a:t>b) Is correct</a:t>
            </a:r>
            <a:endParaRPr sz="2000">
              <a:solidFill>
                <a:schemeClr val="accent4"/>
              </a:solidFill>
              <a:highlight>
                <a:schemeClr val="accent6"/>
              </a:highlight>
            </a:endParaRPr>
          </a:p>
        </p:txBody>
      </p:sp>
      <p:sp>
        <p:nvSpPr>
          <p:cNvPr id="151" name="Google Shape;151;p27"/>
          <p:cNvSpPr txBox="1"/>
          <p:nvPr>
            <p:ph idx="1" type="body"/>
          </p:nvPr>
        </p:nvSpPr>
        <p:spPr>
          <a:xfrm>
            <a:off x="311700" y="930725"/>
            <a:ext cx="8520600" cy="3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accent4"/>
                </a:solidFill>
                <a:latin typeface="Arial"/>
                <a:ea typeface="Arial"/>
                <a:cs typeface="Arial"/>
                <a:sym typeface="Arial"/>
              </a:rPr>
              <a:t>i. Is true</a:t>
            </a:r>
            <a:r>
              <a:rPr lang="en" sz="1700">
                <a:solidFill>
                  <a:srgbClr val="343541"/>
                </a:solidFill>
                <a:latin typeface="Arial"/>
                <a:ea typeface="Arial"/>
                <a:cs typeface="Arial"/>
                <a:sym typeface="Arial"/>
              </a:rPr>
              <a:t>.</a:t>
            </a:r>
            <a:r>
              <a:rPr lang="en" sz="1700">
                <a:solidFill>
                  <a:srgbClr val="343541"/>
                </a:solidFill>
                <a:highlight>
                  <a:schemeClr val="accent6"/>
                </a:highlight>
                <a:latin typeface="Arial"/>
                <a:ea typeface="Arial"/>
                <a:cs typeface="Arial"/>
                <a:sym typeface="Arial"/>
              </a:rPr>
              <a:t>The SDLC </a:t>
            </a:r>
            <a:r>
              <a:rPr lang="en" sz="1700">
                <a:solidFill>
                  <a:srgbClr val="343541"/>
                </a:solidFill>
                <a:latin typeface="Arial"/>
                <a:ea typeface="Arial"/>
                <a:cs typeface="Arial"/>
                <a:sym typeface="Arial"/>
              </a:rPr>
              <a:t>has an influence on the test process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rgbClr val="343541"/>
                </a:solidFill>
                <a:latin typeface="Arial"/>
                <a:ea typeface="Arial"/>
                <a:cs typeface="Arial"/>
                <a:sym typeface="Arial"/>
              </a:rPr>
              <a:t>ii. Is false. The number of defects detected in previous projects may have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some influence, but this is not as significant as i, iii and iv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chemeClr val="accent4"/>
                </a:solidFill>
                <a:latin typeface="Arial"/>
                <a:ea typeface="Arial"/>
                <a:cs typeface="Arial"/>
                <a:sym typeface="Arial"/>
              </a:rPr>
              <a:t>iii.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The identified product risks</a:t>
            </a:r>
            <a:r>
              <a:rPr lang="en" sz="1700">
                <a:solidFill>
                  <a:srgbClr val="343541"/>
                </a:solidFill>
                <a:latin typeface="Arial"/>
                <a:ea typeface="Arial"/>
                <a:cs typeface="Arial"/>
                <a:sym typeface="Arial"/>
              </a:rPr>
              <a:t> are one of the most important</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factors influencing the test process </a:t>
            </a:r>
            <a:endParaRPr sz="1700">
              <a:solidFill>
                <a:srgbClr val="343541"/>
              </a:solidFill>
              <a:latin typeface="Arial"/>
              <a:ea typeface="Arial"/>
              <a:cs typeface="Arial"/>
              <a:sym typeface="Arial"/>
            </a:endParaRPr>
          </a:p>
          <a:p>
            <a:pPr indent="0" lvl="0" marL="0" rtl="0" algn="l">
              <a:spcBef>
                <a:spcPts val="1200"/>
              </a:spcBef>
              <a:spcAft>
                <a:spcPts val="0"/>
              </a:spcAft>
              <a:buNone/>
            </a:pPr>
            <a:r>
              <a:rPr lang="en" sz="1700">
                <a:solidFill>
                  <a:schemeClr val="accent4"/>
                </a:solidFill>
                <a:latin typeface="Arial"/>
                <a:ea typeface="Arial"/>
                <a:cs typeface="Arial"/>
                <a:sym typeface="Arial"/>
              </a:rPr>
              <a:t>iv. Is true</a:t>
            </a:r>
            <a:r>
              <a:rPr lang="en" sz="1700">
                <a:solidFill>
                  <a:srgbClr val="343541"/>
                </a:solidFill>
                <a:latin typeface="Arial"/>
                <a:ea typeface="Arial"/>
                <a:cs typeface="Arial"/>
                <a:sym typeface="Arial"/>
              </a:rPr>
              <a:t>. </a:t>
            </a:r>
            <a:r>
              <a:rPr lang="en" sz="1700">
                <a:solidFill>
                  <a:srgbClr val="343541"/>
                </a:solidFill>
                <a:highlight>
                  <a:schemeClr val="accent6"/>
                </a:highlight>
                <a:latin typeface="Arial"/>
                <a:ea typeface="Arial"/>
                <a:cs typeface="Arial"/>
                <a:sym typeface="Arial"/>
              </a:rPr>
              <a:t>Regulatory requirements</a:t>
            </a:r>
            <a:r>
              <a:rPr lang="en" sz="1700">
                <a:solidFill>
                  <a:srgbClr val="343541"/>
                </a:solidFill>
                <a:latin typeface="Arial"/>
                <a:ea typeface="Arial"/>
                <a:cs typeface="Arial"/>
                <a:sym typeface="Arial"/>
              </a:rPr>
              <a:t> are important factors influencing the</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test process </a:t>
            </a:r>
            <a:endParaRPr sz="1700">
              <a:solidFill>
                <a:srgbClr val="343541"/>
              </a:solidFill>
              <a:latin typeface="Arial"/>
              <a:ea typeface="Arial"/>
              <a:cs typeface="Arial"/>
              <a:sym typeface="Arial"/>
            </a:endParaRPr>
          </a:p>
          <a:p>
            <a:pPr indent="0" lvl="0" marL="0" rtl="0" algn="l">
              <a:spcBef>
                <a:spcPts val="1200"/>
              </a:spcBef>
              <a:spcAft>
                <a:spcPts val="1200"/>
              </a:spcAft>
              <a:buNone/>
            </a:pPr>
            <a:r>
              <a:rPr lang="en" sz="1700">
                <a:solidFill>
                  <a:srgbClr val="343541"/>
                </a:solidFill>
                <a:latin typeface="Arial"/>
                <a:ea typeface="Arial"/>
                <a:cs typeface="Arial"/>
                <a:sym typeface="Arial"/>
              </a:rPr>
              <a:t>v. Is false. The test environment should be a copy of the production</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   environment, but has no significant influence on the test process  Thus: </a:t>
            </a:r>
            <a:br>
              <a:rPr lang="en" sz="1700">
                <a:solidFill>
                  <a:srgbClr val="343541"/>
                </a:solidFill>
                <a:latin typeface="Arial"/>
                <a:ea typeface="Arial"/>
                <a:cs typeface="Arial"/>
                <a:sym typeface="Arial"/>
              </a:rPr>
            </a:br>
            <a:r>
              <a:rPr lang="en" sz="1700">
                <a:solidFill>
                  <a:srgbClr val="343541"/>
                </a:solidFill>
                <a:latin typeface="Arial"/>
                <a:ea typeface="Arial"/>
                <a:cs typeface="Arial"/>
                <a:sym typeface="Arial"/>
              </a:rPr>
              <a:t>a) Is not correct </a:t>
            </a:r>
            <a:r>
              <a:rPr lang="en" sz="1700">
                <a:solidFill>
                  <a:schemeClr val="accent4"/>
                </a:solidFill>
                <a:latin typeface="Arial"/>
                <a:ea typeface="Arial"/>
                <a:cs typeface="Arial"/>
                <a:sym typeface="Arial"/>
              </a:rPr>
              <a:t>b) Is correct</a:t>
            </a:r>
            <a:r>
              <a:rPr lang="en" sz="1700">
                <a:solidFill>
                  <a:srgbClr val="343541"/>
                </a:solidFill>
                <a:latin typeface="Arial"/>
                <a:ea typeface="Arial"/>
                <a:cs typeface="Arial"/>
                <a:sym typeface="Arial"/>
              </a:rPr>
              <a:t> c) Is not correct d) Is not correct</a:t>
            </a:r>
            <a:endParaRPr sz="1700">
              <a:solidFill>
                <a:srgbClr val="34354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000"/>
              <a:t>Further Explanation</a:t>
            </a:r>
            <a:endParaRPr b="0" sz="2000"/>
          </a:p>
        </p:txBody>
      </p:sp>
      <p:sp>
        <p:nvSpPr>
          <p:cNvPr id="157" name="Google Shape;157;p28"/>
          <p:cNvSpPr txBox="1"/>
          <p:nvPr>
            <p:ph idx="1" type="body"/>
          </p:nvPr>
        </p:nvSpPr>
        <p:spPr>
          <a:xfrm>
            <a:off x="311700" y="891125"/>
            <a:ext cx="8520600" cy="367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highlight>
                  <a:schemeClr val="accent6"/>
                </a:highlight>
                <a:latin typeface="Arial"/>
                <a:ea typeface="Arial"/>
                <a:cs typeface="Arial"/>
                <a:sym typeface="Arial"/>
              </a:rPr>
              <a:t>b) i, iii, iv have significant influence; ii, v have not</a:t>
            </a:r>
            <a:endParaRPr>
              <a:highlight>
                <a:schemeClr val="accent6"/>
              </a:highlight>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 The SDLC (Software Development Life Cycle) has a significant influence on the test process because it determines when and how testing activities are integrated into the overall development process.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ii. The number of defects detected in previous projects, while informative, doesn't significantly influence the test process on its own. It may guide your testing strategy, but it doesn't directly affect the testing process itself.</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iii. The identified product risks have a significant influence on the test process. The level of risk associated with the product can impact the depth and breadth of testing required.</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iv. New regulatory requirements forcing formal white-box testing have a significant influence on the test process. Regulatory requirements dictate specific testing methodologies and approaches.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v. The test environment setup can influence the test process because it directly affects the availability and conditions under which testing can be conducted. However it varies from project to project.</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So, option b) is the most appropriate choice, as it correctly identifies the factors with significant influence on the test process.</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accent4"/>
                </a:solidFill>
              </a:rPr>
              <a:t>6. </a:t>
            </a:r>
            <a:r>
              <a:rPr b="0" lang="en" sz="2000">
                <a:solidFill>
                  <a:schemeClr val="accent4"/>
                </a:solidFill>
              </a:rPr>
              <a:t>Which TWO of the following tasks belong MAINLY to a testing role?</a:t>
            </a:r>
            <a:endParaRPr sz="2000">
              <a:solidFill>
                <a:schemeClr val="accent4"/>
              </a:solidFill>
            </a:endParaRPr>
          </a:p>
        </p:txBody>
      </p:sp>
      <p:sp>
        <p:nvSpPr>
          <p:cNvPr id="163" name="Google Shape;16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Configure test environments </a:t>
            </a:r>
            <a:endParaRPr/>
          </a:p>
          <a:p>
            <a:pPr indent="0" lvl="0" marL="0" rtl="0" algn="l">
              <a:spcBef>
                <a:spcPts val="1200"/>
              </a:spcBef>
              <a:spcAft>
                <a:spcPts val="0"/>
              </a:spcAft>
              <a:buNone/>
            </a:pPr>
            <a:r>
              <a:rPr lang="en"/>
              <a:t>b) Maintain the product backlog </a:t>
            </a:r>
            <a:endParaRPr/>
          </a:p>
          <a:p>
            <a:pPr indent="0" lvl="0" marL="0" rtl="0" algn="l">
              <a:spcBef>
                <a:spcPts val="1200"/>
              </a:spcBef>
              <a:spcAft>
                <a:spcPts val="0"/>
              </a:spcAft>
              <a:buNone/>
            </a:pPr>
            <a:r>
              <a:rPr lang="en"/>
              <a:t>c) Design solutions to new requirements </a:t>
            </a:r>
            <a:endParaRPr/>
          </a:p>
          <a:p>
            <a:pPr indent="0" lvl="0" marL="0" rtl="0" algn="l">
              <a:spcBef>
                <a:spcPts val="1200"/>
              </a:spcBef>
              <a:spcAft>
                <a:spcPts val="0"/>
              </a:spcAft>
              <a:buNone/>
            </a:pPr>
            <a:r>
              <a:rPr lang="en"/>
              <a:t>d) Create the test plan </a:t>
            </a:r>
            <a:endParaRPr/>
          </a:p>
          <a:p>
            <a:pPr indent="0" lvl="0" marL="0" rtl="0" algn="l">
              <a:spcBef>
                <a:spcPts val="1200"/>
              </a:spcBef>
              <a:spcAft>
                <a:spcPts val="0"/>
              </a:spcAft>
              <a:buNone/>
            </a:pPr>
            <a:r>
              <a:rPr lang="en"/>
              <a:t>e) Report on achieved coverage </a:t>
            </a:r>
            <a:endParaRPr/>
          </a:p>
          <a:p>
            <a:pPr indent="0" lvl="0" marL="0" rtl="0" algn="l">
              <a:spcBef>
                <a:spcPts val="1200"/>
              </a:spcBef>
              <a:spcAft>
                <a:spcPts val="1200"/>
              </a:spcAft>
              <a:buNone/>
            </a:pPr>
            <a:r>
              <a:rPr lang="en"/>
              <a:t>Select TWO options.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highlight>
                  <a:schemeClr val="lt1"/>
                </a:highlight>
              </a:rPr>
              <a:t>a) </a:t>
            </a:r>
            <a:r>
              <a:rPr b="0" lang="en" sz="2000">
                <a:highlight>
                  <a:schemeClr val="lt1"/>
                </a:highlight>
              </a:rPr>
              <a:t>and e) are</a:t>
            </a:r>
            <a:r>
              <a:rPr b="0" lang="en" sz="2000">
                <a:highlight>
                  <a:schemeClr val="lt1"/>
                </a:highlight>
              </a:rPr>
              <a:t> correct.</a:t>
            </a:r>
            <a:endParaRPr sz="2000">
              <a:highlight>
                <a:schemeClr val="lt1"/>
              </a:highlight>
            </a:endParaRPr>
          </a:p>
        </p:txBody>
      </p:sp>
      <p:sp>
        <p:nvSpPr>
          <p:cNvPr id="169" name="Google Shape;169;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chemeClr val="accent6"/>
                </a:highlight>
              </a:rPr>
              <a:t>a) Is correct.</a:t>
            </a:r>
            <a:r>
              <a:rPr lang="en"/>
              <a:t> This is done by the testers </a:t>
            </a:r>
            <a:endParaRPr/>
          </a:p>
          <a:p>
            <a:pPr indent="0" lvl="0" marL="0" rtl="0" algn="l">
              <a:spcBef>
                <a:spcPts val="1200"/>
              </a:spcBef>
              <a:spcAft>
                <a:spcPts val="0"/>
              </a:spcAft>
              <a:buNone/>
            </a:pPr>
            <a:r>
              <a:rPr lang="en"/>
              <a:t>b) Is not correct. The product backlog is built and maintained by the product owner </a:t>
            </a:r>
            <a:endParaRPr/>
          </a:p>
          <a:p>
            <a:pPr indent="0" lvl="0" marL="0" rtl="0" algn="l">
              <a:spcBef>
                <a:spcPts val="1200"/>
              </a:spcBef>
              <a:spcAft>
                <a:spcPts val="0"/>
              </a:spcAft>
              <a:buNone/>
            </a:pPr>
            <a:r>
              <a:rPr lang="en"/>
              <a:t>c) Is not correct. This is done by the development team </a:t>
            </a:r>
            <a:endParaRPr/>
          </a:p>
          <a:p>
            <a:pPr indent="0" lvl="0" marL="0" rtl="0" algn="l">
              <a:spcBef>
                <a:spcPts val="1200"/>
              </a:spcBef>
              <a:spcAft>
                <a:spcPts val="0"/>
              </a:spcAft>
              <a:buNone/>
            </a:pPr>
            <a:r>
              <a:rPr lang="en"/>
              <a:t>d) Is not correct. This is a managerial role </a:t>
            </a:r>
            <a:endParaRPr/>
          </a:p>
          <a:p>
            <a:pPr indent="0" lvl="0" marL="0" rtl="0" algn="l">
              <a:spcBef>
                <a:spcPts val="1200"/>
              </a:spcBef>
              <a:spcAft>
                <a:spcPts val="1200"/>
              </a:spcAft>
              <a:buNone/>
            </a:pPr>
            <a:r>
              <a:rPr lang="en">
                <a:highlight>
                  <a:schemeClr val="accent6"/>
                </a:highlight>
              </a:rPr>
              <a:t>e) Is correct. </a:t>
            </a:r>
            <a:r>
              <a:rPr lang="en"/>
              <a:t>This is done by the testers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175" name="Google Shape;175;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highlight>
                  <a:schemeClr val="accent6"/>
                </a:highlight>
              </a:rPr>
              <a:t>a) and e</a:t>
            </a:r>
            <a:r>
              <a:rPr lang="en">
                <a:highlight>
                  <a:schemeClr val="accent6"/>
                </a:highlight>
              </a:rPr>
              <a:t>) are correct</a:t>
            </a:r>
            <a:endParaRPr>
              <a:highlight>
                <a:schemeClr val="accent6"/>
              </a:highlight>
            </a:endParaRPr>
          </a:p>
          <a:p>
            <a:pPr indent="0" lvl="0" marL="0" rtl="0" algn="l">
              <a:spcBef>
                <a:spcPts val="1200"/>
              </a:spcBef>
              <a:spcAft>
                <a:spcPts val="0"/>
              </a:spcAft>
              <a:buNone/>
            </a:pPr>
            <a:r>
              <a:rPr lang="en">
                <a:highlight>
                  <a:schemeClr val="accent6"/>
                </a:highlight>
              </a:rPr>
              <a:t>a) Configure test environments:</a:t>
            </a:r>
            <a:r>
              <a:rPr lang="en"/>
              <a:t> This is a critical task in testing. Testers are responsible for setting up and configuring the test environments to mimic the target production environment as closely as possible. This ensures that testing is conducted under realistic conditions and helps identify potential issues related to the deployment environment.</a:t>
            </a:r>
            <a:endParaRPr/>
          </a:p>
          <a:p>
            <a:pPr indent="0" lvl="0" marL="0" rtl="0" algn="l">
              <a:spcBef>
                <a:spcPts val="1200"/>
              </a:spcBef>
              <a:spcAft>
                <a:spcPts val="0"/>
              </a:spcAft>
              <a:buNone/>
            </a:pPr>
            <a:r>
              <a:rPr lang="en">
                <a:highlight>
                  <a:schemeClr val="accent6"/>
                </a:highlight>
              </a:rPr>
              <a:t>d) Create the test plan</a:t>
            </a:r>
            <a:r>
              <a:rPr lang="en"/>
              <a:t>: Test planning is a core responsibility of a testing role. Testers design and create test plans that outline the testing strategy, objectives, scope, schedule, and resources required for the testing effort. The test plan guides the entire testing process and ensures that it is well-structured and organized.</a:t>
            </a:r>
            <a:endParaRPr/>
          </a:p>
          <a:p>
            <a:pPr indent="0" lvl="0" marL="0" rtl="0" algn="l">
              <a:spcBef>
                <a:spcPts val="1200"/>
              </a:spcBef>
              <a:spcAft>
                <a:spcPts val="0"/>
              </a:spcAft>
              <a:buNone/>
            </a:pPr>
            <a:r>
              <a:rPr lang="en"/>
              <a:t>The other options (b, c, and e) are typically not the primary tasks of a testing role:</a:t>
            </a:r>
            <a:endParaRPr/>
          </a:p>
          <a:p>
            <a:pPr indent="0" lvl="0" marL="0" rtl="0" algn="l">
              <a:spcBef>
                <a:spcPts val="1200"/>
              </a:spcBef>
              <a:spcAft>
                <a:spcPts val="0"/>
              </a:spcAft>
              <a:buNone/>
            </a:pPr>
            <a:r>
              <a:rPr lang="en"/>
              <a:t>b) Maintain the product backlog: This task is typically associated with product management or agile development roles. While testers may provide input or feedback on the product backlog from a testing perspective, maintaining the backlog is not their primary responsibility.</a:t>
            </a:r>
            <a:endParaRPr/>
          </a:p>
          <a:p>
            <a:pPr indent="0" lvl="0" marL="0" rtl="0" algn="l">
              <a:spcBef>
                <a:spcPts val="1200"/>
              </a:spcBef>
              <a:spcAft>
                <a:spcPts val="0"/>
              </a:spcAft>
              <a:buNone/>
            </a:pPr>
            <a:r>
              <a:rPr lang="en"/>
              <a:t>c) Design solutions to new requirements: This task is generally associated with development or system architecture roles, not with testing. Testers focus on verifying and validating solutions rather than designing them.</a:t>
            </a:r>
            <a:endParaRPr/>
          </a:p>
          <a:p>
            <a:pPr indent="0" lvl="0" marL="0" rtl="0" algn="l">
              <a:spcBef>
                <a:spcPts val="1200"/>
              </a:spcBef>
              <a:spcAft>
                <a:spcPts val="1200"/>
              </a:spcAft>
              <a:buNone/>
            </a:pPr>
            <a:r>
              <a:rPr lang="en"/>
              <a:t>e) Report on achieved coverage: While reporting on test coverage is an important aspect of testing, it is often considered a part of the testing process rather than a distinct task. It involves documenting which parts of the software have been tested and which areas require further testing</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b="0" lang="en" sz="2000"/>
              <a:t>Which of the following statements </a:t>
            </a:r>
            <a:r>
              <a:rPr b="0" lang="en" sz="2000"/>
              <a:t>describes</a:t>
            </a:r>
            <a:r>
              <a:rPr b="0" lang="en" sz="2000"/>
              <a:t> a valid test objective?</a:t>
            </a:r>
            <a:endParaRPr b="0" sz="2000"/>
          </a:p>
        </p:txBody>
      </p:sp>
      <p:sp>
        <p:nvSpPr>
          <p:cNvPr id="73" name="Google Shape;73;p14"/>
          <p:cNvSpPr txBox="1"/>
          <p:nvPr>
            <p:ph idx="1" type="body"/>
          </p:nvPr>
        </p:nvSpPr>
        <p:spPr>
          <a:xfrm>
            <a:off x="271975" y="127295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343541"/>
                </a:solidFill>
                <a:latin typeface="Arial"/>
                <a:ea typeface="Arial"/>
                <a:cs typeface="Arial"/>
                <a:sym typeface="Arial"/>
              </a:rPr>
              <a:t>a) To prove that there are no unfixed defects in the system under test </a:t>
            </a:r>
            <a:endParaRPr sz="2000">
              <a:solidFill>
                <a:srgbClr val="343541"/>
              </a:solidFill>
              <a:latin typeface="Arial"/>
              <a:ea typeface="Arial"/>
              <a:cs typeface="Arial"/>
              <a:sym typeface="Arial"/>
            </a:endParaRPr>
          </a:p>
          <a:p>
            <a:pPr indent="0" lvl="0" marL="0" rtl="0" algn="l">
              <a:spcBef>
                <a:spcPts val="1200"/>
              </a:spcBef>
              <a:spcAft>
                <a:spcPts val="0"/>
              </a:spcAft>
              <a:buNone/>
            </a:pPr>
            <a:r>
              <a:rPr lang="en" sz="2000">
                <a:solidFill>
                  <a:srgbClr val="343541"/>
                </a:solidFill>
                <a:latin typeface="Arial"/>
                <a:ea typeface="Arial"/>
                <a:cs typeface="Arial"/>
                <a:sym typeface="Arial"/>
              </a:rPr>
              <a:t>b) To prove that there will be no failures after the implementation of the system into production </a:t>
            </a:r>
            <a:endParaRPr sz="2000">
              <a:solidFill>
                <a:srgbClr val="343541"/>
              </a:solidFill>
              <a:latin typeface="Arial"/>
              <a:ea typeface="Arial"/>
              <a:cs typeface="Arial"/>
              <a:sym typeface="Arial"/>
            </a:endParaRPr>
          </a:p>
          <a:p>
            <a:pPr indent="0" lvl="0" marL="0" rtl="0" algn="l">
              <a:spcBef>
                <a:spcPts val="1200"/>
              </a:spcBef>
              <a:spcAft>
                <a:spcPts val="0"/>
              </a:spcAft>
              <a:buNone/>
            </a:pPr>
            <a:r>
              <a:rPr lang="en" sz="2000">
                <a:solidFill>
                  <a:srgbClr val="343541"/>
                </a:solidFill>
                <a:latin typeface="Arial"/>
                <a:ea typeface="Arial"/>
                <a:cs typeface="Arial"/>
                <a:sym typeface="Arial"/>
              </a:rPr>
              <a:t>c) To reduce the risk level of the test object and to build confidence in the quality level </a:t>
            </a:r>
            <a:endParaRPr sz="2000">
              <a:solidFill>
                <a:srgbClr val="343541"/>
              </a:solidFill>
              <a:latin typeface="Arial"/>
              <a:ea typeface="Arial"/>
              <a:cs typeface="Arial"/>
              <a:sym typeface="Arial"/>
            </a:endParaRPr>
          </a:p>
          <a:p>
            <a:pPr indent="0" lvl="0" marL="0" rtl="0" algn="l">
              <a:spcBef>
                <a:spcPts val="1200"/>
              </a:spcBef>
              <a:spcAft>
                <a:spcPts val="1200"/>
              </a:spcAft>
              <a:buNone/>
            </a:pPr>
            <a:r>
              <a:rPr lang="en" sz="2000">
                <a:solidFill>
                  <a:srgbClr val="343541"/>
                </a:solidFill>
                <a:latin typeface="Arial"/>
                <a:ea typeface="Arial"/>
                <a:cs typeface="Arial"/>
                <a:sym typeface="Arial"/>
              </a:rPr>
              <a:t>d) To verify that there are no untested combinations of inputs </a:t>
            </a:r>
            <a:endParaRPr sz="2000">
              <a:solidFill>
                <a:srgbClr val="34354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212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1900">
                <a:solidFill>
                  <a:schemeClr val="accent4"/>
                </a:solidFill>
              </a:rPr>
              <a:t>7. </a:t>
            </a:r>
            <a:r>
              <a:rPr b="0" lang="en" sz="1900">
                <a:solidFill>
                  <a:schemeClr val="accent4"/>
                </a:solidFill>
              </a:rPr>
              <a:t>Which of the following skills (i-v) are the MOST important skills of a tester?  </a:t>
            </a:r>
            <a:br>
              <a:rPr b="0" lang="en" sz="1900">
                <a:solidFill>
                  <a:schemeClr val="accent4"/>
                </a:solidFill>
              </a:rPr>
            </a:br>
            <a:r>
              <a:rPr b="0" lang="en" sz="1900">
                <a:solidFill>
                  <a:schemeClr val="accent4"/>
                </a:solidFill>
              </a:rPr>
              <a:t>i. Having domain knowledge </a:t>
            </a:r>
            <a:br>
              <a:rPr b="0" lang="en" sz="1900">
                <a:solidFill>
                  <a:schemeClr val="accent4"/>
                </a:solidFill>
              </a:rPr>
            </a:br>
            <a:r>
              <a:rPr b="0" lang="en" sz="1900">
                <a:solidFill>
                  <a:schemeClr val="accent4"/>
                </a:solidFill>
              </a:rPr>
              <a:t>ii. Creating a product vision </a:t>
            </a:r>
            <a:br>
              <a:rPr b="0" lang="en" sz="1900">
                <a:solidFill>
                  <a:schemeClr val="accent4"/>
                </a:solidFill>
              </a:rPr>
            </a:br>
            <a:r>
              <a:rPr b="0" lang="en" sz="1900">
                <a:solidFill>
                  <a:schemeClr val="accent4"/>
                </a:solidFill>
              </a:rPr>
              <a:t>iii. Being a good team player </a:t>
            </a:r>
            <a:br>
              <a:rPr b="0" lang="en" sz="1900">
                <a:solidFill>
                  <a:schemeClr val="accent4"/>
                </a:solidFill>
              </a:rPr>
            </a:br>
            <a:r>
              <a:rPr b="0" lang="en" sz="1900">
                <a:solidFill>
                  <a:schemeClr val="accent4"/>
                </a:solidFill>
              </a:rPr>
              <a:t>iv. Planning and organizing the work of the team </a:t>
            </a:r>
            <a:br>
              <a:rPr b="0" lang="en" sz="1900">
                <a:solidFill>
                  <a:schemeClr val="accent4"/>
                </a:solidFill>
              </a:rPr>
            </a:br>
            <a:r>
              <a:rPr b="0" lang="en" sz="1900">
                <a:solidFill>
                  <a:schemeClr val="accent4"/>
                </a:solidFill>
              </a:rPr>
              <a:t>v. Critical thinking  </a:t>
            </a:r>
            <a:endParaRPr sz="1900">
              <a:solidFill>
                <a:schemeClr val="accent4"/>
              </a:solidFill>
            </a:endParaRPr>
          </a:p>
        </p:txBody>
      </p:sp>
      <p:sp>
        <p:nvSpPr>
          <p:cNvPr id="181" name="Google Shape;181;p32"/>
          <p:cNvSpPr txBox="1"/>
          <p:nvPr>
            <p:ph idx="1" type="body"/>
          </p:nvPr>
        </p:nvSpPr>
        <p:spPr>
          <a:xfrm>
            <a:off x="311700" y="2632000"/>
            <a:ext cx="8520600" cy="19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 ii and iv are important; i, iii and v are not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b) i, iii and v are important; ii and iv are not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c) i, ii and v are important; iii and iv are not </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d) iii and iv are important; i, ii and v are not </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solidFill>
                  <a:schemeClr val="dk2"/>
                </a:solidFill>
                <a:highlight>
                  <a:schemeClr val="accent6"/>
                </a:highlight>
              </a:rPr>
              <a:t>b) Is correct</a:t>
            </a:r>
            <a:endParaRPr sz="2000">
              <a:highlight>
                <a:schemeClr val="accent6"/>
              </a:highlight>
            </a:endParaRPr>
          </a:p>
        </p:txBody>
      </p:sp>
      <p:sp>
        <p:nvSpPr>
          <p:cNvPr id="187" name="Google Shape;187;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highlight>
                  <a:schemeClr val="accent6"/>
                </a:highlight>
              </a:rPr>
              <a:t>i. Is true.</a:t>
            </a:r>
            <a:r>
              <a:rPr lang="en"/>
              <a:t> Having domain knowledge is an important tester skill </a:t>
            </a:r>
            <a:endParaRPr/>
          </a:p>
          <a:p>
            <a:pPr indent="0" lvl="0" marL="0" rtl="0" algn="l">
              <a:spcBef>
                <a:spcPts val="1200"/>
              </a:spcBef>
              <a:spcAft>
                <a:spcPts val="0"/>
              </a:spcAft>
              <a:buNone/>
            </a:pPr>
            <a:r>
              <a:rPr lang="en"/>
              <a:t>ii. Is false. This is a task of the business analyst together with the business representative </a:t>
            </a:r>
            <a:endParaRPr/>
          </a:p>
          <a:p>
            <a:pPr indent="0" lvl="0" marL="0" rtl="0" algn="l">
              <a:spcBef>
                <a:spcPts val="1200"/>
              </a:spcBef>
              <a:spcAft>
                <a:spcPts val="0"/>
              </a:spcAft>
              <a:buNone/>
            </a:pPr>
            <a:r>
              <a:rPr lang="en">
                <a:highlight>
                  <a:schemeClr val="accent6"/>
                </a:highlight>
              </a:rPr>
              <a:t>iii. Is true.</a:t>
            </a:r>
            <a:r>
              <a:rPr lang="en"/>
              <a:t> Being a good team player is an important skill </a:t>
            </a:r>
            <a:endParaRPr/>
          </a:p>
          <a:p>
            <a:pPr indent="0" lvl="0" marL="0" rtl="0" algn="l">
              <a:spcBef>
                <a:spcPts val="1200"/>
              </a:spcBef>
              <a:spcAft>
                <a:spcPts val="0"/>
              </a:spcAft>
              <a:buNone/>
            </a:pPr>
            <a:r>
              <a:rPr lang="en"/>
              <a:t>iv. Is false. Planning and organizing the work of the team is a task of the test manager or, mostly in an Agile software development project, the whole team and not just the tester </a:t>
            </a:r>
            <a:endParaRPr/>
          </a:p>
          <a:p>
            <a:pPr indent="0" lvl="0" marL="0" rtl="0" algn="l">
              <a:spcBef>
                <a:spcPts val="1200"/>
              </a:spcBef>
              <a:spcAft>
                <a:spcPts val="0"/>
              </a:spcAft>
              <a:buNone/>
            </a:pPr>
            <a:r>
              <a:rPr lang="en">
                <a:highlight>
                  <a:schemeClr val="accent6"/>
                </a:highlight>
              </a:rPr>
              <a:t>v. Is true.</a:t>
            </a:r>
            <a:r>
              <a:rPr lang="en"/>
              <a:t> Critical thinking is one of the most important skills of testers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Thus: a) Is not correct </a:t>
            </a:r>
            <a:r>
              <a:rPr lang="en">
                <a:highlight>
                  <a:schemeClr val="accent6"/>
                </a:highlight>
              </a:rPr>
              <a:t>b) Is correct</a:t>
            </a:r>
            <a:r>
              <a:rPr lang="en"/>
              <a:t> c) Is not correct d) Is not correct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43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193" name="Google Shape;193;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highlight>
                  <a:schemeClr val="accent6"/>
                </a:highlight>
              </a:rPr>
              <a:t>b) i, iii and v are important; ii and iv are not</a:t>
            </a:r>
            <a:endParaRPr>
              <a:highlight>
                <a:schemeClr val="accent6"/>
              </a:highlight>
            </a:endParaRPr>
          </a:p>
          <a:p>
            <a:pPr indent="0" lvl="0" marL="0" rtl="0" algn="l">
              <a:spcBef>
                <a:spcPts val="1200"/>
              </a:spcBef>
              <a:spcAft>
                <a:spcPts val="0"/>
              </a:spcAft>
              <a:buNone/>
            </a:pPr>
            <a:r>
              <a:rPr lang="en"/>
              <a:t>In the context of a </a:t>
            </a:r>
            <a:r>
              <a:rPr lang="en">
                <a:highlight>
                  <a:schemeClr val="accent6"/>
                </a:highlight>
              </a:rPr>
              <a:t>tester's role</a:t>
            </a:r>
            <a:r>
              <a:rPr lang="en"/>
              <a:t>, the most </a:t>
            </a:r>
            <a:r>
              <a:rPr lang="en">
                <a:highlight>
                  <a:schemeClr val="accent6"/>
                </a:highlight>
              </a:rPr>
              <a:t>important skills</a:t>
            </a:r>
            <a:r>
              <a:rPr lang="en"/>
              <a:t> typically include:</a:t>
            </a:r>
            <a:endParaRPr/>
          </a:p>
          <a:p>
            <a:pPr indent="0" lvl="0" marL="0" rtl="0" algn="l">
              <a:spcBef>
                <a:spcPts val="1200"/>
              </a:spcBef>
              <a:spcAft>
                <a:spcPts val="0"/>
              </a:spcAft>
              <a:buNone/>
            </a:pPr>
            <a:r>
              <a:rPr lang="en"/>
              <a:t>i. </a:t>
            </a:r>
            <a:r>
              <a:rPr lang="en">
                <a:highlight>
                  <a:schemeClr val="accent6"/>
                </a:highlight>
              </a:rPr>
              <a:t>Having domain knowledge</a:t>
            </a:r>
            <a:r>
              <a:rPr lang="en"/>
              <a:t>: Testers need to understand the domain or industry in which the software operates to effectively test it and identify domain-specific issues.</a:t>
            </a:r>
            <a:endParaRPr/>
          </a:p>
          <a:p>
            <a:pPr indent="0" lvl="0" marL="0" rtl="0" algn="l">
              <a:spcBef>
                <a:spcPts val="1200"/>
              </a:spcBef>
              <a:spcAft>
                <a:spcPts val="0"/>
              </a:spcAft>
              <a:buNone/>
            </a:pPr>
            <a:r>
              <a:rPr lang="en"/>
              <a:t>v. </a:t>
            </a:r>
            <a:r>
              <a:rPr lang="en">
                <a:highlight>
                  <a:schemeClr val="accent6"/>
                </a:highlight>
              </a:rPr>
              <a:t>Critical thinking</a:t>
            </a:r>
            <a:r>
              <a:rPr lang="en"/>
              <a:t>: Critical thinking is a fundamental skill for testers as it enables them to analyze requirements, identify potential issues, and design effective test cases.</a:t>
            </a:r>
            <a:endParaRPr/>
          </a:p>
          <a:p>
            <a:pPr indent="0" lvl="0" marL="0" rtl="0" algn="l">
              <a:spcBef>
                <a:spcPts val="1200"/>
              </a:spcBef>
              <a:spcAft>
                <a:spcPts val="0"/>
              </a:spcAft>
              <a:buNone/>
            </a:pPr>
            <a:r>
              <a:rPr lang="en"/>
              <a:t>iii. </a:t>
            </a:r>
            <a:r>
              <a:rPr lang="en">
                <a:highlight>
                  <a:schemeClr val="accent6"/>
                </a:highlight>
              </a:rPr>
              <a:t>Being a good team player</a:t>
            </a:r>
            <a:r>
              <a:rPr lang="en"/>
              <a:t>: Collaboration and effective communication within the testing team and with other stakeholders are essential for a successful testing process.</a:t>
            </a:r>
            <a:endParaRPr/>
          </a:p>
          <a:p>
            <a:pPr indent="0" lvl="0" marL="0" rtl="0" algn="l">
              <a:spcBef>
                <a:spcPts val="1200"/>
              </a:spcBef>
              <a:spcAft>
                <a:spcPts val="1200"/>
              </a:spcAft>
              <a:buNone/>
            </a:pPr>
            <a:r>
              <a:rPr lang="en"/>
              <a:t>ii. Creating a product vision and </a:t>
            </a:r>
            <a:r>
              <a:rPr lang="en"/>
              <a:t>iv. Planning and organizing the work of the team are</a:t>
            </a:r>
            <a:r>
              <a:rPr lang="en"/>
              <a:t> </a:t>
            </a:r>
            <a:r>
              <a:rPr lang="en"/>
              <a:t>typically a responsibility of product managers or business analysts. Testers are more focused on verifying and validating the product against the established vision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8. </a:t>
            </a:r>
            <a:r>
              <a:rPr b="0" lang="en" sz="2000"/>
              <a:t>How is the whole team approach present in the interactions between testers and business representatives?</a:t>
            </a:r>
            <a:endParaRPr sz="2000"/>
          </a:p>
        </p:txBody>
      </p:sp>
      <p:sp>
        <p:nvSpPr>
          <p:cNvPr id="199" name="Google Shape;199;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Business representatives decide on test automation approaches </a:t>
            </a:r>
            <a:endParaRPr/>
          </a:p>
          <a:p>
            <a:pPr indent="0" lvl="0" marL="0" rtl="0" algn="l">
              <a:spcBef>
                <a:spcPts val="1200"/>
              </a:spcBef>
              <a:spcAft>
                <a:spcPts val="0"/>
              </a:spcAft>
              <a:buNone/>
            </a:pPr>
            <a:r>
              <a:rPr lang="en"/>
              <a:t>b) Testers help business representatives to define test strategy </a:t>
            </a:r>
            <a:endParaRPr/>
          </a:p>
          <a:p>
            <a:pPr indent="0" lvl="0" marL="0" rtl="0" algn="l">
              <a:spcBef>
                <a:spcPts val="1200"/>
              </a:spcBef>
              <a:spcAft>
                <a:spcPts val="0"/>
              </a:spcAft>
              <a:buNone/>
            </a:pPr>
            <a:r>
              <a:rPr lang="en"/>
              <a:t>c) Business representatives are not part of the whole team approach </a:t>
            </a:r>
            <a:endParaRPr/>
          </a:p>
          <a:p>
            <a:pPr indent="0" lvl="0" marL="0" rtl="0" algn="l">
              <a:spcBef>
                <a:spcPts val="1200"/>
              </a:spcBef>
              <a:spcAft>
                <a:spcPts val="1200"/>
              </a:spcAft>
              <a:buNone/>
            </a:pPr>
            <a:r>
              <a:rPr lang="en"/>
              <a:t>d) Testers help business representatives to create suitable acceptance tests Select ONE option.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43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solidFill>
                  <a:schemeClr val="dk2"/>
                </a:solidFill>
                <a:highlight>
                  <a:schemeClr val="accent6"/>
                </a:highlight>
              </a:rPr>
              <a:t>d) Is correct.</a:t>
            </a:r>
            <a:endParaRPr sz="2000">
              <a:highlight>
                <a:schemeClr val="accent6"/>
              </a:highlight>
            </a:endParaRPr>
          </a:p>
        </p:txBody>
      </p:sp>
      <p:sp>
        <p:nvSpPr>
          <p:cNvPr id="205" name="Google Shape;205;p36"/>
          <p:cNvSpPr txBox="1"/>
          <p:nvPr>
            <p:ph idx="1" type="body"/>
          </p:nvPr>
        </p:nvSpPr>
        <p:spPr>
          <a:xfrm>
            <a:off x="311700" y="976325"/>
            <a:ext cx="8520600" cy="3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Is not correct. The test automation approach is defined by testers with the help of developers and business representatives </a:t>
            </a:r>
            <a:endParaRPr/>
          </a:p>
          <a:p>
            <a:pPr indent="0" lvl="0" marL="0" rtl="0" algn="l">
              <a:spcBef>
                <a:spcPts val="1200"/>
              </a:spcBef>
              <a:spcAft>
                <a:spcPts val="0"/>
              </a:spcAft>
              <a:buNone/>
            </a:pPr>
            <a:r>
              <a:rPr lang="en"/>
              <a:t>b) Is not correct. The test strategy is decided in collaboration with the developers </a:t>
            </a:r>
            <a:endParaRPr/>
          </a:p>
          <a:p>
            <a:pPr indent="0" lvl="0" marL="0" rtl="0" algn="l">
              <a:spcBef>
                <a:spcPts val="1200"/>
              </a:spcBef>
              <a:spcAft>
                <a:spcPts val="0"/>
              </a:spcAft>
              <a:buNone/>
            </a:pPr>
            <a:r>
              <a:rPr lang="en"/>
              <a:t>c) Is not correct. Testers, developers, and business representatives are part of the whole team approach </a:t>
            </a:r>
            <a:endParaRPr/>
          </a:p>
          <a:p>
            <a:pPr indent="0" lvl="0" marL="0" rtl="0" algn="l">
              <a:spcBef>
                <a:spcPts val="1200"/>
              </a:spcBef>
              <a:spcAft>
                <a:spcPts val="1200"/>
              </a:spcAft>
              <a:buNone/>
            </a:pPr>
            <a:r>
              <a:rPr lang="en">
                <a:highlight>
                  <a:schemeClr val="accent6"/>
                </a:highlight>
              </a:rPr>
              <a:t>d) Is correct. Testers will work closely with business representatives to ensure that the desired quality levels are achieved. This includes supporting and collaborating with them to help them create suitable acceptance tests </a:t>
            </a:r>
            <a:endParaRPr>
              <a:highlight>
                <a:schemeClr val="accent6"/>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211" name="Google Shape;211;p37"/>
          <p:cNvSpPr txBox="1"/>
          <p:nvPr>
            <p:ph idx="1" type="body"/>
          </p:nvPr>
        </p:nvSpPr>
        <p:spPr>
          <a:xfrm>
            <a:off x="311700" y="976325"/>
            <a:ext cx="8520600" cy="3845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495">
                <a:highlight>
                  <a:schemeClr val="accent6"/>
                </a:highlight>
              </a:rPr>
              <a:t>d) Testers help business representatives to create suitable acceptance tests</a:t>
            </a:r>
            <a:endParaRPr sz="1495">
              <a:highlight>
                <a:schemeClr val="accent6"/>
              </a:highlight>
            </a:endParaRPr>
          </a:p>
          <a:p>
            <a:pPr indent="0" lvl="0" marL="0" rtl="0" algn="l">
              <a:lnSpc>
                <a:spcPct val="105000"/>
              </a:lnSpc>
              <a:spcBef>
                <a:spcPts val="1200"/>
              </a:spcBef>
              <a:spcAft>
                <a:spcPts val="0"/>
              </a:spcAft>
              <a:buSzPts val="852"/>
              <a:buNone/>
            </a:pPr>
            <a:r>
              <a:rPr lang="en" sz="1495"/>
              <a:t>In a whole team approach, collaboration is emphasized among all team members, including testers and business representatives. Testers play a role in helping business representatives define and create suitable acceptance tests. This collaboration ensures that the testing activities align with the business requirements and goals, promoting a shared understanding of the acceptance criteria.</a:t>
            </a:r>
            <a:endParaRPr sz="1495"/>
          </a:p>
          <a:p>
            <a:pPr indent="0" lvl="0" marL="0" rtl="0" algn="l">
              <a:lnSpc>
                <a:spcPct val="105000"/>
              </a:lnSpc>
              <a:spcBef>
                <a:spcPts val="1200"/>
              </a:spcBef>
              <a:spcAft>
                <a:spcPts val="0"/>
              </a:spcAft>
              <a:buSzPts val="852"/>
              <a:buNone/>
            </a:pPr>
            <a:r>
              <a:rPr lang="en" sz="1495"/>
              <a:t>a) Business representatives deciding on test automation approaches is not a typical role for business representatives in the whole team approach.</a:t>
            </a:r>
            <a:endParaRPr sz="1495"/>
          </a:p>
          <a:p>
            <a:pPr indent="0" lvl="0" marL="0" rtl="0" algn="l">
              <a:lnSpc>
                <a:spcPct val="105000"/>
              </a:lnSpc>
              <a:spcBef>
                <a:spcPts val="1200"/>
              </a:spcBef>
              <a:spcAft>
                <a:spcPts val="0"/>
              </a:spcAft>
              <a:buSzPts val="852"/>
              <a:buNone/>
            </a:pPr>
            <a:r>
              <a:rPr lang="en" sz="1495"/>
              <a:t>b) Testers helping business representatives define the test strategy is more likely to be a collaborative effort involving input from both testers and business representatives.</a:t>
            </a:r>
            <a:endParaRPr sz="1495"/>
          </a:p>
          <a:p>
            <a:pPr indent="0" lvl="0" marL="0" rtl="0" algn="l">
              <a:lnSpc>
                <a:spcPct val="105000"/>
              </a:lnSpc>
              <a:spcBef>
                <a:spcPts val="1200"/>
              </a:spcBef>
              <a:spcAft>
                <a:spcPts val="1200"/>
              </a:spcAft>
              <a:buSzPts val="852"/>
              <a:buNone/>
            </a:pPr>
            <a:r>
              <a:rPr lang="en" sz="1495"/>
              <a:t>c) Business representatives being not part of the whole team approach is incorrect; the whole team approach encourages active participation from all members, including business representatives.</a:t>
            </a:r>
            <a:endParaRPr sz="149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9. </a:t>
            </a:r>
            <a:r>
              <a:rPr b="0" lang="en" sz="2000"/>
              <a:t>Consider the following rule: “for every SDLC activity there is a corresponding test activity”. In which SDLC models does this rule hold?</a:t>
            </a:r>
            <a:endParaRPr sz="2000"/>
          </a:p>
        </p:txBody>
      </p:sp>
      <p:sp>
        <p:nvSpPr>
          <p:cNvPr id="217" name="Google Shape;217;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Only in sequential SDLC models </a:t>
            </a:r>
            <a:endParaRPr sz="2000"/>
          </a:p>
          <a:p>
            <a:pPr indent="0" lvl="0" marL="0" rtl="0" algn="l">
              <a:spcBef>
                <a:spcPts val="1200"/>
              </a:spcBef>
              <a:spcAft>
                <a:spcPts val="0"/>
              </a:spcAft>
              <a:buNone/>
            </a:pPr>
            <a:r>
              <a:rPr lang="en" sz="2000"/>
              <a:t>b) Only in iterative SDLC models </a:t>
            </a:r>
            <a:endParaRPr sz="2000"/>
          </a:p>
          <a:p>
            <a:pPr indent="0" lvl="0" marL="0" rtl="0" algn="l">
              <a:spcBef>
                <a:spcPts val="1200"/>
              </a:spcBef>
              <a:spcAft>
                <a:spcPts val="0"/>
              </a:spcAft>
              <a:buNone/>
            </a:pPr>
            <a:r>
              <a:rPr lang="en" sz="2000"/>
              <a:t>c) Only in iterative and incremental SDLC models </a:t>
            </a:r>
            <a:endParaRPr sz="2000"/>
          </a:p>
          <a:p>
            <a:pPr indent="0" lvl="0" marL="0" rtl="0" algn="l">
              <a:spcBef>
                <a:spcPts val="1200"/>
              </a:spcBef>
              <a:spcAft>
                <a:spcPts val="1200"/>
              </a:spcAft>
              <a:buNone/>
            </a:pPr>
            <a:r>
              <a:rPr lang="en" sz="2000"/>
              <a:t>d) In sequential, incremental, and iterative SDLC models Select ONE option.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Arial"/>
                <a:ea typeface="Arial"/>
                <a:cs typeface="Arial"/>
                <a:sym typeface="Arial"/>
              </a:rPr>
              <a:t>d) Is correct. This rule holds for all SDLC models </a:t>
            </a:r>
            <a:endParaRPr>
              <a:highlight>
                <a:schemeClr val="accent6"/>
              </a:highlight>
            </a:endParaRPr>
          </a:p>
        </p:txBody>
      </p:sp>
      <p:sp>
        <p:nvSpPr>
          <p:cNvPr id="223" name="Google Shape;223;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Is not correct </a:t>
            </a:r>
            <a:endParaRPr sz="2000">
              <a:latin typeface="Arial"/>
              <a:ea typeface="Arial"/>
              <a:cs typeface="Arial"/>
              <a:sym typeface="Arial"/>
            </a:endParaRPr>
          </a:p>
          <a:p>
            <a:pPr indent="0" lvl="0" marL="0" rtl="0" algn="l">
              <a:spcBef>
                <a:spcPts val="1200"/>
              </a:spcBef>
              <a:spcAft>
                <a:spcPts val="1200"/>
              </a:spcAft>
              <a:buNone/>
            </a:pPr>
            <a:r>
              <a:rPr lang="en" sz="2000">
                <a:highlight>
                  <a:schemeClr val="accent6"/>
                </a:highlight>
                <a:latin typeface="Arial"/>
                <a:ea typeface="Arial"/>
                <a:cs typeface="Arial"/>
                <a:sym typeface="Arial"/>
              </a:rPr>
              <a:t>d) Is correct. This rule holds for all SDLC models </a:t>
            </a:r>
            <a:endParaRPr sz="2000">
              <a:highlight>
                <a:schemeClr val="accent6"/>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45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Further Explanation</a:t>
            </a:r>
            <a:endParaRPr b="0" sz="2000"/>
          </a:p>
        </p:txBody>
      </p:sp>
      <p:sp>
        <p:nvSpPr>
          <p:cNvPr id="229" name="Google Shape;229;p40"/>
          <p:cNvSpPr txBox="1"/>
          <p:nvPr>
            <p:ph idx="1" type="body"/>
          </p:nvPr>
        </p:nvSpPr>
        <p:spPr>
          <a:xfrm>
            <a:off x="311700" y="904925"/>
            <a:ext cx="8520600" cy="366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rPr>
              <a:t>d) In sequential, incremental, and iterative SDLC models</a:t>
            </a:r>
            <a:endParaRPr>
              <a:highlight>
                <a:schemeClr val="accent6"/>
              </a:highlight>
            </a:endParaRPr>
          </a:p>
          <a:p>
            <a:pPr indent="0" lvl="0" marL="0" rtl="0" algn="l">
              <a:spcBef>
                <a:spcPts val="1200"/>
              </a:spcBef>
              <a:spcAft>
                <a:spcPts val="0"/>
              </a:spcAft>
              <a:buNone/>
            </a:pPr>
            <a:r>
              <a:rPr lang="en"/>
              <a:t>This rule holds in various SDLC models, including:</a:t>
            </a:r>
            <a:endParaRPr/>
          </a:p>
          <a:p>
            <a:pPr indent="0" lvl="0" marL="0" rtl="0" algn="l">
              <a:spcBef>
                <a:spcPts val="1200"/>
              </a:spcBef>
              <a:spcAft>
                <a:spcPts val="0"/>
              </a:spcAft>
              <a:buNone/>
            </a:pPr>
            <a:r>
              <a:rPr b="1" lang="en"/>
              <a:t>Sequential (or Waterfall):</a:t>
            </a:r>
            <a:r>
              <a:rPr lang="en"/>
              <a:t> Each phase of the SDLC has a corresponding testing phase that follows it. For example, after requirements, there's a testing phase for requirements, and so on.</a:t>
            </a:r>
            <a:endParaRPr/>
          </a:p>
          <a:p>
            <a:pPr indent="0" lvl="0" marL="0" rtl="0" algn="l">
              <a:spcBef>
                <a:spcPts val="1200"/>
              </a:spcBef>
              <a:spcAft>
                <a:spcPts val="0"/>
              </a:spcAft>
              <a:buNone/>
            </a:pPr>
            <a:r>
              <a:rPr b="1" lang="en"/>
              <a:t>Incremental:</a:t>
            </a:r>
            <a:r>
              <a:rPr lang="en"/>
              <a:t>Each increment or module added to the system undergoes its testing phase. Testing is performed incrementally as new features are added.</a:t>
            </a:r>
            <a:endParaRPr/>
          </a:p>
          <a:p>
            <a:pPr indent="0" lvl="0" marL="0" rtl="0" algn="l">
              <a:spcBef>
                <a:spcPts val="1200"/>
              </a:spcBef>
              <a:spcAft>
                <a:spcPts val="1200"/>
              </a:spcAft>
              <a:buNone/>
            </a:pPr>
            <a:r>
              <a:rPr b="1" lang="en"/>
              <a:t>Iterative:</a:t>
            </a:r>
            <a:r>
              <a:rPr lang="en"/>
              <a:t> In iterative models like the Rational Unified Process (RUP), testing is performed during each iteration. Each iteration involves revisiting and refining the work done in previous iterations.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t>10. </a:t>
            </a:r>
            <a:r>
              <a:rPr b="0" lang="en" sz="2000"/>
              <a:t>Which of the following statements BEST describes the acceptance test-driven development (ATDD) approach?</a:t>
            </a:r>
            <a:endParaRPr b="0" sz="2000"/>
          </a:p>
        </p:txBody>
      </p:sp>
      <p:sp>
        <p:nvSpPr>
          <p:cNvPr id="235" name="Google Shape;235;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 In ATDD, acceptance criteria are typically created based on the given/when/then format </a:t>
            </a:r>
            <a:endParaRPr/>
          </a:p>
          <a:p>
            <a:pPr indent="0" lvl="0" marL="0" rtl="0" algn="l">
              <a:spcBef>
                <a:spcPts val="1200"/>
              </a:spcBef>
              <a:spcAft>
                <a:spcPts val="0"/>
              </a:spcAft>
              <a:buNone/>
            </a:pPr>
            <a:r>
              <a:rPr lang="en"/>
              <a:t>b) In ATDD, test cases are mainly created at component testing and are code-oriented </a:t>
            </a:r>
            <a:endParaRPr/>
          </a:p>
          <a:p>
            <a:pPr indent="0" lvl="0" marL="0" rtl="0" algn="l">
              <a:spcBef>
                <a:spcPts val="1200"/>
              </a:spcBef>
              <a:spcAft>
                <a:spcPts val="0"/>
              </a:spcAft>
              <a:buNone/>
            </a:pPr>
            <a:r>
              <a:rPr lang="en"/>
              <a:t>c) In ATDD, tests are created, based on acceptance criteria to drive the development of the related software </a:t>
            </a:r>
            <a:endParaRPr/>
          </a:p>
          <a:p>
            <a:pPr indent="0" lvl="0" marL="0" rtl="0" algn="l">
              <a:spcBef>
                <a:spcPts val="1200"/>
              </a:spcBef>
              <a:spcAft>
                <a:spcPts val="1200"/>
              </a:spcAft>
              <a:buNone/>
            </a:pPr>
            <a:r>
              <a:rPr lang="en"/>
              <a:t>d) in ATDD, tests are based on the desired behavior of the software, which makes it easier for team members to understand them Select ONE option.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t>c) To reduce the risk level of the test object and to build confidence in the quality level</a:t>
            </a:r>
            <a:endParaRPr sz="2000"/>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a) Is not correct. It is impossible to prove that there are no defects anymore in the system under test. See testing principle 1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See testing principle 7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c) Is correct. Testing finds defects and failures which reduces the level of risk and at the same time gives more confidence in the quality level of the test object</a:t>
            </a:r>
            <a:r>
              <a:rPr lang="en" sz="2000">
                <a:latin typeface="Arial"/>
                <a:ea typeface="Arial"/>
                <a:cs typeface="Arial"/>
                <a:sym typeface="Arial"/>
              </a:rPr>
              <a: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It is impossible to test all combinations of inputs (see testing principle 2) </a:t>
            </a:r>
            <a:endParaRPr sz="20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Arial"/>
                <a:ea typeface="Arial"/>
                <a:cs typeface="Arial"/>
                <a:sym typeface="Arial"/>
              </a:rPr>
              <a:t>c) Is correct. In acceptance test-driven development (ATDD) tests are written from acceptance criteria as part of the design process </a:t>
            </a:r>
            <a:endParaRPr>
              <a:highlight>
                <a:schemeClr val="accent6"/>
              </a:highlight>
            </a:endParaRPr>
          </a:p>
        </p:txBody>
      </p:sp>
      <p:sp>
        <p:nvSpPr>
          <p:cNvPr id="241" name="Google Shape;241;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Is not correct. It is more often used in behavior-driven development (BDD)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Is not correct. It is the description of test-driven development (TDD) </a:t>
            </a:r>
            <a:endParaRPr sz="2000">
              <a:latin typeface="Arial"/>
              <a:ea typeface="Arial"/>
              <a:cs typeface="Arial"/>
              <a:sym typeface="Arial"/>
            </a:endParaRPr>
          </a:p>
          <a:p>
            <a:pPr indent="0" lvl="0" marL="0" rtl="0" algn="l">
              <a:spcBef>
                <a:spcPts val="1200"/>
              </a:spcBef>
              <a:spcAft>
                <a:spcPts val="0"/>
              </a:spcAft>
              <a:buNone/>
            </a:pPr>
            <a:r>
              <a:rPr lang="en" sz="2000">
                <a:highlight>
                  <a:schemeClr val="accent6"/>
                </a:highlight>
                <a:latin typeface="Arial"/>
                <a:ea typeface="Arial"/>
                <a:cs typeface="Arial"/>
                <a:sym typeface="Arial"/>
              </a:rPr>
              <a:t>c) Is correct. In acceptance test-driven development (ATDD) tests are written from acceptance criteria as part of the design process </a:t>
            </a:r>
            <a:endParaRPr sz="2000">
              <a:highlight>
                <a:schemeClr val="accent6"/>
              </a:highlight>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Is not correct. It is used in BDD</a:t>
            </a:r>
            <a:endParaRPr sz="20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247" name="Google Shape;247;p43"/>
          <p:cNvSpPr txBox="1"/>
          <p:nvPr>
            <p:ph idx="1" type="body"/>
          </p:nvPr>
        </p:nvSpPr>
        <p:spPr>
          <a:xfrm>
            <a:off x="311700" y="1266325"/>
            <a:ext cx="8520600" cy="38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en" sz="1765">
                <a:highlight>
                  <a:schemeClr val="accent6"/>
                </a:highlight>
              </a:rPr>
              <a:t>c) In ATDD, tests are created based on acceptance criteria to drive the development of the related software</a:t>
            </a:r>
            <a:endParaRPr sz="1765">
              <a:highlight>
                <a:schemeClr val="accent6"/>
              </a:highlight>
            </a:endParaRPr>
          </a:p>
          <a:p>
            <a:pPr indent="0" lvl="0" marL="0" rtl="0" algn="l">
              <a:spcBef>
                <a:spcPts val="1200"/>
              </a:spcBef>
              <a:spcAft>
                <a:spcPts val="0"/>
              </a:spcAft>
              <a:buSzPts val="1018"/>
              <a:buNone/>
            </a:pPr>
            <a:r>
              <a:rPr lang="en" sz="1765"/>
              <a:t>Acceptance Test-Driven Development (ATDD) is an approach where acceptance criteria are used to create tests before the development of the software. These tests are focused on the desired behavior of the software from the user's perspective. The goal is to drive the development process by defining the expected outcomes and functionalities based on the user's requirements.</a:t>
            </a:r>
            <a:endParaRPr sz="1765"/>
          </a:p>
          <a:p>
            <a:pPr indent="0" lvl="0" marL="0" rtl="0" algn="l">
              <a:spcBef>
                <a:spcPts val="1200"/>
              </a:spcBef>
              <a:spcAft>
                <a:spcPts val="1200"/>
              </a:spcAft>
              <a:buSzPts val="1018"/>
              <a:buNone/>
            </a:pPr>
            <a:r>
              <a:rPr lang="en" sz="1765"/>
              <a:t>Options (a) and (d) are related to the general concept of acceptance criteria but do not specifically capture the essence of Acceptance Test-Driven Development. Option (b) is not accurate because ATDD is not limited to component testing; it encompasses the entire development process based on acceptance criteria.</a:t>
            </a:r>
            <a:endParaRPr sz="176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t>11. </a:t>
            </a:r>
            <a:r>
              <a:rPr b="0" lang="en" sz="2500"/>
              <a:t>Which of the following is NOT an example of the shift left approach?</a:t>
            </a:r>
            <a:endParaRPr sz="2500"/>
          </a:p>
        </p:txBody>
      </p:sp>
      <p:sp>
        <p:nvSpPr>
          <p:cNvPr id="253" name="Google Shape;253;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Reviewing the user requirements before they are formally accepted by the stakeholders</a:t>
            </a:r>
            <a:endParaRPr sz="2000"/>
          </a:p>
          <a:p>
            <a:pPr indent="0" lvl="0" marL="0" rtl="0" algn="l">
              <a:spcBef>
                <a:spcPts val="1200"/>
              </a:spcBef>
              <a:spcAft>
                <a:spcPts val="0"/>
              </a:spcAft>
              <a:buNone/>
            </a:pPr>
            <a:r>
              <a:rPr lang="en" sz="2000"/>
              <a:t>b) Writing a component test before the corresponding code is written</a:t>
            </a:r>
            <a:endParaRPr sz="2000"/>
          </a:p>
          <a:p>
            <a:pPr indent="0" lvl="0" marL="0" rtl="0" algn="l">
              <a:spcBef>
                <a:spcPts val="1200"/>
              </a:spcBef>
              <a:spcAft>
                <a:spcPts val="0"/>
              </a:spcAft>
              <a:buNone/>
            </a:pPr>
            <a:r>
              <a:rPr lang="en" sz="2000"/>
              <a:t>c) Executing a performance efficiency test for a component during component testing</a:t>
            </a:r>
            <a:endParaRPr sz="2000"/>
          </a:p>
          <a:p>
            <a:pPr indent="0" lvl="0" marL="0" rtl="0" algn="l">
              <a:spcBef>
                <a:spcPts val="1200"/>
              </a:spcBef>
              <a:spcAft>
                <a:spcPts val="1200"/>
              </a:spcAft>
              <a:buNone/>
            </a:pPr>
            <a:r>
              <a:rPr lang="en" sz="2000"/>
              <a:t>d) Writing a test script before setting up the configuration management process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rPr>
              <a:t>d) Writing a test script before setting up the configuration management process</a:t>
            </a:r>
            <a:endParaRPr sz="2500">
              <a:highlight>
                <a:schemeClr val="accent6"/>
              </a:highlight>
            </a:endParaRPr>
          </a:p>
        </p:txBody>
      </p:sp>
      <p:sp>
        <p:nvSpPr>
          <p:cNvPr id="259" name="Google Shape;259;p45"/>
          <p:cNvSpPr txBox="1"/>
          <p:nvPr>
            <p:ph idx="1" type="body"/>
          </p:nvPr>
        </p:nvSpPr>
        <p:spPr>
          <a:xfrm>
            <a:off x="311700" y="1452575"/>
            <a:ext cx="8520600" cy="31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Is not correct. Early review is an example of the shift left approach</a:t>
            </a:r>
            <a:endParaRPr/>
          </a:p>
          <a:p>
            <a:pPr indent="0" lvl="0" marL="0" rtl="0" algn="l">
              <a:spcBef>
                <a:spcPts val="1200"/>
              </a:spcBef>
              <a:spcAft>
                <a:spcPts val="0"/>
              </a:spcAft>
              <a:buNone/>
            </a:pPr>
            <a:r>
              <a:rPr lang="en"/>
              <a:t>b) Is not correct. TDD is an example of the shift left approach</a:t>
            </a:r>
            <a:endParaRPr/>
          </a:p>
          <a:p>
            <a:pPr indent="0" lvl="0" marL="0" rtl="0" algn="l">
              <a:spcBef>
                <a:spcPts val="1200"/>
              </a:spcBef>
              <a:spcAft>
                <a:spcPts val="0"/>
              </a:spcAft>
              <a:buNone/>
            </a:pPr>
            <a:r>
              <a:rPr lang="en"/>
              <a:t>c) Is not correct. Early non-functional testing is an example of the shift left approach</a:t>
            </a:r>
            <a:endParaRPr/>
          </a:p>
          <a:p>
            <a:pPr indent="0" lvl="0" marL="0" rtl="0" algn="l">
              <a:spcBef>
                <a:spcPts val="1200"/>
              </a:spcBef>
              <a:spcAft>
                <a:spcPts val="1200"/>
              </a:spcAft>
              <a:buNone/>
            </a:pPr>
            <a:r>
              <a:rPr lang="en">
                <a:highlight>
                  <a:schemeClr val="accent6"/>
                </a:highlight>
              </a:rPr>
              <a:t>d) Is correct. Test scripts should be subject to configuration management, so it makes no sense to create the test scripts before this process is set up</a:t>
            </a:r>
            <a:endParaRPr>
              <a:highlight>
                <a:schemeClr val="accent6"/>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500"/>
              <a:t>Further Explanation</a:t>
            </a:r>
            <a:endParaRPr b="0" sz="2500"/>
          </a:p>
        </p:txBody>
      </p:sp>
      <p:sp>
        <p:nvSpPr>
          <p:cNvPr id="265" name="Google Shape;265;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
            </a:r>
            <a:r>
              <a:rPr lang="en"/>
              <a:t>) The shift-left approach in software development and testing involves moving tasks that traditionally occur later in the development lifecycle to earlier stages. Options a), b), and c) all represent examples of the shift-left approach, as they involve tasks being performed earlier than they might be in a traditional development process. However, </a:t>
            </a:r>
            <a:r>
              <a:rPr lang="en">
                <a:highlight>
                  <a:schemeClr val="accent6"/>
                </a:highlight>
              </a:rPr>
              <a:t>option d) involves</a:t>
            </a:r>
            <a:r>
              <a:rPr lang="en"/>
              <a:t> writing a test script early in the wrong way. All code, including the </a:t>
            </a:r>
            <a:r>
              <a:rPr lang="en"/>
              <a:t>testing</a:t>
            </a:r>
            <a:r>
              <a:rPr lang="en"/>
              <a:t> script code should be part of the configure management, otherwise it will have side effects. For instance the test may get deleted accidentally and may not be recoverable because i was never committed to the code repository. This could lead to loss of effort, time and any other recorded knowledge or configuration values.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45025"/>
            <a:ext cx="8520600" cy="97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12. </a:t>
            </a:r>
            <a:r>
              <a:rPr b="0" lang="en" sz="2500"/>
              <a:t>Which of the arguments below would you use to convince your manager to organize retrospectives at the end of each release cycle?</a:t>
            </a:r>
            <a:endParaRPr sz="2500"/>
          </a:p>
        </p:txBody>
      </p:sp>
      <p:sp>
        <p:nvSpPr>
          <p:cNvPr id="271" name="Google Shape;271;p47"/>
          <p:cNvSpPr txBox="1"/>
          <p:nvPr>
            <p:ph idx="1" type="body"/>
          </p:nvPr>
        </p:nvSpPr>
        <p:spPr>
          <a:xfrm>
            <a:off x="311700" y="1416725"/>
            <a:ext cx="8520600" cy="36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 Retrospectives are very popular these days and clients would appreciate it if we added them to our processes</a:t>
            </a:r>
            <a:endParaRPr sz="1700"/>
          </a:p>
          <a:p>
            <a:pPr indent="0" lvl="0" marL="0" rtl="0" algn="l">
              <a:spcBef>
                <a:spcPts val="1200"/>
              </a:spcBef>
              <a:spcAft>
                <a:spcPts val="0"/>
              </a:spcAft>
              <a:buNone/>
            </a:pPr>
            <a:r>
              <a:rPr lang="en" sz="1700"/>
              <a:t>b) Organizing retrospectives will save the organization money because without them end user representatives do not provide immediate feedback about the product</a:t>
            </a:r>
            <a:endParaRPr sz="1700"/>
          </a:p>
          <a:p>
            <a:pPr indent="0" lvl="0" marL="0" rtl="0" algn="l">
              <a:spcBef>
                <a:spcPts val="1200"/>
              </a:spcBef>
              <a:spcAft>
                <a:spcPts val="0"/>
              </a:spcAft>
              <a:buNone/>
            </a:pPr>
            <a:r>
              <a:rPr lang="en" sz="1700"/>
              <a:t>c) Process weaknesses identified during the retrospective can be analyzed and serve as a to do list for the organization’s continuous process improvement program</a:t>
            </a:r>
            <a:endParaRPr sz="1700"/>
          </a:p>
          <a:p>
            <a:pPr indent="0" lvl="0" marL="0" rtl="0" algn="l">
              <a:spcBef>
                <a:spcPts val="1200"/>
              </a:spcBef>
              <a:spcAft>
                <a:spcPts val="1200"/>
              </a:spcAft>
              <a:buNone/>
            </a:pPr>
            <a:r>
              <a:rPr lang="en" sz="1700"/>
              <a:t>d) Retrospectives embrace five values including courage and respect, which are crucial to maintain continuous improvement in the organization</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445025"/>
            <a:ext cx="8520600" cy="82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100">
                <a:solidFill>
                  <a:schemeClr val="dk2"/>
                </a:solidFill>
                <a:highlight>
                  <a:schemeClr val="accent6"/>
                </a:highlight>
              </a:rPr>
              <a:t>c) Process weaknesses identified during the retrospective can be analyzed and serve as a to do list for the organization’s continuous process improvement program</a:t>
            </a:r>
            <a:endParaRPr sz="2100">
              <a:highlight>
                <a:schemeClr val="accent6"/>
              </a:highlight>
            </a:endParaRPr>
          </a:p>
        </p:txBody>
      </p:sp>
      <p:sp>
        <p:nvSpPr>
          <p:cNvPr id="277" name="Google Shape;277;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a) Is not correct. Retrospectives are more useful for identifying improvement opportunities and have little importance for clients</a:t>
            </a:r>
            <a:endParaRPr/>
          </a:p>
          <a:p>
            <a:pPr indent="0" lvl="0" marL="0" rtl="0" algn="l">
              <a:spcBef>
                <a:spcPts val="1200"/>
              </a:spcBef>
              <a:spcAft>
                <a:spcPts val="0"/>
              </a:spcAft>
              <a:buNone/>
            </a:pPr>
            <a:r>
              <a:rPr lang="en"/>
              <a:t>b) Is not correct. Business representatives are not giving feedback about the product itself. Therefore, there is no financial gain to the organization</a:t>
            </a:r>
            <a:endParaRPr/>
          </a:p>
          <a:p>
            <a:pPr indent="0" lvl="0" marL="0" rtl="0" algn="l">
              <a:spcBef>
                <a:spcPts val="1200"/>
              </a:spcBef>
              <a:spcAft>
                <a:spcPts val="0"/>
              </a:spcAft>
              <a:buNone/>
            </a:pPr>
            <a:r>
              <a:rPr lang="en">
                <a:highlight>
                  <a:schemeClr val="accent6"/>
                </a:highlight>
              </a:rPr>
              <a:t>c) Is correct. Regularly conducted retrospectives, when appropriate follow up activities occur, are critical to continual improvement of development and testing</a:t>
            </a:r>
            <a:endParaRPr>
              <a:highlight>
                <a:schemeClr val="accent6"/>
              </a:highlight>
            </a:endParaRPr>
          </a:p>
          <a:p>
            <a:pPr indent="0" lvl="0" marL="0" rtl="0" algn="l">
              <a:spcBef>
                <a:spcPts val="1200"/>
              </a:spcBef>
              <a:spcAft>
                <a:spcPts val="0"/>
              </a:spcAft>
              <a:buNone/>
            </a:pPr>
            <a:r>
              <a:rPr lang="en"/>
              <a:t>d) Is not correct. Courage and respect are values of Extreme Programming and are not closely related to retrospectives</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445025"/>
            <a:ext cx="8520600" cy="424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1800">
                <a:highlight>
                  <a:schemeClr val="lt1"/>
                </a:highlight>
                <a:latin typeface="Open Sans"/>
                <a:ea typeface="Open Sans"/>
                <a:cs typeface="Open Sans"/>
                <a:sym typeface="Open Sans"/>
              </a:rPr>
              <a:t>Further Explanation</a:t>
            </a:r>
            <a:endParaRPr>
              <a:highlight>
                <a:schemeClr val="lt1"/>
              </a:highlight>
            </a:endParaRPr>
          </a:p>
        </p:txBody>
      </p:sp>
      <p:sp>
        <p:nvSpPr>
          <p:cNvPr id="283" name="Google Shape;283;p49"/>
          <p:cNvSpPr txBox="1"/>
          <p:nvPr>
            <p:ph idx="1" type="body"/>
          </p:nvPr>
        </p:nvSpPr>
        <p:spPr>
          <a:xfrm>
            <a:off x="311700" y="869225"/>
            <a:ext cx="8520600" cy="4274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1. Continuous Improvement:  Retrospectives are a fundamental part of an agile and iterative development process. They provide a structured opportunity for the team to reflect on what went well, what could be improved, and how to implement those improvements. By analyzing process weaknesses and creating a to-do list for improvement, the organization can consistently enhance its processes and performance over time.</a:t>
            </a:r>
            <a:endParaRPr/>
          </a:p>
          <a:p>
            <a:pPr indent="0" lvl="0" marL="0" rtl="0" algn="l">
              <a:spcBef>
                <a:spcPts val="1200"/>
              </a:spcBef>
              <a:spcAft>
                <a:spcPts val="0"/>
              </a:spcAft>
              <a:buNone/>
            </a:pPr>
            <a:r>
              <a:rPr lang="en"/>
              <a:t>2. Focused and Actionable Insights: The insights gained from retrospectives are specific, actionable, and based on the team's recent experiences. This makes the identified weaknesses more tangible and easier to address.</a:t>
            </a:r>
            <a:endParaRPr/>
          </a:p>
          <a:p>
            <a:pPr indent="0" lvl="0" marL="0" rtl="0" algn="l">
              <a:spcBef>
                <a:spcPts val="1200"/>
              </a:spcBef>
              <a:spcAft>
                <a:spcPts val="0"/>
              </a:spcAft>
              <a:buNone/>
            </a:pPr>
            <a:r>
              <a:rPr lang="en"/>
              <a:t>3. Efficient Resource Utilization: Continuous process improvement helps in optimizing resources by addressing issues that may lead to inefficiencies or mistakes in future cycles. This proactive approach can result in long-term cost savings.</a:t>
            </a:r>
            <a:endParaRPr/>
          </a:p>
          <a:p>
            <a:pPr indent="0" lvl="0" marL="0" rtl="0" algn="l">
              <a:spcBef>
                <a:spcPts val="1200"/>
              </a:spcBef>
              <a:spcAft>
                <a:spcPts val="1200"/>
              </a:spcAft>
              <a:buNone/>
            </a:pPr>
            <a:r>
              <a:rPr lang="en"/>
              <a:t>4. Alignment with Agile Values: Enables emphasizing adaptability, collaboration, and a commitment to continuous improvement. This aligns with the Agile Manifesto, which values "responding to change over following a plan" and "continuous attention to technical excellence and good design.”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ph type="title"/>
          </p:nvPr>
        </p:nvSpPr>
        <p:spPr>
          <a:xfrm>
            <a:off x="311700" y="445025"/>
            <a:ext cx="8520600" cy="56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13. </a:t>
            </a:r>
            <a:r>
              <a:rPr b="0" lang="en" sz="2500"/>
              <a:t>Which types of failures (1-4) fit which test levels (A-D) BEST?</a:t>
            </a:r>
            <a:endParaRPr sz="2500"/>
          </a:p>
        </p:txBody>
      </p:sp>
      <p:sp>
        <p:nvSpPr>
          <p:cNvPr id="289" name="Google Shape;289;p50"/>
          <p:cNvSpPr txBox="1"/>
          <p:nvPr/>
        </p:nvSpPr>
        <p:spPr>
          <a:xfrm>
            <a:off x="0" y="3206600"/>
            <a:ext cx="4417200" cy="18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2"/>
                </a:solidFill>
                <a:latin typeface="Open Sans"/>
                <a:ea typeface="Open Sans"/>
                <a:cs typeface="Open Sans"/>
                <a:sym typeface="Open Sans"/>
              </a:rPr>
              <a:t>a) 1D, 2B, 3A, 4C</a:t>
            </a:r>
            <a:endParaRPr sz="17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700">
                <a:latin typeface="Open Sans"/>
                <a:ea typeface="Open Sans"/>
                <a:cs typeface="Open Sans"/>
                <a:sym typeface="Open Sans"/>
              </a:rPr>
              <a:t>b) 1D, 2B, 3C, 4A</a:t>
            </a:r>
            <a:endParaRPr sz="1700">
              <a:latin typeface="Open Sans"/>
              <a:ea typeface="Open Sans"/>
              <a:cs typeface="Open Sans"/>
              <a:sym typeface="Open Sans"/>
            </a:endParaRPr>
          </a:p>
          <a:p>
            <a:pPr indent="0" lvl="0" marL="0" rtl="0" algn="l">
              <a:lnSpc>
                <a:spcPct val="115000"/>
              </a:lnSpc>
              <a:spcBef>
                <a:spcPts val="1200"/>
              </a:spcBef>
              <a:spcAft>
                <a:spcPts val="0"/>
              </a:spcAft>
              <a:buNone/>
            </a:pPr>
            <a:r>
              <a:rPr lang="en" sz="1700">
                <a:solidFill>
                  <a:schemeClr val="dk2"/>
                </a:solidFill>
                <a:latin typeface="Open Sans"/>
                <a:ea typeface="Open Sans"/>
                <a:cs typeface="Open Sans"/>
                <a:sym typeface="Open Sans"/>
              </a:rPr>
              <a:t>c) 1B, 2A, 3D, 4C</a:t>
            </a:r>
            <a:endParaRPr sz="17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700">
                <a:latin typeface="Open Sans"/>
                <a:ea typeface="Open Sans"/>
                <a:cs typeface="Open Sans"/>
                <a:sym typeface="Open Sans"/>
              </a:rPr>
              <a:t>d) 1C, 2B, 3A, 4D</a:t>
            </a:r>
            <a:endParaRPr sz="1700">
              <a:latin typeface="Open Sans"/>
              <a:ea typeface="Open Sans"/>
              <a:cs typeface="Open Sans"/>
              <a:sym typeface="Open Sans"/>
            </a:endParaRPr>
          </a:p>
        </p:txBody>
      </p:sp>
      <p:graphicFrame>
        <p:nvGraphicFramePr>
          <p:cNvPr id="290" name="Google Shape;290;p50"/>
          <p:cNvGraphicFramePr/>
          <p:nvPr/>
        </p:nvGraphicFramePr>
        <p:xfrm>
          <a:off x="0" y="967300"/>
          <a:ext cx="3000000" cy="3000000"/>
        </p:xfrm>
        <a:graphic>
          <a:graphicData uri="http://schemas.openxmlformats.org/drawingml/2006/table">
            <a:tbl>
              <a:tblPr>
                <a:noFill/>
                <a:tableStyleId>{7559F03E-C012-4ECB-87B2-DC20DBBFA527}</a:tableStyleId>
              </a:tblPr>
              <a:tblGrid>
                <a:gridCol w="5713925"/>
                <a:gridCol w="3118375"/>
              </a:tblGrid>
              <a:tr h="2194050">
                <a:tc>
                  <a:txBody>
                    <a:bodyPr/>
                    <a:lstStyle/>
                    <a:p>
                      <a:pPr indent="0" lvl="0" marL="0" rtl="0" algn="l">
                        <a:lnSpc>
                          <a:spcPct val="115000"/>
                        </a:lnSpc>
                        <a:spcBef>
                          <a:spcPts val="0"/>
                        </a:spcBef>
                        <a:spcAft>
                          <a:spcPts val="0"/>
                        </a:spcAft>
                        <a:buNone/>
                      </a:pPr>
                      <a:r>
                        <a:rPr lang="en" sz="1600">
                          <a:solidFill>
                            <a:schemeClr val="dk2"/>
                          </a:solidFill>
                          <a:latin typeface="Open Sans"/>
                          <a:ea typeface="Open Sans"/>
                          <a:cs typeface="Open Sans"/>
                          <a:sym typeface="Open Sans"/>
                        </a:rPr>
                        <a:t>1. Failures in system behavior as it deviates from the user’s business needs</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600">
                          <a:latin typeface="Open Sans"/>
                          <a:ea typeface="Open Sans"/>
                          <a:cs typeface="Open Sans"/>
                          <a:sym typeface="Open Sans"/>
                        </a:rPr>
                        <a:t>2. Failures in communication between components</a:t>
                      </a:r>
                      <a:endParaRPr sz="1600">
                        <a:latin typeface="Open Sans"/>
                        <a:ea typeface="Open Sans"/>
                        <a:cs typeface="Open Sans"/>
                        <a:sym typeface="Open Sans"/>
                      </a:endParaRPr>
                    </a:p>
                    <a:p>
                      <a:pPr indent="0" lvl="0" marL="0" rtl="0" algn="l">
                        <a:lnSpc>
                          <a:spcPct val="115000"/>
                        </a:lnSpc>
                        <a:spcBef>
                          <a:spcPts val="1200"/>
                        </a:spcBef>
                        <a:spcAft>
                          <a:spcPts val="0"/>
                        </a:spcAft>
                        <a:buNone/>
                      </a:pPr>
                      <a:r>
                        <a:rPr lang="en" sz="1600">
                          <a:solidFill>
                            <a:schemeClr val="dk2"/>
                          </a:solidFill>
                          <a:latin typeface="Open Sans"/>
                          <a:ea typeface="Open Sans"/>
                          <a:cs typeface="Open Sans"/>
                          <a:sym typeface="Open Sans"/>
                        </a:rPr>
                        <a:t>3. Failures in logic in a module</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600">
                          <a:latin typeface="Open Sans"/>
                          <a:ea typeface="Open Sans"/>
                          <a:cs typeface="Open Sans"/>
                          <a:sym typeface="Open Sans"/>
                        </a:rPr>
                        <a:t>4. Failures in not correctly implemented business rules</a:t>
                      </a:r>
                      <a:endParaRPr sz="1600">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chemeClr val="dk2"/>
                          </a:solidFill>
                          <a:latin typeface="Open Sans"/>
                          <a:ea typeface="Open Sans"/>
                          <a:cs typeface="Open Sans"/>
                          <a:sym typeface="Open Sans"/>
                        </a:rPr>
                        <a:t>A. Component testing</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600">
                          <a:latin typeface="Open Sans"/>
                          <a:ea typeface="Open Sans"/>
                          <a:cs typeface="Open Sans"/>
                          <a:sym typeface="Open Sans"/>
                        </a:rPr>
                        <a:t>B. Component integration testing</a:t>
                      </a:r>
                      <a:endParaRPr sz="1600">
                        <a:latin typeface="Open Sans"/>
                        <a:ea typeface="Open Sans"/>
                        <a:cs typeface="Open Sans"/>
                        <a:sym typeface="Open Sans"/>
                      </a:endParaRPr>
                    </a:p>
                    <a:p>
                      <a:pPr indent="0" lvl="0" marL="0" rtl="0" algn="l">
                        <a:lnSpc>
                          <a:spcPct val="115000"/>
                        </a:lnSpc>
                        <a:spcBef>
                          <a:spcPts val="1200"/>
                        </a:spcBef>
                        <a:spcAft>
                          <a:spcPts val="0"/>
                        </a:spcAft>
                        <a:buNone/>
                      </a:pPr>
                      <a:r>
                        <a:rPr lang="en" sz="1600">
                          <a:solidFill>
                            <a:schemeClr val="dk2"/>
                          </a:solidFill>
                          <a:latin typeface="Open Sans"/>
                          <a:ea typeface="Open Sans"/>
                          <a:cs typeface="Open Sans"/>
                          <a:sym typeface="Open Sans"/>
                        </a:rPr>
                        <a:t>C. System testing</a:t>
                      </a:r>
                      <a:endParaRPr sz="16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600">
                          <a:latin typeface="Open Sans"/>
                          <a:ea typeface="Open Sans"/>
                          <a:cs typeface="Open Sans"/>
                          <a:sym typeface="Open Sans"/>
                        </a:rPr>
                        <a:t>D. Acceptance testing</a:t>
                      </a:r>
                      <a:endParaRPr sz="1600"/>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00" y="445025"/>
            <a:ext cx="8520600" cy="53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rPr>
              <a:t>a) 1D, 2B, 3A, 4C</a:t>
            </a:r>
            <a:endParaRPr sz="2500">
              <a:highlight>
                <a:schemeClr val="accent6"/>
              </a:highlight>
            </a:endParaRPr>
          </a:p>
        </p:txBody>
      </p:sp>
      <p:sp>
        <p:nvSpPr>
          <p:cNvPr id="296" name="Google Shape;296;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(1D) </a:t>
            </a:r>
            <a:r>
              <a:rPr lang="en" sz="2000"/>
              <a:t>The test basis for acceptance testing is the user’s business needs </a:t>
            </a:r>
            <a:endParaRPr b="1" sz="2000"/>
          </a:p>
          <a:p>
            <a:pPr indent="0" lvl="0" marL="0" rtl="0" algn="l">
              <a:spcBef>
                <a:spcPts val="1200"/>
              </a:spcBef>
              <a:spcAft>
                <a:spcPts val="0"/>
              </a:spcAft>
              <a:buNone/>
            </a:pPr>
            <a:r>
              <a:rPr b="1" lang="en" sz="2000"/>
              <a:t>(2B) </a:t>
            </a:r>
            <a:r>
              <a:rPr lang="en" sz="2000"/>
              <a:t>Communication between components is tested during component integration testing </a:t>
            </a:r>
            <a:endParaRPr b="1" sz="2000"/>
          </a:p>
          <a:p>
            <a:pPr indent="0" lvl="0" marL="0" rtl="0" algn="l">
              <a:spcBef>
                <a:spcPts val="1200"/>
              </a:spcBef>
              <a:spcAft>
                <a:spcPts val="0"/>
              </a:spcAft>
              <a:buNone/>
            </a:pPr>
            <a:r>
              <a:rPr b="1" lang="en" sz="2000"/>
              <a:t>(3A) </a:t>
            </a:r>
            <a:r>
              <a:rPr lang="en" sz="2000"/>
              <a:t>Failures in logic can be found during component testing </a:t>
            </a:r>
            <a:endParaRPr b="1" sz="2000"/>
          </a:p>
          <a:p>
            <a:pPr indent="0" lvl="0" marL="0" rtl="0" algn="l">
              <a:spcBef>
                <a:spcPts val="1200"/>
              </a:spcBef>
              <a:spcAft>
                <a:spcPts val="1200"/>
              </a:spcAft>
              <a:buNone/>
            </a:pPr>
            <a:r>
              <a:rPr b="1" lang="en" sz="2000"/>
              <a:t>(4C) </a:t>
            </a:r>
            <a:r>
              <a:rPr lang="en" sz="2000"/>
              <a:t>Business rules are the test basis for system testing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t>Further Explanation</a:t>
            </a:r>
            <a:endParaRPr b="0" sz="2000"/>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343541"/>
                </a:solidFill>
                <a:highlight>
                  <a:schemeClr val="accent6"/>
                </a:highlight>
                <a:latin typeface="Arial"/>
                <a:ea typeface="Arial"/>
                <a:cs typeface="Arial"/>
                <a:sym typeface="Arial"/>
              </a:rPr>
              <a:t>c) To reduce the risk level of the test object and to build confidence in the quality level</a:t>
            </a:r>
            <a:endParaRPr sz="1200">
              <a:solidFill>
                <a:srgbClr val="343541"/>
              </a:solidFill>
              <a:highlight>
                <a:schemeClr val="accent6"/>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highlight>
                  <a:schemeClr val="accent6"/>
                </a:highlight>
                <a:latin typeface="Arial"/>
                <a:ea typeface="Arial"/>
                <a:cs typeface="Arial"/>
                <a:sym typeface="Arial"/>
              </a:rPr>
              <a:t>This statement is a valid test objective. Test objectives should focus on goals that contribute to assessing the quality of the system under test and reducing risks associated with it.</a:t>
            </a:r>
            <a:endParaRPr sz="1200">
              <a:solidFill>
                <a:srgbClr val="000000"/>
              </a:solidFill>
              <a:highlight>
                <a:schemeClr val="accent6"/>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The other statements (a, b, and d) are not suitable as standalone test objectives because: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a) "To prove that there are no unfixed defects in the system under test" is not a valid test objective because it's often not possible to prove the absence of defects entirely. Testing aims to find and report defects, not to prove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b) "To prove that there will be no failures after the implementation of the system into production" is not a valid test objective because testing can provide information about the quality and reliability of the system, but it cannot guarantee that there will be no failures in production. It's about reducing the likelihood of failures, not proving their absence.</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d) "To verify that there are no untested combinations of inputs" is not a valid test objective on its own. While you may aim to cover different combinations of inputs in your testing, the objective should be broader, such as ensuring that the system functions correctly under various scenarios, rather than simply focusing on "untested combinations."</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445025"/>
            <a:ext cx="8520600" cy="14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300"/>
              <a:t>14. You are testing a user story with three acceptance criteria: AC1, AC2 and AC3. AC1 is covered by test case TC1, AC2 by TC2, and AC3 by TC3. History table of test execution shows three test runs on three consecutive versions of the software:</a:t>
            </a:r>
            <a:endParaRPr b="0" sz="2300"/>
          </a:p>
        </p:txBody>
      </p:sp>
      <p:sp>
        <p:nvSpPr>
          <p:cNvPr id="302" name="Google Shape;302;p52"/>
          <p:cNvSpPr txBox="1"/>
          <p:nvPr>
            <p:ph idx="1" type="body"/>
          </p:nvPr>
        </p:nvSpPr>
        <p:spPr>
          <a:xfrm>
            <a:off x="311700" y="1869275"/>
            <a:ext cx="8520600" cy="31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You repeat tests once you are informed that all defects found in the test run are corrected and a new version of the software is available. Which of the tests in the table are executed as regression tests?</a:t>
            </a:r>
            <a:endParaRPr sz="2000"/>
          </a:p>
          <a:p>
            <a:pPr indent="0" lvl="0" marL="0" rtl="0" algn="l">
              <a:spcBef>
                <a:spcPts val="1200"/>
              </a:spcBef>
              <a:spcAft>
                <a:spcPts val="0"/>
              </a:spcAft>
              <a:buNone/>
            </a:pPr>
            <a:r>
              <a:rPr lang="en" sz="2000">
                <a:solidFill>
                  <a:srgbClr val="000000"/>
                </a:solidFill>
              </a:rPr>
              <a:t>a) Only 4, 7, 8, 9</a:t>
            </a:r>
            <a:endParaRPr sz="2000">
              <a:solidFill>
                <a:srgbClr val="000000"/>
              </a:solidFill>
            </a:endParaRPr>
          </a:p>
          <a:p>
            <a:pPr indent="0" lvl="0" marL="0" rtl="0" algn="l">
              <a:spcBef>
                <a:spcPts val="1200"/>
              </a:spcBef>
              <a:spcAft>
                <a:spcPts val="0"/>
              </a:spcAft>
              <a:buNone/>
            </a:pPr>
            <a:r>
              <a:rPr lang="en" sz="2000"/>
              <a:t>b) Only 5, 7</a:t>
            </a:r>
            <a:endParaRPr sz="2000"/>
          </a:p>
          <a:p>
            <a:pPr indent="0" lvl="0" marL="0" rtl="0" algn="l">
              <a:spcBef>
                <a:spcPts val="1200"/>
              </a:spcBef>
              <a:spcAft>
                <a:spcPts val="0"/>
              </a:spcAft>
              <a:buNone/>
            </a:pPr>
            <a:r>
              <a:rPr lang="en" sz="2000">
                <a:solidFill>
                  <a:srgbClr val="000000"/>
                </a:solidFill>
              </a:rPr>
              <a:t>c) Only 4, 6, 8, 9</a:t>
            </a:r>
            <a:endParaRPr sz="2000">
              <a:solidFill>
                <a:srgbClr val="000000"/>
              </a:solidFill>
            </a:endParaRPr>
          </a:p>
          <a:p>
            <a:pPr indent="0" lvl="0" marL="0" rtl="0" algn="l">
              <a:spcBef>
                <a:spcPts val="1200"/>
              </a:spcBef>
              <a:spcAft>
                <a:spcPts val="1200"/>
              </a:spcAft>
              <a:buNone/>
            </a:pPr>
            <a:r>
              <a:rPr lang="en" sz="2000"/>
              <a:t>d) Only 5, 6</a:t>
            </a:r>
            <a:endParaRPr sz="2000"/>
          </a:p>
        </p:txBody>
      </p:sp>
      <p:pic>
        <p:nvPicPr>
          <p:cNvPr id="303" name="Google Shape;303;p52"/>
          <p:cNvPicPr preferRelativeResize="0"/>
          <p:nvPr/>
        </p:nvPicPr>
        <p:blipFill>
          <a:blip r:embed="rId3">
            <a:alphaModFix/>
          </a:blip>
          <a:stretch>
            <a:fillRect/>
          </a:stretch>
        </p:blipFill>
        <p:spPr>
          <a:xfrm>
            <a:off x="2524125" y="3126475"/>
            <a:ext cx="6203150" cy="1153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b) Only 5, 7</a:t>
            </a:r>
            <a:endParaRPr sz="2500">
              <a:highlight>
                <a:schemeClr val="accent6"/>
              </a:highlight>
            </a:endParaRPr>
          </a:p>
        </p:txBody>
      </p:sp>
      <p:sp>
        <p:nvSpPr>
          <p:cNvPr id="309" name="Google Shape;309;p5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Because TC1 and TC3 failed in Execution 1 (i.e., test (1) and test (3)), test (4) and test (6) are confirmation tests.</a:t>
            </a:r>
            <a:endParaRPr sz="2000"/>
          </a:p>
          <a:p>
            <a:pPr indent="0" lvl="0" marL="0" rtl="0" algn="l">
              <a:spcBef>
                <a:spcPts val="1200"/>
              </a:spcBef>
              <a:spcAft>
                <a:spcPts val="0"/>
              </a:spcAft>
              <a:buNone/>
            </a:pPr>
            <a:r>
              <a:rPr lang="en" sz="2000"/>
              <a:t>Because TC2 and TC3 failed in Execution 2 (i.e., tests (5) and (6)), test (8) and test (9) are also confirmation tests.</a:t>
            </a:r>
            <a:endParaRPr sz="2000"/>
          </a:p>
          <a:p>
            <a:pPr indent="0" lvl="0" marL="0" rtl="0" algn="l">
              <a:spcBef>
                <a:spcPts val="1200"/>
              </a:spcBef>
              <a:spcAft>
                <a:spcPts val="0"/>
              </a:spcAft>
              <a:buNone/>
            </a:pPr>
            <a:r>
              <a:rPr lang="en" sz="2000"/>
              <a:t>TC2 passed in Execution 1 (i.e., test (2)), so test (5) is a regression test.</a:t>
            </a:r>
            <a:endParaRPr sz="2000"/>
          </a:p>
          <a:p>
            <a:pPr indent="0" lvl="0" marL="0" rtl="0" algn="l">
              <a:spcBef>
                <a:spcPts val="1200"/>
              </a:spcBef>
              <a:spcAft>
                <a:spcPts val="1200"/>
              </a:spcAft>
              <a:buNone/>
            </a:pPr>
            <a:r>
              <a:rPr lang="en" sz="2000"/>
              <a:t>TC1 passed in the Execution 2 (i.e., test (4)), so test (7) is also a regression test.</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accent4"/>
                </a:solidFill>
              </a:rPr>
              <a:t>15. </a:t>
            </a:r>
            <a:r>
              <a:rPr b="0" lang="en" sz="2500">
                <a:solidFill>
                  <a:schemeClr val="accent4"/>
                </a:solidFill>
              </a:rPr>
              <a:t>Which of the following is NOT a benefit of static testing?</a:t>
            </a:r>
            <a:endParaRPr b="0" sz="2500">
              <a:solidFill>
                <a:schemeClr val="accent4"/>
              </a:solidFill>
            </a:endParaRPr>
          </a:p>
        </p:txBody>
      </p:sp>
      <p:sp>
        <p:nvSpPr>
          <p:cNvPr id="315" name="Google Shape;315;p54"/>
          <p:cNvSpPr txBox="1"/>
          <p:nvPr>
            <p:ph idx="1" type="body"/>
          </p:nvPr>
        </p:nvSpPr>
        <p:spPr>
          <a:xfrm>
            <a:off x="311700" y="1266325"/>
            <a:ext cx="8520600" cy="3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Having less expensive defect management due to the ease of detecting defects later in the SDLC</a:t>
            </a:r>
            <a:endParaRPr sz="2000"/>
          </a:p>
          <a:p>
            <a:pPr indent="0" lvl="0" marL="0" rtl="0" algn="l">
              <a:spcBef>
                <a:spcPts val="1200"/>
              </a:spcBef>
              <a:spcAft>
                <a:spcPts val="0"/>
              </a:spcAft>
              <a:buNone/>
            </a:pPr>
            <a:r>
              <a:rPr lang="en" sz="2000"/>
              <a:t>b) Fixing defects found during static testing is generally much less expensive than fixing defects found during dynamic testing</a:t>
            </a:r>
            <a:endParaRPr sz="2000"/>
          </a:p>
          <a:p>
            <a:pPr indent="0" lvl="0" marL="0" rtl="0" algn="l">
              <a:spcBef>
                <a:spcPts val="1200"/>
              </a:spcBef>
              <a:spcAft>
                <a:spcPts val="0"/>
              </a:spcAft>
              <a:buNone/>
            </a:pPr>
            <a:r>
              <a:rPr lang="en" sz="2000"/>
              <a:t>c) Finding coding defects that might not have been found by only performing dynamic testing</a:t>
            </a:r>
            <a:endParaRPr sz="2000"/>
          </a:p>
          <a:p>
            <a:pPr indent="0" lvl="0" marL="0" rtl="0" algn="l">
              <a:spcBef>
                <a:spcPts val="1200"/>
              </a:spcBef>
              <a:spcAft>
                <a:spcPts val="1200"/>
              </a:spcAft>
              <a:buNone/>
            </a:pPr>
            <a:r>
              <a:rPr lang="en" sz="2000"/>
              <a:t>d) Detecting gaps and inconsistencies in requirements</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solidFill>
                  <a:schemeClr val="dk2"/>
                </a:solidFill>
                <a:highlight>
                  <a:schemeClr val="accent6"/>
                </a:highlight>
                <a:latin typeface="Open Sans"/>
                <a:ea typeface="Open Sans"/>
                <a:cs typeface="Open Sans"/>
                <a:sym typeface="Open Sans"/>
              </a:rPr>
              <a:t>a) Having less expensive defect management due to the ease of detecting defects later in the SDLC</a:t>
            </a:r>
            <a:endParaRPr>
              <a:highlight>
                <a:schemeClr val="accent6"/>
              </a:highlight>
            </a:endParaRPr>
          </a:p>
        </p:txBody>
      </p:sp>
      <p:sp>
        <p:nvSpPr>
          <p:cNvPr id="321" name="Google Shape;321;p5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343541"/>
                </a:solidFill>
              </a:rPr>
              <a:t>Static testing</a:t>
            </a:r>
            <a:r>
              <a:rPr lang="en"/>
              <a:t> is beneficial because it </a:t>
            </a:r>
            <a:r>
              <a:rPr lang="en">
                <a:solidFill>
                  <a:srgbClr val="343541"/>
                </a:solidFill>
              </a:rPr>
              <a:t>helps in early detection</a:t>
            </a:r>
            <a:r>
              <a:rPr lang="en"/>
              <a:t> and prevention of defects, which can significantly reduce the cost of defect management. </a:t>
            </a:r>
            <a:r>
              <a:rPr lang="en">
                <a:highlight>
                  <a:schemeClr val="accent6"/>
                </a:highlight>
              </a:rPr>
              <a:t>Detecting defects later</a:t>
            </a:r>
            <a:r>
              <a:rPr lang="en"/>
              <a:t> in the software development life cycle (SDLC) </a:t>
            </a:r>
            <a:r>
              <a:rPr lang="en">
                <a:highlight>
                  <a:schemeClr val="accent6"/>
                </a:highlight>
              </a:rPr>
              <a:t>tends to be more expensive</a:t>
            </a:r>
            <a:endParaRPr>
              <a:highlight>
                <a:schemeClr val="accent6"/>
              </a:highlight>
            </a:endParaRPr>
          </a:p>
          <a:p>
            <a:pPr indent="0" lvl="0" marL="0" rtl="0" algn="l">
              <a:spcBef>
                <a:spcPts val="1200"/>
              </a:spcBef>
              <a:spcAft>
                <a:spcPts val="0"/>
              </a:spcAft>
              <a:buNone/>
            </a:pPr>
            <a:r>
              <a:rPr lang="en">
                <a:solidFill>
                  <a:srgbClr val="000000"/>
                </a:solidFill>
              </a:rPr>
              <a:t>b, c, d are b</a:t>
            </a:r>
            <a:r>
              <a:rPr lang="en">
                <a:solidFill>
                  <a:srgbClr val="000000"/>
                </a:solidFill>
              </a:rPr>
              <a:t>enefits of Static testing: </a:t>
            </a:r>
            <a:br>
              <a:rPr b="1" lang="en"/>
            </a:br>
            <a:r>
              <a:rPr lang="en"/>
              <a:t>b) It identifies defects early, making them less costly to fix than if they were discovered during later stages like dynamic testing.</a:t>
            </a:r>
            <a:endParaRPr/>
          </a:p>
          <a:p>
            <a:pPr indent="0" lvl="0" marL="0" rtl="0" algn="l">
              <a:spcBef>
                <a:spcPts val="1200"/>
              </a:spcBef>
              <a:spcAft>
                <a:spcPts val="0"/>
              </a:spcAft>
              <a:buNone/>
            </a:pPr>
            <a:r>
              <a:rPr lang="en"/>
              <a:t>c) It can uncover issues in the code that might not be apparent during dynamic testing, providing a more comprehensive assessment.</a:t>
            </a:r>
            <a:endParaRPr/>
          </a:p>
          <a:p>
            <a:pPr indent="0" lvl="0" marL="0" rtl="0" algn="l">
              <a:spcBef>
                <a:spcPts val="1200"/>
              </a:spcBef>
              <a:spcAft>
                <a:spcPts val="1200"/>
              </a:spcAft>
              <a:buNone/>
            </a:pPr>
            <a:r>
              <a:rPr lang="en"/>
              <a:t>d) It helps identify issues in requirements, ensuring that there are no gaps or inconsistencies in the specifications before dynamic testing begins.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t>16. Which of the following is a benefit of early and frequent feedback?</a:t>
            </a:r>
            <a:endParaRPr b="0" sz="2500"/>
          </a:p>
          <a:p>
            <a:pPr indent="0" lvl="0" marL="0" rtl="0" algn="l">
              <a:spcBef>
                <a:spcPts val="0"/>
              </a:spcBef>
              <a:spcAft>
                <a:spcPts val="0"/>
              </a:spcAft>
              <a:buNone/>
            </a:pPr>
            <a:r>
              <a:t/>
            </a:r>
            <a:endParaRPr b="0" sz="2500"/>
          </a:p>
        </p:txBody>
      </p:sp>
      <p:sp>
        <p:nvSpPr>
          <p:cNvPr id="327" name="Google Shape;327;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a:solidFill>
                  <a:srgbClr val="000000"/>
                </a:solidFill>
              </a:rPr>
              <a:t>a) It improves the test process for future projects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b) It forces customers to prioritize their requirements based on agreed risks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c) It is the only way to measure the quality of changes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00000"/>
              </a:lnSpc>
              <a:spcBef>
                <a:spcPts val="0"/>
              </a:spcBef>
              <a:spcAft>
                <a:spcPts val="0"/>
              </a:spcAft>
              <a:buNone/>
            </a:pPr>
            <a:r>
              <a:rPr lang="en" sz="2000">
                <a:solidFill>
                  <a:srgbClr val="000000"/>
                </a:solidFill>
              </a:rPr>
              <a:t>d) It helps avoid requirements misunderstandings</a:t>
            </a:r>
            <a:endParaRPr sz="2000">
              <a:solidFill>
                <a:srgbClr val="000000"/>
              </a:solidFill>
            </a:endParaRPr>
          </a:p>
          <a:p>
            <a:pPr indent="0" lvl="0" marL="0" rtl="0" algn="l">
              <a:lnSpc>
                <a:spcPct val="100000"/>
              </a:lnSpc>
              <a:spcBef>
                <a:spcPts val="0"/>
              </a:spcBef>
              <a:spcAft>
                <a:spcPts val="0"/>
              </a:spcAft>
              <a:buNone/>
            </a:pPr>
            <a:r>
              <a:t/>
            </a:r>
            <a:endParaRPr sz="20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solidFill>
                  <a:srgbClr val="000000"/>
                </a:solidFill>
                <a:highlight>
                  <a:schemeClr val="accent6"/>
                </a:highlight>
                <a:latin typeface="Open Sans"/>
                <a:ea typeface="Open Sans"/>
                <a:cs typeface="Open Sans"/>
                <a:sym typeface="Open Sans"/>
              </a:rPr>
              <a:t>d) It helps avoid requirements misunderstandings</a:t>
            </a:r>
            <a:endParaRPr>
              <a:highlight>
                <a:schemeClr val="accent6"/>
              </a:highlight>
            </a:endParaRPr>
          </a:p>
        </p:txBody>
      </p:sp>
      <p:sp>
        <p:nvSpPr>
          <p:cNvPr id="333" name="Google Shape;333;p5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Is not correct. Feedback can improve the test process, but if one only wants to improve future projects, the feedback does not need to come early or frequently</a:t>
            </a:r>
            <a:endParaRPr/>
          </a:p>
          <a:p>
            <a:pPr indent="0" lvl="0" marL="0" rtl="0" algn="l">
              <a:spcBef>
                <a:spcPts val="1200"/>
              </a:spcBef>
              <a:spcAft>
                <a:spcPts val="0"/>
              </a:spcAft>
              <a:buNone/>
            </a:pPr>
            <a:r>
              <a:rPr lang="en"/>
              <a:t>b) Is not correct. Feedback is not used to prioritize requirements</a:t>
            </a:r>
            <a:endParaRPr/>
          </a:p>
          <a:p>
            <a:pPr indent="0" lvl="0" marL="0" rtl="0" algn="l">
              <a:spcBef>
                <a:spcPts val="1200"/>
              </a:spcBef>
              <a:spcAft>
                <a:spcPts val="0"/>
              </a:spcAft>
              <a:buNone/>
            </a:pPr>
            <a:r>
              <a:rPr lang="en"/>
              <a:t>c) Is not correct. The quality of changes can be measured in multiple ways</a:t>
            </a:r>
            <a:endParaRPr/>
          </a:p>
          <a:p>
            <a:pPr indent="0" lvl="0" marL="0" rtl="0" algn="l">
              <a:spcBef>
                <a:spcPts val="1200"/>
              </a:spcBef>
              <a:spcAft>
                <a:spcPts val="0"/>
              </a:spcAft>
              <a:buNone/>
            </a:pPr>
            <a:r>
              <a:rPr lang="en">
                <a:highlight>
                  <a:schemeClr val="accent6"/>
                </a:highlight>
              </a:rPr>
              <a:t>d) Is correct.</a:t>
            </a:r>
            <a:r>
              <a:rPr lang="en"/>
              <a:t> Early and frequent feedback allows for the early communication of potential quality problems</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17. </a:t>
            </a:r>
            <a:r>
              <a:rPr b="0" lang="en" sz="2500"/>
              <a:t>Which of the following review types is MOST likely being used?</a:t>
            </a:r>
            <a:endParaRPr sz="2500"/>
          </a:p>
        </p:txBody>
      </p:sp>
      <p:sp>
        <p:nvSpPr>
          <p:cNvPr id="339" name="Google Shape;339;p58"/>
          <p:cNvSpPr txBox="1"/>
          <p:nvPr>
            <p:ph idx="1" type="body"/>
          </p:nvPr>
        </p:nvSpPr>
        <p:spPr>
          <a:xfrm>
            <a:off x="311700" y="1266325"/>
            <a:ext cx="28434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Informal review</a:t>
            </a:r>
            <a:endParaRPr sz="2000"/>
          </a:p>
          <a:p>
            <a:pPr indent="0" lvl="0" marL="0" rtl="0" algn="l">
              <a:spcBef>
                <a:spcPts val="1200"/>
              </a:spcBef>
              <a:spcAft>
                <a:spcPts val="0"/>
              </a:spcAft>
              <a:buNone/>
            </a:pPr>
            <a:r>
              <a:rPr lang="en" sz="2000"/>
              <a:t>b) Walkthrough</a:t>
            </a:r>
            <a:endParaRPr sz="2000"/>
          </a:p>
          <a:p>
            <a:pPr indent="0" lvl="0" marL="0" rtl="0" algn="l">
              <a:spcBef>
                <a:spcPts val="1200"/>
              </a:spcBef>
              <a:spcAft>
                <a:spcPts val="0"/>
              </a:spcAft>
              <a:buNone/>
            </a:pPr>
            <a:r>
              <a:rPr lang="en" sz="2000"/>
              <a:t>c) Technical review</a:t>
            </a:r>
            <a:endParaRPr sz="2000"/>
          </a:p>
          <a:p>
            <a:pPr indent="0" lvl="0" marL="0" rtl="0" algn="l">
              <a:spcBef>
                <a:spcPts val="1200"/>
              </a:spcBef>
              <a:spcAft>
                <a:spcPts val="1200"/>
              </a:spcAft>
              <a:buNone/>
            </a:pPr>
            <a:r>
              <a:rPr lang="en" sz="2000"/>
              <a:t>d) Inspection</a:t>
            </a:r>
            <a:endParaRPr sz="2000"/>
          </a:p>
        </p:txBody>
      </p:sp>
      <p:sp>
        <p:nvSpPr>
          <p:cNvPr id="340" name="Google Shape;340;p58"/>
          <p:cNvSpPr txBox="1"/>
          <p:nvPr/>
        </p:nvSpPr>
        <p:spPr>
          <a:xfrm>
            <a:off x="3155100" y="1266325"/>
            <a:ext cx="5677200" cy="35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chemeClr val="accent1"/>
                </a:solidFill>
                <a:latin typeface="PT Sans Narrow"/>
                <a:ea typeface="PT Sans Narrow"/>
                <a:cs typeface="PT Sans Narrow"/>
                <a:sym typeface="PT Sans Narrow"/>
              </a:rPr>
              <a:t>Given that t</a:t>
            </a:r>
            <a:r>
              <a:rPr lang="en" sz="2500">
                <a:solidFill>
                  <a:schemeClr val="accent1"/>
                </a:solidFill>
                <a:latin typeface="PT Sans Narrow"/>
                <a:ea typeface="PT Sans Narrow"/>
                <a:cs typeface="PT Sans Narrow"/>
                <a:sym typeface="PT Sans Narrow"/>
              </a:rPr>
              <a:t>he reviews being used in your organization have the following attributes:</a:t>
            </a:r>
            <a:endParaRPr sz="2500">
              <a:solidFill>
                <a:schemeClr val="accent1"/>
              </a:solidFill>
              <a:latin typeface="PT Sans Narrow"/>
              <a:ea typeface="PT Sans Narrow"/>
              <a:cs typeface="PT Sans Narrow"/>
              <a:sym typeface="PT Sans Narrow"/>
            </a:endParaRPr>
          </a:p>
          <a:p>
            <a:pPr indent="-355600" lvl="0" marL="457200" rtl="0" algn="l">
              <a:lnSpc>
                <a:spcPct val="115000"/>
              </a:lnSpc>
              <a:spcBef>
                <a:spcPts val="120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There is the role of a scribe</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 main purpose is to evaluate quality</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 meeting is led by the author of the work product</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There is individual preparation</a:t>
            </a:r>
            <a:endParaRPr sz="2000">
              <a:solidFill>
                <a:schemeClr val="dk2"/>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2"/>
              </a:buClr>
              <a:buSzPts val="2000"/>
              <a:buFont typeface="Open Sans"/>
              <a:buChar char="●"/>
            </a:pPr>
            <a:r>
              <a:rPr lang="en" sz="2000">
                <a:solidFill>
                  <a:schemeClr val="dk2"/>
                </a:solidFill>
                <a:latin typeface="Open Sans"/>
                <a:ea typeface="Open Sans"/>
                <a:cs typeface="Open Sans"/>
                <a:sym typeface="Open Sans"/>
              </a:rPr>
              <a:t>A review report is produced</a:t>
            </a:r>
            <a:endParaRPr sz="2000">
              <a:solidFill>
                <a:schemeClr val="dk2"/>
              </a:solidFill>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b) Walkthrough</a:t>
            </a:r>
            <a:endParaRPr sz="2500">
              <a:highlight>
                <a:schemeClr val="accent6"/>
              </a:highlight>
              <a:latin typeface="Open Sans"/>
              <a:ea typeface="Open Sans"/>
              <a:cs typeface="Open Sans"/>
              <a:sym typeface="Open Sans"/>
            </a:endParaRPr>
          </a:p>
        </p:txBody>
      </p:sp>
      <p:sp>
        <p:nvSpPr>
          <p:cNvPr id="346" name="Google Shape;346;p59"/>
          <p:cNvSpPr txBox="1"/>
          <p:nvPr>
            <p:ph idx="1" type="body"/>
          </p:nvPr>
        </p:nvSpPr>
        <p:spPr>
          <a:xfrm>
            <a:off x="311700" y="1037725"/>
            <a:ext cx="8520600" cy="390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Scribe is s</a:t>
            </a:r>
            <a:r>
              <a:rPr lang="en"/>
              <a:t>pecified for walkthroughs, technical reviews, and inspections; thus, the reviews being performed cannot be informal reviews</a:t>
            </a:r>
            <a:endParaRPr/>
          </a:p>
          <a:p>
            <a:pPr indent="-342900" lvl="0" marL="457200" rtl="0" algn="l">
              <a:spcBef>
                <a:spcPts val="0"/>
              </a:spcBef>
              <a:spcAft>
                <a:spcPts val="0"/>
              </a:spcAft>
              <a:buSzPts val="1800"/>
              <a:buChar char="●"/>
            </a:pPr>
            <a:r>
              <a:rPr lang="en"/>
              <a:t>The purpose of evaluating quality is one of the most important objectives of a walkthrough</a:t>
            </a:r>
            <a:endParaRPr/>
          </a:p>
          <a:p>
            <a:pPr indent="-342900" lvl="0" marL="457200" rtl="0" algn="l">
              <a:spcBef>
                <a:spcPts val="0"/>
              </a:spcBef>
              <a:spcAft>
                <a:spcPts val="0"/>
              </a:spcAft>
              <a:buSzPts val="1800"/>
              <a:buChar char="●"/>
            </a:pPr>
            <a:r>
              <a:rPr lang="en"/>
              <a:t>This is not allowed for inspections and is typically not done in technical reviews. A moderator is needed in walkthroughs and is allowed for informal reviews</a:t>
            </a:r>
            <a:endParaRPr/>
          </a:p>
          <a:p>
            <a:pPr indent="-342900" lvl="0" marL="457200" rtl="0" algn="l">
              <a:spcBef>
                <a:spcPts val="0"/>
              </a:spcBef>
              <a:spcAft>
                <a:spcPts val="0"/>
              </a:spcAft>
              <a:buSzPts val="1800"/>
              <a:buChar char="●"/>
            </a:pPr>
            <a:r>
              <a:rPr lang="en"/>
              <a:t>All types of reviews can include individual preparation (even informal reviews)</a:t>
            </a:r>
            <a:endParaRPr/>
          </a:p>
          <a:p>
            <a:pPr indent="-342900" lvl="0" marL="457200" rtl="0" algn="l">
              <a:spcBef>
                <a:spcPts val="0"/>
              </a:spcBef>
              <a:spcAft>
                <a:spcPts val="0"/>
              </a:spcAft>
              <a:buSzPts val="1800"/>
              <a:buChar char="●"/>
            </a:pPr>
            <a:r>
              <a:rPr lang="en"/>
              <a:t>All types of reviews can produce a review report, although informal reviews do not require documentation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0"/>
          <p:cNvSpPr txBox="1"/>
          <p:nvPr>
            <p:ph type="title"/>
          </p:nvPr>
        </p:nvSpPr>
        <p:spPr>
          <a:xfrm>
            <a:off x="311700" y="445025"/>
            <a:ext cx="8520600" cy="888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t>18. </a:t>
            </a:r>
            <a:r>
              <a:rPr b="0" lang="en" sz="2500"/>
              <a:t>Which of these statements is NOT a factor that contributes to successful reviews?</a:t>
            </a:r>
            <a:endParaRPr sz="2500"/>
          </a:p>
        </p:txBody>
      </p:sp>
      <p:sp>
        <p:nvSpPr>
          <p:cNvPr id="352" name="Google Shape;352;p6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Participants should dedicate adequate time for the review</a:t>
            </a:r>
            <a:endParaRPr sz="2000"/>
          </a:p>
          <a:p>
            <a:pPr indent="0" lvl="0" marL="0" rtl="0" algn="l">
              <a:spcBef>
                <a:spcPts val="1200"/>
              </a:spcBef>
              <a:spcAft>
                <a:spcPts val="0"/>
              </a:spcAft>
              <a:buNone/>
            </a:pPr>
            <a:r>
              <a:rPr lang="en" sz="2000"/>
              <a:t>b) Splitting large work products into small parts to make the required effort less intense</a:t>
            </a:r>
            <a:endParaRPr sz="2000"/>
          </a:p>
          <a:p>
            <a:pPr indent="0" lvl="0" marL="0" rtl="0" algn="l">
              <a:spcBef>
                <a:spcPts val="1200"/>
              </a:spcBef>
              <a:spcAft>
                <a:spcPts val="0"/>
              </a:spcAft>
              <a:buNone/>
            </a:pPr>
            <a:r>
              <a:rPr lang="en" sz="2000"/>
              <a:t>c) Participants should avoid behaviors that might indicate boredom, exasperation, or hostility to other participants</a:t>
            </a:r>
            <a:endParaRPr sz="2000"/>
          </a:p>
          <a:p>
            <a:pPr indent="0" lvl="0" marL="0" rtl="0" algn="l">
              <a:spcBef>
                <a:spcPts val="1200"/>
              </a:spcBef>
              <a:spcAft>
                <a:spcPts val="1200"/>
              </a:spcAft>
              <a:buNone/>
            </a:pPr>
            <a:r>
              <a:rPr lang="en" sz="2000"/>
              <a:t>d) Failures found should be acknowledged, appreciated, and handled objectively</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1"/>
          <p:cNvSpPr txBox="1"/>
          <p:nvPr>
            <p:ph type="title"/>
          </p:nvPr>
        </p:nvSpPr>
        <p:spPr>
          <a:xfrm>
            <a:off x="311700" y="445025"/>
            <a:ext cx="8520600" cy="100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d) Failures found should be acknowledged, appreciated, and handled objectively</a:t>
            </a:r>
            <a:endParaRPr sz="2500">
              <a:highlight>
                <a:schemeClr val="accent6"/>
              </a:highlight>
            </a:endParaRPr>
          </a:p>
        </p:txBody>
      </p:sp>
      <p:sp>
        <p:nvSpPr>
          <p:cNvPr id="358" name="Google Shape;358;p61"/>
          <p:cNvSpPr txBox="1"/>
          <p:nvPr>
            <p:ph idx="1" type="body"/>
          </p:nvPr>
        </p:nvSpPr>
        <p:spPr>
          <a:xfrm>
            <a:off x="311700" y="1631150"/>
            <a:ext cx="8520600" cy="338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Is not correct. Adequate time for individuals is a success factor</a:t>
            </a:r>
            <a:endParaRPr sz="2000"/>
          </a:p>
          <a:p>
            <a:pPr indent="0" lvl="0" marL="0" rtl="0" algn="l">
              <a:spcBef>
                <a:spcPts val="1200"/>
              </a:spcBef>
              <a:spcAft>
                <a:spcPts val="0"/>
              </a:spcAft>
              <a:buNone/>
            </a:pPr>
            <a:r>
              <a:rPr lang="en" sz="2000"/>
              <a:t>b) Is not correct. Splitting work products into small adequate parts is a success factor</a:t>
            </a:r>
            <a:endParaRPr sz="2000"/>
          </a:p>
          <a:p>
            <a:pPr indent="0" lvl="0" marL="0" rtl="0" algn="l">
              <a:spcBef>
                <a:spcPts val="1200"/>
              </a:spcBef>
              <a:spcAft>
                <a:spcPts val="0"/>
              </a:spcAft>
              <a:buNone/>
            </a:pPr>
            <a:r>
              <a:rPr lang="en" sz="2000"/>
              <a:t>c) Is not correct. Avoiding behaviors that might indicate boredom, exasperation, etc. is a success factor</a:t>
            </a:r>
            <a:endParaRPr sz="2000"/>
          </a:p>
          <a:p>
            <a:pPr indent="0" lvl="0" marL="0" rtl="0" algn="l">
              <a:spcBef>
                <a:spcPts val="1200"/>
              </a:spcBef>
              <a:spcAft>
                <a:spcPts val="0"/>
              </a:spcAft>
              <a:buNone/>
            </a:pPr>
            <a:r>
              <a:rPr lang="en" sz="2000">
                <a:highlight>
                  <a:schemeClr val="accent6"/>
                </a:highlight>
              </a:rPr>
              <a:t>d) Is correct. </a:t>
            </a:r>
            <a:r>
              <a:rPr lang="en" sz="2000"/>
              <a:t>During reviews one can find defects, not failures</a:t>
            </a:r>
            <a:endParaRPr sz="2000"/>
          </a:p>
          <a:p>
            <a:pPr indent="0" lvl="0" marL="0" rtl="0" algn="l">
              <a:spcBef>
                <a:spcPts val="120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000"/>
              <a:t>2. </a:t>
            </a:r>
            <a:r>
              <a:rPr b="0" lang="en" sz="2000"/>
              <a:t>Which of the following options shows an </a:t>
            </a:r>
            <a:r>
              <a:rPr b="0" lang="en" sz="2000"/>
              <a:t>example </a:t>
            </a:r>
            <a:r>
              <a:rPr b="0" lang="en" sz="2000"/>
              <a:t>of test activities that contribute to success?</a:t>
            </a:r>
            <a:endParaRPr b="0" sz="2000"/>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Arial"/>
                <a:ea typeface="Arial"/>
                <a:cs typeface="Arial"/>
                <a:sym typeface="Arial"/>
              </a:rPr>
              <a:t>a) Having testers involved during various software development lifecycle (SDLC) activities will help to detect defects in work products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Testers try not to disturb the developers while coding, so that the developers write better code </a:t>
            </a:r>
            <a:endParaRPr sz="2000">
              <a:latin typeface="Arial"/>
              <a:ea typeface="Arial"/>
              <a:cs typeface="Arial"/>
              <a:sym typeface="Arial"/>
            </a:endParaRPr>
          </a:p>
          <a:p>
            <a:pPr indent="0" lvl="0" marL="0" rtl="0" algn="l">
              <a:spcBef>
                <a:spcPts val="1200"/>
              </a:spcBef>
              <a:spcAft>
                <a:spcPts val="0"/>
              </a:spcAft>
              <a:buNone/>
            </a:pPr>
            <a:r>
              <a:rPr lang="en" sz="2000">
                <a:highlight>
                  <a:schemeClr val="lt1"/>
                </a:highlight>
                <a:latin typeface="Arial"/>
                <a:ea typeface="Arial"/>
                <a:cs typeface="Arial"/>
                <a:sym typeface="Arial"/>
              </a:rPr>
              <a:t>c) Testers collaborating with end users help to improve the quality of defect reports during component integration and system testing</a:t>
            </a:r>
            <a:r>
              <a:rPr lang="en" sz="2000">
                <a:latin typeface="Arial"/>
                <a:ea typeface="Arial"/>
                <a:cs typeface="Arial"/>
                <a:sym typeface="Arial"/>
              </a:rPr>
              <a:t>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Certified testers will design much better test cases than non-certified testers </a:t>
            </a:r>
            <a:endParaRPr sz="20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2"/>
          <p:cNvSpPr txBox="1"/>
          <p:nvPr>
            <p:ph type="title"/>
          </p:nvPr>
        </p:nvSpPr>
        <p:spPr>
          <a:xfrm>
            <a:off x="311700" y="445025"/>
            <a:ext cx="8520600" cy="70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500"/>
              <a:t>19. </a:t>
            </a:r>
            <a:r>
              <a:rPr b="0" lang="en" sz="2500"/>
              <a:t>Which of the following is a characteristic of experience-based test techniques?</a:t>
            </a:r>
            <a:endParaRPr b="0" sz="2500"/>
          </a:p>
          <a:p>
            <a:pPr indent="0" lvl="0" marL="0" rtl="0" algn="l">
              <a:spcBef>
                <a:spcPts val="0"/>
              </a:spcBef>
              <a:spcAft>
                <a:spcPts val="0"/>
              </a:spcAft>
              <a:buNone/>
            </a:pPr>
            <a:r>
              <a:t/>
            </a:r>
            <a:endParaRPr/>
          </a:p>
        </p:txBody>
      </p:sp>
      <p:sp>
        <p:nvSpPr>
          <p:cNvPr id="364" name="Google Shape;364;p62"/>
          <p:cNvSpPr txBox="1"/>
          <p:nvPr>
            <p:ph idx="1" type="body"/>
          </p:nvPr>
        </p:nvSpPr>
        <p:spPr>
          <a:xfrm>
            <a:off x="311700" y="1710075"/>
            <a:ext cx="8520600" cy="28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Test cases are created based on detailed design information</a:t>
            </a:r>
            <a:endParaRPr/>
          </a:p>
          <a:p>
            <a:pPr indent="0" lvl="0" marL="0" rtl="0" algn="l">
              <a:spcBef>
                <a:spcPts val="1200"/>
              </a:spcBef>
              <a:spcAft>
                <a:spcPts val="0"/>
              </a:spcAft>
              <a:buNone/>
            </a:pPr>
            <a:r>
              <a:rPr lang="en"/>
              <a:t>b) Items tested within the interface code section are used to measure coverage</a:t>
            </a:r>
            <a:endParaRPr/>
          </a:p>
          <a:p>
            <a:pPr indent="0" lvl="0" marL="0" rtl="0" algn="l">
              <a:spcBef>
                <a:spcPts val="1200"/>
              </a:spcBef>
              <a:spcAft>
                <a:spcPts val="0"/>
              </a:spcAft>
              <a:buNone/>
            </a:pPr>
            <a:r>
              <a:rPr lang="en"/>
              <a:t>c) The techniques heavily rely on the tester’s knowledge of the software and the business domain</a:t>
            </a:r>
            <a:endParaRPr/>
          </a:p>
          <a:p>
            <a:pPr indent="0" lvl="0" marL="0" rtl="0" algn="l">
              <a:spcBef>
                <a:spcPts val="1200"/>
              </a:spcBef>
              <a:spcAft>
                <a:spcPts val="1200"/>
              </a:spcAft>
              <a:buNone/>
            </a:pPr>
            <a:r>
              <a:rPr lang="en"/>
              <a:t>d) The test cases are used to identify deviations from the requirements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3"/>
          <p:cNvSpPr txBox="1"/>
          <p:nvPr>
            <p:ph type="title"/>
          </p:nvPr>
        </p:nvSpPr>
        <p:spPr>
          <a:xfrm>
            <a:off x="311700" y="445025"/>
            <a:ext cx="8520600" cy="96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c) The techniques heavily rely on the tester’s knowledge of the software and the business domain</a:t>
            </a:r>
            <a:endParaRPr sz="2500">
              <a:highlight>
                <a:schemeClr val="accent6"/>
              </a:highlight>
              <a:latin typeface="Open Sans"/>
              <a:ea typeface="Open Sans"/>
              <a:cs typeface="Open Sans"/>
              <a:sym typeface="Open Sans"/>
            </a:endParaRPr>
          </a:p>
        </p:txBody>
      </p:sp>
      <p:sp>
        <p:nvSpPr>
          <p:cNvPr id="370" name="Google Shape;370;p63"/>
          <p:cNvSpPr txBox="1"/>
          <p:nvPr>
            <p:ph idx="1" type="body"/>
          </p:nvPr>
        </p:nvSpPr>
        <p:spPr>
          <a:xfrm>
            <a:off x="311700" y="1497975"/>
            <a:ext cx="8520600" cy="307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495"/>
              <a:t>a) Is not correct</a:t>
            </a:r>
            <a:r>
              <a:rPr lang="en" sz="1495"/>
              <a:t>. This is a common characteristic of white-box test techniques. Test conditions, test cases, and test data are derived from a test basis that may include code, software architecture, detailed design, or any other source of information regarding the structure of the software.</a:t>
            </a:r>
            <a:br>
              <a:rPr lang="en" sz="1495"/>
            </a:br>
            <a:r>
              <a:rPr b="1" lang="en" sz="1495"/>
              <a:t>b) Is not correct.</a:t>
            </a:r>
            <a:r>
              <a:rPr lang="en" sz="1495"/>
              <a:t> This is a common characteristic of white-box test techniques. Coverage is measured based on the items tested within a selected structure and the technique applied to the test basis</a:t>
            </a:r>
            <a:br>
              <a:rPr lang="en" sz="1495"/>
            </a:br>
            <a:r>
              <a:rPr b="1" lang="en" sz="1495">
                <a:highlight>
                  <a:schemeClr val="accent6"/>
                </a:highlight>
              </a:rPr>
              <a:t>c) Is correct.</a:t>
            </a:r>
            <a:r>
              <a:rPr lang="en" sz="1495">
                <a:highlight>
                  <a:schemeClr val="accent6"/>
                </a:highlight>
              </a:rPr>
              <a:t> </a:t>
            </a:r>
            <a:r>
              <a:rPr lang="en" sz="1495"/>
              <a:t>This is a common characteristic of experience-based test techniques. This knowledge and experience include expected use of the software, its environment, likely defects, and the distribution of those defects is used to define tests</a:t>
            </a:r>
            <a:br>
              <a:rPr lang="en" sz="1495"/>
            </a:br>
            <a:r>
              <a:rPr b="1" lang="en" sz="1495"/>
              <a:t>d) Is not correct.</a:t>
            </a:r>
            <a:r>
              <a:rPr lang="en" sz="1495"/>
              <a:t> This is a common characteristic of black-box test techniques. Test cases may be used to detect gaps within requirements and the implementation of the requirements, as well as deviations from the requirements</a:t>
            </a:r>
            <a:endParaRPr sz="1495"/>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4"/>
          <p:cNvSpPr txBox="1"/>
          <p:nvPr>
            <p:ph type="title"/>
          </p:nvPr>
        </p:nvSpPr>
        <p:spPr>
          <a:xfrm>
            <a:off x="311700" y="445025"/>
            <a:ext cx="8520600" cy="41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20</a:t>
            </a:r>
            <a:r>
              <a:rPr b="0" lang="en" sz="2500"/>
              <a:t>. You are testing a simple apartment search form with two search criteria:</a:t>
            </a:r>
            <a:endParaRPr b="0" sz="2500"/>
          </a:p>
          <a:p>
            <a:pPr indent="-355600" lvl="0" marL="457200" rtl="0" algn="l">
              <a:spcBef>
                <a:spcPts val="0"/>
              </a:spcBef>
              <a:spcAft>
                <a:spcPts val="0"/>
              </a:spcAft>
              <a:buSzPts val="2000"/>
              <a:buChar char="-"/>
            </a:pPr>
            <a:r>
              <a:rPr b="0" lang="en" sz="2000"/>
              <a:t>floor (with 3 options: ground floor; first floor; second or higher floor)</a:t>
            </a:r>
            <a:endParaRPr b="0" sz="2000"/>
          </a:p>
          <a:p>
            <a:pPr indent="-355600" lvl="0" marL="457200" rtl="0" algn="l">
              <a:spcBef>
                <a:spcPts val="0"/>
              </a:spcBef>
              <a:spcAft>
                <a:spcPts val="0"/>
              </a:spcAft>
              <a:buSzPts val="2000"/>
              <a:buChar char="-"/>
            </a:pPr>
            <a:r>
              <a:rPr b="0" lang="en" sz="2000"/>
              <a:t>garden type (with 3 possible options: no garden; small garden; large garden)</a:t>
            </a:r>
            <a:endParaRPr b="0" sz="2000"/>
          </a:p>
          <a:p>
            <a:pPr indent="0" lvl="0" marL="0" rtl="0" algn="l">
              <a:spcBef>
                <a:spcPts val="0"/>
              </a:spcBef>
              <a:spcAft>
                <a:spcPts val="0"/>
              </a:spcAft>
              <a:buNone/>
            </a:pPr>
            <a:r>
              <a:rPr b="0" lang="en" sz="2000"/>
              <a:t>Only apartments on the ground floor have gardens. The form has a built-in validation mechanism that will not allow you to use the search criteria which violate this rule.</a:t>
            </a:r>
            <a:endParaRPr b="0" sz="2000"/>
          </a:p>
          <a:p>
            <a:pPr indent="0" lvl="0" marL="0" rtl="0" algn="l">
              <a:spcBef>
                <a:spcPts val="0"/>
              </a:spcBef>
              <a:spcAft>
                <a:spcPts val="0"/>
              </a:spcAft>
              <a:buNone/>
            </a:pPr>
            <a:r>
              <a:rPr b="0" lang="en" sz="2000"/>
              <a:t>Each test has two input values: floor and garden type. You want to apply equivalence partitioning (EP) to cover each floor and each garden type in your tests.</a:t>
            </a:r>
            <a:endParaRPr b="0" sz="2000"/>
          </a:p>
          <a:p>
            <a:pPr indent="0" lvl="0" marL="0" rtl="0" algn="l">
              <a:spcBef>
                <a:spcPts val="0"/>
              </a:spcBef>
              <a:spcAft>
                <a:spcPts val="0"/>
              </a:spcAft>
              <a:buNone/>
            </a:pPr>
            <a:r>
              <a:rPr b="0" lang="en" sz="2000"/>
              <a:t>What is the minimal number of test cases to achieve 100% EP coverage?</a:t>
            </a:r>
            <a:endParaRPr b="0" sz="2000"/>
          </a:p>
          <a:p>
            <a:pPr indent="0" lvl="0" marL="0" rtl="0" algn="l">
              <a:spcBef>
                <a:spcPts val="0"/>
              </a:spcBef>
              <a:spcAft>
                <a:spcPts val="0"/>
              </a:spcAft>
              <a:buNone/>
            </a:pPr>
            <a:r>
              <a:rPr b="0" lang="en" sz="2000"/>
              <a:t>a) 3</a:t>
            </a:r>
            <a:endParaRPr b="0" sz="2000"/>
          </a:p>
          <a:p>
            <a:pPr indent="0" lvl="0" marL="0" rtl="0" algn="l">
              <a:spcBef>
                <a:spcPts val="0"/>
              </a:spcBef>
              <a:spcAft>
                <a:spcPts val="0"/>
              </a:spcAft>
              <a:buNone/>
            </a:pPr>
            <a:r>
              <a:rPr b="0" lang="en" sz="2000"/>
              <a:t>b) 4</a:t>
            </a:r>
            <a:endParaRPr b="0" sz="2000"/>
          </a:p>
          <a:p>
            <a:pPr indent="0" lvl="0" marL="0" rtl="0" algn="l">
              <a:spcBef>
                <a:spcPts val="0"/>
              </a:spcBef>
              <a:spcAft>
                <a:spcPts val="0"/>
              </a:spcAft>
              <a:buNone/>
            </a:pPr>
            <a:r>
              <a:rPr b="0" lang="en" sz="2000"/>
              <a:t>c) 5</a:t>
            </a:r>
            <a:endParaRPr b="0" sz="2000"/>
          </a:p>
          <a:p>
            <a:pPr indent="0" lvl="0" marL="0" rtl="0" algn="l">
              <a:spcBef>
                <a:spcPts val="0"/>
              </a:spcBef>
              <a:spcAft>
                <a:spcPts val="0"/>
              </a:spcAft>
              <a:buNone/>
            </a:pPr>
            <a:r>
              <a:rPr b="0" lang="en" sz="2000"/>
              <a:t>d) 6</a:t>
            </a:r>
            <a:endParaRPr b="0" sz="2000"/>
          </a:p>
          <a:p>
            <a:pPr indent="0" lvl="0" marL="0" rtl="0" algn="l">
              <a:spcBef>
                <a:spcPts val="0"/>
              </a:spcBef>
              <a:spcAft>
                <a:spcPts val="0"/>
              </a:spcAft>
              <a:buNone/>
            </a:pPr>
            <a:r>
              <a:rPr b="0" lang="en" sz="2000"/>
              <a:t>Select ONE option</a:t>
            </a:r>
            <a:endParaRPr b="0"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txBox="1"/>
          <p:nvPr>
            <p:ph type="title"/>
          </p:nvPr>
        </p:nvSpPr>
        <p:spPr>
          <a:xfrm>
            <a:off x="311700" y="445025"/>
            <a:ext cx="8520600" cy="46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solidFill>
                  <a:schemeClr val="dk2"/>
                </a:solidFill>
                <a:highlight>
                  <a:schemeClr val="accent6"/>
                </a:highlight>
                <a:latin typeface="Open Sans"/>
                <a:ea typeface="Open Sans"/>
                <a:cs typeface="Open Sans"/>
                <a:sym typeface="Open Sans"/>
              </a:rPr>
              <a:t>b)</a:t>
            </a:r>
            <a:r>
              <a:rPr b="0" lang="en" sz="2500">
                <a:solidFill>
                  <a:schemeClr val="dk2"/>
                </a:solidFill>
                <a:highlight>
                  <a:schemeClr val="accent6"/>
                </a:highlight>
                <a:latin typeface="Open Sans"/>
                <a:ea typeface="Open Sans"/>
                <a:cs typeface="Open Sans"/>
                <a:sym typeface="Open Sans"/>
              </a:rPr>
              <a:t> Is correct</a:t>
            </a:r>
            <a:endParaRPr sz="2500">
              <a:solidFill>
                <a:schemeClr val="dk2"/>
              </a:solidFill>
              <a:highlight>
                <a:schemeClr val="accent6"/>
              </a:highlight>
            </a:endParaRPr>
          </a:p>
        </p:txBody>
      </p:sp>
      <p:sp>
        <p:nvSpPr>
          <p:cNvPr id="381" name="Google Shape;381;p65"/>
          <p:cNvSpPr txBox="1"/>
          <p:nvPr>
            <p:ph idx="1" type="body"/>
          </p:nvPr>
        </p:nvSpPr>
        <p:spPr>
          <a:xfrm>
            <a:off x="311700" y="1034000"/>
            <a:ext cx="8520600" cy="3804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“Small garden” and “large garden” can go only with “ground floor”, so we need two test cases with “ground floor” which cover these two “garden type” partitions.</a:t>
            </a:r>
            <a:br>
              <a:rPr lang="en"/>
            </a:br>
            <a:r>
              <a:rPr lang="en"/>
              <a:t>We need two more test cases to cover the two other “floor” partitions and a remaining ”garden type” partition of “no garden”.</a:t>
            </a:r>
            <a:br>
              <a:rPr lang="en"/>
            </a:br>
            <a:r>
              <a:rPr lang="en"/>
              <a:t>We need a total of four test cases:</a:t>
            </a:r>
            <a:br>
              <a:rPr lang="en"/>
            </a:br>
            <a:r>
              <a:rPr lang="en"/>
              <a:t>TC1 (ground floor, small garden)</a:t>
            </a:r>
            <a:br>
              <a:rPr lang="en"/>
            </a:br>
            <a:r>
              <a:rPr lang="en"/>
              <a:t>TC2 (ground floor, large garden)</a:t>
            </a:r>
            <a:br>
              <a:rPr lang="en"/>
            </a:br>
            <a:r>
              <a:rPr lang="en"/>
              <a:t>TC3 (first floor, no garden)</a:t>
            </a:r>
            <a:br>
              <a:rPr lang="en"/>
            </a:br>
            <a:r>
              <a:rPr lang="en"/>
              <a:t>TC4 (second or higher floor, no garden)</a:t>
            </a:r>
            <a:endParaRPr/>
          </a:p>
          <a:p>
            <a:pPr indent="0" lvl="0" marL="0" rtl="0" algn="l">
              <a:spcBef>
                <a:spcPts val="1200"/>
              </a:spcBef>
              <a:spcAft>
                <a:spcPts val="1200"/>
              </a:spcAft>
              <a:buNone/>
            </a:pPr>
            <a:r>
              <a:rPr lang="en"/>
              <a:t>a) Is not correct</a:t>
            </a:r>
            <a:br>
              <a:rPr lang="en"/>
            </a:br>
            <a:r>
              <a:rPr lang="en">
                <a:highlight>
                  <a:schemeClr val="accent6"/>
                </a:highlight>
              </a:rPr>
              <a:t>b) Is correct</a:t>
            </a:r>
            <a:br>
              <a:rPr lang="en"/>
            </a:br>
            <a:r>
              <a:rPr lang="en"/>
              <a:t>c) Is not correct</a:t>
            </a:r>
            <a:br>
              <a:rPr lang="en"/>
            </a:br>
            <a:r>
              <a:rPr lang="en"/>
              <a:t>d) Is not correct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6"/>
          <p:cNvSpPr txBox="1"/>
          <p:nvPr>
            <p:ph type="title"/>
          </p:nvPr>
        </p:nvSpPr>
        <p:spPr>
          <a:xfrm>
            <a:off x="311700" y="304900"/>
            <a:ext cx="8520600" cy="45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21. </a:t>
            </a:r>
            <a:r>
              <a:rPr b="0" lang="en" sz="2000"/>
              <a:t>You are testing a system that calculates the final course grade for a given student.</a:t>
            </a:r>
            <a:endParaRPr b="0" sz="2000"/>
          </a:p>
          <a:p>
            <a:pPr indent="0" lvl="0" marL="0" rtl="0" algn="l">
              <a:spcBef>
                <a:spcPts val="0"/>
              </a:spcBef>
              <a:spcAft>
                <a:spcPts val="0"/>
              </a:spcAft>
              <a:buNone/>
            </a:pPr>
            <a:r>
              <a:rPr b="0" lang="en" sz="2000"/>
              <a:t>The final grade is assigned based on the final result, according to the following rules:</a:t>
            </a:r>
            <a:endParaRPr b="0" sz="2000"/>
          </a:p>
          <a:p>
            <a:pPr indent="0" lvl="0" marL="0" rtl="0" algn="l">
              <a:spcBef>
                <a:spcPts val="0"/>
              </a:spcBef>
              <a:spcAft>
                <a:spcPts val="0"/>
              </a:spcAft>
              <a:buNone/>
            </a:pPr>
            <a:r>
              <a:rPr b="0" lang="en" sz="1800"/>
              <a:t>0 – 50 points: failed</a:t>
            </a:r>
            <a:endParaRPr b="0" sz="1800"/>
          </a:p>
          <a:p>
            <a:pPr indent="0" lvl="0" marL="0" rtl="0" algn="l">
              <a:spcBef>
                <a:spcPts val="0"/>
              </a:spcBef>
              <a:spcAft>
                <a:spcPts val="0"/>
              </a:spcAft>
              <a:buNone/>
            </a:pPr>
            <a:r>
              <a:rPr b="0" lang="en" sz="1800"/>
              <a:t>51 – 60 points: fair</a:t>
            </a:r>
            <a:endParaRPr b="0" sz="1800"/>
          </a:p>
          <a:p>
            <a:pPr indent="0" lvl="0" marL="0" rtl="0" algn="l">
              <a:spcBef>
                <a:spcPts val="0"/>
              </a:spcBef>
              <a:spcAft>
                <a:spcPts val="0"/>
              </a:spcAft>
              <a:buNone/>
            </a:pPr>
            <a:r>
              <a:rPr b="0" lang="en" sz="1800"/>
              <a:t>61 – 70 points: satisfactory</a:t>
            </a:r>
            <a:endParaRPr b="0" sz="1800"/>
          </a:p>
          <a:p>
            <a:pPr indent="0" lvl="0" marL="0" rtl="0" algn="l">
              <a:spcBef>
                <a:spcPts val="0"/>
              </a:spcBef>
              <a:spcAft>
                <a:spcPts val="0"/>
              </a:spcAft>
              <a:buNone/>
            </a:pPr>
            <a:r>
              <a:rPr b="0" lang="en" sz="1800"/>
              <a:t>71 – 80 points: good</a:t>
            </a:r>
            <a:endParaRPr b="0" sz="1800"/>
          </a:p>
          <a:p>
            <a:pPr indent="0" lvl="0" marL="0" rtl="0" algn="l">
              <a:spcBef>
                <a:spcPts val="0"/>
              </a:spcBef>
              <a:spcAft>
                <a:spcPts val="0"/>
              </a:spcAft>
              <a:buNone/>
            </a:pPr>
            <a:r>
              <a:rPr b="0" lang="en" sz="1800"/>
              <a:t>81 – 90 points: very good</a:t>
            </a:r>
            <a:endParaRPr b="0" sz="1800"/>
          </a:p>
          <a:p>
            <a:pPr indent="0" lvl="0" marL="0" rtl="0" algn="l">
              <a:spcBef>
                <a:spcPts val="0"/>
              </a:spcBef>
              <a:spcAft>
                <a:spcPts val="0"/>
              </a:spcAft>
              <a:buNone/>
            </a:pPr>
            <a:r>
              <a:rPr b="0" lang="en" sz="1800"/>
              <a:t>91 – 100 points: excellent</a:t>
            </a:r>
            <a:endParaRPr b="0" sz="1800"/>
          </a:p>
          <a:p>
            <a:pPr indent="0" lvl="0" marL="0" rtl="0" algn="l">
              <a:spcBef>
                <a:spcPts val="0"/>
              </a:spcBef>
              <a:spcAft>
                <a:spcPts val="0"/>
              </a:spcAft>
              <a:buNone/>
            </a:pPr>
            <a:r>
              <a:rPr b="0" lang="en" sz="2000"/>
              <a:t>You have prepared the following set of test cases:</a:t>
            </a:r>
            <a:endParaRPr b="0" sz="2000"/>
          </a:p>
          <a:p>
            <a:pPr indent="0" lvl="0" marL="0" rtl="0" algn="l">
              <a:spcBef>
                <a:spcPts val="0"/>
              </a:spcBef>
              <a:spcAft>
                <a:spcPts val="0"/>
              </a:spcAft>
              <a:buNone/>
            </a:pPr>
            <a:r>
              <a:rPr b="0" lang="en" sz="2000"/>
              <a:t>What is the 2-value Boundary Value Analysis (BVA) coverage for the final result that is achieved with the existing test cases?</a:t>
            </a:r>
            <a:endParaRPr b="0" sz="2000"/>
          </a:p>
          <a:p>
            <a:pPr indent="0" lvl="0" marL="0" rtl="0" algn="l">
              <a:spcBef>
                <a:spcPts val="0"/>
              </a:spcBef>
              <a:spcAft>
                <a:spcPts val="0"/>
              </a:spcAft>
              <a:buNone/>
            </a:pPr>
            <a:r>
              <a:rPr b="0" lang="en" sz="1800"/>
              <a:t>a) 50%</a:t>
            </a:r>
            <a:endParaRPr b="0" sz="1800"/>
          </a:p>
          <a:p>
            <a:pPr indent="0" lvl="0" marL="0" rtl="0" algn="l">
              <a:spcBef>
                <a:spcPts val="0"/>
              </a:spcBef>
              <a:spcAft>
                <a:spcPts val="0"/>
              </a:spcAft>
              <a:buNone/>
            </a:pPr>
            <a:r>
              <a:rPr b="0" lang="en" sz="1800"/>
              <a:t>b) 60%</a:t>
            </a:r>
            <a:endParaRPr b="0" sz="1800"/>
          </a:p>
          <a:p>
            <a:pPr indent="0" lvl="0" marL="0" rtl="0" algn="l">
              <a:spcBef>
                <a:spcPts val="0"/>
              </a:spcBef>
              <a:spcAft>
                <a:spcPts val="0"/>
              </a:spcAft>
              <a:buNone/>
            </a:pPr>
            <a:r>
              <a:rPr b="0" lang="en" sz="1800"/>
              <a:t>c) 33.3%</a:t>
            </a:r>
            <a:endParaRPr b="0" sz="1800"/>
          </a:p>
          <a:p>
            <a:pPr indent="0" lvl="0" marL="0" rtl="0" algn="l">
              <a:spcBef>
                <a:spcPts val="0"/>
              </a:spcBef>
              <a:spcAft>
                <a:spcPts val="0"/>
              </a:spcAft>
              <a:buNone/>
            </a:pPr>
            <a:r>
              <a:rPr b="0" lang="en" sz="1800"/>
              <a:t>d) 100%</a:t>
            </a:r>
            <a:endParaRPr b="0" sz="1800"/>
          </a:p>
          <a:p>
            <a:pPr indent="0" lvl="0" marL="0" rtl="0" algn="l">
              <a:spcBef>
                <a:spcPts val="0"/>
              </a:spcBef>
              <a:spcAft>
                <a:spcPts val="0"/>
              </a:spcAft>
              <a:buNone/>
            </a:pPr>
            <a:r>
              <a:rPr b="0" lang="en" sz="2000"/>
              <a:t>Select ONE option</a:t>
            </a:r>
            <a:endParaRPr b="0" sz="2000"/>
          </a:p>
        </p:txBody>
      </p:sp>
      <p:pic>
        <p:nvPicPr>
          <p:cNvPr id="387" name="Google Shape;387;p66"/>
          <p:cNvPicPr preferRelativeResize="0"/>
          <p:nvPr/>
        </p:nvPicPr>
        <p:blipFill>
          <a:blip r:embed="rId3">
            <a:alphaModFix/>
          </a:blip>
          <a:stretch>
            <a:fillRect/>
          </a:stretch>
        </p:blipFill>
        <p:spPr>
          <a:xfrm>
            <a:off x="5209775" y="1055800"/>
            <a:ext cx="3077125" cy="1852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500">
                <a:solidFill>
                  <a:schemeClr val="dk2"/>
                </a:solidFill>
                <a:highlight>
                  <a:schemeClr val="accent6"/>
                </a:highlight>
                <a:latin typeface="Open Sans"/>
                <a:ea typeface="Open Sans"/>
                <a:cs typeface="Open Sans"/>
                <a:sym typeface="Open Sans"/>
              </a:rPr>
              <a:t>a) Is correct</a:t>
            </a:r>
            <a:endParaRPr sz="4300"/>
          </a:p>
        </p:txBody>
      </p:sp>
      <p:sp>
        <p:nvSpPr>
          <p:cNvPr id="393" name="Google Shape;393;p6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are 12 boundary values for the final result values: 0, 50, 51, 60, 61, 70, 71, 80, 81, 90, 91, and 100.</a:t>
            </a:r>
            <a:endParaRPr/>
          </a:p>
          <a:p>
            <a:pPr indent="0" lvl="0" marL="0" rtl="0" algn="l">
              <a:spcBef>
                <a:spcPts val="1200"/>
              </a:spcBef>
              <a:spcAft>
                <a:spcPts val="0"/>
              </a:spcAft>
              <a:buNone/>
            </a:pPr>
            <a:r>
              <a:rPr lang="en"/>
              <a:t>The test cases cover six of them (TC1 – 91, TC2 – 50, TC3 – 81, TC4 – 60, TC5 – 70 and TC7 – 51).</a:t>
            </a:r>
            <a:endParaRPr/>
          </a:p>
          <a:p>
            <a:pPr indent="0" lvl="0" marL="0" rtl="0" algn="l">
              <a:spcBef>
                <a:spcPts val="1200"/>
              </a:spcBef>
              <a:spcAft>
                <a:spcPts val="0"/>
              </a:spcAft>
              <a:buNone/>
            </a:pPr>
            <a:r>
              <a:rPr lang="en"/>
              <a:t>Therefore, the test cases cover 6/12 = 50%.</a:t>
            </a:r>
            <a:endParaRPr/>
          </a:p>
          <a:p>
            <a:pPr indent="0" lvl="0" marL="0" rtl="0" algn="l">
              <a:spcBef>
                <a:spcPts val="1200"/>
              </a:spcBef>
              <a:spcAft>
                <a:spcPts val="1200"/>
              </a:spcAft>
              <a:buNone/>
            </a:pPr>
            <a:r>
              <a:rPr lang="en">
                <a:highlight>
                  <a:schemeClr val="accent6"/>
                </a:highlight>
              </a:rPr>
              <a:t>a) Is correct</a:t>
            </a:r>
            <a:br>
              <a:rPr lang="en"/>
            </a:br>
            <a:r>
              <a:rPr lang="en"/>
              <a:t>b) Is not correct</a:t>
            </a:r>
            <a:br>
              <a:rPr lang="en"/>
            </a:br>
            <a:r>
              <a:rPr lang="en"/>
              <a:t>c) Is not correct</a:t>
            </a:r>
            <a:br>
              <a:rPr lang="en"/>
            </a:br>
            <a:r>
              <a:rPr lang="en"/>
              <a:t>d) Is not correct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8"/>
          <p:cNvSpPr txBox="1"/>
          <p:nvPr>
            <p:ph idx="1" type="body"/>
          </p:nvPr>
        </p:nvSpPr>
        <p:spPr>
          <a:xfrm>
            <a:off x="311700" y="157450"/>
            <a:ext cx="8520600" cy="4723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chemeClr val="accent1"/>
                </a:solidFill>
              </a:rPr>
              <a:t>22.</a:t>
            </a:r>
            <a:r>
              <a:rPr lang="en">
                <a:solidFill>
                  <a:schemeClr val="accent1"/>
                </a:solidFill>
              </a:rPr>
              <a:t> </a:t>
            </a:r>
            <a:r>
              <a:rPr lang="en">
                <a:solidFill>
                  <a:schemeClr val="accent1"/>
                </a:solidFill>
              </a:rPr>
              <a:t>Your favorite bicycle daily rental store has just introduced a new Customer Relationship Management system and asked you, one of their most loyal members, to test it. The implemented features are as follows:</a:t>
            </a:r>
            <a:endParaRPr>
              <a:solidFill>
                <a:schemeClr val="accent1"/>
              </a:solidFill>
            </a:endParaRPr>
          </a:p>
          <a:p>
            <a:pPr indent="0" lvl="0" marL="0" rtl="0" algn="l">
              <a:spcBef>
                <a:spcPts val="1200"/>
              </a:spcBef>
              <a:spcAft>
                <a:spcPts val="0"/>
              </a:spcAft>
              <a:buNone/>
            </a:pPr>
            <a:r>
              <a:rPr lang="en">
                <a:solidFill>
                  <a:schemeClr val="accent1"/>
                </a:solidFill>
              </a:rPr>
              <a:t>Anyone can rent a bicycle, but members receive a 20% discount</a:t>
            </a:r>
            <a:endParaRPr>
              <a:solidFill>
                <a:schemeClr val="accent1"/>
              </a:solidFill>
            </a:endParaRPr>
          </a:p>
          <a:p>
            <a:pPr indent="0" lvl="0" marL="0" rtl="0" algn="l">
              <a:spcBef>
                <a:spcPts val="1200"/>
              </a:spcBef>
              <a:spcAft>
                <a:spcPts val="0"/>
              </a:spcAft>
              <a:buNone/>
            </a:pPr>
            <a:r>
              <a:rPr lang="en">
                <a:solidFill>
                  <a:schemeClr val="accent1"/>
                </a:solidFill>
              </a:rPr>
              <a:t>However, if the return deadline is missed, the discount is no longer available</a:t>
            </a:r>
            <a:endParaRPr>
              <a:solidFill>
                <a:schemeClr val="accent1"/>
              </a:solidFill>
            </a:endParaRPr>
          </a:p>
          <a:p>
            <a:pPr indent="0" lvl="0" marL="0" rtl="0" algn="l">
              <a:spcBef>
                <a:spcPts val="1200"/>
              </a:spcBef>
              <a:spcAft>
                <a:spcPts val="0"/>
              </a:spcAft>
              <a:buNone/>
            </a:pPr>
            <a:r>
              <a:rPr lang="en">
                <a:solidFill>
                  <a:schemeClr val="accent1"/>
                </a:solidFill>
              </a:rPr>
              <a:t>After 15 rentals, members get a gift: a T-Shirt</a:t>
            </a:r>
            <a:endParaRPr>
              <a:solidFill>
                <a:schemeClr val="accent1"/>
              </a:solidFill>
            </a:endParaRPr>
          </a:p>
          <a:p>
            <a:pPr indent="0" lvl="0" marL="0" rtl="0" algn="l">
              <a:spcBef>
                <a:spcPts val="1200"/>
              </a:spcBef>
              <a:spcAft>
                <a:spcPts val="0"/>
              </a:spcAft>
              <a:buNone/>
            </a:pPr>
            <a:r>
              <a:rPr b="1" lang="en">
                <a:solidFill>
                  <a:schemeClr val="accent1"/>
                </a:solidFill>
              </a:rPr>
              <a:t>Decision table describing the implemented features looks as follows:</a:t>
            </a:r>
            <a:endParaRPr b="1">
              <a:solidFill>
                <a:schemeClr val="accent1"/>
              </a:solidFill>
            </a:endParaRPr>
          </a:p>
          <a:p>
            <a:pPr indent="0" lvl="0" marL="0" rtl="0" algn="l">
              <a:spcBef>
                <a:spcPts val="1200"/>
              </a:spcBef>
              <a:spcAft>
                <a:spcPts val="0"/>
              </a:spcAft>
              <a:buNone/>
            </a:pPr>
            <a:r>
              <a:rPr lang="en">
                <a:solidFill>
                  <a:schemeClr val="accent1"/>
                </a:solidFill>
              </a:rPr>
              <a:t>a) R4</a:t>
            </a:r>
            <a:endParaRPr>
              <a:solidFill>
                <a:schemeClr val="accent1"/>
              </a:solidFill>
            </a:endParaRPr>
          </a:p>
          <a:p>
            <a:pPr indent="0" lvl="0" marL="0" rtl="0" algn="l">
              <a:spcBef>
                <a:spcPts val="1200"/>
              </a:spcBef>
              <a:spcAft>
                <a:spcPts val="0"/>
              </a:spcAft>
              <a:buNone/>
            </a:pPr>
            <a:r>
              <a:rPr lang="en">
                <a:solidFill>
                  <a:schemeClr val="accent1"/>
                </a:solidFill>
              </a:rPr>
              <a:t>b) R2</a:t>
            </a:r>
            <a:endParaRPr>
              <a:solidFill>
                <a:schemeClr val="accent1"/>
              </a:solidFill>
            </a:endParaRPr>
          </a:p>
          <a:p>
            <a:pPr indent="0" lvl="0" marL="0" rtl="0" algn="l">
              <a:spcBef>
                <a:spcPts val="1200"/>
              </a:spcBef>
              <a:spcAft>
                <a:spcPts val="0"/>
              </a:spcAft>
              <a:buNone/>
            </a:pPr>
            <a:r>
              <a:rPr lang="en">
                <a:solidFill>
                  <a:schemeClr val="accent1"/>
                </a:solidFill>
              </a:rPr>
              <a:t>c) R6</a:t>
            </a:r>
            <a:endParaRPr>
              <a:solidFill>
                <a:schemeClr val="accent1"/>
              </a:solidFill>
            </a:endParaRPr>
          </a:p>
          <a:p>
            <a:pPr indent="0" lvl="0" marL="0" rtl="0" algn="l">
              <a:spcBef>
                <a:spcPts val="1200"/>
              </a:spcBef>
              <a:spcAft>
                <a:spcPts val="0"/>
              </a:spcAft>
              <a:buNone/>
            </a:pPr>
            <a:r>
              <a:rPr lang="en">
                <a:solidFill>
                  <a:schemeClr val="accent1"/>
                </a:solidFill>
              </a:rPr>
              <a:t>d) R8</a:t>
            </a:r>
            <a:endParaRPr>
              <a:solidFill>
                <a:schemeClr val="accent1"/>
              </a:solidFill>
            </a:endParaRPr>
          </a:p>
          <a:p>
            <a:pPr indent="0" lvl="0" marL="0" rtl="0" algn="l">
              <a:spcBef>
                <a:spcPts val="1200"/>
              </a:spcBef>
              <a:spcAft>
                <a:spcPts val="1200"/>
              </a:spcAft>
              <a:buNone/>
            </a:pPr>
            <a:r>
              <a:rPr lang="en">
                <a:solidFill>
                  <a:schemeClr val="accent1"/>
                </a:solidFill>
              </a:rPr>
              <a:t>Select ONE option</a:t>
            </a:r>
            <a:endParaRPr>
              <a:solidFill>
                <a:schemeClr val="accent1"/>
              </a:solidFill>
            </a:endParaRPr>
          </a:p>
        </p:txBody>
      </p:sp>
      <p:pic>
        <p:nvPicPr>
          <p:cNvPr id="399" name="Google Shape;399;p68"/>
          <p:cNvPicPr preferRelativeResize="0"/>
          <p:nvPr/>
        </p:nvPicPr>
        <p:blipFill>
          <a:blip r:embed="rId3">
            <a:alphaModFix/>
          </a:blip>
          <a:stretch>
            <a:fillRect/>
          </a:stretch>
        </p:blipFill>
        <p:spPr>
          <a:xfrm>
            <a:off x="3907863" y="3255400"/>
            <a:ext cx="4924425" cy="1466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9"/>
          <p:cNvSpPr txBox="1"/>
          <p:nvPr>
            <p:ph idx="1" type="body"/>
          </p:nvPr>
        </p:nvSpPr>
        <p:spPr>
          <a:xfrm>
            <a:off x="311700" y="192450"/>
            <a:ext cx="8520600" cy="46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343541"/>
                </a:solidFill>
                <a:highlight>
                  <a:schemeClr val="accent6"/>
                </a:highlight>
              </a:rPr>
              <a:t>d) is corect</a:t>
            </a:r>
            <a:endParaRPr sz="2200">
              <a:solidFill>
                <a:srgbClr val="343541"/>
              </a:solidFill>
              <a:highlight>
                <a:schemeClr val="accent6"/>
              </a:highlight>
            </a:endParaRPr>
          </a:p>
          <a:p>
            <a:pPr indent="0" lvl="0" marL="0" rtl="0" algn="l">
              <a:spcBef>
                <a:spcPts val="1200"/>
              </a:spcBef>
              <a:spcAft>
                <a:spcPts val="0"/>
              </a:spcAft>
              <a:buNone/>
            </a:pPr>
            <a:r>
              <a:rPr lang="en" sz="2200">
                <a:solidFill>
                  <a:srgbClr val="343541"/>
                </a:solidFill>
              </a:rPr>
              <a:t>a) Is not correct. A member without a missed deadline can get a discount and a gift T-Shirt after 15 bicycle rentals</a:t>
            </a:r>
            <a:endParaRPr sz="2200">
              <a:solidFill>
                <a:srgbClr val="343541"/>
              </a:solidFill>
            </a:endParaRPr>
          </a:p>
          <a:p>
            <a:pPr indent="0" lvl="0" marL="0" rtl="0" algn="l">
              <a:spcBef>
                <a:spcPts val="1200"/>
              </a:spcBef>
              <a:spcAft>
                <a:spcPts val="0"/>
              </a:spcAft>
              <a:buNone/>
            </a:pPr>
            <a:r>
              <a:rPr lang="en" sz="2200">
                <a:solidFill>
                  <a:srgbClr val="343541"/>
                </a:solidFill>
              </a:rPr>
              <a:t>b) Is not correct. A member without a missed deadline can get a discount but no gift T-Shirt until they rented a bicycle 15 times</a:t>
            </a:r>
            <a:endParaRPr sz="2200">
              <a:solidFill>
                <a:srgbClr val="343541"/>
              </a:solidFill>
            </a:endParaRPr>
          </a:p>
          <a:p>
            <a:pPr indent="0" lvl="0" marL="0" rtl="0" algn="l">
              <a:spcBef>
                <a:spcPts val="1200"/>
              </a:spcBef>
              <a:spcAft>
                <a:spcPts val="0"/>
              </a:spcAft>
              <a:buNone/>
            </a:pPr>
            <a:r>
              <a:rPr lang="en" sz="2200">
                <a:solidFill>
                  <a:srgbClr val="343541"/>
                </a:solidFill>
              </a:rPr>
              <a:t>c) Is not correct. Non-members cannot get a discount, even if they did not miss a deadline yet</a:t>
            </a:r>
            <a:endParaRPr sz="2200">
              <a:solidFill>
                <a:srgbClr val="343541"/>
              </a:solidFill>
            </a:endParaRPr>
          </a:p>
          <a:p>
            <a:pPr indent="0" lvl="0" marL="0" rtl="0" algn="l">
              <a:spcBef>
                <a:spcPts val="1200"/>
              </a:spcBef>
              <a:spcAft>
                <a:spcPts val="1200"/>
              </a:spcAft>
              <a:buNone/>
            </a:pPr>
            <a:r>
              <a:rPr lang="en" sz="2200">
                <a:solidFill>
                  <a:srgbClr val="343541"/>
                </a:solidFill>
                <a:highlight>
                  <a:schemeClr val="accent6"/>
                </a:highlight>
              </a:rPr>
              <a:t>d) Is correct. No discount as a non-member that has also missed a deadline, but only members can receive a gift T-Shirt. Hence, the action is not correct</a:t>
            </a:r>
            <a:endParaRPr sz="2200">
              <a:solidFill>
                <a:srgbClr val="343541"/>
              </a:solidFill>
              <a:highlight>
                <a:schemeClr val="accent6"/>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0"/>
          <p:cNvSpPr txBox="1"/>
          <p:nvPr>
            <p:ph idx="1" type="body"/>
          </p:nvPr>
        </p:nvSpPr>
        <p:spPr>
          <a:xfrm>
            <a:off x="311700" y="297425"/>
            <a:ext cx="8520600" cy="446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accent1"/>
                </a:solidFill>
              </a:rPr>
              <a:t>23. </a:t>
            </a:r>
            <a:r>
              <a:rPr lang="en" sz="2000">
                <a:solidFill>
                  <a:schemeClr val="accent1"/>
                </a:solidFill>
              </a:rPr>
              <a:t>You test a system whose lifecycle is modeled by the state transition diagram shown below. The system starts in the INIT state and ends its operation in the OFF state.</a:t>
            </a:r>
            <a:endParaRPr sz="2000">
              <a:solidFill>
                <a:schemeClr val="accent1"/>
              </a:solidFill>
            </a:endParaRPr>
          </a:p>
          <a:p>
            <a:pPr indent="0" lvl="0" marL="0" rtl="0" algn="l">
              <a:spcBef>
                <a:spcPts val="1200"/>
              </a:spcBef>
              <a:spcAft>
                <a:spcPts val="0"/>
              </a:spcAft>
              <a:buNone/>
            </a:pPr>
            <a:r>
              <a:rPr lang="en" sz="2000">
                <a:solidFill>
                  <a:schemeClr val="accent1"/>
                </a:solidFill>
              </a:rPr>
              <a:t>What is the MINIMAL number of test cases to achieve valid transitions coverage? </a:t>
            </a:r>
            <a:r>
              <a:rPr lang="en" sz="2000">
                <a:solidFill>
                  <a:schemeClr val="accent1"/>
                </a:solidFill>
              </a:rPr>
              <a:t>Select ONE option.</a:t>
            </a:r>
            <a:endParaRPr sz="2000">
              <a:solidFill>
                <a:schemeClr val="accent1"/>
              </a:solidFill>
            </a:endParaRPr>
          </a:p>
          <a:p>
            <a:pPr indent="0" lvl="0" marL="0" rtl="0" algn="l">
              <a:spcBef>
                <a:spcPts val="1200"/>
              </a:spcBef>
              <a:spcAft>
                <a:spcPts val="0"/>
              </a:spcAft>
              <a:buNone/>
            </a:pPr>
            <a:r>
              <a:rPr lang="en" sz="2000">
                <a:solidFill>
                  <a:schemeClr val="accent1"/>
                </a:solidFill>
              </a:rPr>
              <a:t>a) 4</a:t>
            </a:r>
            <a:endParaRPr sz="2000">
              <a:solidFill>
                <a:schemeClr val="accent1"/>
              </a:solidFill>
            </a:endParaRPr>
          </a:p>
          <a:p>
            <a:pPr indent="0" lvl="0" marL="0" rtl="0" algn="l">
              <a:spcBef>
                <a:spcPts val="1200"/>
              </a:spcBef>
              <a:spcAft>
                <a:spcPts val="0"/>
              </a:spcAft>
              <a:buNone/>
            </a:pPr>
            <a:r>
              <a:rPr lang="en" sz="2000">
                <a:solidFill>
                  <a:schemeClr val="accent1"/>
                </a:solidFill>
              </a:rPr>
              <a:t>b) 2</a:t>
            </a:r>
            <a:endParaRPr sz="2000">
              <a:solidFill>
                <a:schemeClr val="accent1"/>
              </a:solidFill>
            </a:endParaRPr>
          </a:p>
          <a:p>
            <a:pPr indent="0" lvl="0" marL="0" rtl="0" algn="l">
              <a:spcBef>
                <a:spcPts val="1200"/>
              </a:spcBef>
              <a:spcAft>
                <a:spcPts val="0"/>
              </a:spcAft>
              <a:buNone/>
            </a:pPr>
            <a:r>
              <a:rPr lang="en" sz="2000">
                <a:solidFill>
                  <a:schemeClr val="accent1"/>
                </a:solidFill>
              </a:rPr>
              <a:t>c) 7</a:t>
            </a:r>
            <a:endParaRPr sz="2000">
              <a:solidFill>
                <a:schemeClr val="accent1"/>
              </a:solidFill>
            </a:endParaRPr>
          </a:p>
          <a:p>
            <a:pPr indent="0" lvl="0" marL="0" rtl="0" algn="l">
              <a:spcBef>
                <a:spcPts val="1200"/>
              </a:spcBef>
              <a:spcAft>
                <a:spcPts val="1200"/>
              </a:spcAft>
              <a:buNone/>
            </a:pPr>
            <a:r>
              <a:rPr lang="en" sz="2000">
                <a:solidFill>
                  <a:schemeClr val="accent1"/>
                </a:solidFill>
              </a:rPr>
              <a:t>d) 3</a:t>
            </a:r>
            <a:endParaRPr sz="2000">
              <a:solidFill>
                <a:schemeClr val="accent1"/>
              </a:solidFill>
            </a:endParaRPr>
          </a:p>
        </p:txBody>
      </p:sp>
      <p:pic>
        <p:nvPicPr>
          <p:cNvPr id="410" name="Google Shape;410;p70"/>
          <p:cNvPicPr preferRelativeResize="0"/>
          <p:nvPr/>
        </p:nvPicPr>
        <p:blipFill>
          <a:blip r:embed="rId3">
            <a:alphaModFix/>
          </a:blip>
          <a:stretch>
            <a:fillRect/>
          </a:stretch>
        </p:blipFill>
        <p:spPr>
          <a:xfrm>
            <a:off x="3374224" y="2464625"/>
            <a:ext cx="5542075" cy="2049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1"/>
          <p:cNvSpPr txBox="1"/>
          <p:nvPr>
            <p:ph idx="1" type="body"/>
          </p:nvPr>
        </p:nvSpPr>
        <p:spPr>
          <a:xfrm>
            <a:off x="311700" y="297425"/>
            <a:ext cx="8520600" cy="4271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“test” and “error” transitions cannot occur in one test case. Neither can both “done” transitions.</a:t>
            </a:r>
            <a:endParaRPr/>
          </a:p>
          <a:p>
            <a:pPr indent="0" lvl="0" marL="0" rtl="0" algn="l">
              <a:spcBef>
                <a:spcPts val="1200"/>
              </a:spcBef>
              <a:spcAft>
                <a:spcPts val="0"/>
              </a:spcAft>
              <a:buNone/>
            </a:pPr>
            <a:r>
              <a:rPr lang="en"/>
              <a:t>This means we need at least three test cases to achieve transition coverage. For example:</a:t>
            </a:r>
            <a:endParaRPr/>
          </a:p>
          <a:p>
            <a:pPr indent="0" lvl="0" marL="0" rtl="0" algn="l">
              <a:spcBef>
                <a:spcPts val="1200"/>
              </a:spcBef>
              <a:spcAft>
                <a:spcPts val="0"/>
              </a:spcAft>
              <a:buNone/>
            </a:pPr>
            <a:r>
              <a:rPr lang="en"/>
              <a:t>TC1: test, done</a:t>
            </a:r>
            <a:br>
              <a:rPr lang="en"/>
            </a:br>
            <a:r>
              <a:rPr lang="en"/>
              <a:t>TC2: run, error, done</a:t>
            </a:r>
            <a:br>
              <a:rPr lang="en"/>
            </a:br>
            <a:r>
              <a:rPr lang="en"/>
              <a:t>TC3: run, pause, resume, pause, done</a:t>
            </a:r>
            <a:endParaRPr/>
          </a:p>
          <a:p>
            <a:pPr indent="0" lvl="0" marL="0" rtl="0" algn="l">
              <a:spcBef>
                <a:spcPts val="1200"/>
              </a:spcBef>
              <a:spcAft>
                <a:spcPts val="0"/>
              </a:spcAft>
              <a:buNone/>
            </a:pPr>
            <a:r>
              <a:rPr lang="en"/>
              <a:t>a) Is not correct</a:t>
            </a:r>
            <a:endParaRPr/>
          </a:p>
          <a:p>
            <a:pPr indent="0" lvl="0" marL="0" rtl="0" algn="l">
              <a:spcBef>
                <a:spcPts val="1200"/>
              </a:spcBef>
              <a:spcAft>
                <a:spcPts val="0"/>
              </a:spcAft>
              <a:buNone/>
            </a:pPr>
            <a:r>
              <a:rPr lang="en"/>
              <a:t>b) Is not correct</a:t>
            </a:r>
            <a:endParaRPr/>
          </a:p>
          <a:p>
            <a:pPr indent="0" lvl="0" marL="0" rtl="0" algn="l">
              <a:spcBef>
                <a:spcPts val="1200"/>
              </a:spcBef>
              <a:spcAft>
                <a:spcPts val="0"/>
              </a:spcAft>
              <a:buNone/>
            </a:pPr>
            <a:r>
              <a:rPr lang="en"/>
              <a:t>c) Is not correct</a:t>
            </a:r>
            <a:endParaRPr/>
          </a:p>
          <a:p>
            <a:pPr indent="0" lvl="0" marL="0" rtl="0" algn="l">
              <a:spcBef>
                <a:spcPts val="1200"/>
              </a:spcBef>
              <a:spcAft>
                <a:spcPts val="1200"/>
              </a:spcAft>
              <a:buNone/>
            </a:pPr>
            <a:r>
              <a:rPr lang="en">
                <a:highlight>
                  <a:schemeClr val="accent6"/>
                </a:highlight>
              </a:rPr>
              <a:t>d) Is correct</a:t>
            </a:r>
            <a:endParaRPr>
              <a:highlight>
                <a:schemeClr val="accent6"/>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688">
                <a:highlight>
                  <a:schemeClr val="lt1"/>
                </a:highlight>
              </a:rPr>
              <a:t>a) Having testers involved during various software development lifecycle (SDLC) activities will help to detect defects in work products</a:t>
            </a:r>
            <a:endParaRPr b="0" sz="1688">
              <a:highlight>
                <a:schemeClr val="lt1"/>
              </a:highlight>
            </a:endParaRPr>
          </a:p>
          <a:p>
            <a:pPr indent="0" lvl="0" marL="0" rtl="0" algn="l">
              <a:spcBef>
                <a:spcPts val="1200"/>
              </a:spcBef>
              <a:spcAft>
                <a:spcPts val="0"/>
              </a:spcAft>
              <a:buNone/>
            </a:pPr>
            <a:r>
              <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latin typeface="Arial"/>
                <a:ea typeface="Arial"/>
                <a:cs typeface="Arial"/>
                <a:sym typeface="Arial"/>
              </a:rPr>
              <a:t>a) Is correct. It is important that testers are involved from the beginning of the software development lifecycle (SDLC). It will increase understanding of design decisions and will detect defects early.</a:t>
            </a:r>
            <a:r>
              <a:rPr lang="en">
                <a:latin typeface="Arial"/>
                <a:ea typeface="Arial"/>
                <a:cs typeface="Arial"/>
                <a:sym typeface="Arial"/>
              </a:rPr>
              <a:t>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b) Is not correct. Both developers and testers will have more understanding of each other's work products and how to test the code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c) Is not correct. If testers can work closely with system designers, it will give them insight as to how to test </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d) Is not correct. Testing will not be successful if legal requirements are not tested for compliance </a:t>
            </a:r>
            <a:endParaRPr>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2"/>
          <p:cNvSpPr txBox="1"/>
          <p:nvPr>
            <p:ph idx="1" type="body"/>
          </p:nvPr>
        </p:nvSpPr>
        <p:spPr>
          <a:xfrm>
            <a:off x="311700" y="332400"/>
            <a:ext cx="8520600" cy="4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accent1"/>
                </a:solidFill>
              </a:rPr>
              <a:t>24.</a:t>
            </a:r>
            <a:r>
              <a:rPr lang="en" sz="2100">
                <a:solidFill>
                  <a:schemeClr val="accent1"/>
                </a:solidFill>
              </a:rPr>
              <a:t> Your test suite achieved 100% statement coverage. What is the consequence of this fact?</a:t>
            </a:r>
            <a:endParaRPr sz="2100">
              <a:solidFill>
                <a:schemeClr val="accent1"/>
              </a:solidFill>
            </a:endParaRPr>
          </a:p>
          <a:p>
            <a:pPr indent="0" lvl="0" marL="0" rtl="0" algn="l">
              <a:spcBef>
                <a:spcPts val="1200"/>
              </a:spcBef>
              <a:spcAft>
                <a:spcPts val="0"/>
              </a:spcAft>
              <a:buNone/>
            </a:pPr>
            <a:r>
              <a:rPr b="1" lang="en" sz="2100">
                <a:solidFill>
                  <a:schemeClr val="accent1"/>
                </a:solidFill>
              </a:rPr>
              <a:t>a)</a:t>
            </a:r>
            <a:r>
              <a:rPr lang="en" sz="2100">
                <a:solidFill>
                  <a:schemeClr val="accent1"/>
                </a:solidFill>
              </a:rPr>
              <a:t> Each instruction in the code that contains a defect has been executed at least once</a:t>
            </a:r>
            <a:endParaRPr sz="2100">
              <a:solidFill>
                <a:schemeClr val="accent1"/>
              </a:solidFill>
            </a:endParaRPr>
          </a:p>
          <a:p>
            <a:pPr indent="0" lvl="0" marL="0" rtl="0" algn="l">
              <a:spcBef>
                <a:spcPts val="1200"/>
              </a:spcBef>
              <a:spcAft>
                <a:spcPts val="0"/>
              </a:spcAft>
              <a:buNone/>
            </a:pPr>
            <a:r>
              <a:rPr b="1" lang="en" sz="2100">
                <a:solidFill>
                  <a:schemeClr val="accent1"/>
                </a:solidFill>
              </a:rPr>
              <a:t>b)</a:t>
            </a:r>
            <a:r>
              <a:rPr lang="en" sz="2100">
                <a:solidFill>
                  <a:schemeClr val="accent1"/>
                </a:solidFill>
              </a:rPr>
              <a:t> Any test suite containing more test cases than your test suite will also achieve 100% statement coverage</a:t>
            </a:r>
            <a:endParaRPr sz="2100">
              <a:solidFill>
                <a:schemeClr val="accent1"/>
              </a:solidFill>
            </a:endParaRPr>
          </a:p>
          <a:p>
            <a:pPr indent="0" lvl="0" marL="0" rtl="0" algn="l">
              <a:spcBef>
                <a:spcPts val="1200"/>
              </a:spcBef>
              <a:spcAft>
                <a:spcPts val="0"/>
              </a:spcAft>
              <a:buNone/>
            </a:pPr>
            <a:r>
              <a:rPr b="1" lang="en" sz="2100">
                <a:solidFill>
                  <a:schemeClr val="accent1"/>
                </a:solidFill>
              </a:rPr>
              <a:t>c)</a:t>
            </a:r>
            <a:r>
              <a:rPr lang="en" sz="2100">
                <a:solidFill>
                  <a:schemeClr val="accent1"/>
                </a:solidFill>
              </a:rPr>
              <a:t> Each path in the code has been executed at least once</a:t>
            </a:r>
            <a:endParaRPr sz="2100">
              <a:solidFill>
                <a:schemeClr val="accent1"/>
              </a:solidFill>
            </a:endParaRPr>
          </a:p>
          <a:p>
            <a:pPr indent="0" lvl="0" marL="0" rtl="0" algn="l">
              <a:spcBef>
                <a:spcPts val="1200"/>
              </a:spcBef>
              <a:spcAft>
                <a:spcPts val="0"/>
              </a:spcAft>
              <a:buNone/>
            </a:pPr>
            <a:r>
              <a:rPr b="1" lang="en" sz="2100">
                <a:solidFill>
                  <a:schemeClr val="accent1"/>
                </a:solidFill>
              </a:rPr>
              <a:t>d) </a:t>
            </a:r>
            <a:r>
              <a:rPr lang="en" sz="2100">
                <a:solidFill>
                  <a:schemeClr val="accent1"/>
                </a:solidFill>
              </a:rPr>
              <a:t>Every combination of input values has been tested at least once</a:t>
            </a:r>
            <a:endParaRPr sz="2100">
              <a:solidFill>
                <a:schemeClr val="accent1"/>
              </a:solidFill>
            </a:endParaRPr>
          </a:p>
          <a:p>
            <a:pPr indent="0" lvl="0" marL="0" rtl="0" algn="l">
              <a:spcBef>
                <a:spcPts val="1200"/>
              </a:spcBef>
              <a:spcAft>
                <a:spcPts val="1200"/>
              </a:spcAft>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3"/>
          <p:cNvSpPr txBox="1"/>
          <p:nvPr>
            <p:ph idx="1" type="body"/>
          </p:nvPr>
        </p:nvSpPr>
        <p:spPr>
          <a:xfrm>
            <a:off x="311700" y="244925"/>
            <a:ext cx="8520600" cy="4566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900">
                <a:highlight>
                  <a:schemeClr val="accent6"/>
                </a:highlight>
              </a:rPr>
              <a:t>a) Is correct. Since 100% statement coverage is achieved, every statement, including the ones with defects, must have been executed and evaluated at least once</a:t>
            </a:r>
            <a:endParaRPr sz="1900">
              <a:highlight>
                <a:schemeClr val="accent6"/>
              </a:highlight>
            </a:endParaRPr>
          </a:p>
          <a:p>
            <a:pPr indent="0" lvl="0" marL="0" rtl="0" algn="l">
              <a:lnSpc>
                <a:spcPct val="95000"/>
              </a:lnSpc>
              <a:spcBef>
                <a:spcPts val="1200"/>
              </a:spcBef>
              <a:spcAft>
                <a:spcPts val="0"/>
              </a:spcAft>
              <a:buNone/>
            </a:pPr>
            <a:r>
              <a:rPr lang="en" sz="1900"/>
              <a:t>b) Is not correct. Coverage depends on what is tested, not on the number of test cases. For example, for code “if (x==0) y=1”, one test case (x=0) achieves 100% statement coverage, but two test cases (x=1) and (x=2) together achieve only 50% statement coverage</a:t>
            </a:r>
            <a:endParaRPr sz="1900"/>
          </a:p>
          <a:p>
            <a:pPr indent="0" lvl="0" marL="0" rtl="0" algn="l">
              <a:lnSpc>
                <a:spcPct val="95000"/>
              </a:lnSpc>
              <a:spcBef>
                <a:spcPts val="1200"/>
              </a:spcBef>
              <a:spcAft>
                <a:spcPts val="0"/>
              </a:spcAft>
              <a:buNone/>
            </a:pPr>
            <a:r>
              <a:rPr lang="en" sz="1900"/>
              <a:t>c) Is not correct. If there is a loop in the code there may be an infinite number of possible paths, so it is not possible to execute all the possible paths in the code</a:t>
            </a:r>
            <a:endParaRPr sz="1900"/>
          </a:p>
          <a:p>
            <a:pPr indent="0" lvl="0" marL="0" rtl="0" algn="l">
              <a:lnSpc>
                <a:spcPct val="95000"/>
              </a:lnSpc>
              <a:spcBef>
                <a:spcPts val="1200"/>
              </a:spcBef>
              <a:spcAft>
                <a:spcPts val="1200"/>
              </a:spcAft>
              <a:buNone/>
            </a:pPr>
            <a:r>
              <a:rPr lang="en" sz="1900"/>
              <a:t>d) Is not correct. Exhaustive testing is not possible (see the seven testing principles section in the syllabus). For example, for code “input x; print x” any single test with arbitrary x achieves 100% statement coverage, but covers one input value</a:t>
            </a:r>
            <a:endParaRPr sz="19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4"/>
          <p:cNvSpPr txBox="1"/>
          <p:nvPr>
            <p:ph idx="1" type="body"/>
          </p:nvPr>
        </p:nvSpPr>
        <p:spPr>
          <a:xfrm>
            <a:off x="311700" y="279925"/>
            <a:ext cx="8520600" cy="428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accent1"/>
                </a:solidFill>
              </a:rPr>
              <a:t>25. </a:t>
            </a:r>
            <a:r>
              <a:rPr lang="en" sz="2100">
                <a:solidFill>
                  <a:schemeClr val="accent1"/>
                </a:solidFill>
              </a:rPr>
              <a:t>Which of the following is NOT true for white-box testing?</a:t>
            </a:r>
            <a:endParaRPr sz="2100">
              <a:solidFill>
                <a:schemeClr val="accent1"/>
              </a:solidFill>
            </a:endParaRPr>
          </a:p>
          <a:p>
            <a:pPr indent="0" lvl="0" marL="0" rtl="0" algn="l">
              <a:spcBef>
                <a:spcPts val="1200"/>
              </a:spcBef>
              <a:spcAft>
                <a:spcPts val="0"/>
              </a:spcAft>
              <a:buNone/>
            </a:pPr>
            <a:r>
              <a:rPr b="1" lang="en" sz="2100">
                <a:solidFill>
                  <a:schemeClr val="accent1"/>
                </a:solidFill>
              </a:rPr>
              <a:t>a)</a:t>
            </a:r>
            <a:r>
              <a:rPr lang="en" sz="2100">
                <a:solidFill>
                  <a:schemeClr val="accent1"/>
                </a:solidFill>
              </a:rPr>
              <a:t> During white-box testing the entire software implementation is considered</a:t>
            </a:r>
            <a:endParaRPr sz="2100">
              <a:solidFill>
                <a:schemeClr val="accent1"/>
              </a:solidFill>
            </a:endParaRPr>
          </a:p>
          <a:p>
            <a:pPr indent="0" lvl="0" marL="0" rtl="0" algn="l">
              <a:spcBef>
                <a:spcPts val="1200"/>
              </a:spcBef>
              <a:spcAft>
                <a:spcPts val="0"/>
              </a:spcAft>
              <a:buNone/>
            </a:pPr>
            <a:r>
              <a:rPr b="1" lang="en" sz="2100">
                <a:solidFill>
                  <a:schemeClr val="accent1"/>
                </a:solidFill>
              </a:rPr>
              <a:t>b)</a:t>
            </a:r>
            <a:r>
              <a:rPr lang="en" sz="2100">
                <a:solidFill>
                  <a:schemeClr val="accent1"/>
                </a:solidFill>
              </a:rPr>
              <a:t> White-box coverage metrics can help identify additional tests to increase code coverage</a:t>
            </a:r>
            <a:endParaRPr sz="2100">
              <a:solidFill>
                <a:schemeClr val="accent1"/>
              </a:solidFill>
            </a:endParaRPr>
          </a:p>
          <a:p>
            <a:pPr indent="0" lvl="0" marL="0" rtl="0" algn="l">
              <a:spcBef>
                <a:spcPts val="1200"/>
              </a:spcBef>
              <a:spcAft>
                <a:spcPts val="0"/>
              </a:spcAft>
              <a:buNone/>
            </a:pPr>
            <a:r>
              <a:rPr b="1" lang="en" sz="2100">
                <a:solidFill>
                  <a:schemeClr val="accent1"/>
                </a:solidFill>
              </a:rPr>
              <a:t>c)</a:t>
            </a:r>
            <a:r>
              <a:rPr lang="en" sz="2100">
                <a:solidFill>
                  <a:schemeClr val="accent1"/>
                </a:solidFill>
              </a:rPr>
              <a:t> White-box test techniques can be used in static testing</a:t>
            </a:r>
            <a:endParaRPr sz="2100">
              <a:solidFill>
                <a:schemeClr val="accent1"/>
              </a:solidFill>
            </a:endParaRPr>
          </a:p>
          <a:p>
            <a:pPr indent="0" lvl="0" marL="0" rtl="0" algn="l">
              <a:spcBef>
                <a:spcPts val="1200"/>
              </a:spcBef>
              <a:spcAft>
                <a:spcPts val="0"/>
              </a:spcAft>
              <a:buNone/>
            </a:pPr>
            <a:r>
              <a:rPr b="1" lang="en" sz="2100">
                <a:solidFill>
                  <a:schemeClr val="accent1"/>
                </a:solidFill>
              </a:rPr>
              <a:t>d)</a:t>
            </a:r>
            <a:r>
              <a:rPr lang="en" sz="2100">
                <a:solidFill>
                  <a:schemeClr val="accent1"/>
                </a:solidFill>
              </a:rPr>
              <a:t> White-box testing can help identify gaps in requirements implementation</a:t>
            </a:r>
            <a:endParaRPr sz="2100">
              <a:solidFill>
                <a:schemeClr val="accent1"/>
              </a:solidFill>
            </a:endParaRPr>
          </a:p>
          <a:p>
            <a:pPr indent="0" lvl="0" marL="0" rtl="0" algn="l">
              <a:spcBef>
                <a:spcPts val="1200"/>
              </a:spcBef>
              <a:spcAft>
                <a:spcPts val="1200"/>
              </a:spcAft>
              <a:buNone/>
            </a:pPr>
            <a:r>
              <a:rPr lang="en" sz="2100">
                <a:solidFill>
                  <a:schemeClr val="accent1"/>
                </a:solidFill>
              </a:rPr>
              <a:t>Select ONE option.</a:t>
            </a:r>
            <a:endParaRPr sz="2100">
              <a:solidFill>
                <a:schemeClr val="accen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5"/>
          <p:cNvSpPr txBox="1"/>
          <p:nvPr>
            <p:ph idx="1" type="body"/>
          </p:nvPr>
        </p:nvSpPr>
        <p:spPr>
          <a:xfrm>
            <a:off x="311700" y="262425"/>
            <a:ext cx="8520600" cy="45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 Is not correct. The fundamental strength of white-box test techniques is that the entire software implementation is taken into account during testing</a:t>
            </a:r>
            <a:endParaRPr sz="1900"/>
          </a:p>
          <a:p>
            <a:pPr indent="0" lvl="0" marL="0" rtl="0" algn="l">
              <a:spcBef>
                <a:spcPts val="1200"/>
              </a:spcBef>
              <a:spcAft>
                <a:spcPts val="0"/>
              </a:spcAft>
              <a:buNone/>
            </a:pPr>
            <a:r>
              <a:rPr lang="en" sz="1900"/>
              <a:t>b) Is not correct. White-box coverage measures provide an objective measure of coverage and provide the necessary information to allow additional tests to be generated to increase this coverage</a:t>
            </a:r>
            <a:endParaRPr sz="1900"/>
          </a:p>
          <a:p>
            <a:pPr indent="0" lvl="0" marL="0" rtl="0" algn="l">
              <a:spcBef>
                <a:spcPts val="1200"/>
              </a:spcBef>
              <a:spcAft>
                <a:spcPts val="0"/>
              </a:spcAft>
              <a:buNone/>
            </a:pPr>
            <a:r>
              <a:rPr lang="en" sz="1900"/>
              <a:t>c) Is not correct. White-box test techniques can be used to perform reviews (static testing)</a:t>
            </a:r>
            <a:endParaRPr sz="1900"/>
          </a:p>
          <a:p>
            <a:pPr indent="0" lvl="0" marL="0" rtl="0" algn="l">
              <a:spcBef>
                <a:spcPts val="1200"/>
              </a:spcBef>
              <a:spcAft>
                <a:spcPts val="1200"/>
              </a:spcAft>
              <a:buNone/>
            </a:pPr>
            <a:r>
              <a:rPr lang="en" sz="1900">
                <a:highlight>
                  <a:schemeClr val="accent6"/>
                </a:highlight>
              </a:rPr>
              <a:t>d) Is correct. This is the weakness of the white-box test techniques. They are not able to identify the missing implementation, because they are based solely on the test object structure, not on the requirements specification</a:t>
            </a:r>
            <a:endParaRPr sz="1900">
              <a:highlight>
                <a:schemeClr val="accent6"/>
              </a:high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6"/>
          <p:cNvSpPr txBox="1"/>
          <p:nvPr>
            <p:ph idx="1" type="body"/>
          </p:nvPr>
        </p:nvSpPr>
        <p:spPr>
          <a:xfrm>
            <a:off x="311700" y="279925"/>
            <a:ext cx="8520600" cy="42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26. </a:t>
            </a:r>
            <a:r>
              <a:rPr lang="en">
                <a:solidFill>
                  <a:schemeClr val="accent1"/>
                </a:solidFill>
              </a:rPr>
              <a:t>Which of the following BEST describes the concept behind error guessing?</a:t>
            </a:r>
            <a:endParaRPr>
              <a:solidFill>
                <a:schemeClr val="accent1"/>
              </a:solidFill>
            </a:endParaRPr>
          </a:p>
          <a:p>
            <a:pPr indent="0" lvl="0" marL="0" rtl="0" algn="l">
              <a:spcBef>
                <a:spcPts val="1200"/>
              </a:spcBef>
              <a:spcAft>
                <a:spcPts val="0"/>
              </a:spcAft>
              <a:buNone/>
            </a:pPr>
            <a:r>
              <a:rPr b="1" lang="en">
                <a:solidFill>
                  <a:schemeClr val="accent1"/>
                </a:solidFill>
              </a:rPr>
              <a:t>a)</a:t>
            </a:r>
            <a:r>
              <a:rPr lang="en">
                <a:solidFill>
                  <a:schemeClr val="accent1"/>
                </a:solidFill>
              </a:rPr>
              <a:t> Error guessing involves using your knowledge and experience of defects found in the past and typical errors made by developers</a:t>
            </a:r>
            <a:endParaRPr>
              <a:solidFill>
                <a:schemeClr val="accent1"/>
              </a:solidFill>
            </a:endParaRPr>
          </a:p>
          <a:p>
            <a:pPr indent="0" lvl="0" marL="0" rtl="0" algn="l">
              <a:spcBef>
                <a:spcPts val="1200"/>
              </a:spcBef>
              <a:spcAft>
                <a:spcPts val="0"/>
              </a:spcAft>
              <a:buNone/>
            </a:pPr>
            <a:r>
              <a:rPr b="1" lang="en">
                <a:solidFill>
                  <a:schemeClr val="accent1"/>
                </a:solidFill>
              </a:rPr>
              <a:t>b)</a:t>
            </a:r>
            <a:r>
              <a:rPr lang="en">
                <a:solidFill>
                  <a:schemeClr val="accent1"/>
                </a:solidFill>
              </a:rPr>
              <a:t> Error guessing involves using your personal experience of development and the errors you made as a developer</a:t>
            </a:r>
            <a:endParaRPr>
              <a:solidFill>
                <a:schemeClr val="accent1"/>
              </a:solidFill>
            </a:endParaRPr>
          </a:p>
          <a:p>
            <a:pPr indent="0" lvl="0" marL="0" rtl="0" algn="l">
              <a:spcBef>
                <a:spcPts val="1200"/>
              </a:spcBef>
              <a:spcAft>
                <a:spcPts val="0"/>
              </a:spcAft>
              <a:buNone/>
            </a:pPr>
            <a:r>
              <a:rPr b="1" lang="en">
                <a:solidFill>
                  <a:schemeClr val="accent1"/>
                </a:solidFill>
              </a:rPr>
              <a:t>c)</a:t>
            </a:r>
            <a:r>
              <a:rPr lang="en">
                <a:solidFill>
                  <a:schemeClr val="accent1"/>
                </a:solidFill>
              </a:rPr>
              <a:t> Error guessing requires you to imagine that you are the user of the test object and to guess errors the user could make interacting with it</a:t>
            </a:r>
            <a:endParaRPr>
              <a:solidFill>
                <a:schemeClr val="accent1"/>
              </a:solidFill>
            </a:endParaRPr>
          </a:p>
          <a:p>
            <a:pPr indent="0" lvl="0" marL="0" rtl="0" algn="l">
              <a:spcBef>
                <a:spcPts val="1200"/>
              </a:spcBef>
              <a:spcAft>
                <a:spcPts val="0"/>
              </a:spcAft>
              <a:buNone/>
            </a:pPr>
            <a:r>
              <a:rPr b="1" lang="en">
                <a:solidFill>
                  <a:schemeClr val="accent1"/>
                </a:solidFill>
              </a:rPr>
              <a:t>d) </a:t>
            </a:r>
            <a:r>
              <a:rPr lang="en">
                <a:solidFill>
                  <a:schemeClr val="accent1"/>
                </a:solidFill>
              </a:rPr>
              <a:t>Error guessing requires you to rapidly duplicate the development task to identify the sort of errors a developer might make</a:t>
            </a:r>
            <a:endParaRPr>
              <a:solidFill>
                <a:schemeClr val="accent1"/>
              </a:solidFill>
            </a:endParaRPr>
          </a:p>
          <a:p>
            <a:pPr indent="0" lvl="0" marL="0" rtl="0" algn="l">
              <a:spcBef>
                <a:spcPts val="1200"/>
              </a:spcBef>
              <a:spcAft>
                <a:spcPts val="1200"/>
              </a:spcAft>
              <a:buNone/>
            </a:pPr>
            <a:r>
              <a:rPr lang="en">
                <a:solidFill>
                  <a:schemeClr val="accent1"/>
                </a:solidFill>
              </a:rPr>
              <a:t>Select ONE option.</a:t>
            </a:r>
            <a:endParaRPr>
              <a:solidFill>
                <a:schemeClr val="accen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7"/>
          <p:cNvSpPr txBox="1"/>
          <p:nvPr>
            <p:ph idx="1" type="body"/>
          </p:nvPr>
        </p:nvSpPr>
        <p:spPr>
          <a:xfrm>
            <a:off x="311700" y="279925"/>
            <a:ext cx="8520600" cy="4289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highlight>
                  <a:schemeClr val="accent6"/>
                </a:highlight>
              </a:rPr>
              <a:t>a) Is correct. The basic concept behind error guessing is that the tester tries to guess what errors may have been made by the developer and what defects may be in the test object based on past experience (and sometimes checklists)</a:t>
            </a:r>
            <a:endParaRPr>
              <a:highlight>
                <a:schemeClr val="accent6"/>
              </a:highlight>
            </a:endParaRPr>
          </a:p>
          <a:p>
            <a:pPr indent="0" lvl="0" marL="0" rtl="0" algn="l">
              <a:spcBef>
                <a:spcPts val="1200"/>
              </a:spcBef>
              <a:spcAft>
                <a:spcPts val="0"/>
              </a:spcAft>
              <a:buNone/>
            </a:pPr>
            <a:r>
              <a:rPr lang="en"/>
              <a:t>b) Is not correct. Although a testers who used to be a developer may use their personal experience to help them when performing error guessing, the test technique is not based on prior knowledge of development</a:t>
            </a:r>
            <a:endParaRPr/>
          </a:p>
          <a:p>
            <a:pPr indent="0" lvl="0" marL="0" rtl="0" algn="l">
              <a:spcBef>
                <a:spcPts val="1200"/>
              </a:spcBef>
              <a:spcAft>
                <a:spcPts val="0"/>
              </a:spcAft>
              <a:buNone/>
            </a:pPr>
            <a:r>
              <a:rPr lang="en"/>
              <a:t>c) Is not correct. Error guessing is not a usability technique for guessing how users may fail to interact with the test object</a:t>
            </a:r>
            <a:endParaRPr/>
          </a:p>
          <a:p>
            <a:pPr indent="0" lvl="0" marL="0" rtl="0" algn="l">
              <a:spcBef>
                <a:spcPts val="1200"/>
              </a:spcBef>
              <a:spcAft>
                <a:spcPts val="1200"/>
              </a:spcAft>
              <a:buNone/>
            </a:pPr>
            <a:r>
              <a:rPr lang="en"/>
              <a:t>d) Is not correct. Duplicating the development task has several flaws that make it impractical, such as the tester having equivalent skills to the developer and the time involved to perform the development. It is not error guessing</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8"/>
          <p:cNvSpPr txBox="1"/>
          <p:nvPr>
            <p:ph type="title"/>
          </p:nvPr>
        </p:nvSpPr>
        <p:spPr>
          <a:xfrm>
            <a:off x="311700" y="192450"/>
            <a:ext cx="8520600" cy="46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640"/>
              <a:t>27. In your project there has been a delay in the release of a brand-new application and test execution started late, but you have very detailed domain knowledge and good analytical skills. The full list of requirements has not yet been shared with the team, but management is asking for some test results to be presented.</a:t>
            </a:r>
            <a:endParaRPr b="0" sz="2640"/>
          </a:p>
          <a:p>
            <a:pPr indent="0" lvl="0" marL="0" rtl="0" algn="l">
              <a:spcBef>
                <a:spcPts val="0"/>
              </a:spcBef>
              <a:spcAft>
                <a:spcPts val="0"/>
              </a:spcAft>
              <a:buSzPts val="990"/>
              <a:buNone/>
            </a:pPr>
            <a:r>
              <a:rPr b="0" lang="en" sz="2640"/>
              <a:t>Which test technique fits BEST in this situation?</a:t>
            </a:r>
            <a:endParaRPr b="0" sz="2640"/>
          </a:p>
          <a:p>
            <a:pPr indent="0" lvl="0" marL="0" rtl="0" algn="l">
              <a:spcBef>
                <a:spcPts val="0"/>
              </a:spcBef>
              <a:spcAft>
                <a:spcPts val="0"/>
              </a:spcAft>
              <a:buSzPts val="990"/>
              <a:buNone/>
            </a:pPr>
            <a:r>
              <a:rPr b="0" lang="en" sz="2640"/>
              <a:t>a) Checklist-based testing</a:t>
            </a:r>
            <a:endParaRPr b="0" sz="2640"/>
          </a:p>
          <a:p>
            <a:pPr indent="0" lvl="0" marL="0" rtl="0" algn="l">
              <a:spcBef>
                <a:spcPts val="0"/>
              </a:spcBef>
              <a:spcAft>
                <a:spcPts val="0"/>
              </a:spcAft>
              <a:buSzPts val="990"/>
              <a:buNone/>
            </a:pPr>
            <a:r>
              <a:rPr b="0" lang="en" sz="2640"/>
              <a:t>b) Error guessing</a:t>
            </a:r>
            <a:endParaRPr b="0" sz="2640"/>
          </a:p>
          <a:p>
            <a:pPr indent="0" lvl="0" marL="0" rtl="0" algn="l">
              <a:spcBef>
                <a:spcPts val="0"/>
              </a:spcBef>
              <a:spcAft>
                <a:spcPts val="0"/>
              </a:spcAft>
              <a:buSzPts val="990"/>
              <a:buNone/>
            </a:pPr>
            <a:r>
              <a:rPr b="0" lang="en" sz="2640"/>
              <a:t>c) Exploratory testing</a:t>
            </a:r>
            <a:endParaRPr b="0" sz="2640"/>
          </a:p>
          <a:p>
            <a:pPr indent="0" lvl="0" marL="0" rtl="0" algn="l">
              <a:spcBef>
                <a:spcPts val="0"/>
              </a:spcBef>
              <a:spcAft>
                <a:spcPts val="0"/>
              </a:spcAft>
              <a:buSzPts val="990"/>
              <a:buNone/>
            </a:pPr>
            <a:r>
              <a:rPr b="0" lang="en" sz="2640"/>
              <a:t>d) Branch testing</a:t>
            </a:r>
            <a:endParaRPr b="0" sz="2640"/>
          </a:p>
          <a:p>
            <a:pPr indent="0" lvl="0" marL="0" rtl="0" algn="l">
              <a:spcBef>
                <a:spcPts val="0"/>
              </a:spcBef>
              <a:spcAft>
                <a:spcPts val="0"/>
              </a:spcAft>
              <a:buSzPts val="990"/>
              <a:buNone/>
            </a:pPr>
            <a:r>
              <a:rPr b="0" lang="en" sz="2640"/>
              <a:t>Select ONE option.</a:t>
            </a:r>
            <a:endParaRPr b="0" sz="264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9"/>
          <p:cNvSpPr txBox="1"/>
          <p:nvPr>
            <p:ph idx="1" type="body"/>
          </p:nvPr>
        </p:nvSpPr>
        <p:spPr>
          <a:xfrm>
            <a:off x="311700" y="227425"/>
            <a:ext cx="8520600" cy="43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Is not correct. This is a new product. You probably do not have a checklist yet and test conditions might not be known due to missing requirements</a:t>
            </a:r>
            <a:endParaRPr sz="2000"/>
          </a:p>
          <a:p>
            <a:pPr indent="0" lvl="0" marL="0" rtl="0" algn="l">
              <a:spcBef>
                <a:spcPts val="1200"/>
              </a:spcBef>
              <a:spcAft>
                <a:spcPts val="0"/>
              </a:spcAft>
              <a:buNone/>
            </a:pPr>
            <a:r>
              <a:rPr lang="en" sz="2000"/>
              <a:t>b) Is not correct. This is a new product. You probably do not have enough information to make correct error guesses</a:t>
            </a:r>
            <a:endParaRPr sz="2000"/>
          </a:p>
          <a:p>
            <a:pPr indent="0" lvl="0" marL="0" rtl="0" algn="l">
              <a:spcBef>
                <a:spcPts val="1200"/>
              </a:spcBef>
              <a:spcAft>
                <a:spcPts val="0"/>
              </a:spcAft>
              <a:buNone/>
            </a:pPr>
            <a:r>
              <a:rPr lang="en" sz="2000">
                <a:highlight>
                  <a:schemeClr val="accent6"/>
                </a:highlight>
              </a:rPr>
              <a:t>c) Is correct. Exploratory testing is most useful when there are few known specifications and/or there is a pressing timeline for testing</a:t>
            </a:r>
            <a:endParaRPr sz="2000">
              <a:highlight>
                <a:schemeClr val="accent6"/>
              </a:highlight>
            </a:endParaRPr>
          </a:p>
          <a:p>
            <a:pPr indent="0" lvl="0" marL="0" rtl="0" algn="l">
              <a:spcBef>
                <a:spcPts val="1200"/>
              </a:spcBef>
              <a:spcAft>
                <a:spcPts val="1200"/>
              </a:spcAft>
              <a:buNone/>
            </a:pPr>
            <a:r>
              <a:rPr lang="en" sz="2000"/>
              <a:t>d) Is not correct. Branch testing is time-consuming, and your management is asking about some test results now. Also, branch testing does not involve domain knowledge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Further Explanation</a:t>
            </a:r>
            <a:endParaRPr b="0" sz="2000"/>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chemeClr val="accent6"/>
                </a:highlight>
                <a:latin typeface="Arial"/>
                <a:ea typeface="Arial"/>
                <a:cs typeface="Arial"/>
                <a:sym typeface="Arial"/>
              </a:rPr>
              <a:t>a) Having testers involved during various software development lifecycle (SDLC) activities will help to detect defects in work products</a:t>
            </a:r>
            <a:endParaRPr sz="1000">
              <a:highlight>
                <a:schemeClr val="accent6"/>
              </a:highlight>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This option describes an example of test activities that contribute to the success of a testing effort. Involving testers at various stages of the SDLC, such as requirements analysis, design, and development, can help identify defects early, leading to better overall software quality.</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The other options (b, c, and d) have issues:</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b) "Testers try not to disturb the developers while coding" is not a recommended approach. Collaboration between testers and developers is essential for effective testing. Testers and developers should work together to understand requirements, clarify issues, and ensure the code is testable.</a:t>
            </a:r>
            <a:endParaRPr sz="1000">
              <a:latin typeface="Arial"/>
              <a:ea typeface="Arial"/>
              <a:cs typeface="Arial"/>
              <a:sym typeface="Arial"/>
            </a:endParaRPr>
          </a:p>
          <a:p>
            <a:pPr indent="0" lvl="0" marL="0" rtl="0" algn="l">
              <a:spcBef>
                <a:spcPts val="1200"/>
              </a:spcBef>
              <a:spcAft>
                <a:spcPts val="0"/>
              </a:spcAft>
              <a:buNone/>
            </a:pPr>
            <a:r>
              <a:rPr lang="en" sz="1000">
                <a:latin typeface="Arial"/>
                <a:ea typeface="Arial"/>
                <a:cs typeface="Arial"/>
                <a:sym typeface="Arial"/>
              </a:rPr>
              <a:t>c) "Testers collaborating with end users help to improve the quality of defect reports during component integration and system testing" is a good practice, but it focuses on the defect reporting process rather than the test activities themselves. Collaboration with end users can certainly help improve the quality of feedback and reporting, but the objective of testing activities goes beyond that.</a:t>
            </a:r>
            <a:endParaRPr sz="1000">
              <a:latin typeface="Arial"/>
              <a:ea typeface="Arial"/>
              <a:cs typeface="Arial"/>
              <a:sym typeface="Arial"/>
            </a:endParaRPr>
          </a:p>
          <a:p>
            <a:pPr indent="0" lvl="0" marL="0" rtl="0" algn="l">
              <a:spcBef>
                <a:spcPts val="1200"/>
              </a:spcBef>
              <a:spcAft>
                <a:spcPts val="1200"/>
              </a:spcAft>
              <a:buNone/>
            </a:pPr>
            <a:r>
              <a:rPr lang="en" sz="1000">
                <a:latin typeface="Arial"/>
                <a:ea typeface="Arial"/>
                <a:cs typeface="Arial"/>
                <a:sym typeface="Arial"/>
              </a:rPr>
              <a:t>d) "Certified testers will design much better test cases than non-certified testers" is not necessarily true. Certification can indicate a level of knowledge and expertise, but it doesn't guarantee that certified testers will always design better test cases. Effective testing depends on skills, experience, and understanding of the specific context and requirements of the project. Certification alone doesn't ensure better test case design</a:t>
            </a:r>
            <a:endParaRPr sz="1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142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u="sng"/>
              <a:t>3. </a:t>
            </a:r>
            <a:r>
              <a:rPr b="0" lang="en" sz="2000" u="sng"/>
              <a:t>You have been assigned</a:t>
            </a:r>
            <a:r>
              <a:rPr b="0" lang="en" sz="2000"/>
              <a:t> as a tester to a team producing a new system incrementally. </a:t>
            </a:r>
            <a:br>
              <a:rPr b="0" lang="en" sz="2000"/>
            </a:br>
            <a:r>
              <a:rPr b="0" lang="en" sz="2000" u="sng"/>
              <a:t>You have noticed</a:t>
            </a:r>
            <a:r>
              <a:rPr b="0" lang="en" sz="2000"/>
              <a:t> that no changes have been made to the existing regression test cases for several iterations and </a:t>
            </a:r>
            <a:r>
              <a:rPr b="0" lang="en" sz="2000" u="sng"/>
              <a:t>no new regression</a:t>
            </a:r>
            <a:r>
              <a:rPr b="0" lang="en" sz="2000"/>
              <a:t> defects were identified. Your manager is happy, but you are not. Which testing principle </a:t>
            </a:r>
            <a:r>
              <a:rPr b="0" lang="en" sz="2000" u="sng"/>
              <a:t>explains your skepticism</a:t>
            </a:r>
            <a:r>
              <a:rPr b="0" lang="en" sz="2000"/>
              <a:t>? </a:t>
            </a:r>
            <a:endParaRPr sz="2000"/>
          </a:p>
        </p:txBody>
      </p:sp>
      <p:sp>
        <p:nvSpPr>
          <p:cNvPr id="109" name="Google Shape;109;p20"/>
          <p:cNvSpPr txBox="1"/>
          <p:nvPr>
            <p:ph idx="1" type="body"/>
          </p:nvPr>
        </p:nvSpPr>
        <p:spPr>
          <a:xfrm>
            <a:off x="311700" y="1936925"/>
            <a:ext cx="8520600" cy="26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a) Tests wear out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b) Absence-of-errors fallacy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c) Defects cluster together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d) Exhaustive testing is impossible </a:t>
            </a:r>
            <a:endParaRPr sz="2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2000">
                <a:highlight>
                  <a:schemeClr val="lt1"/>
                </a:highlight>
              </a:rPr>
              <a:t>a) Tests wear out</a:t>
            </a:r>
            <a:endParaRPr sz="2000">
              <a:highlight>
                <a:schemeClr val="lt1"/>
              </a:highlight>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a:highlight>
                  <a:schemeClr val="accent6"/>
                </a:highlight>
              </a:rPr>
              <a:t>a) Is correct. This principle means that if the same tests are repeated over and over again, eventually these tests no longer find any new defects. This is probably why the tests all passed in this release as well</a:t>
            </a:r>
            <a:r>
              <a:rPr lang="en"/>
              <a:t> </a:t>
            </a:r>
            <a:endParaRPr/>
          </a:p>
          <a:p>
            <a:pPr indent="0" lvl="0" marL="0" rtl="0" algn="l">
              <a:lnSpc>
                <a:spcPct val="105000"/>
              </a:lnSpc>
              <a:spcBef>
                <a:spcPts val="1200"/>
              </a:spcBef>
              <a:spcAft>
                <a:spcPts val="0"/>
              </a:spcAft>
              <a:buNone/>
            </a:pPr>
            <a:r>
              <a:rPr lang="en"/>
              <a:t>b) Is not correct. This principle says about the mistaken belief that just finding and fixing a large number of defects will ensure the success of a system </a:t>
            </a:r>
            <a:endParaRPr/>
          </a:p>
          <a:p>
            <a:pPr indent="0" lvl="0" marL="0" rtl="0" algn="l">
              <a:lnSpc>
                <a:spcPct val="105000"/>
              </a:lnSpc>
              <a:spcBef>
                <a:spcPts val="1200"/>
              </a:spcBef>
              <a:spcAft>
                <a:spcPts val="0"/>
              </a:spcAft>
              <a:buNone/>
            </a:pPr>
            <a:r>
              <a:rPr lang="en"/>
              <a:t>c) Is not correct. This principle says that a small number of components usually contain most of the defects </a:t>
            </a:r>
            <a:endParaRPr/>
          </a:p>
          <a:p>
            <a:pPr indent="0" lvl="0" marL="0" rtl="0" algn="l">
              <a:lnSpc>
                <a:spcPct val="105000"/>
              </a:lnSpc>
              <a:spcBef>
                <a:spcPts val="1200"/>
              </a:spcBef>
              <a:spcAft>
                <a:spcPts val="1200"/>
              </a:spcAft>
              <a:buNone/>
            </a:pPr>
            <a:r>
              <a:rPr lang="en"/>
              <a:t>d) Is not correct. This principle states that testing all combinations of inputs and preconditions is not feasible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