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5143500" cx="9144000"/>
  <p:notesSz cx="6858000" cy="9144000"/>
  <p:embeddedFontLst>
    <p:embeddedFont>
      <p:font typeface="PT Sans Narrow"/>
      <p:regular r:id="rId96"/>
      <p:bold r:id="rId97"/>
    </p:embeddedFont>
    <p:embeddedFont>
      <p:font typeface="Open Sans"/>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02" roundtripDataSignature="AMtx7mgAv2wB+cl/0DAe6bc+8HlZYOvd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16CF05-D83A-48F4-BAC7-683060D5DAA6}">
  <a:tblStyle styleId="{A616CF05-D83A-48F4-BAC7-683060D5DAA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customschemas.google.com/relationships/presentationmetadata" Target="metadata"/><Relationship Id="rId101" Type="http://schemas.openxmlformats.org/officeDocument/2006/relationships/font" Target="fonts/OpenSans-boldItalic.fntdata"/><Relationship Id="rId100" Type="http://schemas.openxmlformats.org/officeDocument/2006/relationships/font" Target="fonts/OpenSans-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PTSansNarrow-bold.fntdata"/><Relationship Id="rId96" Type="http://schemas.openxmlformats.org/officeDocument/2006/relationships/font" Target="fonts/PTSansNarrow-regular.fntdata"/><Relationship Id="rId11" Type="http://schemas.openxmlformats.org/officeDocument/2006/relationships/slide" Target="slides/slide5.xml"/><Relationship Id="rId99" Type="http://schemas.openxmlformats.org/officeDocument/2006/relationships/font" Target="fonts/OpenSans-bold.fntdata"/><Relationship Id="rId10" Type="http://schemas.openxmlformats.org/officeDocument/2006/relationships/slide" Target="slides/slide4.xml"/><Relationship Id="rId98" Type="http://schemas.openxmlformats.org/officeDocument/2006/relationships/font" Target="fonts/OpenSans-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3140a8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3140a8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3140a8a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3140a8a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3140a8a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3140a8a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f3140a8a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f3140a8a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f3140a8a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f3140a8a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3140a8a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f3140a8a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f3140a8a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f3140a8a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f3140a8a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f3140a8a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8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8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83"/>
          <p:cNvGrpSpPr/>
          <p:nvPr/>
        </p:nvGrpSpPr>
        <p:grpSpPr>
          <a:xfrm>
            <a:off x="1004144" y="1022025"/>
            <a:ext cx="7136668" cy="152400"/>
            <a:chOff x="1346429" y="1011300"/>
            <a:chExt cx="6452100" cy="152400"/>
          </a:xfrm>
        </p:grpSpPr>
        <p:cxnSp>
          <p:nvCxnSpPr>
            <p:cNvPr id="13" name="Google Shape;13;p8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8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83"/>
          <p:cNvGrpSpPr/>
          <p:nvPr/>
        </p:nvGrpSpPr>
        <p:grpSpPr>
          <a:xfrm>
            <a:off x="1004151" y="3969100"/>
            <a:ext cx="7136668" cy="152400"/>
            <a:chOff x="1346435" y="3969088"/>
            <a:chExt cx="6452100" cy="152400"/>
          </a:xfrm>
        </p:grpSpPr>
        <p:cxnSp>
          <p:nvCxnSpPr>
            <p:cNvPr id="16" name="Google Shape;16;p8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8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8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8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9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9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8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8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8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8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8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ISTQB</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21" name="Google Shape;121;p10"/>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11700" y="445025"/>
            <a:ext cx="8520600" cy="11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11"/>
          <p:cNvSpPr txBox="1"/>
          <p:nvPr>
            <p:ph idx="1" type="body"/>
          </p:nvPr>
        </p:nvSpPr>
        <p:spPr>
          <a:xfrm>
            <a:off x="311700" y="1607225"/>
            <a:ext cx="8520600" cy="2940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2418"/>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lnSpc>
                <a:spcPct val="115000"/>
              </a:lnSpc>
              <a:spcBef>
                <a:spcPts val="1200"/>
              </a:spcBef>
              <a:spcAft>
                <a:spcPts val="1200"/>
              </a:spcAft>
              <a:buSzPct val="102418"/>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t>b) This is an example of defining test conditions which is a part of test analysis</a:t>
            </a:r>
            <a:endParaRPr sz="2000"/>
          </a:p>
        </p:txBody>
      </p:sp>
      <p:sp>
        <p:nvSpPr>
          <p:cNvPr id="133" name="Google Shape;13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4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13"/>
          <p:cNvSpPr txBox="1"/>
          <p:nvPr>
            <p:ph idx="1" type="body"/>
          </p:nvPr>
        </p:nvSpPr>
        <p:spPr>
          <a:xfrm>
            <a:off x="311700" y="928625"/>
            <a:ext cx="8520600" cy="3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20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700"/>
              <a:t>5. 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14"/>
          <p:cNvSpPr txBox="1"/>
          <p:nvPr>
            <p:ph idx="1" type="body"/>
          </p:nvPr>
        </p:nvSpPr>
        <p:spPr>
          <a:xfrm>
            <a:off x="311700" y="2547575"/>
            <a:ext cx="8520600" cy="20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4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15"/>
          <p:cNvSpPr txBox="1"/>
          <p:nvPr>
            <p:ph idx="1" type="body"/>
          </p:nvPr>
        </p:nvSpPr>
        <p:spPr>
          <a:xfrm>
            <a:off x="311700" y="930725"/>
            <a:ext cx="85206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4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Further Explanation</a:t>
            </a:r>
            <a:endParaRPr b="0" sz="2000"/>
          </a:p>
        </p:txBody>
      </p:sp>
      <p:sp>
        <p:nvSpPr>
          <p:cNvPr id="157" name="Google Shape;157;p16"/>
          <p:cNvSpPr txBox="1"/>
          <p:nvPr>
            <p:ph idx="1" type="body"/>
          </p:nvPr>
        </p:nvSpPr>
        <p:spPr>
          <a:xfrm>
            <a:off x="311700" y="891125"/>
            <a:ext cx="8520600" cy="367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lnSpc>
                <a:spcPct val="115000"/>
              </a:lnSpc>
              <a:spcBef>
                <a:spcPts val="1200"/>
              </a:spcBef>
              <a:spcAft>
                <a:spcPts val="1200"/>
              </a:spcAft>
              <a:buSzPct val="142857"/>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accent4"/>
                </a:solidFill>
              </a:rPr>
              <a:t>6. Which TWO of the following tasks belong MAINLY to a testing role?</a:t>
            </a:r>
            <a:endParaRPr sz="2000">
              <a:solidFill>
                <a:schemeClr val="accent4"/>
              </a:solidFill>
            </a:endParaRPr>
          </a:p>
        </p:txBody>
      </p:sp>
      <p:sp>
        <p:nvSpPr>
          <p:cNvPr id="163" name="Google Shape;163;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Configure test environments </a:t>
            </a:r>
            <a:endParaRPr/>
          </a:p>
          <a:p>
            <a:pPr indent="0" lvl="0" marL="0" rtl="0" algn="l">
              <a:lnSpc>
                <a:spcPct val="115000"/>
              </a:lnSpc>
              <a:spcBef>
                <a:spcPts val="1200"/>
              </a:spcBef>
              <a:spcAft>
                <a:spcPts val="0"/>
              </a:spcAft>
              <a:buSzPts val="1800"/>
              <a:buNone/>
            </a:pPr>
            <a:r>
              <a:rPr lang="en"/>
              <a:t>b) Maintain the product backlog </a:t>
            </a:r>
            <a:endParaRPr/>
          </a:p>
          <a:p>
            <a:pPr indent="0" lvl="0" marL="0" rtl="0" algn="l">
              <a:lnSpc>
                <a:spcPct val="115000"/>
              </a:lnSpc>
              <a:spcBef>
                <a:spcPts val="1200"/>
              </a:spcBef>
              <a:spcAft>
                <a:spcPts val="0"/>
              </a:spcAft>
              <a:buSzPts val="1800"/>
              <a:buNone/>
            </a:pPr>
            <a:r>
              <a:rPr lang="en"/>
              <a:t>c) Design solutions to new requirements </a:t>
            </a:r>
            <a:endParaRPr/>
          </a:p>
          <a:p>
            <a:pPr indent="0" lvl="0" marL="0" rtl="0" algn="l">
              <a:lnSpc>
                <a:spcPct val="115000"/>
              </a:lnSpc>
              <a:spcBef>
                <a:spcPts val="1200"/>
              </a:spcBef>
              <a:spcAft>
                <a:spcPts val="0"/>
              </a:spcAft>
              <a:buSzPts val="1800"/>
              <a:buNone/>
            </a:pPr>
            <a:r>
              <a:rPr lang="en"/>
              <a:t>d) Create the test plan </a:t>
            </a:r>
            <a:endParaRPr/>
          </a:p>
          <a:p>
            <a:pPr indent="0" lvl="0" marL="0" rtl="0" algn="l">
              <a:lnSpc>
                <a:spcPct val="115000"/>
              </a:lnSpc>
              <a:spcBef>
                <a:spcPts val="1200"/>
              </a:spcBef>
              <a:spcAft>
                <a:spcPts val="0"/>
              </a:spcAft>
              <a:buSzPts val="1800"/>
              <a:buNone/>
            </a:pPr>
            <a:r>
              <a:rPr lang="en"/>
              <a:t>e) Report on achieved coverage </a:t>
            </a:r>
            <a:endParaRPr/>
          </a:p>
          <a:p>
            <a:pPr indent="0" lvl="0" marL="0" rtl="0" algn="l">
              <a:lnSpc>
                <a:spcPct val="115000"/>
              </a:lnSpc>
              <a:spcBef>
                <a:spcPts val="1200"/>
              </a:spcBef>
              <a:spcAft>
                <a:spcPts val="1200"/>
              </a:spcAft>
              <a:buSzPts val="1800"/>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and e) are correct.</a:t>
            </a:r>
            <a:endParaRPr sz="2000">
              <a:highlight>
                <a:schemeClr val="lt1"/>
              </a:highlight>
            </a:endParaRPr>
          </a:p>
        </p:txBody>
      </p:sp>
      <p:sp>
        <p:nvSpPr>
          <p:cNvPr id="169" name="Google Shape;169;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highlight>
                  <a:schemeClr val="accent6"/>
                </a:highlight>
              </a:rPr>
              <a:t>a) Is correct.</a:t>
            </a:r>
            <a:r>
              <a:rPr lang="en"/>
              <a:t> This is done by the testers </a:t>
            </a:r>
            <a:endParaRPr/>
          </a:p>
          <a:p>
            <a:pPr indent="0" lvl="0" marL="0" rtl="0" algn="l">
              <a:lnSpc>
                <a:spcPct val="115000"/>
              </a:lnSpc>
              <a:spcBef>
                <a:spcPts val="1200"/>
              </a:spcBef>
              <a:spcAft>
                <a:spcPts val="0"/>
              </a:spcAft>
              <a:buSzPts val="1800"/>
              <a:buNone/>
            </a:pPr>
            <a:r>
              <a:rPr lang="en"/>
              <a:t>b) Is not correct. The product backlog is built and maintained by the product owner </a:t>
            </a:r>
            <a:endParaRPr/>
          </a:p>
          <a:p>
            <a:pPr indent="0" lvl="0" marL="0" rtl="0" algn="l">
              <a:lnSpc>
                <a:spcPct val="115000"/>
              </a:lnSpc>
              <a:spcBef>
                <a:spcPts val="1200"/>
              </a:spcBef>
              <a:spcAft>
                <a:spcPts val="0"/>
              </a:spcAft>
              <a:buSzPts val="1800"/>
              <a:buNone/>
            </a:pPr>
            <a:r>
              <a:rPr lang="en"/>
              <a:t>c) Is not correct. This is done by the development team </a:t>
            </a:r>
            <a:endParaRPr/>
          </a:p>
          <a:p>
            <a:pPr indent="0" lvl="0" marL="0" rtl="0" algn="l">
              <a:lnSpc>
                <a:spcPct val="115000"/>
              </a:lnSpc>
              <a:spcBef>
                <a:spcPts val="1200"/>
              </a:spcBef>
              <a:spcAft>
                <a:spcPts val="0"/>
              </a:spcAft>
              <a:buSzPts val="1800"/>
              <a:buNone/>
            </a:pPr>
            <a:r>
              <a:rPr lang="en"/>
              <a:t>d) Is not correct. This is a managerial role </a:t>
            </a:r>
            <a:endParaRPr/>
          </a:p>
          <a:p>
            <a:pPr indent="0" lvl="0" marL="0" rtl="0" algn="l">
              <a:lnSpc>
                <a:spcPct val="115000"/>
              </a:lnSpc>
              <a:spcBef>
                <a:spcPts val="1200"/>
              </a:spcBef>
              <a:spcAft>
                <a:spcPts val="1200"/>
              </a:spcAft>
              <a:buSzPts val="1800"/>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75" name="Google Shape;175;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81818"/>
              <a:buNone/>
            </a:pPr>
            <a:r>
              <a:rPr lang="en">
                <a:highlight>
                  <a:schemeClr val="accent6"/>
                </a:highlight>
              </a:rPr>
              <a:t>a) and e) are correct</a:t>
            </a:r>
            <a:endParaRPr>
              <a:highlight>
                <a:schemeClr val="accent6"/>
              </a:highlight>
            </a:endParaRPr>
          </a:p>
          <a:p>
            <a:pPr indent="0" lvl="0" marL="0" rtl="0" algn="l">
              <a:lnSpc>
                <a:spcPct val="115000"/>
              </a:lnSpc>
              <a:spcBef>
                <a:spcPts val="1200"/>
              </a:spcBef>
              <a:spcAft>
                <a:spcPts val="0"/>
              </a:spcAft>
              <a:buSzPct val="181818"/>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lnSpc>
                <a:spcPct val="115000"/>
              </a:lnSpc>
              <a:spcBef>
                <a:spcPts val="1200"/>
              </a:spcBef>
              <a:spcAft>
                <a:spcPts val="0"/>
              </a:spcAft>
              <a:buSzPct val="181818"/>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lnSpc>
                <a:spcPct val="115000"/>
              </a:lnSpc>
              <a:spcBef>
                <a:spcPts val="1200"/>
              </a:spcBef>
              <a:spcAft>
                <a:spcPts val="0"/>
              </a:spcAft>
              <a:buSzPct val="181818"/>
              <a:buNone/>
            </a:pPr>
            <a:r>
              <a:rPr lang="en"/>
              <a:t>The other options (b, c, and e) are typically not the primary tasks of a testing role:</a:t>
            </a:r>
            <a:endParaRPr/>
          </a:p>
          <a:p>
            <a:pPr indent="0" lvl="0" marL="0" rtl="0" algn="l">
              <a:lnSpc>
                <a:spcPct val="115000"/>
              </a:lnSpc>
              <a:spcBef>
                <a:spcPts val="1200"/>
              </a:spcBef>
              <a:spcAft>
                <a:spcPts val="0"/>
              </a:spcAft>
              <a:buSzPct val="181818"/>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lnSpc>
                <a:spcPct val="115000"/>
              </a:lnSpc>
              <a:spcBef>
                <a:spcPts val="1200"/>
              </a:spcBef>
              <a:spcAft>
                <a:spcPts val="0"/>
              </a:spcAft>
              <a:buSzPct val="181818"/>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lnSpc>
                <a:spcPct val="115000"/>
              </a:lnSpc>
              <a:spcBef>
                <a:spcPts val="1200"/>
              </a:spcBef>
              <a:spcAft>
                <a:spcPts val="1200"/>
              </a:spcAft>
              <a:buSzPct val="181818"/>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AutoNum type="arabicPeriod"/>
            </a:pPr>
            <a:r>
              <a:rPr b="0" lang="en" sz="2000"/>
              <a:t>Which of the following statements describes a valid test objective?</a:t>
            </a:r>
            <a:endParaRPr b="0" sz="2000"/>
          </a:p>
        </p:txBody>
      </p:sp>
      <p:sp>
        <p:nvSpPr>
          <p:cNvPr id="73" name="Google Shape;73;p2"/>
          <p:cNvSpPr txBox="1"/>
          <p:nvPr>
            <p:ph idx="1" type="body"/>
          </p:nvPr>
        </p:nvSpPr>
        <p:spPr>
          <a:xfrm>
            <a:off x="271975" y="127295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21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900">
                <a:solidFill>
                  <a:schemeClr val="accent4"/>
                </a:solidFill>
              </a:rPr>
              <a:t>7. 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20"/>
          <p:cNvSpPr txBox="1"/>
          <p:nvPr>
            <p:ph idx="1" type="body"/>
          </p:nvPr>
        </p:nvSpPr>
        <p:spPr>
          <a:xfrm>
            <a:off x="311700" y="2632000"/>
            <a:ext cx="8520600" cy="193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highlight>
                  <a:schemeClr val="accent6"/>
                </a:highlight>
              </a:rPr>
              <a:t>i. Is true.</a:t>
            </a:r>
            <a:r>
              <a:rPr lang="en"/>
              <a:t> Having domain knowledge is an important tester skill </a:t>
            </a:r>
            <a:endParaRPr/>
          </a:p>
          <a:p>
            <a:pPr indent="0" lvl="0" marL="0" rtl="0" algn="l">
              <a:lnSpc>
                <a:spcPct val="115000"/>
              </a:lnSpc>
              <a:spcBef>
                <a:spcPts val="1200"/>
              </a:spcBef>
              <a:spcAft>
                <a:spcPts val="0"/>
              </a:spcAft>
              <a:buSzPct val="117647"/>
              <a:buNone/>
            </a:pPr>
            <a:r>
              <a:rPr lang="en"/>
              <a:t>ii. Is false. This is a task of the business analyst together with the business representative </a:t>
            </a:r>
            <a:endParaRPr/>
          </a:p>
          <a:p>
            <a:pPr indent="0" lvl="0" marL="0" rtl="0" algn="l">
              <a:lnSpc>
                <a:spcPct val="115000"/>
              </a:lnSpc>
              <a:spcBef>
                <a:spcPts val="1200"/>
              </a:spcBef>
              <a:spcAft>
                <a:spcPts val="0"/>
              </a:spcAft>
              <a:buSzPct val="117647"/>
              <a:buNone/>
            </a:pPr>
            <a:r>
              <a:rPr lang="en">
                <a:highlight>
                  <a:schemeClr val="accent6"/>
                </a:highlight>
              </a:rPr>
              <a:t>iii. Is true.</a:t>
            </a:r>
            <a:r>
              <a:rPr lang="en"/>
              <a:t> Being a good team player is an important skill </a:t>
            </a:r>
            <a:endParaRPr/>
          </a:p>
          <a:p>
            <a:pPr indent="0" lvl="0" marL="0" rtl="0" algn="l">
              <a:lnSpc>
                <a:spcPct val="115000"/>
              </a:lnSpc>
              <a:spcBef>
                <a:spcPts val="1200"/>
              </a:spcBef>
              <a:spcAft>
                <a:spcPts val="0"/>
              </a:spcAft>
              <a:buSzPct val="117647"/>
              <a:buNone/>
            </a:pPr>
            <a:r>
              <a:rPr lang="en"/>
              <a:t>iv. Is false. Planning and organizing the work of the team is a task of the test manager or, mostly in an Agile software development project, the whole team and not just the tester </a:t>
            </a:r>
            <a:endParaRPr/>
          </a:p>
          <a:p>
            <a:pPr indent="0" lvl="0" marL="0" rtl="0" algn="l">
              <a:lnSpc>
                <a:spcPct val="115000"/>
              </a:lnSpc>
              <a:spcBef>
                <a:spcPts val="1200"/>
              </a:spcBef>
              <a:spcAft>
                <a:spcPts val="0"/>
              </a:spcAft>
              <a:buSzPct val="117647"/>
              <a:buNone/>
            </a:pPr>
            <a:r>
              <a:rPr lang="en">
                <a:highlight>
                  <a:schemeClr val="accent6"/>
                </a:highlight>
              </a:rPr>
              <a:t>v. Is true.</a:t>
            </a:r>
            <a:r>
              <a:rPr lang="en"/>
              <a:t> Critical thinking is one of the most important skills of testers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Thus: a) Is not correct </a:t>
            </a:r>
            <a:r>
              <a:rPr lang="en">
                <a:highlight>
                  <a:schemeClr val="accent6"/>
                </a:highlight>
              </a:rPr>
              <a:t>b) Is correct</a:t>
            </a:r>
            <a:r>
              <a:rPr lang="en"/>
              <a:t> c) Is not correct d) Is not correct</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439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93" name="Google Shape;193;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highlight>
                  <a:schemeClr val="accent6"/>
                </a:highlight>
              </a:rPr>
              <a:t>b) i, iii and v are important; ii and iv are not</a:t>
            </a:r>
            <a:endParaRPr>
              <a:highlight>
                <a:schemeClr val="accent6"/>
              </a:highlight>
            </a:endParaRPr>
          </a:p>
          <a:p>
            <a:pPr indent="0" lvl="0" marL="0" rtl="0" algn="l">
              <a:lnSpc>
                <a:spcPct val="115000"/>
              </a:lnSpc>
              <a:spcBef>
                <a:spcPts val="1200"/>
              </a:spcBef>
              <a:spcAft>
                <a:spcPts val="0"/>
              </a:spcAft>
              <a:buSzPct val="129032"/>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lnSpc>
                <a:spcPct val="115000"/>
              </a:lnSpc>
              <a:spcBef>
                <a:spcPts val="1200"/>
              </a:spcBef>
              <a:spcAft>
                <a:spcPts val="0"/>
              </a:spcAft>
              <a:buSzPct val="129032"/>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lnSpc>
                <a:spcPct val="115000"/>
              </a:lnSpc>
              <a:spcBef>
                <a:spcPts val="1200"/>
              </a:spcBef>
              <a:spcAft>
                <a:spcPts val="0"/>
              </a:spcAft>
              <a:buSzPct val="129032"/>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lnSpc>
                <a:spcPct val="115000"/>
              </a:lnSpc>
              <a:spcBef>
                <a:spcPts val="1200"/>
              </a:spcBef>
              <a:spcAft>
                <a:spcPts val="0"/>
              </a:spcAft>
              <a:buSzPct val="129032"/>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lnSpc>
                <a:spcPct val="115000"/>
              </a:lnSpc>
              <a:spcBef>
                <a:spcPts val="1200"/>
              </a:spcBef>
              <a:spcAft>
                <a:spcPts val="1200"/>
              </a:spcAft>
              <a:buSzPct val="129032"/>
              <a:buNone/>
            </a:pPr>
            <a:r>
              <a:rPr lang="en"/>
              <a:t>ii. Creating a product vision and iv. Planning and organizing the work of the team are 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8. How is the whole team approach present in the interactions between testers and business representatives?</a:t>
            </a:r>
            <a:endParaRPr sz="2000"/>
          </a:p>
        </p:txBody>
      </p:sp>
      <p:sp>
        <p:nvSpPr>
          <p:cNvPr id="199" name="Google Shape;199;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Business representatives decide on test automation approaches </a:t>
            </a:r>
            <a:endParaRPr/>
          </a:p>
          <a:p>
            <a:pPr indent="0" lvl="0" marL="0" rtl="0" algn="l">
              <a:lnSpc>
                <a:spcPct val="115000"/>
              </a:lnSpc>
              <a:spcBef>
                <a:spcPts val="1200"/>
              </a:spcBef>
              <a:spcAft>
                <a:spcPts val="0"/>
              </a:spcAft>
              <a:buSzPts val="1800"/>
              <a:buNone/>
            </a:pPr>
            <a:r>
              <a:rPr lang="en"/>
              <a:t>b) Testers help business representatives to define test strategy </a:t>
            </a:r>
            <a:endParaRPr/>
          </a:p>
          <a:p>
            <a:pPr indent="0" lvl="0" marL="0" rtl="0" algn="l">
              <a:lnSpc>
                <a:spcPct val="115000"/>
              </a:lnSpc>
              <a:spcBef>
                <a:spcPts val="1200"/>
              </a:spcBef>
              <a:spcAft>
                <a:spcPts val="0"/>
              </a:spcAft>
              <a:buSzPts val="1800"/>
              <a:buNone/>
            </a:pPr>
            <a:r>
              <a:rPr lang="en"/>
              <a:t>c) Business representatives are not part of the whole team approach </a:t>
            </a:r>
            <a:endParaRPr/>
          </a:p>
          <a:p>
            <a:pPr indent="0" lvl="0" marL="0" rtl="0" algn="l">
              <a:lnSpc>
                <a:spcPct val="115000"/>
              </a:lnSpc>
              <a:spcBef>
                <a:spcPts val="1200"/>
              </a:spcBef>
              <a:spcAft>
                <a:spcPts val="1200"/>
              </a:spcAft>
              <a:buSzPts val="1800"/>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4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24"/>
          <p:cNvSpPr txBox="1"/>
          <p:nvPr>
            <p:ph idx="1" type="body"/>
          </p:nvPr>
        </p:nvSpPr>
        <p:spPr>
          <a:xfrm>
            <a:off x="311700" y="976325"/>
            <a:ext cx="8520600" cy="3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Is not correct. The test automation approach is defined by testers with the help of developers and business representatives </a:t>
            </a:r>
            <a:endParaRPr/>
          </a:p>
          <a:p>
            <a:pPr indent="0" lvl="0" marL="0" rtl="0" algn="l">
              <a:lnSpc>
                <a:spcPct val="115000"/>
              </a:lnSpc>
              <a:spcBef>
                <a:spcPts val="1200"/>
              </a:spcBef>
              <a:spcAft>
                <a:spcPts val="0"/>
              </a:spcAft>
              <a:buSzPts val="1800"/>
              <a:buNone/>
            </a:pPr>
            <a:r>
              <a:rPr lang="en"/>
              <a:t>b) Is not correct. The test strategy is decided in collaboration with the developers </a:t>
            </a:r>
            <a:endParaRPr/>
          </a:p>
          <a:p>
            <a:pPr indent="0" lvl="0" marL="0" rtl="0" algn="l">
              <a:lnSpc>
                <a:spcPct val="115000"/>
              </a:lnSpc>
              <a:spcBef>
                <a:spcPts val="1200"/>
              </a:spcBef>
              <a:spcAft>
                <a:spcPts val="0"/>
              </a:spcAft>
              <a:buSzPts val="1800"/>
              <a:buNone/>
            </a:pPr>
            <a:r>
              <a:rPr lang="en"/>
              <a:t>c) Is not correct. Testers, developers, and business representatives are part of the whole team approach </a:t>
            </a:r>
            <a:endParaRPr/>
          </a:p>
          <a:p>
            <a:pPr indent="0" lvl="0" marL="0" rtl="0" algn="l">
              <a:lnSpc>
                <a:spcPct val="115000"/>
              </a:lnSpc>
              <a:spcBef>
                <a:spcPts val="1200"/>
              </a:spcBef>
              <a:spcAft>
                <a:spcPts val="1200"/>
              </a:spcAft>
              <a:buSzPts val="1800"/>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11" name="Google Shape;211;p25"/>
          <p:cNvSpPr txBox="1"/>
          <p:nvPr>
            <p:ph idx="1" type="body"/>
          </p:nvPr>
        </p:nvSpPr>
        <p:spPr>
          <a:xfrm>
            <a:off x="311700" y="976325"/>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9. Consider the following rule: “for every SDLC activity there is a corresponding test activity”. In which SDLC models does this rule hold?</a:t>
            </a:r>
            <a:endParaRPr sz="2000"/>
          </a:p>
        </p:txBody>
      </p:sp>
      <p:sp>
        <p:nvSpPr>
          <p:cNvPr id="217" name="Google Shape;21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Only in sequential SDLC models </a:t>
            </a:r>
            <a:endParaRPr sz="2000"/>
          </a:p>
          <a:p>
            <a:pPr indent="0" lvl="0" marL="0" rtl="0" algn="l">
              <a:lnSpc>
                <a:spcPct val="115000"/>
              </a:lnSpc>
              <a:spcBef>
                <a:spcPts val="1200"/>
              </a:spcBef>
              <a:spcAft>
                <a:spcPts val="0"/>
              </a:spcAft>
              <a:buSzPts val="1800"/>
              <a:buNone/>
            </a:pPr>
            <a:r>
              <a:rPr lang="en" sz="2000"/>
              <a:t>b) Only in iterative SDLC models </a:t>
            </a:r>
            <a:endParaRPr sz="2000"/>
          </a:p>
          <a:p>
            <a:pPr indent="0" lvl="0" marL="0" rtl="0" algn="l">
              <a:lnSpc>
                <a:spcPct val="115000"/>
              </a:lnSpc>
              <a:spcBef>
                <a:spcPts val="1200"/>
              </a:spcBef>
              <a:spcAft>
                <a:spcPts val="0"/>
              </a:spcAft>
              <a:buSzPts val="1800"/>
              <a:buNone/>
            </a:pPr>
            <a:r>
              <a:rPr lang="en" sz="2000"/>
              <a:t>c) Only in iterative and incremental SDLC models </a:t>
            </a:r>
            <a:endParaRPr sz="2000"/>
          </a:p>
          <a:p>
            <a:pPr indent="0" lvl="0" marL="0" rtl="0" algn="l">
              <a:lnSpc>
                <a:spcPct val="115000"/>
              </a:lnSpc>
              <a:spcBef>
                <a:spcPts val="1200"/>
              </a:spcBef>
              <a:spcAft>
                <a:spcPts val="1200"/>
              </a:spcAft>
              <a:buSzPts val="1800"/>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229" name="Google Shape;229;p28"/>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d) In sequential, incremental, and iterative SDLC models</a:t>
            </a:r>
            <a:endParaRPr>
              <a:highlight>
                <a:schemeClr val="accent6"/>
              </a:highlight>
            </a:endParaRPr>
          </a:p>
          <a:p>
            <a:pPr indent="0" lvl="0" marL="0" rtl="0" algn="l">
              <a:lnSpc>
                <a:spcPct val="115000"/>
              </a:lnSpc>
              <a:spcBef>
                <a:spcPts val="1200"/>
              </a:spcBef>
              <a:spcAft>
                <a:spcPts val="0"/>
              </a:spcAft>
              <a:buSzPts val="1800"/>
              <a:buNone/>
            </a:pPr>
            <a:r>
              <a:rPr lang="en"/>
              <a:t>This rule holds in various SDLC models, including:</a:t>
            </a:r>
            <a:endParaRPr/>
          </a:p>
          <a:p>
            <a:pPr indent="0" lvl="0" marL="0" rtl="0" algn="l">
              <a:lnSpc>
                <a:spcPct val="115000"/>
              </a:lnSpc>
              <a:spcBef>
                <a:spcPts val="1200"/>
              </a:spcBef>
              <a:spcAft>
                <a:spcPts val="0"/>
              </a:spcAft>
              <a:buSzPts val="1800"/>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lnSpc>
                <a:spcPct val="115000"/>
              </a:lnSpc>
              <a:spcBef>
                <a:spcPts val="1200"/>
              </a:spcBef>
              <a:spcAft>
                <a:spcPts val="0"/>
              </a:spcAft>
              <a:buSzPts val="1800"/>
              <a:buNone/>
            </a:pPr>
            <a:r>
              <a:rPr b="1" lang="en"/>
              <a:t>Incremental:</a:t>
            </a:r>
            <a:r>
              <a:rPr lang="en"/>
              <a:t>Each increment or module added to the system undergoes its testing phase. Testing is performed incrementally as new features are added.</a:t>
            </a:r>
            <a:endParaRPr/>
          </a:p>
          <a:p>
            <a:pPr indent="0" lvl="0" marL="0" rtl="0" algn="l">
              <a:lnSpc>
                <a:spcPct val="115000"/>
              </a:lnSpc>
              <a:spcBef>
                <a:spcPts val="1200"/>
              </a:spcBef>
              <a:spcAft>
                <a:spcPts val="1200"/>
              </a:spcAft>
              <a:buSzPts val="1800"/>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10. Which of the following statements BEST describes the acceptance test-driven development (ATDD) approach?</a:t>
            </a:r>
            <a:endParaRPr b="0" sz="2000"/>
          </a:p>
        </p:txBody>
      </p:sp>
      <p:sp>
        <p:nvSpPr>
          <p:cNvPr id="235" name="Google Shape;235;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a) In ATDD, acceptance criteria are typically created based on the given/when/then format </a:t>
            </a:r>
            <a:endParaRPr/>
          </a:p>
          <a:p>
            <a:pPr indent="0" lvl="0" marL="0" rtl="0" algn="l">
              <a:lnSpc>
                <a:spcPct val="115000"/>
              </a:lnSpc>
              <a:spcBef>
                <a:spcPts val="1200"/>
              </a:spcBef>
              <a:spcAft>
                <a:spcPts val="0"/>
              </a:spcAft>
              <a:buSzPts val="1800"/>
              <a:buNone/>
            </a:pPr>
            <a:r>
              <a:rPr lang="en"/>
              <a:t>b) In ATDD, test cases are mainly created at component testing and are code-oriented </a:t>
            </a:r>
            <a:endParaRPr/>
          </a:p>
          <a:p>
            <a:pPr indent="0" lvl="0" marL="0" rtl="0" algn="l">
              <a:lnSpc>
                <a:spcPct val="115000"/>
              </a:lnSpc>
              <a:spcBef>
                <a:spcPts val="1200"/>
              </a:spcBef>
              <a:spcAft>
                <a:spcPts val="0"/>
              </a:spcAft>
              <a:buSzPts val="1800"/>
              <a:buNone/>
            </a:pPr>
            <a:r>
              <a:rPr lang="en"/>
              <a:t>c) In ATDD, tests are created, based on acceptance criteria to drive the development of the related software </a:t>
            </a:r>
            <a:endParaRPr/>
          </a:p>
          <a:p>
            <a:pPr indent="0" lvl="0" marL="0" rtl="0" algn="l">
              <a:lnSpc>
                <a:spcPct val="115000"/>
              </a:lnSpc>
              <a:spcBef>
                <a:spcPts val="1200"/>
              </a:spcBef>
              <a:spcAft>
                <a:spcPts val="1200"/>
              </a:spcAft>
              <a:buSzPts val="1800"/>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c) To reduce the risk level of the test object and to build confidence in the quality level</a:t>
            </a:r>
            <a:endParaRPr sz="2000"/>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47" name="Google Shape;247;p31"/>
          <p:cNvSpPr txBox="1"/>
          <p:nvPr>
            <p:ph idx="1" type="body"/>
          </p:nvPr>
        </p:nvSpPr>
        <p:spPr>
          <a:xfrm>
            <a:off x="311700" y="1266325"/>
            <a:ext cx="8520600" cy="38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lnSpc>
                <a:spcPct val="115000"/>
              </a:lnSpc>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lnSpc>
                <a:spcPct val="115000"/>
              </a:lnSpc>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11. Which of the following is NOT an example of the shift left approach?</a:t>
            </a:r>
            <a:endParaRPr sz="2500"/>
          </a:p>
        </p:txBody>
      </p:sp>
      <p:sp>
        <p:nvSpPr>
          <p:cNvPr id="253" name="Google Shape;253;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Reviewing the user requirements before they are formally accepted by the stakeholders</a:t>
            </a:r>
            <a:endParaRPr sz="2000"/>
          </a:p>
          <a:p>
            <a:pPr indent="0" lvl="0" marL="0" rtl="0" algn="l">
              <a:lnSpc>
                <a:spcPct val="115000"/>
              </a:lnSpc>
              <a:spcBef>
                <a:spcPts val="1200"/>
              </a:spcBef>
              <a:spcAft>
                <a:spcPts val="0"/>
              </a:spcAft>
              <a:buSzPts val="1800"/>
              <a:buNone/>
            </a:pPr>
            <a:r>
              <a:rPr lang="en" sz="2000"/>
              <a:t>b) Writing a component test before the corresponding code is written</a:t>
            </a:r>
            <a:endParaRPr sz="2000"/>
          </a:p>
          <a:p>
            <a:pPr indent="0" lvl="0" marL="0" rtl="0" algn="l">
              <a:lnSpc>
                <a:spcPct val="115000"/>
              </a:lnSpc>
              <a:spcBef>
                <a:spcPts val="1200"/>
              </a:spcBef>
              <a:spcAft>
                <a:spcPts val="0"/>
              </a:spcAft>
              <a:buSzPts val="1800"/>
              <a:buNone/>
            </a:pPr>
            <a:r>
              <a:rPr lang="en" sz="2000"/>
              <a:t>c) Executing a performance efficiency test for a component during component testing</a:t>
            </a:r>
            <a:endParaRPr sz="2000"/>
          </a:p>
          <a:p>
            <a:pPr indent="0" lvl="0" marL="0" rtl="0" algn="l">
              <a:lnSpc>
                <a:spcPct val="115000"/>
              </a:lnSpc>
              <a:spcBef>
                <a:spcPts val="1200"/>
              </a:spcBef>
              <a:spcAft>
                <a:spcPts val="1200"/>
              </a:spcAft>
              <a:buSzPts val="1800"/>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33"/>
          <p:cNvSpPr txBox="1"/>
          <p:nvPr>
            <p:ph idx="1" type="body"/>
          </p:nvPr>
        </p:nvSpPr>
        <p:spPr>
          <a:xfrm>
            <a:off x="311700" y="1452575"/>
            <a:ext cx="8520600" cy="31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Early review is an example of the shift left approach</a:t>
            </a:r>
            <a:endParaRPr/>
          </a:p>
          <a:p>
            <a:pPr indent="0" lvl="0" marL="0" rtl="0" algn="l">
              <a:lnSpc>
                <a:spcPct val="115000"/>
              </a:lnSpc>
              <a:spcBef>
                <a:spcPts val="1200"/>
              </a:spcBef>
              <a:spcAft>
                <a:spcPts val="0"/>
              </a:spcAft>
              <a:buSzPts val="1800"/>
              <a:buNone/>
            </a:pPr>
            <a:r>
              <a:rPr lang="en"/>
              <a:t>b) Is not correct. TDD is an example of the shift left approach</a:t>
            </a:r>
            <a:endParaRPr/>
          </a:p>
          <a:p>
            <a:pPr indent="0" lvl="0" marL="0" rtl="0" algn="l">
              <a:lnSpc>
                <a:spcPct val="115000"/>
              </a:lnSpc>
              <a:spcBef>
                <a:spcPts val="1200"/>
              </a:spcBef>
              <a:spcAft>
                <a:spcPts val="0"/>
              </a:spcAft>
              <a:buSzPts val="1800"/>
              <a:buNone/>
            </a:pPr>
            <a:r>
              <a:rPr lang="en"/>
              <a:t>c) Is not correct. Early non-functional testing is an example of the shift left approach</a:t>
            </a:r>
            <a:endParaRPr/>
          </a:p>
          <a:p>
            <a:pPr indent="0" lvl="0" marL="0" rtl="0" algn="l">
              <a:lnSpc>
                <a:spcPct val="115000"/>
              </a:lnSpc>
              <a:spcBef>
                <a:spcPts val="1200"/>
              </a:spcBef>
              <a:spcAft>
                <a:spcPts val="1200"/>
              </a:spcAft>
              <a:buSzPts val="1800"/>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500"/>
              <a:t>Further Explanation</a:t>
            </a:r>
            <a:endParaRPr b="0" sz="2500"/>
          </a:p>
        </p:txBody>
      </p:sp>
      <p:sp>
        <p:nvSpPr>
          <p:cNvPr id="265" name="Google Shape;265;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testing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12. Which of the arguments below would you use to convince your manager to organize retrospectives at the end of each release cycle?</a:t>
            </a:r>
            <a:endParaRPr sz="2500"/>
          </a:p>
        </p:txBody>
      </p:sp>
      <p:sp>
        <p:nvSpPr>
          <p:cNvPr id="271" name="Google Shape;271;p35"/>
          <p:cNvSpPr txBox="1"/>
          <p:nvPr>
            <p:ph idx="1" type="body"/>
          </p:nvPr>
        </p:nvSpPr>
        <p:spPr>
          <a:xfrm>
            <a:off x="311700" y="1416725"/>
            <a:ext cx="8520600" cy="36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a) Retrospectives are very popular these days and clients would appreciate it if we added them to our processes</a:t>
            </a:r>
            <a:endParaRPr sz="1700"/>
          </a:p>
          <a:p>
            <a:pPr indent="0" lvl="0" marL="0" rtl="0" algn="l">
              <a:lnSpc>
                <a:spcPct val="115000"/>
              </a:lnSpc>
              <a:spcBef>
                <a:spcPts val="1200"/>
              </a:spcBef>
              <a:spcAft>
                <a:spcPts val="0"/>
              </a:spcAft>
              <a:buSzPts val="1800"/>
              <a:buNone/>
            </a:pPr>
            <a:r>
              <a:rPr lang="en" sz="1700"/>
              <a:t>b) Organizing retrospectives will save the organization money because without them end user representatives do not provide immediate feedback about the product</a:t>
            </a:r>
            <a:endParaRPr sz="1700"/>
          </a:p>
          <a:p>
            <a:pPr indent="0" lvl="0" marL="0" rtl="0" algn="l">
              <a:lnSpc>
                <a:spcPct val="115000"/>
              </a:lnSpc>
              <a:spcBef>
                <a:spcPts val="1200"/>
              </a:spcBef>
              <a:spcAft>
                <a:spcPts val="0"/>
              </a:spcAft>
              <a:buSzPts val="1800"/>
              <a:buNone/>
            </a:pPr>
            <a:r>
              <a:rPr lang="en" sz="1700"/>
              <a:t>c) Process weaknesses identified during the retrospective can be analyzed and serve as a to do list for the organization’s continuous process improvement program</a:t>
            </a:r>
            <a:endParaRPr sz="1700"/>
          </a:p>
          <a:p>
            <a:pPr indent="0" lvl="0" marL="0" rtl="0" algn="l">
              <a:lnSpc>
                <a:spcPct val="115000"/>
              </a:lnSpc>
              <a:spcBef>
                <a:spcPts val="1200"/>
              </a:spcBef>
              <a:spcAft>
                <a:spcPts val="1200"/>
              </a:spcAft>
              <a:buSzPts val="1800"/>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a) Is not correct. Retrospectives are more useful for identifying improvement opportunities and have little importance for clients</a:t>
            </a:r>
            <a:endParaRPr/>
          </a:p>
          <a:p>
            <a:pPr indent="0" lvl="0" marL="0" rtl="0" algn="l">
              <a:lnSpc>
                <a:spcPct val="115000"/>
              </a:lnSpc>
              <a:spcBef>
                <a:spcPts val="1200"/>
              </a:spcBef>
              <a:spcAft>
                <a:spcPts val="0"/>
              </a:spcAft>
              <a:buSzPct val="108108"/>
              <a:buNone/>
            </a:pPr>
            <a:r>
              <a:rPr lang="en"/>
              <a:t>b) Is not correct. Business representatives are not giving feedback about the product itself. Therefore, there is no financial gain to the organization</a:t>
            </a:r>
            <a:endParaRPr/>
          </a:p>
          <a:p>
            <a:pPr indent="0" lvl="0" marL="0" rtl="0" algn="l">
              <a:lnSpc>
                <a:spcPct val="115000"/>
              </a:lnSpc>
              <a:spcBef>
                <a:spcPts val="1200"/>
              </a:spcBef>
              <a:spcAft>
                <a:spcPts val="0"/>
              </a:spcAft>
              <a:buSzPct val="108108"/>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lnSpc>
                <a:spcPct val="115000"/>
              </a:lnSpc>
              <a:spcBef>
                <a:spcPts val="1200"/>
              </a:spcBef>
              <a:spcAft>
                <a:spcPts val="0"/>
              </a:spcAft>
              <a:buSzPct val="108108"/>
              <a:buNone/>
            </a:pPr>
            <a:r>
              <a:rPr lang="en"/>
              <a:t>d) Is not correct. Courage and respect are values of Extreme Programming and are not closely related to retrospectives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311700" y="445025"/>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22222"/>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37"/>
          <p:cNvSpPr txBox="1"/>
          <p:nvPr>
            <p:ph idx="1" type="body"/>
          </p:nvPr>
        </p:nvSpPr>
        <p:spPr>
          <a:xfrm>
            <a:off x="311700" y="869225"/>
            <a:ext cx="8520600" cy="4274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lnSpc>
                <a:spcPct val="115000"/>
              </a:lnSpc>
              <a:spcBef>
                <a:spcPts val="1200"/>
              </a:spcBef>
              <a:spcAft>
                <a:spcPts val="0"/>
              </a:spcAft>
              <a:buSzPct val="117647"/>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lnSpc>
                <a:spcPct val="115000"/>
              </a:lnSpc>
              <a:spcBef>
                <a:spcPts val="1200"/>
              </a:spcBef>
              <a:spcAft>
                <a:spcPts val="0"/>
              </a:spcAft>
              <a:buSzPct val="117647"/>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lnSpc>
                <a:spcPct val="115000"/>
              </a:lnSpc>
              <a:spcBef>
                <a:spcPts val="1200"/>
              </a:spcBef>
              <a:spcAft>
                <a:spcPts val="1200"/>
              </a:spcAft>
              <a:buSzPct val="117647"/>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13. Which types of failures (1-4) fit which test levels (A-D) BEST?</a:t>
            </a:r>
            <a:endParaRPr sz="2500"/>
          </a:p>
        </p:txBody>
      </p:sp>
      <p:sp>
        <p:nvSpPr>
          <p:cNvPr id="289" name="Google Shape;289;p38"/>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a) 1D, 2B, 3A,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b) 1D, 2B, 3C, 4A</a:t>
            </a:r>
            <a:endParaRPr b="0" i="0" sz="1700" u="none" cap="none" strike="noStrike">
              <a:solidFill>
                <a:srgbClr val="000000"/>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c) 1B, 2A, 3D,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120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d) 1C, 2B, 3A, 4D</a:t>
            </a:r>
            <a:endParaRPr b="0" i="0" sz="1700" u="none" cap="none" strike="noStrike">
              <a:solidFill>
                <a:srgbClr val="000000"/>
              </a:solidFill>
              <a:latin typeface="Open Sans"/>
              <a:ea typeface="Open Sans"/>
              <a:cs typeface="Open Sans"/>
              <a:sym typeface="Open Sans"/>
            </a:endParaRPr>
          </a:p>
        </p:txBody>
      </p:sp>
      <p:graphicFrame>
        <p:nvGraphicFramePr>
          <p:cNvPr id="290" name="Google Shape;290;p38"/>
          <p:cNvGraphicFramePr/>
          <p:nvPr/>
        </p:nvGraphicFramePr>
        <p:xfrm>
          <a:off x="0" y="967300"/>
          <a:ext cx="3000000" cy="3000000"/>
        </p:xfrm>
        <a:graphic>
          <a:graphicData uri="http://schemas.openxmlformats.org/drawingml/2006/table">
            <a:tbl>
              <a:tblPr>
                <a:noFill/>
                <a:tableStyleId>{A616CF05-D83A-48F4-BAC7-683060D5DAA6}</a:tableStyleId>
              </a:tblPr>
              <a:tblGrid>
                <a:gridCol w="5713925"/>
                <a:gridCol w="3118375"/>
              </a:tblGrid>
              <a:tr h="219405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1. Failures in system behavior as it deviates from the user’s business needs</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2. Failures in communication between components</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3. Failures in logic in a module</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4. Failures in not correctly implemented business rules</a:t>
                      </a:r>
                      <a:endParaRPr sz="16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A. Component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B. Component integration testing</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C. System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D. Acceptance testing</a:t>
                      </a:r>
                      <a:endParaRPr sz="16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t>(1D) </a:t>
            </a:r>
            <a:r>
              <a:rPr lang="en" sz="2000"/>
              <a:t>The test basis for acceptance testing is the user’s business needs </a:t>
            </a:r>
            <a:endParaRPr b="1" sz="2000"/>
          </a:p>
          <a:p>
            <a:pPr indent="0" lvl="0" marL="0" rtl="0" algn="l">
              <a:lnSpc>
                <a:spcPct val="115000"/>
              </a:lnSpc>
              <a:spcBef>
                <a:spcPts val="1200"/>
              </a:spcBef>
              <a:spcAft>
                <a:spcPts val="0"/>
              </a:spcAft>
              <a:buSzPts val="1800"/>
              <a:buNone/>
            </a:pPr>
            <a:r>
              <a:rPr b="1" lang="en" sz="2000"/>
              <a:t>(2B) </a:t>
            </a:r>
            <a:r>
              <a:rPr lang="en" sz="2000"/>
              <a:t>Communication between components is tested during component integration testing </a:t>
            </a:r>
            <a:endParaRPr b="1" sz="2000"/>
          </a:p>
          <a:p>
            <a:pPr indent="0" lvl="0" marL="0" rtl="0" algn="l">
              <a:lnSpc>
                <a:spcPct val="115000"/>
              </a:lnSpc>
              <a:spcBef>
                <a:spcPts val="1200"/>
              </a:spcBef>
              <a:spcAft>
                <a:spcPts val="0"/>
              </a:spcAft>
              <a:buSzPts val="1800"/>
              <a:buNone/>
            </a:pPr>
            <a:r>
              <a:rPr b="1" lang="en" sz="2000"/>
              <a:t>(3A) </a:t>
            </a:r>
            <a:r>
              <a:rPr lang="en" sz="2000"/>
              <a:t>Failures in logic can be found during component testing </a:t>
            </a:r>
            <a:endParaRPr b="1" sz="2000"/>
          </a:p>
          <a:p>
            <a:pPr indent="0" lvl="0" marL="0" rtl="0" algn="l">
              <a:lnSpc>
                <a:spcPct val="115000"/>
              </a:lnSpc>
              <a:spcBef>
                <a:spcPts val="1200"/>
              </a:spcBef>
              <a:spcAft>
                <a:spcPts val="1200"/>
              </a:spcAft>
              <a:buSzPts val="1800"/>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85" name="Google Shape;85;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14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40"/>
          <p:cNvSpPr txBox="1"/>
          <p:nvPr>
            <p:ph idx="1" type="body"/>
          </p:nvPr>
        </p:nvSpPr>
        <p:spPr>
          <a:xfrm>
            <a:off x="311700" y="1869275"/>
            <a:ext cx="85206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lnSpc>
                <a:spcPct val="115000"/>
              </a:lnSpc>
              <a:spcBef>
                <a:spcPts val="1200"/>
              </a:spcBef>
              <a:spcAft>
                <a:spcPts val="0"/>
              </a:spcAft>
              <a:buSzPts val="1800"/>
              <a:buNone/>
            </a:pPr>
            <a:r>
              <a:rPr lang="en" sz="2000">
                <a:solidFill>
                  <a:srgbClr val="000000"/>
                </a:solidFill>
              </a:rPr>
              <a:t>a) Only 4, 7, 8, 9</a:t>
            </a:r>
            <a:endParaRPr sz="2000">
              <a:solidFill>
                <a:srgbClr val="000000"/>
              </a:solidFill>
            </a:endParaRPr>
          </a:p>
          <a:p>
            <a:pPr indent="0" lvl="0" marL="0" rtl="0" algn="l">
              <a:lnSpc>
                <a:spcPct val="115000"/>
              </a:lnSpc>
              <a:spcBef>
                <a:spcPts val="1200"/>
              </a:spcBef>
              <a:spcAft>
                <a:spcPts val="0"/>
              </a:spcAft>
              <a:buSzPts val="1800"/>
              <a:buNone/>
            </a:pPr>
            <a:r>
              <a:rPr lang="en" sz="2000"/>
              <a:t>b) Only 5, 7</a:t>
            </a:r>
            <a:endParaRPr sz="2000"/>
          </a:p>
          <a:p>
            <a:pPr indent="0" lvl="0" marL="0" rtl="0" algn="l">
              <a:lnSpc>
                <a:spcPct val="115000"/>
              </a:lnSpc>
              <a:spcBef>
                <a:spcPts val="1200"/>
              </a:spcBef>
              <a:spcAft>
                <a:spcPts val="0"/>
              </a:spcAft>
              <a:buSzPts val="1800"/>
              <a:buNone/>
            </a:pPr>
            <a:r>
              <a:rPr lang="en" sz="2000">
                <a:solidFill>
                  <a:srgbClr val="000000"/>
                </a:solidFill>
              </a:rPr>
              <a:t>c) Only 4, 6, 8, 9</a:t>
            </a:r>
            <a:endParaRPr sz="2000">
              <a:solidFill>
                <a:srgbClr val="000000"/>
              </a:solidFill>
            </a:endParaRPr>
          </a:p>
          <a:p>
            <a:pPr indent="0" lvl="0" marL="0" rtl="0" algn="l">
              <a:lnSpc>
                <a:spcPct val="115000"/>
              </a:lnSpc>
              <a:spcBef>
                <a:spcPts val="1200"/>
              </a:spcBef>
              <a:spcAft>
                <a:spcPts val="1200"/>
              </a:spcAft>
              <a:buSzPts val="1800"/>
              <a:buNone/>
            </a:pPr>
            <a:r>
              <a:rPr lang="en" sz="2000"/>
              <a:t>d) Only 5, 6</a:t>
            </a:r>
            <a:endParaRPr sz="2000"/>
          </a:p>
        </p:txBody>
      </p:sp>
      <p:pic>
        <p:nvPicPr>
          <p:cNvPr id="303" name="Google Shape;303;p40"/>
          <p:cNvPicPr preferRelativeResize="0"/>
          <p:nvPr/>
        </p:nvPicPr>
        <p:blipFill rotWithShape="1">
          <a:blip r:embed="rId3">
            <a:alphaModFix/>
          </a:blip>
          <a:srcRect b="0" l="0" r="0" t="0"/>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Because TC1 and TC3 failed in Execution 1 (i.e., test (1) and test (3)), test (4) and test (6) are confirmation tests.</a:t>
            </a:r>
            <a:endParaRPr sz="2000"/>
          </a:p>
          <a:p>
            <a:pPr indent="0" lvl="0" marL="0" rtl="0" algn="l">
              <a:lnSpc>
                <a:spcPct val="115000"/>
              </a:lnSpc>
              <a:spcBef>
                <a:spcPts val="1200"/>
              </a:spcBef>
              <a:spcAft>
                <a:spcPts val="0"/>
              </a:spcAft>
              <a:buSzPts val="1800"/>
              <a:buNone/>
            </a:pPr>
            <a:r>
              <a:rPr lang="en" sz="2000"/>
              <a:t>Because TC2 and TC3 failed in Execution 2 (i.e., tests (5) and (6)), test (8) and test (9) are also confirmation tests.</a:t>
            </a:r>
            <a:endParaRPr sz="2000"/>
          </a:p>
          <a:p>
            <a:pPr indent="0" lvl="0" marL="0" rtl="0" algn="l">
              <a:lnSpc>
                <a:spcPct val="115000"/>
              </a:lnSpc>
              <a:spcBef>
                <a:spcPts val="1200"/>
              </a:spcBef>
              <a:spcAft>
                <a:spcPts val="0"/>
              </a:spcAft>
              <a:buSzPts val="1800"/>
              <a:buNone/>
            </a:pPr>
            <a:r>
              <a:rPr lang="en" sz="2000"/>
              <a:t>TC2 passed in Execution 1 (i.e., test (2)), so test (5) is a regression test.</a:t>
            </a:r>
            <a:endParaRPr sz="2000"/>
          </a:p>
          <a:p>
            <a:pPr indent="0" lvl="0" marL="0" rtl="0" algn="l">
              <a:lnSpc>
                <a:spcPct val="115000"/>
              </a:lnSpc>
              <a:spcBef>
                <a:spcPts val="1200"/>
              </a:spcBef>
              <a:spcAft>
                <a:spcPts val="1200"/>
              </a:spcAft>
              <a:buSzPts val="1800"/>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accent4"/>
                </a:solidFill>
              </a:rPr>
              <a:t>15. Which of the following is NOT a benefit of static testing?</a:t>
            </a:r>
            <a:endParaRPr b="0" sz="2500">
              <a:solidFill>
                <a:schemeClr val="accent4"/>
              </a:solidFill>
            </a:endParaRPr>
          </a:p>
        </p:txBody>
      </p:sp>
      <p:sp>
        <p:nvSpPr>
          <p:cNvPr id="315" name="Google Shape;315;p42"/>
          <p:cNvSpPr txBox="1"/>
          <p:nvPr>
            <p:ph idx="1" type="body"/>
          </p:nvPr>
        </p:nvSpPr>
        <p:spPr>
          <a:xfrm>
            <a:off x="311700" y="1266325"/>
            <a:ext cx="8520600" cy="36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Having less expensive defect management due to the ease of detecting defects later in the SDLC</a:t>
            </a:r>
            <a:endParaRPr sz="2000"/>
          </a:p>
          <a:p>
            <a:pPr indent="0" lvl="0" marL="0" rtl="0" algn="l">
              <a:lnSpc>
                <a:spcPct val="115000"/>
              </a:lnSpc>
              <a:spcBef>
                <a:spcPts val="1200"/>
              </a:spcBef>
              <a:spcAft>
                <a:spcPts val="0"/>
              </a:spcAft>
              <a:buSzPts val="1800"/>
              <a:buNone/>
            </a:pPr>
            <a:r>
              <a:rPr lang="en" sz="2000"/>
              <a:t>b) Fixing defects found during static testing is generally much less expensive than fixing defects found during dynamic testing</a:t>
            </a:r>
            <a:endParaRPr sz="2000"/>
          </a:p>
          <a:p>
            <a:pPr indent="0" lvl="0" marL="0" rtl="0" algn="l">
              <a:lnSpc>
                <a:spcPct val="115000"/>
              </a:lnSpc>
              <a:spcBef>
                <a:spcPts val="1200"/>
              </a:spcBef>
              <a:spcAft>
                <a:spcPts val="0"/>
              </a:spcAft>
              <a:buSzPts val="1800"/>
              <a:buNone/>
            </a:pPr>
            <a:r>
              <a:rPr lang="en" sz="2000"/>
              <a:t>c) Finding coding defects that might not have been found by only performing dynamic testing</a:t>
            </a:r>
            <a:endParaRPr sz="2000"/>
          </a:p>
          <a:p>
            <a:pPr indent="0" lvl="0" marL="0" rtl="0" algn="l">
              <a:lnSpc>
                <a:spcPct val="115000"/>
              </a:lnSpc>
              <a:spcBef>
                <a:spcPts val="1200"/>
              </a:spcBef>
              <a:spcAft>
                <a:spcPts val="1200"/>
              </a:spcAft>
              <a:buSzPts val="1800"/>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lnSpc>
                <a:spcPct val="115000"/>
              </a:lnSpc>
              <a:spcBef>
                <a:spcPts val="1200"/>
              </a:spcBef>
              <a:spcAft>
                <a:spcPts val="0"/>
              </a:spcAft>
              <a:buSzPct val="108108"/>
              <a:buNone/>
            </a:pPr>
            <a:r>
              <a:rPr lang="en">
                <a:solidFill>
                  <a:srgbClr val="000000"/>
                </a:solidFill>
              </a:rPr>
              <a:t>b, c, d are benefits of Static testing: </a:t>
            </a:r>
            <a:br>
              <a:rPr b="1" lang="en"/>
            </a:br>
            <a:r>
              <a:rPr lang="en"/>
              <a:t>b) It identifies defects early, making them less costly to fix than if they were discovered during later stages like dynamic testing.</a:t>
            </a:r>
            <a:endParaRPr/>
          </a:p>
          <a:p>
            <a:pPr indent="0" lvl="0" marL="0" rtl="0" algn="l">
              <a:lnSpc>
                <a:spcPct val="115000"/>
              </a:lnSpc>
              <a:spcBef>
                <a:spcPts val="1200"/>
              </a:spcBef>
              <a:spcAft>
                <a:spcPts val="0"/>
              </a:spcAft>
              <a:buSzPct val="108108"/>
              <a:buNone/>
            </a:pPr>
            <a:r>
              <a:rPr lang="en"/>
              <a:t>c) It can uncover issues in the code that might not be apparent during dynamic testing, providing a more comprehensive assessment.</a:t>
            </a:r>
            <a:endParaRPr/>
          </a:p>
          <a:p>
            <a:pPr indent="0" lvl="0" marL="0" rtl="0" algn="l">
              <a:lnSpc>
                <a:spcPct val="115000"/>
              </a:lnSpc>
              <a:spcBef>
                <a:spcPts val="1200"/>
              </a:spcBef>
              <a:spcAft>
                <a:spcPts val="1200"/>
              </a:spcAft>
              <a:buSzPct val="108108"/>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16. Which of the following is a benefit of early and frequent feedback?</a:t>
            </a:r>
            <a:endParaRPr b="0" sz="2500"/>
          </a:p>
          <a:p>
            <a:pPr indent="0" lvl="0" marL="0" rtl="0" algn="l">
              <a:lnSpc>
                <a:spcPct val="100000"/>
              </a:lnSpc>
              <a:spcBef>
                <a:spcPts val="0"/>
              </a:spcBef>
              <a:spcAft>
                <a:spcPts val="0"/>
              </a:spcAft>
              <a:buSzPts val="3600"/>
              <a:buNone/>
            </a:pPr>
            <a:r>
              <a:t/>
            </a:r>
            <a:endParaRPr b="0" sz="2500"/>
          </a:p>
        </p:txBody>
      </p:sp>
      <p:sp>
        <p:nvSpPr>
          <p:cNvPr id="327" name="Google Shape;327;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Feedback can improve the test process, but if one only wants to improve future projects, the feedback does not need to come early or frequently</a:t>
            </a:r>
            <a:endParaRPr/>
          </a:p>
          <a:p>
            <a:pPr indent="0" lvl="0" marL="0" rtl="0" algn="l">
              <a:lnSpc>
                <a:spcPct val="115000"/>
              </a:lnSpc>
              <a:spcBef>
                <a:spcPts val="1200"/>
              </a:spcBef>
              <a:spcAft>
                <a:spcPts val="0"/>
              </a:spcAft>
              <a:buSzPts val="1800"/>
              <a:buNone/>
            </a:pPr>
            <a:r>
              <a:rPr lang="en"/>
              <a:t>b) Is not correct. Feedback is not used to prioritize requirements</a:t>
            </a:r>
            <a:endParaRPr/>
          </a:p>
          <a:p>
            <a:pPr indent="0" lvl="0" marL="0" rtl="0" algn="l">
              <a:lnSpc>
                <a:spcPct val="115000"/>
              </a:lnSpc>
              <a:spcBef>
                <a:spcPts val="1200"/>
              </a:spcBef>
              <a:spcAft>
                <a:spcPts val="0"/>
              </a:spcAft>
              <a:buSzPts val="1800"/>
              <a:buNone/>
            </a:pPr>
            <a:r>
              <a:rPr lang="en"/>
              <a:t>c) Is not correct. The quality of changes can be measured in multiple ways</a:t>
            </a:r>
            <a:endParaRPr/>
          </a:p>
          <a:p>
            <a:pPr indent="0" lvl="0" marL="0" rtl="0" algn="l">
              <a:lnSpc>
                <a:spcPct val="115000"/>
              </a:lnSpc>
              <a:spcBef>
                <a:spcPts val="1200"/>
              </a:spcBef>
              <a:spcAft>
                <a:spcPts val="0"/>
              </a:spcAft>
              <a:buSzPts val="1800"/>
              <a:buNone/>
            </a:pPr>
            <a:r>
              <a:rPr lang="en">
                <a:highlight>
                  <a:schemeClr val="accent6"/>
                </a:highlight>
              </a:rPr>
              <a:t>d) Is correct.</a:t>
            </a:r>
            <a:r>
              <a:rPr lang="en"/>
              <a:t> Early and frequent feedback allows for the early communication of potential quality problems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17. </a:t>
            </a:r>
            <a:r>
              <a:rPr b="0" lang="en" sz="2500"/>
              <a:t>Which of the following review types is MOST likely being used?</a:t>
            </a:r>
            <a:endParaRPr sz="2500"/>
          </a:p>
        </p:txBody>
      </p:sp>
      <p:sp>
        <p:nvSpPr>
          <p:cNvPr id="339" name="Google Shape;339;p46"/>
          <p:cNvSpPr txBox="1"/>
          <p:nvPr>
            <p:ph idx="1" type="body"/>
          </p:nvPr>
        </p:nvSpPr>
        <p:spPr>
          <a:xfrm>
            <a:off x="311700" y="1266325"/>
            <a:ext cx="28434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Informal review</a:t>
            </a:r>
            <a:endParaRPr sz="2000"/>
          </a:p>
          <a:p>
            <a:pPr indent="0" lvl="0" marL="0" rtl="0" algn="l">
              <a:lnSpc>
                <a:spcPct val="115000"/>
              </a:lnSpc>
              <a:spcBef>
                <a:spcPts val="1200"/>
              </a:spcBef>
              <a:spcAft>
                <a:spcPts val="0"/>
              </a:spcAft>
              <a:buSzPts val="1800"/>
              <a:buNone/>
            </a:pPr>
            <a:r>
              <a:rPr lang="en" sz="2000"/>
              <a:t>b) Walkthrough</a:t>
            </a:r>
            <a:endParaRPr sz="2000"/>
          </a:p>
          <a:p>
            <a:pPr indent="0" lvl="0" marL="0" rtl="0" algn="l">
              <a:lnSpc>
                <a:spcPct val="115000"/>
              </a:lnSpc>
              <a:spcBef>
                <a:spcPts val="1200"/>
              </a:spcBef>
              <a:spcAft>
                <a:spcPts val="0"/>
              </a:spcAft>
              <a:buSzPts val="1800"/>
              <a:buNone/>
            </a:pPr>
            <a:r>
              <a:rPr lang="en" sz="2000"/>
              <a:t>c) Technical review</a:t>
            </a:r>
            <a:endParaRPr sz="2000"/>
          </a:p>
          <a:p>
            <a:pPr indent="0" lvl="0" marL="0" rtl="0" algn="l">
              <a:lnSpc>
                <a:spcPct val="115000"/>
              </a:lnSpc>
              <a:spcBef>
                <a:spcPts val="1200"/>
              </a:spcBef>
              <a:spcAft>
                <a:spcPts val="1200"/>
              </a:spcAft>
              <a:buSzPts val="1800"/>
              <a:buNone/>
            </a:pPr>
            <a:r>
              <a:rPr lang="en" sz="2000"/>
              <a:t>d) Inspection</a:t>
            </a:r>
            <a:endParaRPr sz="2000"/>
          </a:p>
        </p:txBody>
      </p:sp>
      <p:sp>
        <p:nvSpPr>
          <p:cNvPr id="340" name="Google Shape;340;p46"/>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500"/>
              <a:buFont typeface="Arial"/>
              <a:buNone/>
            </a:pPr>
            <a:r>
              <a:rPr b="0" i="0" lang="en" sz="2500" u="none" cap="none" strike="noStrike">
                <a:solidFill>
                  <a:schemeClr val="accent1"/>
                </a:solidFill>
                <a:latin typeface="PT Sans Narrow"/>
                <a:ea typeface="PT Sans Narrow"/>
                <a:cs typeface="PT Sans Narrow"/>
                <a:sym typeface="PT Sans Narrow"/>
              </a:rPr>
              <a:t>Given that the reviews being used in your organization have the following attributes:</a:t>
            </a:r>
            <a:endParaRPr b="0" i="0" sz="2500" u="none" cap="none" strike="noStrike">
              <a:solidFill>
                <a:schemeClr val="accent1"/>
              </a:solidFill>
              <a:latin typeface="PT Sans Narrow"/>
              <a:ea typeface="PT Sans Narrow"/>
              <a:cs typeface="PT Sans Narrow"/>
              <a:sym typeface="PT Sans Narrow"/>
            </a:endParaRPr>
          </a:p>
          <a:p>
            <a:pPr indent="-355600" lvl="0" marL="457200" marR="0" rtl="0" algn="l">
              <a:lnSpc>
                <a:spcPct val="115000"/>
              </a:lnSpc>
              <a:spcBef>
                <a:spcPts val="120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the role of a scribe</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main purpose is to evaluate quality</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meeting is led by the author of the work product</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individual preparation</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A review report is produced</a:t>
            </a:r>
            <a:endParaRPr b="0" i="0" sz="2000" u="none" cap="none" strike="noStrike">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47"/>
          <p:cNvSpPr txBox="1"/>
          <p:nvPr>
            <p:ph idx="1" type="body"/>
          </p:nvPr>
        </p:nvSpPr>
        <p:spPr>
          <a:xfrm>
            <a:off x="311700" y="1037725"/>
            <a:ext cx="8520600" cy="390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Scribe is specified for walkthroughs, technical reviews, and inspections; thus, the reviews being performed cannot be informal reviews</a:t>
            </a:r>
            <a:endParaRPr/>
          </a:p>
          <a:p>
            <a:pPr indent="-342900" lvl="0" marL="457200" rtl="0" algn="l">
              <a:lnSpc>
                <a:spcPct val="115000"/>
              </a:lnSpc>
              <a:spcBef>
                <a:spcPts val="0"/>
              </a:spcBef>
              <a:spcAft>
                <a:spcPts val="0"/>
              </a:spcAft>
              <a:buSzPts val="1800"/>
              <a:buChar char="●"/>
            </a:pPr>
            <a:r>
              <a:rPr lang="en"/>
              <a:t>The purpose of evaluating quality is one of the most important objectives of a walkthrough</a:t>
            </a:r>
            <a:endParaRPr/>
          </a:p>
          <a:p>
            <a:pPr indent="-342900" lvl="0" marL="457200" rtl="0" algn="l">
              <a:lnSpc>
                <a:spcPct val="115000"/>
              </a:lnSpc>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lnSpc>
                <a:spcPct val="115000"/>
              </a:lnSpc>
              <a:spcBef>
                <a:spcPts val="0"/>
              </a:spcBef>
              <a:spcAft>
                <a:spcPts val="0"/>
              </a:spcAft>
              <a:buSzPts val="1800"/>
              <a:buChar char="●"/>
            </a:pPr>
            <a:r>
              <a:rPr lang="en"/>
              <a:t>All types of reviews can include individual preparation (even informal reviews)</a:t>
            </a:r>
            <a:endParaRPr/>
          </a:p>
          <a:p>
            <a:pPr indent="-342900" lvl="0" marL="457200" rtl="0" algn="l">
              <a:lnSpc>
                <a:spcPct val="115000"/>
              </a:lnSpc>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8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18. Which of these statements is NOT a factor that contributes to successful reviews?</a:t>
            </a:r>
            <a:endParaRPr sz="2500"/>
          </a:p>
        </p:txBody>
      </p:sp>
      <p:sp>
        <p:nvSpPr>
          <p:cNvPr id="352" name="Google Shape;352;p4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Participants should dedicate adequate time for the review</a:t>
            </a:r>
            <a:endParaRPr sz="2000"/>
          </a:p>
          <a:p>
            <a:pPr indent="0" lvl="0" marL="0" rtl="0" algn="l">
              <a:lnSpc>
                <a:spcPct val="115000"/>
              </a:lnSpc>
              <a:spcBef>
                <a:spcPts val="1200"/>
              </a:spcBef>
              <a:spcAft>
                <a:spcPts val="0"/>
              </a:spcAft>
              <a:buSzPts val="1800"/>
              <a:buNone/>
            </a:pPr>
            <a:r>
              <a:rPr lang="en" sz="2000"/>
              <a:t>b) Splitting large work products into small parts to make the required effort less intense</a:t>
            </a:r>
            <a:endParaRPr sz="2000"/>
          </a:p>
          <a:p>
            <a:pPr indent="0" lvl="0" marL="0" rtl="0" algn="l">
              <a:lnSpc>
                <a:spcPct val="115000"/>
              </a:lnSpc>
              <a:spcBef>
                <a:spcPts val="1200"/>
              </a:spcBef>
              <a:spcAft>
                <a:spcPts val="0"/>
              </a:spcAft>
              <a:buSzPts val="1800"/>
              <a:buNone/>
            </a:pPr>
            <a:r>
              <a:rPr lang="en" sz="2000"/>
              <a:t>c) Participants should avoid behaviors that might indicate boredom, exasperation, or hostility to other participants</a:t>
            </a:r>
            <a:endParaRPr sz="2000"/>
          </a:p>
          <a:p>
            <a:pPr indent="0" lvl="0" marL="0" rtl="0" algn="l">
              <a:lnSpc>
                <a:spcPct val="115000"/>
              </a:lnSpc>
              <a:spcBef>
                <a:spcPts val="1200"/>
              </a:spcBef>
              <a:spcAft>
                <a:spcPts val="1200"/>
              </a:spcAft>
              <a:buSzPts val="1800"/>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45025"/>
            <a:ext cx="8520600" cy="10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49"/>
          <p:cNvSpPr txBox="1"/>
          <p:nvPr>
            <p:ph idx="1" type="body"/>
          </p:nvPr>
        </p:nvSpPr>
        <p:spPr>
          <a:xfrm>
            <a:off x="311700" y="1631150"/>
            <a:ext cx="8520600" cy="338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Adequate time for individuals is a success factor</a:t>
            </a:r>
            <a:endParaRPr sz="2000"/>
          </a:p>
          <a:p>
            <a:pPr indent="0" lvl="0" marL="0" rtl="0" algn="l">
              <a:lnSpc>
                <a:spcPct val="115000"/>
              </a:lnSpc>
              <a:spcBef>
                <a:spcPts val="1200"/>
              </a:spcBef>
              <a:spcAft>
                <a:spcPts val="0"/>
              </a:spcAft>
              <a:buSzPts val="1800"/>
              <a:buNone/>
            </a:pPr>
            <a:r>
              <a:rPr lang="en" sz="2000"/>
              <a:t>b) Is not correct. Splitting work products into small adequate parts is a success factor</a:t>
            </a:r>
            <a:endParaRPr sz="2000"/>
          </a:p>
          <a:p>
            <a:pPr indent="0" lvl="0" marL="0" rtl="0" algn="l">
              <a:lnSpc>
                <a:spcPct val="115000"/>
              </a:lnSpc>
              <a:spcBef>
                <a:spcPts val="1200"/>
              </a:spcBef>
              <a:spcAft>
                <a:spcPts val="0"/>
              </a:spcAft>
              <a:buSzPts val="1800"/>
              <a:buNone/>
            </a:pPr>
            <a:r>
              <a:rPr lang="en" sz="2000"/>
              <a:t>c) Is not correct. Avoiding behaviors that might indicate boredom, exasperation, etc. is a success factor</a:t>
            </a:r>
            <a:endParaRPr sz="2000"/>
          </a:p>
          <a:p>
            <a:pPr indent="0" lvl="0" marL="0" rtl="0" algn="l">
              <a:lnSpc>
                <a:spcPct val="115000"/>
              </a:lnSpc>
              <a:spcBef>
                <a:spcPts val="1200"/>
              </a:spcBef>
              <a:spcAft>
                <a:spcPts val="0"/>
              </a:spcAft>
              <a:buSzPts val="1800"/>
              <a:buNone/>
            </a:pPr>
            <a:r>
              <a:rPr lang="en" sz="2000">
                <a:highlight>
                  <a:schemeClr val="accent6"/>
                </a:highlight>
              </a:rPr>
              <a:t>d) Is correct. </a:t>
            </a:r>
            <a:r>
              <a:rPr lang="en" sz="2000"/>
              <a:t>During reviews one can find defects, not failures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2. Which of the following options shows an example of test activities that contribute to success?</a:t>
            </a:r>
            <a:endParaRPr b="0" sz="2000"/>
          </a:p>
        </p:txBody>
      </p:sp>
      <p:sp>
        <p:nvSpPr>
          <p:cNvPr id="91" name="Google Shape;91;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311700" y="445025"/>
            <a:ext cx="8520600" cy="70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19. </a:t>
            </a:r>
            <a:r>
              <a:rPr b="0" lang="en" sz="2500"/>
              <a:t>Which of the following is a characteristic of experience-based test techniques?</a:t>
            </a:r>
            <a:endParaRPr b="0" sz="2500"/>
          </a:p>
          <a:p>
            <a:pPr indent="0" lvl="0" marL="0" rtl="0" algn="l">
              <a:lnSpc>
                <a:spcPct val="100000"/>
              </a:lnSpc>
              <a:spcBef>
                <a:spcPts val="0"/>
              </a:spcBef>
              <a:spcAft>
                <a:spcPts val="0"/>
              </a:spcAft>
              <a:buSzPts val="3600"/>
              <a:buNone/>
            </a:pPr>
            <a:r>
              <a:t/>
            </a:r>
            <a:endParaRPr/>
          </a:p>
        </p:txBody>
      </p:sp>
      <p:sp>
        <p:nvSpPr>
          <p:cNvPr id="364" name="Google Shape;364;p50"/>
          <p:cNvSpPr txBox="1"/>
          <p:nvPr>
            <p:ph idx="1" type="body"/>
          </p:nvPr>
        </p:nvSpPr>
        <p:spPr>
          <a:xfrm>
            <a:off x="311700" y="1710075"/>
            <a:ext cx="8520600" cy="285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cases are created based on detailed design information</a:t>
            </a:r>
            <a:endParaRPr/>
          </a:p>
          <a:p>
            <a:pPr indent="0" lvl="0" marL="0" rtl="0" algn="l">
              <a:lnSpc>
                <a:spcPct val="115000"/>
              </a:lnSpc>
              <a:spcBef>
                <a:spcPts val="1200"/>
              </a:spcBef>
              <a:spcAft>
                <a:spcPts val="0"/>
              </a:spcAft>
              <a:buSzPts val="1800"/>
              <a:buNone/>
            </a:pPr>
            <a:r>
              <a:rPr lang="en"/>
              <a:t>b) Items tested within the interface code section are used to measure coverage</a:t>
            </a:r>
            <a:endParaRPr/>
          </a:p>
          <a:p>
            <a:pPr indent="0" lvl="0" marL="0" rtl="0" algn="l">
              <a:lnSpc>
                <a:spcPct val="115000"/>
              </a:lnSpc>
              <a:spcBef>
                <a:spcPts val="1200"/>
              </a:spcBef>
              <a:spcAft>
                <a:spcPts val="0"/>
              </a:spcAft>
              <a:buSzPts val="1800"/>
              <a:buNone/>
            </a:pPr>
            <a:r>
              <a:rPr lang="en"/>
              <a:t>c) The techniques heavily rely on the tester’s knowledge of the software and the business domain</a:t>
            </a:r>
            <a:endParaRPr/>
          </a:p>
          <a:p>
            <a:pPr indent="0" lvl="0" marL="0" rtl="0" algn="l">
              <a:lnSpc>
                <a:spcPct val="115000"/>
              </a:lnSpc>
              <a:spcBef>
                <a:spcPts val="1200"/>
              </a:spcBef>
              <a:spcAft>
                <a:spcPts val="1200"/>
              </a:spcAft>
              <a:buSzPts val="1800"/>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311700" y="445025"/>
            <a:ext cx="85206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51"/>
          <p:cNvSpPr txBox="1"/>
          <p:nvPr>
            <p:ph idx="1" type="body"/>
          </p:nvPr>
        </p:nvSpPr>
        <p:spPr>
          <a:xfrm>
            <a:off x="311700" y="1497975"/>
            <a:ext cx="8520600" cy="307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41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20</a:t>
            </a:r>
            <a:r>
              <a:rPr b="0" lang="en" sz="2500"/>
              <a:t>. You are testing a simple apartment search form with two search criteria:</a:t>
            </a:r>
            <a:endParaRPr b="0" sz="2500"/>
          </a:p>
          <a:p>
            <a:pPr indent="-355600" lvl="0" marL="457200" rtl="0" algn="l">
              <a:lnSpc>
                <a:spcPct val="100000"/>
              </a:lnSpc>
              <a:spcBef>
                <a:spcPts val="0"/>
              </a:spcBef>
              <a:spcAft>
                <a:spcPts val="0"/>
              </a:spcAft>
              <a:buSzPts val="2000"/>
              <a:buChar char="-"/>
            </a:pPr>
            <a:r>
              <a:rPr b="0" lang="en" sz="2000"/>
              <a:t>floor (with 3 options: ground floor; first floor; second or higher floor)</a:t>
            </a:r>
            <a:endParaRPr b="0" sz="2000"/>
          </a:p>
          <a:p>
            <a:pPr indent="-355600" lvl="0" marL="457200" rtl="0" algn="l">
              <a:lnSpc>
                <a:spcPct val="100000"/>
              </a:lnSpc>
              <a:spcBef>
                <a:spcPts val="0"/>
              </a:spcBef>
              <a:spcAft>
                <a:spcPts val="0"/>
              </a:spcAft>
              <a:buSzPts val="2000"/>
              <a:buChar char="-"/>
            </a:pPr>
            <a:r>
              <a:rPr b="0" lang="en" sz="2000"/>
              <a:t>garden type (with 3 possible options: no garden; small garden; large garden)</a:t>
            </a:r>
            <a:endParaRPr b="0" sz="2000"/>
          </a:p>
          <a:p>
            <a:pPr indent="0" lvl="0" marL="0" rtl="0" algn="l">
              <a:lnSpc>
                <a:spcPct val="100000"/>
              </a:lnSpc>
              <a:spcBef>
                <a:spcPts val="0"/>
              </a:spcBef>
              <a:spcAft>
                <a:spcPts val="0"/>
              </a:spcAft>
              <a:buSzPts val="3600"/>
              <a:buNone/>
            </a:pPr>
            <a:r>
              <a:rPr b="0" lang="en" sz="2000"/>
              <a:t>Only apartments on the ground floor have gardens. The form has a built-in validation mechanism that will not allow you to use the search criteria which violate this rule.</a:t>
            </a:r>
            <a:endParaRPr b="0" sz="2000"/>
          </a:p>
          <a:p>
            <a:pPr indent="0" lvl="0" marL="0" rtl="0" algn="l">
              <a:lnSpc>
                <a:spcPct val="100000"/>
              </a:lnSpc>
              <a:spcBef>
                <a:spcPts val="0"/>
              </a:spcBef>
              <a:spcAft>
                <a:spcPts val="0"/>
              </a:spcAft>
              <a:buSzPts val="3600"/>
              <a:buNone/>
            </a:pPr>
            <a:r>
              <a:rPr b="0" lang="en" sz="2000"/>
              <a:t>Each test has two input values: floor and garden type. You want to apply equivalence partitioning (EP) to cover each floor and each garden type in your tests.</a:t>
            </a:r>
            <a:endParaRPr b="0" sz="2000"/>
          </a:p>
          <a:p>
            <a:pPr indent="0" lvl="0" marL="0" rtl="0" algn="l">
              <a:lnSpc>
                <a:spcPct val="100000"/>
              </a:lnSpc>
              <a:spcBef>
                <a:spcPts val="0"/>
              </a:spcBef>
              <a:spcAft>
                <a:spcPts val="0"/>
              </a:spcAft>
              <a:buSzPts val="3600"/>
              <a:buNone/>
            </a:pPr>
            <a:r>
              <a:rPr b="0" lang="en" sz="2000"/>
              <a:t>What is the minimal number of test cases to achieve 100% EP coverage?</a:t>
            </a:r>
            <a:endParaRPr b="0" sz="2000"/>
          </a:p>
          <a:p>
            <a:pPr indent="0" lvl="0" marL="0" rtl="0" algn="l">
              <a:lnSpc>
                <a:spcPct val="100000"/>
              </a:lnSpc>
              <a:spcBef>
                <a:spcPts val="0"/>
              </a:spcBef>
              <a:spcAft>
                <a:spcPts val="0"/>
              </a:spcAft>
              <a:buSzPts val="3600"/>
              <a:buNone/>
            </a:pPr>
            <a:r>
              <a:rPr b="0" lang="en" sz="2000"/>
              <a:t>a) 3</a:t>
            </a:r>
            <a:endParaRPr b="0" sz="2000"/>
          </a:p>
          <a:p>
            <a:pPr indent="0" lvl="0" marL="0" rtl="0" algn="l">
              <a:lnSpc>
                <a:spcPct val="100000"/>
              </a:lnSpc>
              <a:spcBef>
                <a:spcPts val="0"/>
              </a:spcBef>
              <a:spcAft>
                <a:spcPts val="0"/>
              </a:spcAft>
              <a:buSzPts val="3600"/>
              <a:buNone/>
            </a:pPr>
            <a:r>
              <a:rPr b="0" lang="en" sz="2000"/>
              <a:t>b) 4</a:t>
            </a:r>
            <a:endParaRPr b="0" sz="2000"/>
          </a:p>
          <a:p>
            <a:pPr indent="0" lvl="0" marL="0" rtl="0" algn="l">
              <a:lnSpc>
                <a:spcPct val="100000"/>
              </a:lnSpc>
              <a:spcBef>
                <a:spcPts val="0"/>
              </a:spcBef>
              <a:spcAft>
                <a:spcPts val="0"/>
              </a:spcAft>
              <a:buSzPts val="3600"/>
              <a:buNone/>
            </a:pPr>
            <a:r>
              <a:rPr b="0" lang="en" sz="2000"/>
              <a:t>c) 5</a:t>
            </a:r>
            <a:endParaRPr b="0" sz="2000"/>
          </a:p>
          <a:p>
            <a:pPr indent="0" lvl="0" marL="0" rtl="0" algn="l">
              <a:lnSpc>
                <a:spcPct val="100000"/>
              </a:lnSpc>
              <a:spcBef>
                <a:spcPts val="0"/>
              </a:spcBef>
              <a:spcAft>
                <a:spcPts val="0"/>
              </a:spcAft>
              <a:buSzPts val="3600"/>
              <a:buNone/>
            </a:pPr>
            <a:r>
              <a:rPr b="0" lang="en" sz="2000"/>
              <a:t>d) 6</a:t>
            </a:r>
            <a:endParaRPr b="0" sz="2000"/>
          </a:p>
          <a:p>
            <a:pPr indent="0" lvl="0" marL="0" rtl="0" algn="l">
              <a:lnSpc>
                <a:spcPct val="100000"/>
              </a:lnSpc>
              <a:spcBef>
                <a:spcPts val="0"/>
              </a:spcBef>
              <a:spcAft>
                <a:spcPts val="0"/>
              </a:spcAft>
              <a:buSzPts val="3600"/>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53"/>
          <p:cNvSpPr txBox="1"/>
          <p:nvPr>
            <p:ph idx="1" type="body"/>
          </p:nvPr>
        </p:nvSpPr>
        <p:spPr>
          <a:xfrm>
            <a:off x="311700" y="1034000"/>
            <a:ext cx="8520600" cy="380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lnSpc>
                <a:spcPct val="115000"/>
              </a:lnSpc>
              <a:spcBef>
                <a:spcPts val="1200"/>
              </a:spcBef>
              <a:spcAft>
                <a:spcPts val="1200"/>
              </a:spcAft>
              <a:buSzPct val="108108"/>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304900"/>
            <a:ext cx="8520600" cy="45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000"/>
              <a:t>21. </a:t>
            </a:r>
            <a:r>
              <a:rPr b="0" lang="en" sz="2000"/>
              <a:t>You are testing a system that calculates the final course grade for a given student.</a:t>
            </a:r>
            <a:endParaRPr b="0" sz="2000"/>
          </a:p>
          <a:p>
            <a:pPr indent="0" lvl="0" marL="0" rtl="0" algn="l">
              <a:lnSpc>
                <a:spcPct val="100000"/>
              </a:lnSpc>
              <a:spcBef>
                <a:spcPts val="0"/>
              </a:spcBef>
              <a:spcAft>
                <a:spcPts val="0"/>
              </a:spcAft>
              <a:buSzPts val="3600"/>
              <a:buNone/>
            </a:pPr>
            <a:r>
              <a:rPr b="0" lang="en" sz="2000"/>
              <a:t>The final grade is assigned based on the final result, according to the following rules:</a:t>
            </a:r>
            <a:endParaRPr b="0" sz="2000"/>
          </a:p>
          <a:p>
            <a:pPr indent="0" lvl="0" marL="0" rtl="0" algn="l">
              <a:lnSpc>
                <a:spcPct val="100000"/>
              </a:lnSpc>
              <a:spcBef>
                <a:spcPts val="0"/>
              </a:spcBef>
              <a:spcAft>
                <a:spcPts val="0"/>
              </a:spcAft>
              <a:buSzPts val="3600"/>
              <a:buNone/>
            </a:pPr>
            <a:r>
              <a:rPr b="0" lang="en" sz="1800"/>
              <a:t>0 – 50 points: failed</a:t>
            </a:r>
            <a:endParaRPr b="0" sz="1800"/>
          </a:p>
          <a:p>
            <a:pPr indent="0" lvl="0" marL="0" rtl="0" algn="l">
              <a:lnSpc>
                <a:spcPct val="100000"/>
              </a:lnSpc>
              <a:spcBef>
                <a:spcPts val="0"/>
              </a:spcBef>
              <a:spcAft>
                <a:spcPts val="0"/>
              </a:spcAft>
              <a:buSzPts val="3600"/>
              <a:buNone/>
            </a:pPr>
            <a:r>
              <a:rPr b="0" lang="en" sz="1800"/>
              <a:t>51 – 60 points: fair</a:t>
            </a:r>
            <a:endParaRPr b="0" sz="1800"/>
          </a:p>
          <a:p>
            <a:pPr indent="0" lvl="0" marL="0" rtl="0" algn="l">
              <a:lnSpc>
                <a:spcPct val="100000"/>
              </a:lnSpc>
              <a:spcBef>
                <a:spcPts val="0"/>
              </a:spcBef>
              <a:spcAft>
                <a:spcPts val="0"/>
              </a:spcAft>
              <a:buSzPts val="3600"/>
              <a:buNone/>
            </a:pPr>
            <a:r>
              <a:rPr b="0" lang="en" sz="1800"/>
              <a:t>61 – 70 points: satisfactory</a:t>
            </a:r>
            <a:endParaRPr b="0" sz="1800"/>
          </a:p>
          <a:p>
            <a:pPr indent="0" lvl="0" marL="0" rtl="0" algn="l">
              <a:lnSpc>
                <a:spcPct val="100000"/>
              </a:lnSpc>
              <a:spcBef>
                <a:spcPts val="0"/>
              </a:spcBef>
              <a:spcAft>
                <a:spcPts val="0"/>
              </a:spcAft>
              <a:buSzPts val="3600"/>
              <a:buNone/>
            </a:pPr>
            <a:r>
              <a:rPr b="0" lang="en" sz="1800"/>
              <a:t>71 – 80 points: good</a:t>
            </a:r>
            <a:endParaRPr b="0" sz="1800"/>
          </a:p>
          <a:p>
            <a:pPr indent="0" lvl="0" marL="0" rtl="0" algn="l">
              <a:lnSpc>
                <a:spcPct val="100000"/>
              </a:lnSpc>
              <a:spcBef>
                <a:spcPts val="0"/>
              </a:spcBef>
              <a:spcAft>
                <a:spcPts val="0"/>
              </a:spcAft>
              <a:buSzPts val="3600"/>
              <a:buNone/>
            </a:pPr>
            <a:r>
              <a:rPr b="0" lang="en" sz="1800"/>
              <a:t>81 – 90 points: very good</a:t>
            </a:r>
            <a:endParaRPr b="0" sz="1800"/>
          </a:p>
          <a:p>
            <a:pPr indent="0" lvl="0" marL="0" rtl="0" algn="l">
              <a:lnSpc>
                <a:spcPct val="100000"/>
              </a:lnSpc>
              <a:spcBef>
                <a:spcPts val="0"/>
              </a:spcBef>
              <a:spcAft>
                <a:spcPts val="0"/>
              </a:spcAft>
              <a:buSzPts val="3600"/>
              <a:buNone/>
            </a:pPr>
            <a:r>
              <a:rPr b="0" lang="en" sz="1800"/>
              <a:t>91 – 100 points: excellent</a:t>
            </a:r>
            <a:endParaRPr b="0" sz="1800"/>
          </a:p>
          <a:p>
            <a:pPr indent="0" lvl="0" marL="0" rtl="0" algn="l">
              <a:lnSpc>
                <a:spcPct val="100000"/>
              </a:lnSpc>
              <a:spcBef>
                <a:spcPts val="0"/>
              </a:spcBef>
              <a:spcAft>
                <a:spcPts val="0"/>
              </a:spcAft>
              <a:buSzPts val="3600"/>
              <a:buNone/>
            </a:pPr>
            <a:r>
              <a:rPr b="0" lang="en" sz="2000"/>
              <a:t>You have prepared the following set of test cases:</a:t>
            </a:r>
            <a:endParaRPr b="0" sz="2000"/>
          </a:p>
          <a:p>
            <a:pPr indent="0" lvl="0" marL="0" rtl="0" algn="l">
              <a:lnSpc>
                <a:spcPct val="100000"/>
              </a:lnSpc>
              <a:spcBef>
                <a:spcPts val="0"/>
              </a:spcBef>
              <a:spcAft>
                <a:spcPts val="0"/>
              </a:spcAft>
              <a:buSzPts val="3600"/>
              <a:buNone/>
            </a:pPr>
            <a:r>
              <a:rPr b="0" lang="en" sz="2000"/>
              <a:t>What is the 2-value Boundary Value Analysis (BVA) coverage for the final result that is achieved with the existing test cases?</a:t>
            </a:r>
            <a:endParaRPr b="0" sz="2000"/>
          </a:p>
          <a:p>
            <a:pPr indent="0" lvl="0" marL="0" rtl="0" algn="l">
              <a:lnSpc>
                <a:spcPct val="100000"/>
              </a:lnSpc>
              <a:spcBef>
                <a:spcPts val="0"/>
              </a:spcBef>
              <a:spcAft>
                <a:spcPts val="0"/>
              </a:spcAft>
              <a:buSzPts val="3600"/>
              <a:buNone/>
            </a:pPr>
            <a:r>
              <a:rPr b="0" lang="en" sz="1800"/>
              <a:t>a) 50%</a:t>
            </a:r>
            <a:endParaRPr b="0" sz="1800"/>
          </a:p>
          <a:p>
            <a:pPr indent="0" lvl="0" marL="0" rtl="0" algn="l">
              <a:lnSpc>
                <a:spcPct val="100000"/>
              </a:lnSpc>
              <a:spcBef>
                <a:spcPts val="0"/>
              </a:spcBef>
              <a:spcAft>
                <a:spcPts val="0"/>
              </a:spcAft>
              <a:buSzPts val="3600"/>
              <a:buNone/>
            </a:pPr>
            <a:r>
              <a:rPr b="0" lang="en" sz="1800"/>
              <a:t>b) 60%</a:t>
            </a:r>
            <a:endParaRPr b="0" sz="1800"/>
          </a:p>
          <a:p>
            <a:pPr indent="0" lvl="0" marL="0" rtl="0" algn="l">
              <a:lnSpc>
                <a:spcPct val="100000"/>
              </a:lnSpc>
              <a:spcBef>
                <a:spcPts val="0"/>
              </a:spcBef>
              <a:spcAft>
                <a:spcPts val="0"/>
              </a:spcAft>
              <a:buSzPts val="3600"/>
              <a:buNone/>
            </a:pPr>
            <a:r>
              <a:rPr b="0" lang="en" sz="1800"/>
              <a:t>c) 33.3%</a:t>
            </a:r>
            <a:endParaRPr b="0" sz="1800"/>
          </a:p>
          <a:p>
            <a:pPr indent="0" lvl="0" marL="0" rtl="0" algn="l">
              <a:lnSpc>
                <a:spcPct val="100000"/>
              </a:lnSpc>
              <a:spcBef>
                <a:spcPts val="0"/>
              </a:spcBef>
              <a:spcAft>
                <a:spcPts val="0"/>
              </a:spcAft>
              <a:buSzPts val="3600"/>
              <a:buNone/>
            </a:pPr>
            <a:r>
              <a:rPr b="0" lang="en" sz="1800"/>
              <a:t>d) 100%</a:t>
            </a:r>
            <a:endParaRPr b="0" sz="1800"/>
          </a:p>
          <a:p>
            <a:pPr indent="0" lvl="0" marL="0" rtl="0" algn="l">
              <a:lnSpc>
                <a:spcPct val="100000"/>
              </a:lnSpc>
              <a:spcBef>
                <a:spcPts val="0"/>
              </a:spcBef>
              <a:spcAft>
                <a:spcPts val="0"/>
              </a:spcAft>
              <a:buSzPts val="3600"/>
              <a:buNone/>
            </a:pPr>
            <a:r>
              <a:rPr b="0" lang="en" sz="2000"/>
              <a:t>Select ONE option</a:t>
            </a:r>
            <a:endParaRPr b="0" sz="2000"/>
          </a:p>
        </p:txBody>
      </p:sp>
      <p:pic>
        <p:nvPicPr>
          <p:cNvPr id="387" name="Google Shape;387;p54"/>
          <p:cNvPicPr preferRelativeResize="0"/>
          <p:nvPr/>
        </p:nvPicPr>
        <p:blipFill rotWithShape="1">
          <a:blip r:embed="rId3">
            <a:alphaModFix/>
          </a:blip>
          <a:srcRect b="0" l="0" r="0" t="0"/>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5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There are 12 boundary values for the final result values: 0, 50, 51, 60, 61, 70, 71, 80, 81, 90, 91, and 100.</a:t>
            </a:r>
            <a:endParaRPr/>
          </a:p>
          <a:p>
            <a:pPr indent="0" lvl="0" marL="0" rtl="0" algn="l">
              <a:lnSpc>
                <a:spcPct val="115000"/>
              </a:lnSpc>
              <a:spcBef>
                <a:spcPts val="1200"/>
              </a:spcBef>
              <a:spcAft>
                <a:spcPts val="0"/>
              </a:spcAft>
              <a:buSzPts val="1800"/>
              <a:buNone/>
            </a:pPr>
            <a:r>
              <a:rPr lang="en"/>
              <a:t>The test cases cover six of them (TC1 – 91, TC2 – 50, TC3 – 81, TC4 – 60, TC5 – 70 and TC7 – 51).</a:t>
            </a:r>
            <a:endParaRPr/>
          </a:p>
          <a:p>
            <a:pPr indent="0" lvl="0" marL="0" rtl="0" algn="l">
              <a:lnSpc>
                <a:spcPct val="115000"/>
              </a:lnSpc>
              <a:spcBef>
                <a:spcPts val="1200"/>
              </a:spcBef>
              <a:spcAft>
                <a:spcPts val="0"/>
              </a:spcAft>
              <a:buSzPts val="1800"/>
              <a:buNone/>
            </a:pPr>
            <a:r>
              <a:rPr lang="en"/>
              <a:t>Therefore, the test cases cover 6/12 = 50%.</a:t>
            </a:r>
            <a:endParaRPr/>
          </a:p>
          <a:p>
            <a:pPr indent="0" lvl="0" marL="0" rtl="0" algn="l">
              <a:lnSpc>
                <a:spcPct val="115000"/>
              </a:lnSpc>
              <a:spcBef>
                <a:spcPts val="1200"/>
              </a:spcBef>
              <a:spcAft>
                <a:spcPts val="1200"/>
              </a:spcAft>
              <a:buSzPts val="1800"/>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idx="1" type="body"/>
          </p:nvPr>
        </p:nvSpPr>
        <p:spPr>
          <a:xfrm>
            <a:off x="311700" y="157450"/>
            <a:ext cx="8520600" cy="472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accent1"/>
                </a:solidFill>
              </a:rPr>
              <a:t>22.</a:t>
            </a:r>
            <a:r>
              <a:rPr lang="en">
                <a:solidFill>
                  <a:schemeClr val="accent1"/>
                </a:solidFill>
              </a:rPr>
              <a:t> 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Anyone can rent a bicycle, but members receive a 20% discount</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However, if the return deadline is missed, the discount is no longer available</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After 15 rentals, members get a gift: a T-Shirt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Decision table describing the implemented features looks as follows:</a:t>
            </a:r>
            <a:endParaRPr b="1">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 R4</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b) R2</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c) R6</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d) R8</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pic>
        <p:nvPicPr>
          <p:cNvPr id="399" name="Google Shape;399;p56"/>
          <p:cNvPicPr preferRelativeResize="0"/>
          <p:nvPr/>
        </p:nvPicPr>
        <p:blipFill rotWithShape="1">
          <a:blip r:embed="rId3">
            <a:alphaModFix/>
          </a:blip>
          <a:srcRect b="0" l="0" r="0" t="0"/>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idx="1" type="body"/>
          </p:nvPr>
        </p:nvSpPr>
        <p:spPr>
          <a:xfrm>
            <a:off x="311700" y="192450"/>
            <a:ext cx="8520600" cy="46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lnSpc>
                <a:spcPct val="115000"/>
              </a:lnSpc>
              <a:spcBef>
                <a:spcPts val="1200"/>
              </a:spcBef>
              <a:spcAft>
                <a:spcPts val="0"/>
              </a:spcAft>
              <a:buSzPts val="1800"/>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lnSpc>
                <a:spcPct val="115000"/>
              </a:lnSpc>
              <a:spcBef>
                <a:spcPts val="1200"/>
              </a:spcBef>
              <a:spcAft>
                <a:spcPts val="1200"/>
              </a:spcAft>
              <a:buSzPts val="1800"/>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idx="1" type="body"/>
          </p:nvPr>
        </p:nvSpPr>
        <p:spPr>
          <a:xfrm>
            <a:off x="311700" y="297425"/>
            <a:ext cx="8520600" cy="44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What is the MINIMAL number of test cases to achieve valid transitions coverage? Select ONE option.</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a) 4</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b) 2</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c) 7</a:t>
            </a:r>
            <a:endParaRPr sz="2000">
              <a:solidFill>
                <a:schemeClr val="accent1"/>
              </a:solidFill>
            </a:endParaRPr>
          </a:p>
          <a:p>
            <a:pPr indent="0" lvl="0" marL="0" rtl="0" algn="l">
              <a:lnSpc>
                <a:spcPct val="115000"/>
              </a:lnSpc>
              <a:spcBef>
                <a:spcPts val="1200"/>
              </a:spcBef>
              <a:spcAft>
                <a:spcPts val="1200"/>
              </a:spcAft>
              <a:buSzPts val="1800"/>
              <a:buNone/>
            </a:pPr>
            <a:r>
              <a:rPr lang="en" sz="2000">
                <a:solidFill>
                  <a:schemeClr val="accent1"/>
                </a:solidFill>
              </a:rPr>
              <a:t>d) 3</a:t>
            </a:r>
            <a:endParaRPr sz="2000">
              <a:solidFill>
                <a:schemeClr val="accent1"/>
              </a:solidFill>
            </a:endParaRPr>
          </a:p>
        </p:txBody>
      </p:sp>
      <p:pic>
        <p:nvPicPr>
          <p:cNvPr id="410" name="Google Shape;410;p58"/>
          <p:cNvPicPr preferRelativeResize="0"/>
          <p:nvPr/>
        </p:nvPicPr>
        <p:blipFill rotWithShape="1">
          <a:blip r:embed="rId3">
            <a:alphaModFix/>
          </a:blip>
          <a:srcRect b="0" l="0" r="0" t="0"/>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“test” and “error” transitions cannot occur in one test case. Neither can both “done” transitions.</a:t>
            </a:r>
            <a:endParaRPr/>
          </a:p>
          <a:p>
            <a:pPr indent="0" lvl="0" marL="0" rtl="0" algn="l">
              <a:lnSpc>
                <a:spcPct val="115000"/>
              </a:lnSpc>
              <a:spcBef>
                <a:spcPts val="1200"/>
              </a:spcBef>
              <a:spcAft>
                <a:spcPts val="0"/>
              </a:spcAft>
              <a:buSzPts val="1800"/>
              <a:buNone/>
            </a:pPr>
            <a:r>
              <a:rPr lang="en"/>
              <a:t>This means we need at least three test cases to achieve transition coverage. For example:</a:t>
            </a:r>
            <a:endParaRPr/>
          </a:p>
          <a:p>
            <a:pPr indent="0" lvl="0" marL="0" rtl="0" algn="l">
              <a:lnSpc>
                <a:spcPct val="115000"/>
              </a:lnSpc>
              <a:spcBef>
                <a:spcPts val="1200"/>
              </a:spcBef>
              <a:spcAft>
                <a:spcPts val="0"/>
              </a:spcAft>
              <a:buSzPts val="1800"/>
              <a:buNone/>
            </a:pPr>
            <a:r>
              <a:rPr lang="en"/>
              <a:t>TC1: test, done</a:t>
            </a:r>
            <a:br>
              <a:rPr lang="en"/>
            </a:br>
            <a:r>
              <a:rPr lang="en"/>
              <a:t>TC2: run, error, done</a:t>
            </a:r>
            <a:br>
              <a:rPr lang="en"/>
            </a:br>
            <a:r>
              <a:rPr lang="en"/>
              <a:t>TC3: run, pause, resume, pause, done</a:t>
            </a:r>
            <a:endParaRPr/>
          </a:p>
          <a:p>
            <a:pPr indent="0" lvl="0" marL="0" rtl="0" algn="l">
              <a:lnSpc>
                <a:spcPct val="115000"/>
              </a:lnSpc>
              <a:spcBef>
                <a:spcPts val="1200"/>
              </a:spcBef>
              <a:spcAft>
                <a:spcPts val="0"/>
              </a:spcAft>
              <a:buSzPts val="1800"/>
              <a:buNone/>
            </a:pPr>
            <a:r>
              <a:rPr lang="en"/>
              <a:t>a) Is not correct</a:t>
            </a:r>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6966"/>
              <a:buNone/>
            </a:pPr>
            <a:r>
              <a:rPr b="0" lang="en" sz="1687">
                <a:highlight>
                  <a:schemeClr val="lt1"/>
                </a:highlight>
              </a:rPr>
              <a:t>a) Having testers involved during various software development lifecycle (SDLC) activities will help to detect defects in work products</a:t>
            </a:r>
            <a:endParaRPr b="0" sz="1687">
              <a:highlight>
                <a:schemeClr val="lt1"/>
              </a:highlight>
            </a:endParaRPr>
          </a:p>
          <a:p>
            <a:pPr indent="0" lvl="0" marL="0" rtl="0" algn="l">
              <a:lnSpc>
                <a:spcPct val="100000"/>
              </a:lnSpc>
              <a:spcBef>
                <a:spcPts val="1200"/>
              </a:spcBef>
              <a:spcAft>
                <a:spcPts val="0"/>
              </a:spcAft>
              <a:buSzPct val="111111"/>
              <a:buNone/>
            </a:pPr>
            <a:r>
              <a:t/>
            </a:r>
            <a:endParaRPr/>
          </a:p>
        </p:txBody>
      </p:sp>
      <p:sp>
        <p:nvSpPr>
          <p:cNvPr id="97" name="Google Shape;97;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idx="1" type="body"/>
          </p:nvPr>
        </p:nvSpPr>
        <p:spPr>
          <a:xfrm>
            <a:off x="311700" y="332400"/>
            <a:ext cx="8520600" cy="423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11700" y="2449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SzPts val="1800"/>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SzPts val="1800"/>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SzPts val="1800"/>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idx="1" type="body"/>
          </p:nvPr>
        </p:nvSpPr>
        <p:spPr>
          <a:xfrm>
            <a:off x="311700" y="262425"/>
            <a:ext cx="8520600" cy="45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a) Is not correct. The fundamental strength of white-box test techniques is that the entire software implementation is taken into account during testing</a:t>
            </a:r>
            <a:endParaRPr sz="1900"/>
          </a:p>
          <a:p>
            <a:pPr indent="0" lvl="0" marL="0" rtl="0" algn="l">
              <a:lnSpc>
                <a:spcPct val="115000"/>
              </a:lnSpc>
              <a:spcBef>
                <a:spcPts val="1200"/>
              </a:spcBef>
              <a:spcAft>
                <a:spcPts val="0"/>
              </a:spcAft>
              <a:buSzPts val="1800"/>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lnSpc>
                <a:spcPct val="115000"/>
              </a:lnSpc>
              <a:spcBef>
                <a:spcPts val="1200"/>
              </a:spcBef>
              <a:spcAft>
                <a:spcPts val="0"/>
              </a:spcAft>
              <a:buSzPts val="1800"/>
              <a:buNone/>
            </a:pPr>
            <a:r>
              <a:rPr lang="en" sz="1900"/>
              <a:t>c) Is not correct. White-box test techniques can be used to perform reviews (static testing)</a:t>
            </a:r>
            <a:endParaRPr sz="1900"/>
          </a:p>
          <a:p>
            <a:pPr indent="0" lvl="0" marL="0" rtl="0" algn="l">
              <a:lnSpc>
                <a:spcPct val="115000"/>
              </a:lnSpc>
              <a:spcBef>
                <a:spcPts val="1200"/>
              </a:spcBef>
              <a:spcAft>
                <a:spcPts val="1200"/>
              </a:spcAft>
              <a:buSzPts val="1800"/>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lnSpc>
                <a:spcPct val="115000"/>
              </a:lnSpc>
              <a:spcBef>
                <a:spcPts val="1200"/>
              </a:spcBef>
              <a:spcAft>
                <a:spcPts val="0"/>
              </a:spcAft>
              <a:buSzPts val="1800"/>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lnSpc>
                <a:spcPct val="115000"/>
              </a:lnSpc>
              <a:spcBef>
                <a:spcPts val="1200"/>
              </a:spcBef>
              <a:spcAft>
                <a:spcPts val="0"/>
              </a:spcAft>
              <a:buSzPts val="1800"/>
              <a:buNone/>
            </a:pPr>
            <a:r>
              <a:rPr lang="en"/>
              <a:t>c) Is not correct. Error guessing is not a usability technique for guessing how users may fail to interact with the test object</a:t>
            </a:r>
            <a:endParaRPr/>
          </a:p>
          <a:p>
            <a:pPr indent="0" lvl="0" marL="0" rtl="0" algn="l">
              <a:lnSpc>
                <a:spcPct val="115000"/>
              </a:lnSpc>
              <a:spcBef>
                <a:spcPts val="1200"/>
              </a:spcBef>
              <a:spcAft>
                <a:spcPts val="1200"/>
              </a:spcAft>
              <a:buSzPts val="1800"/>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311700" y="192450"/>
            <a:ext cx="8520600" cy="46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lnSpc>
                <a:spcPct val="100000"/>
              </a:lnSpc>
              <a:spcBef>
                <a:spcPts val="0"/>
              </a:spcBef>
              <a:spcAft>
                <a:spcPts val="0"/>
              </a:spcAft>
              <a:buSzPts val="990"/>
              <a:buNone/>
            </a:pPr>
            <a:r>
              <a:rPr b="0" lang="en" sz="2640"/>
              <a:t>Which test technique fits BEST in this situation?</a:t>
            </a:r>
            <a:endParaRPr b="0" sz="2640"/>
          </a:p>
          <a:p>
            <a:pPr indent="0" lvl="0" marL="0" rtl="0" algn="l">
              <a:lnSpc>
                <a:spcPct val="100000"/>
              </a:lnSpc>
              <a:spcBef>
                <a:spcPts val="0"/>
              </a:spcBef>
              <a:spcAft>
                <a:spcPts val="0"/>
              </a:spcAft>
              <a:buSzPts val="990"/>
              <a:buNone/>
            </a:pPr>
            <a:r>
              <a:rPr b="0" lang="en" sz="2640"/>
              <a:t>a) Checklist-based testing</a:t>
            </a:r>
            <a:endParaRPr b="0" sz="2640"/>
          </a:p>
          <a:p>
            <a:pPr indent="0" lvl="0" marL="0" rtl="0" algn="l">
              <a:lnSpc>
                <a:spcPct val="100000"/>
              </a:lnSpc>
              <a:spcBef>
                <a:spcPts val="0"/>
              </a:spcBef>
              <a:spcAft>
                <a:spcPts val="0"/>
              </a:spcAft>
              <a:buSzPts val="990"/>
              <a:buNone/>
            </a:pPr>
            <a:r>
              <a:rPr b="0" lang="en" sz="2640"/>
              <a:t>b) Error guessing</a:t>
            </a:r>
            <a:endParaRPr b="0" sz="2640"/>
          </a:p>
          <a:p>
            <a:pPr indent="0" lvl="0" marL="0" rtl="0" algn="l">
              <a:lnSpc>
                <a:spcPct val="100000"/>
              </a:lnSpc>
              <a:spcBef>
                <a:spcPts val="0"/>
              </a:spcBef>
              <a:spcAft>
                <a:spcPts val="0"/>
              </a:spcAft>
              <a:buSzPts val="990"/>
              <a:buNone/>
            </a:pPr>
            <a:r>
              <a:rPr b="0" lang="en" sz="2640"/>
              <a:t>c) Exploratory testing</a:t>
            </a:r>
            <a:endParaRPr b="0" sz="2640"/>
          </a:p>
          <a:p>
            <a:pPr indent="0" lvl="0" marL="0" rtl="0" algn="l">
              <a:lnSpc>
                <a:spcPct val="100000"/>
              </a:lnSpc>
              <a:spcBef>
                <a:spcPts val="0"/>
              </a:spcBef>
              <a:spcAft>
                <a:spcPts val="0"/>
              </a:spcAft>
              <a:buSzPts val="990"/>
              <a:buNone/>
            </a:pPr>
            <a:r>
              <a:rPr b="0" lang="en" sz="2640"/>
              <a:t>d) Branch testing</a:t>
            </a:r>
            <a:endParaRPr b="0" sz="2640"/>
          </a:p>
          <a:p>
            <a:pPr indent="0" lvl="0" marL="0" rtl="0" algn="l">
              <a:lnSpc>
                <a:spcPct val="100000"/>
              </a:lnSpc>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1" type="body"/>
          </p:nvPr>
        </p:nvSpPr>
        <p:spPr>
          <a:xfrm>
            <a:off x="311700" y="227425"/>
            <a:ext cx="8520600" cy="43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This is a new product. You probably do not have a checklist yet and test conditions might not be known due to missing requirements</a:t>
            </a:r>
            <a:endParaRPr sz="2000"/>
          </a:p>
          <a:p>
            <a:pPr indent="0" lvl="0" marL="0" rtl="0" algn="l">
              <a:lnSpc>
                <a:spcPct val="115000"/>
              </a:lnSpc>
              <a:spcBef>
                <a:spcPts val="1200"/>
              </a:spcBef>
              <a:spcAft>
                <a:spcPts val="0"/>
              </a:spcAft>
              <a:buSzPts val="1800"/>
              <a:buNone/>
            </a:pPr>
            <a:r>
              <a:rPr lang="en" sz="2000"/>
              <a:t>b) Is not correct. This is a new product. You probably do not have enough information to make correct error guesses</a:t>
            </a:r>
            <a:endParaRPr sz="2000"/>
          </a:p>
          <a:p>
            <a:pPr indent="0" lvl="0" marL="0" rtl="0" algn="l">
              <a:lnSpc>
                <a:spcPct val="115000"/>
              </a:lnSpc>
              <a:spcBef>
                <a:spcPts val="1200"/>
              </a:spcBef>
              <a:spcAft>
                <a:spcPts val="0"/>
              </a:spcAft>
              <a:buSzPts val="1800"/>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lnSpc>
                <a:spcPct val="115000"/>
              </a:lnSpc>
              <a:spcBef>
                <a:spcPts val="1200"/>
              </a:spcBef>
              <a:spcAft>
                <a:spcPts val="1200"/>
              </a:spcAft>
              <a:buSzPts val="1800"/>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311700" y="314900"/>
            <a:ext cx="8520600" cy="425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idx="1" type="body"/>
          </p:nvPr>
        </p:nvSpPr>
        <p:spPr>
          <a:xfrm>
            <a:off x="311700" y="332400"/>
            <a:ext cx="8520600" cy="44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Is not correct. Retrospectives are used to capture lessons learned and to improve the development and testing process, not to document the acceptance criteria</a:t>
            </a:r>
            <a:endParaRPr sz="2000"/>
          </a:p>
          <a:p>
            <a:pPr indent="0" lvl="0" marL="0" rtl="0" algn="l">
              <a:lnSpc>
                <a:spcPct val="115000"/>
              </a:lnSpc>
              <a:spcBef>
                <a:spcPts val="1200"/>
              </a:spcBef>
              <a:spcAft>
                <a:spcPts val="0"/>
              </a:spcAft>
              <a:buSzPts val="1800"/>
              <a:buNone/>
            </a:pPr>
            <a:r>
              <a:rPr lang="en" sz="2000">
                <a:highlight>
                  <a:schemeClr val="accent6"/>
                </a:highlight>
              </a:rPr>
              <a:t>b) Is correct. This is the standard way to document acceptance criteria</a:t>
            </a:r>
            <a:endParaRPr sz="2000">
              <a:highlight>
                <a:schemeClr val="accent6"/>
              </a:highlight>
            </a:endParaRPr>
          </a:p>
          <a:p>
            <a:pPr indent="0" lvl="0" marL="0" rtl="0" algn="l">
              <a:lnSpc>
                <a:spcPct val="115000"/>
              </a:lnSpc>
              <a:spcBef>
                <a:spcPts val="1200"/>
              </a:spcBef>
              <a:spcAft>
                <a:spcPts val="0"/>
              </a:spcAft>
              <a:buSzPts val="1800"/>
              <a:buNone/>
            </a:pPr>
            <a:r>
              <a:rPr lang="en" sz="2000"/>
              <a:t>c) Is not correct. Verbal communication does not allow to physically document the acceptance criteria as part of a user story (”card” aspect in the 3C’s model)</a:t>
            </a:r>
            <a:endParaRPr sz="2000"/>
          </a:p>
          <a:p>
            <a:pPr indent="0" lvl="0" marL="0" rtl="0" algn="l">
              <a:lnSpc>
                <a:spcPct val="115000"/>
              </a:lnSpc>
              <a:spcBef>
                <a:spcPts val="1200"/>
              </a:spcBef>
              <a:spcAft>
                <a:spcPts val="1200"/>
              </a:spcAft>
              <a:buSzPts val="1800"/>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03" name="Google Shape;103;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lnSpc>
                <a:spcPct val="115000"/>
              </a:lnSpc>
              <a:spcBef>
                <a:spcPts val="1200"/>
              </a:spcBef>
              <a:spcAft>
                <a:spcPts val="1200"/>
              </a:spcAft>
              <a:buSzPts val="1800"/>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1" type="body"/>
          </p:nvPr>
        </p:nvSpPr>
        <p:spPr>
          <a:xfrm>
            <a:off x="311700" y="297425"/>
            <a:ext cx="8520600" cy="44787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1"/>
          <p:cNvSpPr txBox="1"/>
          <p:nvPr>
            <p:ph idx="1" type="body"/>
          </p:nvPr>
        </p:nvSpPr>
        <p:spPr>
          <a:xfrm>
            <a:off x="311700" y="262425"/>
            <a:ext cx="8520600" cy="43065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800"/>
              <a:buNone/>
            </a:pPr>
            <a:r>
              <a:rPr lang="en" sz="2500"/>
              <a:t>Which of the following is the BEST example of an ATDD test for this user story?</a:t>
            </a:r>
            <a:endParaRPr sz="2500"/>
          </a:p>
          <a:p>
            <a:pPr indent="0" lvl="0" marL="0" rtl="0" algn="l">
              <a:lnSpc>
                <a:spcPct val="75000"/>
              </a:lnSpc>
              <a:spcBef>
                <a:spcPts val="1200"/>
              </a:spcBef>
              <a:spcAft>
                <a:spcPts val="0"/>
              </a:spcAft>
              <a:buSzPts val="1800"/>
              <a:buNone/>
            </a:pPr>
            <a:r>
              <a:rPr lang="en" sz="2500"/>
              <a:t>a) Test if the editor can save the document after deleting the page content</a:t>
            </a:r>
            <a:endParaRPr sz="2500"/>
          </a:p>
          <a:p>
            <a:pPr indent="0" lvl="0" marL="0" rtl="0" algn="l">
              <a:lnSpc>
                <a:spcPct val="75000"/>
              </a:lnSpc>
              <a:spcBef>
                <a:spcPts val="1200"/>
              </a:spcBef>
              <a:spcAft>
                <a:spcPts val="0"/>
              </a:spcAft>
              <a:buSzPts val="1800"/>
              <a:buNone/>
            </a:pPr>
            <a:r>
              <a:rPr lang="en" sz="2500"/>
              <a:t>b) Test if the content owner can log in and make updates to the content</a:t>
            </a:r>
            <a:endParaRPr sz="2500"/>
          </a:p>
          <a:p>
            <a:pPr indent="0" lvl="0" marL="0" rtl="0" algn="l">
              <a:lnSpc>
                <a:spcPct val="75000"/>
              </a:lnSpc>
              <a:spcBef>
                <a:spcPts val="1200"/>
              </a:spcBef>
              <a:spcAft>
                <a:spcPts val="0"/>
              </a:spcAft>
              <a:buSzPts val="1800"/>
              <a:buNone/>
            </a:pPr>
            <a:r>
              <a:rPr lang="en" sz="2500"/>
              <a:t>c) Test if the editor can schedule the edited content for publication</a:t>
            </a:r>
            <a:endParaRPr sz="2500"/>
          </a:p>
          <a:p>
            <a:pPr indent="0" lvl="0" marL="0" rtl="0" algn="l">
              <a:lnSpc>
                <a:spcPct val="75000"/>
              </a:lnSpc>
              <a:spcBef>
                <a:spcPts val="1200"/>
              </a:spcBef>
              <a:spcAft>
                <a:spcPts val="0"/>
              </a:spcAft>
              <a:buSzPts val="1800"/>
              <a:buNone/>
            </a:pPr>
            <a:r>
              <a:rPr lang="en" sz="2500"/>
              <a:t>d) Test if the editor can reassign to another editor to make updates</a:t>
            </a:r>
            <a:endParaRPr sz="2500"/>
          </a:p>
          <a:p>
            <a:pPr indent="0" lvl="0" marL="0" rtl="0" algn="l">
              <a:lnSpc>
                <a:spcPct val="75000"/>
              </a:lnSpc>
              <a:spcBef>
                <a:spcPts val="1200"/>
              </a:spcBef>
              <a:spcAft>
                <a:spcPts val="0"/>
              </a:spcAft>
              <a:buSzPts val="1800"/>
              <a:buNone/>
            </a:pPr>
            <a:r>
              <a:rPr lang="en" sz="2500"/>
              <a:t>Select ONE option.</a:t>
            </a:r>
            <a:endParaRPr sz="2500"/>
          </a:p>
          <a:p>
            <a:pPr indent="0" lvl="0" marL="0" rtl="0" algn="l">
              <a:lnSpc>
                <a:spcPct val="115000"/>
              </a:lnSpc>
              <a:spcBef>
                <a:spcPts val="1200"/>
              </a:spcBef>
              <a:spcAft>
                <a:spcPts val="1200"/>
              </a:spcAft>
              <a:buSzPts val="1800"/>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lnSpc>
                <a:spcPct val="115000"/>
              </a:lnSpc>
              <a:spcBef>
                <a:spcPts val="1200"/>
              </a:spcBef>
              <a:spcAft>
                <a:spcPts val="0"/>
              </a:spcAft>
              <a:buSzPts val="1800"/>
              <a:buNone/>
            </a:pPr>
            <a:r>
              <a:rPr lang="en" sz="2200"/>
              <a:t>b) Is not correct. Acceptance criteria cover the editor activities, not the content owner activities</a:t>
            </a:r>
            <a:endParaRPr sz="2200"/>
          </a:p>
          <a:p>
            <a:pPr indent="0" lvl="0" marL="0" rtl="0" algn="l">
              <a:lnSpc>
                <a:spcPct val="115000"/>
              </a:lnSpc>
              <a:spcBef>
                <a:spcPts val="1200"/>
              </a:spcBef>
              <a:spcAft>
                <a:spcPts val="0"/>
              </a:spcAft>
              <a:buSzPts val="1800"/>
              <a:buNone/>
            </a:pPr>
            <a:r>
              <a:rPr lang="en" sz="2200"/>
              <a:t>c) Is not correct. Scheduling the edited content for publication may be a nice feature, but it is not covered by the acceptance criteria</a:t>
            </a:r>
            <a:endParaRPr sz="2200"/>
          </a:p>
          <a:p>
            <a:pPr indent="0" lvl="0" marL="0" rtl="0" algn="l">
              <a:lnSpc>
                <a:spcPct val="115000"/>
              </a:lnSpc>
              <a:spcBef>
                <a:spcPts val="1200"/>
              </a:spcBef>
              <a:spcAft>
                <a:spcPts val="1200"/>
              </a:spcAft>
              <a:buSzPts val="1800"/>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940"/>
              <a:t>30. </a:t>
            </a:r>
            <a:r>
              <a:rPr lang="en" sz="1970"/>
              <a:t>How do testers add value to iteration and release planning?</a:t>
            </a:r>
            <a:endParaRPr sz="3940"/>
          </a:p>
        </p:txBody>
      </p:sp>
      <p:sp>
        <p:nvSpPr>
          <p:cNvPr id="486" name="Google Shape;486;p73"/>
          <p:cNvSpPr txBox="1"/>
          <p:nvPr>
            <p:ph idx="1" type="body"/>
          </p:nvPr>
        </p:nvSpPr>
        <p:spPr>
          <a:xfrm>
            <a:off x="311700" y="1266325"/>
            <a:ext cx="8520600" cy="36498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SzPts val="1800"/>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idx="1" type="body"/>
          </p:nvPr>
        </p:nvSpPr>
        <p:spPr>
          <a:xfrm>
            <a:off x="311700" y="2274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a) Is not correct. Priorities for user stories are determined by the business representative together with the development team</a:t>
            </a:r>
            <a:endParaRPr sz="2200"/>
          </a:p>
          <a:p>
            <a:pPr indent="0" lvl="0" marL="0" rtl="0" algn="l">
              <a:lnSpc>
                <a:spcPct val="115000"/>
              </a:lnSpc>
              <a:spcBef>
                <a:spcPts val="1200"/>
              </a:spcBef>
              <a:spcAft>
                <a:spcPts val="0"/>
              </a:spcAft>
              <a:buSzPts val="1800"/>
              <a:buNone/>
            </a:pPr>
            <a:r>
              <a:rPr lang="en" sz="2200"/>
              <a:t>b) Is not correct. Testers focus on both functional and non-functional aspects of the system to be tested</a:t>
            </a:r>
            <a:endParaRPr sz="2200"/>
          </a:p>
          <a:p>
            <a:pPr indent="0" lvl="0" marL="0" rtl="0" algn="l">
              <a:lnSpc>
                <a:spcPct val="115000"/>
              </a:lnSpc>
              <a:spcBef>
                <a:spcPts val="1200"/>
              </a:spcBef>
              <a:spcAft>
                <a:spcPts val="0"/>
              </a:spcAft>
              <a:buSzPts val="1800"/>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lnSpc>
                <a:spcPct val="115000"/>
              </a:lnSpc>
              <a:spcBef>
                <a:spcPts val="1200"/>
              </a:spcBef>
              <a:spcAft>
                <a:spcPts val="1200"/>
              </a:spcAft>
              <a:buSzPts val="1800"/>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40"/>
              <a:t>31. Which TWO of the given options are exit criteria for testing a system?</a:t>
            </a:r>
            <a:endParaRPr sz="2440"/>
          </a:p>
        </p:txBody>
      </p:sp>
      <p:sp>
        <p:nvSpPr>
          <p:cNvPr id="497" name="Google Shape;497;p7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environment readiness</a:t>
            </a:r>
            <a:endParaRPr/>
          </a:p>
          <a:p>
            <a:pPr indent="0" lvl="0" marL="0" rtl="0" algn="l">
              <a:lnSpc>
                <a:spcPct val="115000"/>
              </a:lnSpc>
              <a:spcBef>
                <a:spcPts val="1200"/>
              </a:spcBef>
              <a:spcAft>
                <a:spcPts val="0"/>
              </a:spcAft>
              <a:buSzPts val="1800"/>
              <a:buNone/>
            </a:pPr>
            <a:r>
              <a:rPr lang="en"/>
              <a:t>b) The ability to log in to the test object by the tester</a:t>
            </a:r>
            <a:endParaRPr/>
          </a:p>
          <a:p>
            <a:pPr indent="0" lvl="0" marL="0" rtl="0" algn="l">
              <a:lnSpc>
                <a:spcPct val="115000"/>
              </a:lnSpc>
              <a:spcBef>
                <a:spcPts val="1200"/>
              </a:spcBef>
              <a:spcAft>
                <a:spcPts val="0"/>
              </a:spcAft>
              <a:buSzPts val="1800"/>
              <a:buNone/>
            </a:pPr>
            <a:r>
              <a:rPr lang="en"/>
              <a:t>c) Estimated defect density is reached</a:t>
            </a:r>
            <a:endParaRPr/>
          </a:p>
          <a:p>
            <a:pPr indent="0" lvl="0" marL="0" rtl="0" algn="l">
              <a:lnSpc>
                <a:spcPct val="115000"/>
              </a:lnSpc>
              <a:spcBef>
                <a:spcPts val="1200"/>
              </a:spcBef>
              <a:spcAft>
                <a:spcPts val="0"/>
              </a:spcAft>
              <a:buSzPts val="1800"/>
              <a:buNone/>
            </a:pPr>
            <a:r>
              <a:rPr lang="en"/>
              <a:t>d) Requirements are translated into given/when/then format</a:t>
            </a:r>
            <a:endParaRPr/>
          </a:p>
          <a:p>
            <a:pPr indent="0" lvl="0" marL="0" rtl="0" algn="l">
              <a:lnSpc>
                <a:spcPct val="115000"/>
              </a:lnSpc>
              <a:spcBef>
                <a:spcPts val="1200"/>
              </a:spcBef>
              <a:spcAft>
                <a:spcPts val="0"/>
              </a:spcAft>
              <a:buSzPts val="1800"/>
              <a:buNone/>
            </a:pPr>
            <a:r>
              <a:rPr lang="en"/>
              <a:t>e) Regression tests are automated</a:t>
            </a:r>
            <a:endParaRPr/>
          </a:p>
          <a:p>
            <a:pPr indent="0" lvl="0" marL="0" rtl="0" algn="l">
              <a:lnSpc>
                <a:spcPct val="115000"/>
              </a:lnSpc>
              <a:spcBef>
                <a:spcPts val="1200"/>
              </a:spcBef>
              <a:spcAft>
                <a:spcPts val="0"/>
              </a:spcAft>
              <a:buSzPts val="1800"/>
              <a:buNone/>
            </a:pPr>
            <a:r>
              <a:rPr lang="en"/>
              <a:t>Select TWO options.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idx="1" type="body"/>
          </p:nvPr>
        </p:nvSpPr>
        <p:spPr>
          <a:xfrm>
            <a:off x="311700" y="192450"/>
            <a:ext cx="8520600" cy="46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Test environment readiness is a resource availability criterion; hence it belongs to the entry criteria</a:t>
            </a:r>
            <a:endParaRPr/>
          </a:p>
          <a:p>
            <a:pPr indent="0" lvl="0" marL="0" rtl="0" algn="l">
              <a:lnSpc>
                <a:spcPct val="115000"/>
              </a:lnSpc>
              <a:spcBef>
                <a:spcPts val="1200"/>
              </a:spcBef>
              <a:spcAft>
                <a:spcPts val="0"/>
              </a:spcAft>
              <a:buSzPts val="1800"/>
              <a:buNone/>
            </a:pPr>
            <a:r>
              <a:rPr lang="en"/>
              <a:t>b) Is not correct. This is a resource availability criterion; hence it belongs to the entry criteria</a:t>
            </a:r>
            <a:endParaRPr/>
          </a:p>
          <a:p>
            <a:pPr indent="0" lvl="0" marL="0" rtl="0" algn="l">
              <a:lnSpc>
                <a:spcPct val="115000"/>
              </a:lnSpc>
              <a:spcBef>
                <a:spcPts val="1200"/>
              </a:spcBef>
              <a:spcAft>
                <a:spcPts val="0"/>
              </a:spcAft>
              <a:buSzPts val="1800"/>
              <a:buNone/>
            </a:pPr>
            <a:r>
              <a:rPr lang="en">
                <a:highlight>
                  <a:schemeClr val="accent6"/>
                </a:highlight>
              </a:rPr>
              <a:t>c) Is correct. Estimated defect density is a measure of diligence; hence it belongs to the exit criteria.</a:t>
            </a:r>
            <a:endParaRPr>
              <a:highlight>
                <a:schemeClr val="accent6"/>
              </a:highlight>
            </a:endParaRPr>
          </a:p>
          <a:p>
            <a:pPr indent="0" lvl="0" marL="0" rtl="0" algn="l">
              <a:lnSpc>
                <a:spcPct val="115000"/>
              </a:lnSpc>
              <a:spcBef>
                <a:spcPts val="1200"/>
              </a:spcBef>
              <a:spcAft>
                <a:spcPts val="0"/>
              </a:spcAft>
              <a:buSzPts val="1800"/>
              <a:buNone/>
            </a:pPr>
            <a:r>
              <a:rPr lang="en"/>
              <a:t>d) Is not correct. Requirements translated into a given format result in testable requirements; hence it belongs to the entry criteria</a:t>
            </a:r>
            <a:endParaRPr/>
          </a:p>
          <a:p>
            <a:pPr indent="0" lvl="0" marL="0" rtl="0" algn="l">
              <a:lnSpc>
                <a:spcPct val="115000"/>
              </a:lnSpc>
              <a:spcBef>
                <a:spcPts val="1200"/>
              </a:spcBef>
              <a:spcAft>
                <a:spcPts val="1200"/>
              </a:spcAft>
              <a:buSzPts val="1800"/>
              <a:buNone/>
            </a:pPr>
            <a:r>
              <a:rPr lang="en">
                <a:highlight>
                  <a:schemeClr val="accent6"/>
                </a:highlight>
              </a:rPr>
              <a:t>e) Is correct. Automation of regression</a:t>
            </a:r>
            <a:endParaRPr>
              <a:highlight>
                <a:schemeClr val="accent6"/>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125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32.</a:t>
            </a:r>
            <a:r>
              <a:rPr b="0" lang="en" sz="2400">
                <a:latin typeface="Open Sans"/>
                <a:ea typeface="Open Sans"/>
                <a:cs typeface="Open Sans"/>
                <a:sym typeface="Open Sans"/>
              </a:rPr>
              <a:t>Your team uses the three-point estimation technique to estimate the test effort for a new high-risk feature. The following estimates were made:</a:t>
            </a:r>
            <a:endParaRPr sz="2400"/>
          </a:p>
        </p:txBody>
      </p:sp>
      <p:sp>
        <p:nvSpPr>
          <p:cNvPr id="508" name="Google Shape;508;p77"/>
          <p:cNvSpPr txBox="1"/>
          <p:nvPr>
            <p:ph idx="1" type="body"/>
          </p:nvPr>
        </p:nvSpPr>
        <p:spPr>
          <a:xfrm>
            <a:off x="311700" y="1784475"/>
            <a:ext cx="8520600" cy="30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Your team uses the three-point estimation technique to estimate the test effort for a new high-risk feature. The following estimates were made:</a:t>
            </a:r>
            <a:endParaRPr sz="2200"/>
          </a:p>
          <a:p>
            <a:pPr indent="0" lvl="0" marL="0" rtl="0" algn="l">
              <a:lnSpc>
                <a:spcPct val="115000"/>
              </a:lnSpc>
              <a:spcBef>
                <a:spcPts val="1200"/>
              </a:spcBef>
              <a:spcAft>
                <a:spcPts val="0"/>
              </a:spcAft>
              <a:buSzPts val="1800"/>
              <a:buNone/>
            </a:pPr>
            <a:r>
              <a:rPr lang="en" sz="2200"/>
              <a:t>Most optimistic estimation: 2 person-hours</a:t>
            </a:r>
            <a:endParaRPr sz="2200"/>
          </a:p>
          <a:p>
            <a:pPr indent="0" lvl="0" marL="0" rtl="0" algn="l">
              <a:lnSpc>
                <a:spcPct val="115000"/>
              </a:lnSpc>
              <a:spcBef>
                <a:spcPts val="1200"/>
              </a:spcBef>
              <a:spcAft>
                <a:spcPts val="0"/>
              </a:spcAft>
              <a:buSzPts val="1800"/>
              <a:buNone/>
            </a:pPr>
            <a:r>
              <a:rPr lang="en" sz="2200"/>
              <a:t>Most likely estimation: 11 person-hours</a:t>
            </a:r>
            <a:endParaRPr sz="2200"/>
          </a:p>
          <a:p>
            <a:pPr indent="0" lvl="0" marL="0" rtl="0" algn="l">
              <a:lnSpc>
                <a:spcPct val="115000"/>
              </a:lnSpc>
              <a:spcBef>
                <a:spcPts val="1200"/>
              </a:spcBef>
              <a:spcAft>
                <a:spcPts val="1200"/>
              </a:spcAft>
              <a:buSzPts val="1800"/>
              <a:buNone/>
            </a:pPr>
            <a:r>
              <a:rPr lang="en" sz="2200"/>
              <a:t>Most pessimistic estimation: 14 person-hours</a:t>
            </a:r>
            <a:endParaRPr sz="22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txBox="1"/>
          <p:nvPr>
            <p:ph idx="1" type="body"/>
          </p:nvPr>
        </p:nvSpPr>
        <p:spPr>
          <a:xfrm>
            <a:off x="311700" y="349900"/>
            <a:ext cx="8520600" cy="421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500"/>
              <a:t>What is the final estimate?</a:t>
            </a:r>
            <a:endParaRPr sz="2500"/>
          </a:p>
          <a:p>
            <a:pPr indent="0" lvl="0" marL="0" rtl="0" algn="l">
              <a:lnSpc>
                <a:spcPct val="115000"/>
              </a:lnSpc>
              <a:spcBef>
                <a:spcPts val="1200"/>
              </a:spcBef>
              <a:spcAft>
                <a:spcPts val="0"/>
              </a:spcAft>
              <a:buSzPts val="1800"/>
              <a:buNone/>
            </a:pPr>
            <a:r>
              <a:rPr lang="en" sz="2500"/>
              <a:t>a) 9 person-hours</a:t>
            </a:r>
            <a:endParaRPr sz="2500"/>
          </a:p>
          <a:p>
            <a:pPr indent="0" lvl="0" marL="0" rtl="0" algn="l">
              <a:lnSpc>
                <a:spcPct val="115000"/>
              </a:lnSpc>
              <a:spcBef>
                <a:spcPts val="1200"/>
              </a:spcBef>
              <a:spcAft>
                <a:spcPts val="0"/>
              </a:spcAft>
              <a:buSzPts val="1800"/>
              <a:buNone/>
            </a:pPr>
            <a:r>
              <a:rPr lang="en" sz="2500"/>
              <a:t>b) 14 person-hours</a:t>
            </a:r>
            <a:endParaRPr sz="2500"/>
          </a:p>
          <a:p>
            <a:pPr indent="0" lvl="0" marL="0" rtl="0" algn="l">
              <a:lnSpc>
                <a:spcPct val="115000"/>
              </a:lnSpc>
              <a:spcBef>
                <a:spcPts val="1200"/>
              </a:spcBef>
              <a:spcAft>
                <a:spcPts val="0"/>
              </a:spcAft>
              <a:buSzPts val="1800"/>
              <a:buNone/>
            </a:pPr>
            <a:r>
              <a:rPr lang="en" sz="2500"/>
              <a:t>c) 11 person-hours</a:t>
            </a:r>
            <a:endParaRPr sz="2500"/>
          </a:p>
          <a:p>
            <a:pPr indent="0" lvl="0" marL="0" rtl="0" algn="l">
              <a:lnSpc>
                <a:spcPct val="115000"/>
              </a:lnSpc>
              <a:spcBef>
                <a:spcPts val="1200"/>
              </a:spcBef>
              <a:spcAft>
                <a:spcPts val="0"/>
              </a:spcAft>
              <a:buSzPts val="1800"/>
              <a:buNone/>
            </a:pPr>
            <a:r>
              <a:rPr lang="en" sz="2500"/>
              <a:t>d) 10 person-hours</a:t>
            </a:r>
            <a:endParaRPr sz="2500"/>
          </a:p>
          <a:p>
            <a:pPr indent="0" lvl="0" marL="0" rtl="0" algn="l">
              <a:lnSpc>
                <a:spcPct val="115000"/>
              </a:lnSpc>
              <a:spcBef>
                <a:spcPts val="1200"/>
              </a:spcBef>
              <a:spcAft>
                <a:spcPts val="1200"/>
              </a:spcAft>
              <a:buSzPts val="1800"/>
              <a:buNone/>
            </a:pPr>
            <a:r>
              <a:rPr lang="en" sz="2500"/>
              <a:t>Select ONE option.</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9"/>
          <p:cNvSpPr txBox="1"/>
          <p:nvPr>
            <p:ph idx="1" type="body"/>
          </p:nvPr>
        </p:nvSpPr>
        <p:spPr>
          <a:xfrm>
            <a:off x="311700" y="209950"/>
            <a:ext cx="8520600" cy="458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t>In the three-point estimation technique:</a:t>
            </a:r>
            <a:endParaRPr sz="2400"/>
          </a:p>
          <a:p>
            <a:pPr indent="0" lvl="0" marL="0" rtl="0" algn="l">
              <a:lnSpc>
                <a:spcPct val="115000"/>
              </a:lnSpc>
              <a:spcBef>
                <a:spcPts val="1200"/>
              </a:spcBef>
              <a:spcAft>
                <a:spcPts val="0"/>
              </a:spcAft>
              <a:buSzPts val="1800"/>
              <a:buNone/>
            </a:pPr>
            <a:r>
              <a:rPr lang="en" sz="2400"/>
              <a:t>E = (optimistic + 4*most likely + pessimistic)/6</a:t>
            </a:r>
            <a:endParaRPr sz="2400"/>
          </a:p>
          <a:p>
            <a:pPr indent="0" lvl="0" marL="0" rtl="0" algn="l">
              <a:lnSpc>
                <a:spcPct val="115000"/>
              </a:lnSpc>
              <a:spcBef>
                <a:spcPts val="1200"/>
              </a:spcBef>
              <a:spcAft>
                <a:spcPts val="0"/>
              </a:spcAft>
              <a:buSzPts val="1800"/>
              <a:buNone/>
            </a:pPr>
            <a:r>
              <a:rPr lang="en" sz="2400"/>
              <a:t>E = (2+(4*11)+14)/6 = 10</a:t>
            </a:r>
            <a:endParaRPr sz="2400"/>
          </a:p>
          <a:p>
            <a:pPr indent="0" lvl="0" marL="0" rtl="0" algn="l">
              <a:lnSpc>
                <a:spcPct val="115000"/>
              </a:lnSpc>
              <a:spcBef>
                <a:spcPts val="1200"/>
              </a:spcBef>
              <a:spcAft>
                <a:spcPts val="0"/>
              </a:spcAft>
              <a:buSzPts val="1800"/>
              <a:buNone/>
            </a:pPr>
            <a:r>
              <a:rPr lang="en" sz="2400"/>
              <a:t>Thus:</a:t>
            </a:r>
            <a:endParaRPr sz="2400"/>
          </a:p>
          <a:p>
            <a:pPr indent="0" lvl="0" marL="0" rtl="0" algn="l">
              <a:lnSpc>
                <a:spcPct val="115000"/>
              </a:lnSpc>
              <a:spcBef>
                <a:spcPts val="1200"/>
              </a:spcBef>
              <a:spcAft>
                <a:spcPts val="0"/>
              </a:spcAft>
              <a:buSzPts val="1800"/>
              <a:buNone/>
            </a:pPr>
            <a:r>
              <a:rPr lang="en" sz="2400"/>
              <a:t>a) Is not correct</a:t>
            </a:r>
            <a:endParaRPr sz="2400"/>
          </a:p>
          <a:p>
            <a:pPr indent="0" lvl="0" marL="0" rtl="0" algn="l">
              <a:lnSpc>
                <a:spcPct val="115000"/>
              </a:lnSpc>
              <a:spcBef>
                <a:spcPts val="1200"/>
              </a:spcBef>
              <a:spcAft>
                <a:spcPts val="0"/>
              </a:spcAft>
              <a:buSzPts val="1800"/>
              <a:buNone/>
            </a:pPr>
            <a:r>
              <a:rPr lang="en" sz="2400"/>
              <a:t>b) Is not correct</a:t>
            </a:r>
            <a:endParaRPr sz="2400"/>
          </a:p>
          <a:p>
            <a:pPr indent="0" lvl="0" marL="0" rtl="0" algn="l">
              <a:lnSpc>
                <a:spcPct val="115000"/>
              </a:lnSpc>
              <a:spcBef>
                <a:spcPts val="1200"/>
              </a:spcBef>
              <a:spcAft>
                <a:spcPts val="0"/>
              </a:spcAft>
              <a:buSzPts val="1800"/>
              <a:buNone/>
            </a:pPr>
            <a:r>
              <a:rPr lang="en" sz="2400"/>
              <a:t>c) Is not correct</a:t>
            </a:r>
            <a:endParaRPr sz="2400"/>
          </a:p>
          <a:p>
            <a:pPr indent="0" lvl="0" marL="0" rtl="0" algn="l">
              <a:lnSpc>
                <a:spcPct val="115000"/>
              </a:lnSpc>
              <a:spcBef>
                <a:spcPts val="1200"/>
              </a:spcBef>
              <a:spcAft>
                <a:spcPts val="1200"/>
              </a:spcAft>
              <a:buSzPts val="1800"/>
              <a:buNone/>
            </a:pPr>
            <a:r>
              <a:rPr lang="en" sz="2400">
                <a:highlight>
                  <a:schemeClr val="accent6"/>
                </a:highlight>
              </a:rPr>
              <a:t>d) Is correct</a:t>
            </a:r>
            <a:endParaRPr sz="2400">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14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u="sng"/>
              <a:t>3. 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8"/>
          <p:cNvSpPr txBox="1"/>
          <p:nvPr>
            <p:ph idx="1" type="body"/>
          </p:nvPr>
        </p:nvSpPr>
        <p:spPr>
          <a:xfrm>
            <a:off x="311700" y="1936925"/>
            <a:ext cx="8520600" cy="263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idx="1" type="body"/>
          </p:nvPr>
        </p:nvSpPr>
        <p:spPr>
          <a:xfrm>
            <a:off x="311700" y="314900"/>
            <a:ext cx="8520600" cy="454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n" sz="2600">
                <a:solidFill>
                  <a:schemeClr val="accent1"/>
                </a:solidFill>
              </a:rPr>
              <a:t>33. You are testing a mobile application that allows users to find a nearby </a:t>
            </a:r>
            <a:r>
              <a:rPr lang="en" sz="2600"/>
              <a:t>restaurant based on the type of food they want to eat. Consider the following list of test cases, priorities (i.e., a smaller number means a higher priority), and dependencies: Which of the following test cases should be executed as the third one? Select ONE option.</a:t>
            </a:r>
            <a:endParaRPr sz="2600"/>
          </a:p>
          <a:p>
            <a:pPr indent="0" lvl="0" marL="0" rtl="0" algn="l">
              <a:lnSpc>
                <a:spcPct val="95000"/>
              </a:lnSpc>
              <a:spcBef>
                <a:spcPts val="1200"/>
              </a:spcBef>
              <a:spcAft>
                <a:spcPts val="0"/>
              </a:spcAft>
              <a:buSzPts val="1800"/>
              <a:buNone/>
            </a:pPr>
            <a:r>
              <a:rPr lang="en" sz="2000"/>
              <a:t>a) TC 003</a:t>
            </a:r>
            <a:endParaRPr sz="2000"/>
          </a:p>
          <a:p>
            <a:pPr indent="0" lvl="0" marL="0" rtl="0" algn="l">
              <a:lnSpc>
                <a:spcPct val="95000"/>
              </a:lnSpc>
              <a:spcBef>
                <a:spcPts val="1200"/>
              </a:spcBef>
              <a:spcAft>
                <a:spcPts val="0"/>
              </a:spcAft>
              <a:buSzPts val="1800"/>
              <a:buNone/>
            </a:pPr>
            <a:r>
              <a:rPr lang="en" sz="2000"/>
              <a:t>b) TC 005</a:t>
            </a:r>
            <a:endParaRPr sz="2000"/>
          </a:p>
          <a:p>
            <a:pPr indent="0" lvl="0" marL="0" rtl="0" algn="l">
              <a:lnSpc>
                <a:spcPct val="95000"/>
              </a:lnSpc>
              <a:spcBef>
                <a:spcPts val="1200"/>
              </a:spcBef>
              <a:spcAft>
                <a:spcPts val="0"/>
              </a:spcAft>
              <a:buSzPts val="1800"/>
              <a:buNone/>
            </a:pPr>
            <a:r>
              <a:rPr lang="en" sz="2000"/>
              <a:t>c) TC 002</a:t>
            </a:r>
            <a:endParaRPr sz="2000"/>
          </a:p>
          <a:p>
            <a:pPr indent="0" lvl="0" marL="0" rtl="0" algn="l">
              <a:lnSpc>
                <a:spcPct val="95000"/>
              </a:lnSpc>
              <a:spcBef>
                <a:spcPts val="1200"/>
              </a:spcBef>
              <a:spcAft>
                <a:spcPts val="1200"/>
              </a:spcAft>
              <a:buSzPts val="1800"/>
              <a:buNone/>
            </a:pPr>
            <a:r>
              <a:rPr lang="en" sz="2000"/>
              <a:t>d) TC 001</a:t>
            </a:r>
            <a:endParaRPr sz="2000"/>
          </a:p>
        </p:txBody>
      </p:sp>
      <p:pic>
        <p:nvPicPr>
          <p:cNvPr id="524" name="Google Shape;524;p80"/>
          <p:cNvPicPr preferRelativeResize="0"/>
          <p:nvPr/>
        </p:nvPicPr>
        <p:blipFill rotWithShape="1">
          <a:blip r:embed="rId3">
            <a:alphaModFix/>
          </a:blip>
          <a:srcRect b="0" l="0" r="0" t="0"/>
          <a:stretch/>
        </p:blipFill>
        <p:spPr>
          <a:xfrm>
            <a:off x="3162574" y="3333549"/>
            <a:ext cx="5823976" cy="1529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AutoNum type="alphaLcParenR"/>
            </a:pPr>
            <a:r>
              <a:rPr lang="en"/>
              <a:t>Is correct</a:t>
            </a:r>
            <a:endParaRPr/>
          </a:p>
        </p:txBody>
      </p:sp>
      <p:sp>
        <p:nvSpPr>
          <p:cNvPr id="530" name="Google Shape;530;p8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Test TC 001 must come first, followed by TC 002, to satisfy dependencies. Afterwards, TC 003 to satisfy priority and then TC 004, followed by TC 005.</a:t>
            </a:r>
            <a:endParaRPr/>
          </a:p>
          <a:p>
            <a:pPr indent="0" lvl="0" marL="0" rtl="0" algn="l">
              <a:lnSpc>
                <a:spcPct val="115000"/>
              </a:lnSpc>
              <a:spcBef>
                <a:spcPts val="1200"/>
              </a:spcBef>
              <a:spcAft>
                <a:spcPts val="0"/>
              </a:spcAft>
              <a:buSzPts val="1800"/>
              <a:buNone/>
            </a:pPr>
            <a:r>
              <a:rPr lang="en"/>
              <a:t>Thus:</a:t>
            </a:r>
            <a:endParaRPr/>
          </a:p>
          <a:p>
            <a:pPr indent="0" lvl="0" marL="0" rtl="0" algn="l">
              <a:lnSpc>
                <a:spcPct val="115000"/>
              </a:lnSpc>
              <a:spcBef>
                <a:spcPts val="1200"/>
              </a:spcBef>
              <a:spcAft>
                <a:spcPts val="0"/>
              </a:spcAft>
              <a:buSzPts val="1800"/>
              <a:buNone/>
            </a:pPr>
            <a:r>
              <a:rPr lang="en">
                <a:highlight>
                  <a:schemeClr val="accent6"/>
                </a:highlight>
              </a:rPr>
              <a:t>a) Is correct</a:t>
            </a:r>
            <a:endParaRPr>
              <a:highlight>
                <a:schemeClr val="accent6"/>
              </a:highlight>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t>d) Is not correct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f3140a8ad5_0_0"/>
          <p:cNvSpPr txBox="1"/>
          <p:nvPr>
            <p:ph idx="1" type="body"/>
          </p:nvPr>
        </p:nvSpPr>
        <p:spPr>
          <a:xfrm>
            <a:off x="311700" y="297425"/>
            <a:ext cx="8520600" cy="44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34. </a:t>
            </a:r>
            <a:r>
              <a:rPr b="1" lang="en" sz="2000">
                <a:solidFill>
                  <a:schemeClr val="accent1"/>
                </a:solidFill>
              </a:rPr>
              <a:t>Consider the following test categories (1-4) and agile testing quadrants (A-D):</a:t>
            </a:r>
            <a:endParaRPr b="1" sz="2000">
              <a:solidFill>
                <a:schemeClr val="accent1"/>
              </a:solidFill>
            </a:endParaRPr>
          </a:p>
          <a:p>
            <a:pPr indent="0" lvl="0" marL="457200" rtl="0" algn="l">
              <a:spcBef>
                <a:spcPts val="0"/>
              </a:spcBef>
              <a:spcAft>
                <a:spcPts val="0"/>
              </a:spcAft>
              <a:buNone/>
            </a:pPr>
            <a:r>
              <a:rPr lang="en" sz="2000"/>
              <a:t>1. Usability testing</a:t>
            </a:r>
            <a:endParaRPr sz="2000"/>
          </a:p>
          <a:p>
            <a:pPr indent="0" lvl="0" marL="457200" rtl="0" algn="l">
              <a:spcBef>
                <a:spcPts val="0"/>
              </a:spcBef>
              <a:spcAft>
                <a:spcPts val="0"/>
              </a:spcAft>
              <a:buNone/>
            </a:pPr>
            <a:r>
              <a:rPr lang="en" sz="2000"/>
              <a:t>2. Component testing</a:t>
            </a:r>
            <a:endParaRPr sz="2000"/>
          </a:p>
          <a:p>
            <a:pPr indent="0" lvl="0" marL="457200" rtl="0" algn="l">
              <a:spcBef>
                <a:spcPts val="0"/>
              </a:spcBef>
              <a:spcAft>
                <a:spcPts val="0"/>
              </a:spcAft>
              <a:buNone/>
            </a:pPr>
            <a:r>
              <a:rPr lang="en" sz="2000"/>
              <a:t>3. Functional testing</a:t>
            </a:r>
            <a:endParaRPr sz="2000"/>
          </a:p>
          <a:p>
            <a:pPr indent="0" lvl="0" marL="457200" rtl="0" algn="l">
              <a:spcBef>
                <a:spcPts val="0"/>
              </a:spcBef>
              <a:spcAft>
                <a:spcPts val="0"/>
              </a:spcAft>
              <a:buNone/>
            </a:pPr>
            <a:r>
              <a:rPr lang="en" sz="2000"/>
              <a:t>4. Reliability testing</a:t>
            </a:r>
            <a:endParaRPr sz="2000"/>
          </a:p>
          <a:p>
            <a:pPr indent="0" lvl="0" marL="0" rtl="0" algn="l">
              <a:spcBef>
                <a:spcPts val="0"/>
              </a:spcBef>
              <a:spcAft>
                <a:spcPts val="0"/>
              </a:spcAft>
              <a:buNone/>
            </a:pPr>
            <a:r>
              <a:rPr lang="en" sz="2000"/>
              <a:t>A. Agile testing quadrant Q1: technology facing, supporting the development team</a:t>
            </a:r>
            <a:endParaRPr sz="2000"/>
          </a:p>
          <a:p>
            <a:pPr indent="0" lvl="0" marL="0" rtl="0" algn="l">
              <a:spcBef>
                <a:spcPts val="0"/>
              </a:spcBef>
              <a:spcAft>
                <a:spcPts val="0"/>
              </a:spcAft>
              <a:buNone/>
            </a:pPr>
            <a:r>
              <a:rPr lang="en" sz="2000"/>
              <a:t>B. Agile testing quadrant Q2: business facing, supporting the development team</a:t>
            </a:r>
            <a:endParaRPr sz="2000"/>
          </a:p>
          <a:p>
            <a:pPr indent="0" lvl="0" marL="0" rtl="0" algn="l">
              <a:spcBef>
                <a:spcPts val="0"/>
              </a:spcBef>
              <a:spcAft>
                <a:spcPts val="0"/>
              </a:spcAft>
              <a:buNone/>
            </a:pPr>
            <a:r>
              <a:rPr lang="en" sz="2000"/>
              <a:t>C. Agile testing quadrant Q3: business facing, critique the product</a:t>
            </a:r>
            <a:endParaRPr sz="2000"/>
          </a:p>
          <a:p>
            <a:pPr indent="0" lvl="0" marL="0" rtl="0" algn="l">
              <a:spcBef>
                <a:spcPts val="0"/>
              </a:spcBef>
              <a:spcAft>
                <a:spcPts val="0"/>
              </a:spcAft>
              <a:buNone/>
            </a:pPr>
            <a:r>
              <a:rPr lang="en" sz="2000"/>
              <a:t>D. Agile testing quadrant Q4: technology facing, critique the product</a:t>
            </a:r>
            <a:endParaRPr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f3140a8ad5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1" name="Google Shape;541;g2f3140a8ad5_0_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How do the following test categories map onto the agile testing quadrants?</a:t>
            </a:r>
            <a:endParaRPr sz="2500"/>
          </a:p>
          <a:p>
            <a:pPr indent="0" lvl="0" marL="0" rtl="0" algn="l">
              <a:spcBef>
                <a:spcPts val="0"/>
              </a:spcBef>
              <a:spcAft>
                <a:spcPts val="0"/>
              </a:spcAft>
              <a:buNone/>
            </a:pPr>
            <a:r>
              <a:rPr lang="en" sz="2500"/>
              <a:t>a) 1C, 2A, 3B, 4D</a:t>
            </a:r>
            <a:endParaRPr sz="2500"/>
          </a:p>
          <a:p>
            <a:pPr indent="0" lvl="0" marL="0" rtl="0" algn="l">
              <a:spcBef>
                <a:spcPts val="0"/>
              </a:spcBef>
              <a:spcAft>
                <a:spcPts val="0"/>
              </a:spcAft>
              <a:buNone/>
            </a:pPr>
            <a:r>
              <a:rPr lang="en" sz="2500"/>
              <a:t>b) 1D, 2A, 3C, 4B</a:t>
            </a:r>
            <a:endParaRPr sz="2500"/>
          </a:p>
          <a:p>
            <a:pPr indent="0" lvl="0" marL="0" rtl="0" algn="l">
              <a:spcBef>
                <a:spcPts val="0"/>
              </a:spcBef>
              <a:spcAft>
                <a:spcPts val="0"/>
              </a:spcAft>
              <a:buNone/>
            </a:pPr>
            <a:r>
              <a:rPr lang="en" sz="2500"/>
              <a:t>c) 1C, 2B, 3D, 4A</a:t>
            </a:r>
            <a:endParaRPr sz="2500"/>
          </a:p>
          <a:p>
            <a:pPr indent="0" lvl="0" marL="0" rtl="0" algn="l">
              <a:spcBef>
                <a:spcPts val="0"/>
              </a:spcBef>
              <a:spcAft>
                <a:spcPts val="0"/>
              </a:spcAft>
              <a:buNone/>
            </a:pPr>
            <a:r>
              <a:rPr lang="en" sz="2500"/>
              <a:t>d) 1D, 2B, 3C, 4A</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f3140a8ad5_0_11"/>
          <p:cNvSpPr txBox="1"/>
          <p:nvPr>
            <p:ph idx="1" type="body"/>
          </p:nvPr>
        </p:nvSpPr>
        <p:spPr>
          <a:xfrm>
            <a:off x="311700" y="297425"/>
            <a:ext cx="8520600" cy="44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Considering:</a:t>
            </a:r>
            <a:endParaRPr sz="2400"/>
          </a:p>
          <a:p>
            <a:pPr indent="0" lvl="0" marL="0" rtl="0" algn="l">
              <a:spcBef>
                <a:spcPts val="0"/>
              </a:spcBef>
              <a:spcAft>
                <a:spcPts val="0"/>
              </a:spcAft>
              <a:buNone/>
            </a:pPr>
            <a:r>
              <a:rPr lang="en" sz="2400"/>
              <a:t>Usability testing is in Q3 (1 – C)</a:t>
            </a:r>
            <a:endParaRPr sz="2400"/>
          </a:p>
          <a:p>
            <a:pPr indent="0" lvl="0" marL="0" rtl="0" algn="l">
              <a:spcBef>
                <a:spcPts val="0"/>
              </a:spcBef>
              <a:spcAft>
                <a:spcPts val="0"/>
              </a:spcAft>
              <a:buNone/>
            </a:pPr>
            <a:r>
              <a:rPr lang="en" sz="2400"/>
              <a:t>Component testing is in Q1 (2 – A)</a:t>
            </a:r>
            <a:endParaRPr sz="2400"/>
          </a:p>
          <a:p>
            <a:pPr indent="0" lvl="0" marL="0" rtl="0" algn="l">
              <a:spcBef>
                <a:spcPts val="0"/>
              </a:spcBef>
              <a:spcAft>
                <a:spcPts val="0"/>
              </a:spcAft>
              <a:buNone/>
            </a:pPr>
            <a:r>
              <a:rPr lang="en" sz="2400"/>
              <a:t>Functional testing is in Q2 (3 – B)</a:t>
            </a:r>
            <a:endParaRPr sz="2400"/>
          </a:p>
          <a:p>
            <a:pPr indent="0" lvl="0" marL="0" rtl="0" algn="l">
              <a:spcBef>
                <a:spcPts val="0"/>
              </a:spcBef>
              <a:spcAft>
                <a:spcPts val="0"/>
              </a:spcAft>
              <a:buNone/>
            </a:pPr>
            <a:r>
              <a:rPr lang="en" sz="2400"/>
              <a:t>Reliability testing is in Q4 (4 – D)</a:t>
            </a:r>
            <a:endParaRPr sz="2400"/>
          </a:p>
          <a:p>
            <a:pPr indent="0" lvl="0" marL="0" rtl="0" algn="l">
              <a:spcBef>
                <a:spcPts val="0"/>
              </a:spcBef>
              <a:spcAft>
                <a:spcPts val="0"/>
              </a:spcAft>
              <a:buNone/>
            </a:pPr>
            <a:r>
              <a:rPr lang="en" sz="2400"/>
              <a:t>Thus:</a:t>
            </a:r>
            <a:endParaRPr sz="2400"/>
          </a:p>
          <a:p>
            <a:pPr indent="0" lvl="0" marL="0" rtl="0" algn="l">
              <a:spcBef>
                <a:spcPts val="0"/>
              </a:spcBef>
              <a:spcAft>
                <a:spcPts val="0"/>
              </a:spcAft>
              <a:buNone/>
            </a:pPr>
            <a:r>
              <a:rPr lang="en" sz="2400">
                <a:highlight>
                  <a:schemeClr val="accent6"/>
                </a:highlight>
              </a:rPr>
              <a:t>a) Is correct</a:t>
            </a:r>
            <a:endParaRPr sz="2400">
              <a:highlight>
                <a:schemeClr val="accent6"/>
              </a:highlight>
            </a:endParaRPr>
          </a:p>
          <a:p>
            <a:pPr indent="0" lvl="0" marL="0" rtl="0" algn="l">
              <a:spcBef>
                <a:spcPts val="0"/>
              </a:spcBef>
              <a:spcAft>
                <a:spcPts val="0"/>
              </a:spcAft>
              <a:buNone/>
            </a:pPr>
            <a:r>
              <a:rPr lang="en" sz="2400"/>
              <a:t>b) Is not correct</a:t>
            </a:r>
            <a:endParaRPr sz="2400"/>
          </a:p>
          <a:p>
            <a:pPr indent="0" lvl="0" marL="0" rtl="0" algn="l">
              <a:spcBef>
                <a:spcPts val="0"/>
              </a:spcBef>
              <a:spcAft>
                <a:spcPts val="0"/>
              </a:spcAft>
              <a:buNone/>
            </a:pPr>
            <a:r>
              <a:rPr lang="en" sz="2400"/>
              <a:t>c) Is not correct</a:t>
            </a:r>
            <a:endParaRPr sz="2400"/>
          </a:p>
          <a:p>
            <a:pPr indent="0" lvl="0" marL="0" rtl="0" algn="l">
              <a:spcBef>
                <a:spcPts val="0"/>
              </a:spcBef>
              <a:spcAft>
                <a:spcPts val="0"/>
              </a:spcAft>
              <a:buNone/>
            </a:pPr>
            <a:r>
              <a:rPr lang="en" sz="2400"/>
              <a:t>d) Is not correct</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f3140a8ad5_0_17"/>
          <p:cNvSpPr txBox="1"/>
          <p:nvPr>
            <p:ph idx="1" type="body"/>
          </p:nvPr>
        </p:nvSpPr>
        <p:spPr>
          <a:xfrm>
            <a:off x="311700" y="349900"/>
            <a:ext cx="8520600" cy="444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accent1"/>
                </a:solidFill>
                <a:latin typeface="PT Sans Narrow"/>
                <a:ea typeface="PT Sans Narrow"/>
                <a:cs typeface="PT Sans Narrow"/>
                <a:sym typeface="PT Sans Narrow"/>
              </a:rPr>
              <a:t>35. </a:t>
            </a:r>
            <a:r>
              <a:rPr lang="en" sz="3000">
                <a:solidFill>
                  <a:schemeClr val="accent1"/>
                </a:solidFill>
                <a:latin typeface="PT Sans Narrow"/>
                <a:ea typeface="PT Sans Narrow"/>
                <a:cs typeface="PT Sans Narrow"/>
                <a:sym typeface="PT Sans Narrow"/>
              </a:rPr>
              <a:t>During a risk analysis the following risk was identified and assessed:</a:t>
            </a:r>
            <a:endParaRPr sz="30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lang="en" sz="2600"/>
              <a:t>Risk</a:t>
            </a:r>
            <a:r>
              <a:rPr lang="en" sz="2600"/>
              <a:t>: Response time is too long to generate a report</a:t>
            </a:r>
            <a:endParaRPr sz="2600"/>
          </a:p>
          <a:p>
            <a:pPr indent="0" lvl="0" marL="0" rtl="0" algn="l">
              <a:spcBef>
                <a:spcPts val="0"/>
              </a:spcBef>
              <a:spcAft>
                <a:spcPts val="0"/>
              </a:spcAft>
              <a:buNone/>
            </a:pPr>
            <a:r>
              <a:rPr b="1" lang="en" sz="2600"/>
              <a:t>Risk likelihood</a:t>
            </a:r>
            <a:r>
              <a:rPr lang="en" sz="2600"/>
              <a:t>: medium; risk impact: high</a:t>
            </a:r>
            <a:endParaRPr sz="2600"/>
          </a:p>
          <a:p>
            <a:pPr indent="0" lvl="0" marL="0" rtl="0" algn="l">
              <a:spcBef>
                <a:spcPts val="0"/>
              </a:spcBef>
              <a:spcAft>
                <a:spcPts val="0"/>
              </a:spcAft>
              <a:buNone/>
            </a:pPr>
            <a:r>
              <a:rPr lang="en" sz="2600"/>
              <a:t>Response to risk:</a:t>
            </a:r>
            <a:endParaRPr sz="2600"/>
          </a:p>
          <a:p>
            <a:pPr indent="0" lvl="0" marL="0" rtl="0" algn="l">
              <a:spcBef>
                <a:spcPts val="0"/>
              </a:spcBef>
              <a:spcAft>
                <a:spcPts val="0"/>
              </a:spcAft>
              <a:buNone/>
            </a:pPr>
            <a:r>
              <a:rPr lang="en" sz="2600"/>
              <a:t>o An independent test team performs performance testing during system testing</a:t>
            </a:r>
            <a:endParaRPr sz="2600"/>
          </a:p>
          <a:p>
            <a:pPr indent="0" lvl="0" marL="0" rtl="0" algn="l">
              <a:spcBef>
                <a:spcPts val="0"/>
              </a:spcBef>
              <a:spcAft>
                <a:spcPts val="0"/>
              </a:spcAft>
              <a:buNone/>
            </a:pPr>
            <a:r>
              <a:rPr lang="en" sz="2600"/>
              <a:t>o A selected sample of end users performs alpha and beta acceptance testing before the release</a:t>
            </a:r>
            <a:endParaRPr sz="2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f3140a8ad5_0_29"/>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measure is proposed to be taken in response to this analyzed risk?</a:t>
            </a:r>
            <a:endParaRPr sz="2500"/>
          </a:p>
          <a:p>
            <a:pPr indent="0" lvl="0" marL="0" rtl="0" algn="l">
              <a:spcBef>
                <a:spcPts val="0"/>
              </a:spcBef>
              <a:spcAft>
                <a:spcPts val="0"/>
              </a:spcAft>
              <a:buNone/>
            </a:pPr>
            <a:r>
              <a:rPr lang="en" sz="2500"/>
              <a:t>a) Risk acceptance</a:t>
            </a:r>
            <a:endParaRPr sz="2500"/>
          </a:p>
          <a:p>
            <a:pPr indent="0" lvl="0" marL="0" rtl="0" algn="l">
              <a:spcBef>
                <a:spcPts val="0"/>
              </a:spcBef>
              <a:spcAft>
                <a:spcPts val="0"/>
              </a:spcAft>
              <a:buNone/>
            </a:pPr>
            <a:r>
              <a:rPr lang="en" sz="2500"/>
              <a:t>b) Contingency plan</a:t>
            </a:r>
            <a:endParaRPr sz="2500"/>
          </a:p>
          <a:p>
            <a:pPr indent="0" lvl="0" marL="0" rtl="0" algn="l">
              <a:spcBef>
                <a:spcPts val="0"/>
              </a:spcBef>
              <a:spcAft>
                <a:spcPts val="0"/>
              </a:spcAft>
              <a:buNone/>
            </a:pPr>
            <a:r>
              <a:rPr lang="en" sz="2500"/>
              <a:t>c) Risk mitigation</a:t>
            </a:r>
            <a:endParaRPr sz="2500"/>
          </a:p>
          <a:p>
            <a:pPr indent="0" lvl="0" marL="0" rtl="0" algn="l">
              <a:spcBef>
                <a:spcPts val="0"/>
              </a:spcBef>
              <a:spcAft>
                <a:spcPts val="0"/>
              </a:spcAft>
              <a:buNone/>
            </a:pPr>
            <a:r>
              <a:rPr lang="en" sz="2500"/>
              <a:t>d) Risk transfer</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f3140a8ad5_0_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is correct</a:t>
            </a:r>
            <a:endParaRPr/>
          </a:p>
        </p:txBody>
      </p:sp>
      <p:sp>
        <p:nvSpPr>
          <p:cNvPr id="562" name="Google Shape;562;g2f3140a8ad5_0_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 Is not correct. We do not accept the risk; concrete actions are proposed</a:t>
            </a:r>
            <a:endParaRPr sz="2500"/>
          </a:p>
          <a:p>
            <a:pPr indent="0" lvl="0" marL="0" rtl="0" algn="l">
              <a:spcBef>
                <a:spcPts val="0"/>
              </a:spcBef>
              <a:spcAft>
                <a:spcPts val="0"/>
              </a:spcAft>
              <a:buNone/>
            </a:pPr>
            <a:r>
              <a:rPr lang="en" sz="2500"/>
              <a:t>b) Is not correct. No contingency plans are proposed</a:t>
            </a:r>
            <a:endParaRPr sz="2500"/>
          </a:p>
          <a:p>
            <a:pPr indent="0" lvl="0" marL="0" rtl="0" algn="l">
              <a:spcBef>
                <a:spcPts val="0"/>
              </a:spcBef>
              <a:spcAft>
                <a:spcPts val="0"/>
              </a:spcAft>
              <a:buNone/>
            </a:pPr>
            <a:r>
              <a:rPr lang="en" sz="2500">
                <a:highlight>
                  <a:schemeClr val="accent6"/>
                </a:highlight>
              </a:rPr>
              <a:t>c) Is correct. The proposed actions are related to testing, which is a form of risk mitigation</a:t>
            </a:r>
            <a:endParaRPr sz="2500">
              <a:highlight>
                <a:schemeClr val="accent6"/>
              </a:highlight>
            </a:endParaRPr>
          </a:p>
          <a:p>
            <a:pPr indent="0" lvl="0" marL="0" rtl="0" algn="l">
              <a:spcBef>
                <a:spcPts val="0"/>
              </a:spcBef>
              <a:spcAft>
                <a:spcPts val="0"/>
              </a:spcAft>
              <a:buNone/>
            </a:pPr>
            <a:r>
              <a:rPr lang="en" sz="2500"/>
              <a:t>d) Is not correct. Risk is not transferred but mitigated</a:t>
            </a:r>
            <a:endParaRPr sz="25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f3140a8ad5_1_0"/>
          <p:cNvSpPr txBox="1"/>
          <p:nvPr>
            <p:ph idx="1" type="body"/>
          </p:nvPr>
        </p:nvSpPr>
        <p:spPr>
          <a:xfrm>
            <a:off x="311700" y="297425"/>
            <a:ext cx="8520600" cy="449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700">
                <a:solidFill>
                  <a:schemeClr val="accent1"/>
                </a:solidFill>
                <a:latin typeface="PT Sans Narrow"/>
                <a:ea typeface="PT Sans Narrow"/>
                <a:cs typeface="PT Sans Narrow"/>
                <a:sym typeface="PT Sans Narrow"/>
              </a:rPr>
              <a:t>36. Which tool can be used by an agile team to show the amount of work that has been completed and the amount of total work remaining for a given iteration?</a:t>
            </a:r>
            <a:endParaRPr sz="27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lang="en" sz="2700"/>
              <a:t>a) Acceptance criteria</a:t>
            </a:r>
            <a:endParaRPr sz="2700"/>
          </a:p>
          <a:p>
            <a:pPr indent="0" lvl="0" marL="0" rtl="0" algn="l">
              <a:spcBef>
                <a:spcPts val="0"/>
              </a:spcBef>
              <a:spcAft>
                <a:spcPts val="0"/>
              </a:spcAft>
              <a:buNone/>
            </a:pPr>
            <a:r>
              <a:rPr lang="en" sz="2700"/>
              <a:t>b) Defect report</a:t>
            </a:r>
            <a:endParaRPr sz="2700"/>
          </a:p>
          <a:p>
            <a:pPr indent="0" lvl="0" marL="0" rtl="0" algn="l">
              <a:spcBef>
                <a:spcPts val="0"/>
              </a:spcBef>
              <a:spcAft>
                <a:spcPts val="0"/>
              </a:spcAft>
              <a:buNone/>
            </a:pPr>
            <a:r>
              <a:rPr lang="en" sz="2700"/>
              <a:t>c) Test completion report</a:t>
            </a:r>
            <a:endParaRPr sz="2700"/>
          </a:p>
          <a:p>
            <a:pPr indent="0" lvl="0" marL="0" rtl="0" algn="l">
              <a:spcBef>
                <a:spcPts val="0"/>
              </a:spcBef>
              <a:spcAft>
                <a:spcPts val="0"/>
              </a:spcAft>
              <a:buNone/>
            </a:pPr>
            <a:r>
              <a:rPr lang="en" sz="2700"/>
              <a:t>d) Burndown chart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2700"/>
              <a:t>Select ONE option.</a:t>
            </a:r>
            <a:endParaRPr sz="2700"/>
          </a:p>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f3140a8ad5_1_10"/>
          <p:cNvSpPr txBox="1"/>
          <p:nvPr>
            <p:ph idx="1" type="body"/>
          </p:nvPr>
        </p:nvSpPr>
        <p:spPr>
          <a:xfrm>
            <a:off x="311700" y="244925"/>
            <a:ext cx="8520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 </a:t>
            </a:r>
            <a:r>
              <a:rPr lang="en" sz="2300"/>
              <a:t>Is not correct. Acceptance criteria are the conditions used to decide whether the user story is ready. They cannot show work progress</a:t>
            </a:r>
            <a:endParaRPr sz="2300"/>
          </a:p>
          <a:p>
            <a:pPr indent="0" lvl="0" marL="0" rtl="0" algn="l">
              <a:spcBef>
                <a:spcPts val="0"/>
              </a:spcBef>
              <a:spcAft>
                <a:spcPts val="0"/>
              </a:spcAft>
              <a:buNone/>
            </a:pPr>
            <a:r>
              <a:rPr b="1" lang="en" sz="2300"/>
              <a:t>b)</a:t>
            </a:r>
            <a:r>
              <a:rPr lang="en" sz="2300"/>
              <a:t> Is not correct. Defect reports inform about the defects. They do not show work progress</a:t>
            </a:r>
            <a:endParaRPr sz="2300"/>
          </a:p>
          <a:p>
            <a:pPr indent="0" lvl="0" marL="0" rtl="0" algn="l">
              <a:spcBef>
                <a:spcPts val="0"/>
              </a:spcBef>
              <a:spcAft>
                <a:spcPts val="0"/>
              </a:spcAft>
              <a:buNone/>
            </a:pPr>
            <a:r>
              <a:rPr b="1" lang="en" sz="2300"/>
              <a:t>c)</a:t>
            </a:r>
            <a:r>
              <a:rPr lang="en" sz="2300"/>
              <a:t> Is not correct. Test completion report can be created after the iteration is finished, so it will not show the progress continuously within an iteration</a:t>
            </a:r>
            <a:endParaRPr sz="2300"/>
          </a:p>
          <a:p>
            <a:pPr indent="0" lvl="0" marL="0" rtl="0" algn="l">
              <a:spcBef>
                <a:spcPts val="0"/>
              </a:spcBef>
              <a:spcAft>
                <a:spcPts val="0"/>
              </a:spcAft>
              <a:buNone/>
            </a:pPr>
            <a:r>
              <a:rPr b="1" lang="en" sz="2300">
                <a:highlight>
                  <a:schemeClr val="accent6"/>
                </a:highlight>
              </a:rPr>
              <a:t>d) </a:t>
            </a:r>
            <a:r>
              <a:rPr lang="en" sz="2300">
                <a:highlight>
                  <a:schemeClr val="accent6"/>
                </a:highlight>
              </a:rPr>
              <a:t>Is correct. Burndown charts are a graphical representation of work left to do versus time remaining. They are updated daily, so they can continuously show the work progress</a:t>
            </a:r>
            <a:endParaRPr sz="2300">
              <a:highlight>
                <a:schemeClr val="accent6"/>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Tests wear out</a:t>
            </a:r>
            <a:endParaRPr sz="2000">
              <a:highlight>
                <a:schemeClr val="lt1"/>
              </a:highlight>
            </a:endParaRPr>
          </a:p>
        </p:txBody>
      </p:sp>
      <p:sp>
        <p:nvSpPr>
          <p:cNvPr id="115" name="Google Shape;115;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SzPts val="1800"/>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SzPts val="1800"/>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SzPts val="1800"/>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