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Lst>
  <p:sldSz cy="5143500" cx="9144000"/>
  <p:notesSz cx="6858000" cy="9144000"/>
  <p:embeddedFontLst>
    <p:embeddedFont>
      <p:font typeface="PT Sans Narrow"/>
      <p:regular r:id="rId103"/>
      <p:bold r:id="rId104"/>
    </p:embeddedFont>
    <p:embeddedFont>
      <p:font typeface="Open Sans"/>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9" roundtripDataSignature="AMtx7mgVhHyMfMAfxswJyCxVIIU1csaR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E3D652-8CFD-408C-B095-F3DED34835DF}">
  <a:tblStyle styleId="{2EE3D652-8CFD-408C-B095-F3DED34835D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OpenSans-italic.fntdata"/><Relationship Id="rId106" Type="http://schemas.openxmlformats.org/officeDocument/2006/relationships/font" Target="fonts/OpenSans-bold.fntdata"/><Relationship Id="rId105" Type="http://schemas.openxmlformats.org/officeDocument/2006/relationships/font" Target="fonts/OpenSans-regular.fntdata"/><Relationship Id="rId104" Type="http://schemas.openxmlformats.org/officeDocument/2006/relationships/font" Target="fonts/PTSansNarrow-bold.fntdata"/><Relationship Id="rId109" Type="http://customschemas.google.com/relationships/presentationmetadata" Target="metadata"/><Relationship Id="rId108" Type="http://schemas.openxmlformats.org/officeDocument/2006/relationships/font" Target="fonts/OpenSans-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PTSansNarrow-regular.fntdata"/><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f3140a8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f3140a8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3140a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3140a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3140a8a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3140a8a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f3140a8a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f3140a8a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f3140a8a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f3140a8a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3140a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3140a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3140a8a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3140a8a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3140a8a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3140a8a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f3140a8a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f3140a8a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f3140a8ad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f3140a8ad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f3140a8ad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f3140a8ad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f3140a8ad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f3140a8ad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f3140a8ad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f3140a8ad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f3140a8ad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f3140a8ad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f3140a8ad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f3140a8ad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8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8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83"/>
          <p:cNvGrpSpPr/>
          <p:nvPr/>
        </p:nvGrpSpPr>
        <p:grpSpPr>
          <a:xfrm>
            <a:off x="1004144" y="1022025"/>
            <a:ext cx="7136668" cy="152400"/>
            <a:chOff x="1346429" y="1011300"/>
            <a:chExt cx="6452100" cy="152400"/>
          </a:xfrm>
        </p:grpSpPr>
        <p:cxnSp>
          <p:nvCxnSpPr>
            <p:cNvPr id="13" name="Google Shape;13;p8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8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83"/>
          <p:cNvGrpSpPr/>
          <p:nvPr/>
        </p:nvGrpSpPr>
        <p:grpSpPr>
          <a:xfrm>
            <a:off x="1004151" y="3969100"/>
            <a:ext cx="7136668" cy="152400"/>
            <a:chOff x="1346435" y="3969088"/>
            <a:chExt cx="6452100" cy="152400"/>
          </a:xfrm>
        </p:grpSpPr>
        <p:cxnSp>
          <p:nvCxnSpPr>
            <p:cNvPr id="16" name="Google Shape;16;p8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8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8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8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9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9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8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8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ISTQB</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21" name="Google Shape;121;p10"/>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445025"/>
            <a:ext cx="8520600" cy="11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11"/>
          <p:cNvSpPr txBox="1"/>
          <p:nvPr>
            <p:ph idx="1" type="body"/>
          </p:nvPr>
        </p:nvSpPr>
        <p:spPr>
          <a:xfrm>
            <a:off x="311700" y="1607225"/>
            <a:ext cx="8520600" cy="294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8"/>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lnSpc>
                <a:spcPct val="115000"/>
              </a:lnSpc>
              <a:spcBef>
                <a:spcPts val="1200"/>
              </a:spcBef>
              <a:spcAft>
                <a:spcPts val="0"/>
              </a:spcAft>
              <a:buSzPct val="102418"/>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lnSpc>
                <a:spcPct val="115000"/>
              </a:lnSpc>
              <a:spcBef>
                <a:spcPts val="1200"/>
              </a:spcBef>
              <a:spcAft>
                <a:spcPts val="1200"/>
              </a:spcAft>
              <a:buSzPct val="102418"/>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t>b) This is an example of defining test conditions which is a part of test analysis</a:t>
            </a:r>
            <a:endParaRPr sz="2000"/>
          </a:p>
        </p:txBody>
      </p:sp>
      <p:sp>
        <p:nvSpPr>
          <p:cNvPr id="133" name="Google Shape;13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11700" y="445025"/>
            <a:ext cx="8520600" cy="4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13"/>
          <p:cNvSpPr txBox="1"/>
          <p:nvPr>
            <p:ph idx="1" type="body"/>
          </p:nvPr>
        </p:nvSpPr>
        <p:spPr>
          <a:xfrm>
            <a:off x="311700" y="928625"/>
            <a:ext cx="8520600" cy="3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20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700"/>
              <a:t>5. 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14"/>
          <p:cNvSpPr txBox="1"/>
          <p:nvPr>
            <p:ph idx="1" type="body"/>
          </p:nvPr>
        </p:nvSpPr>
        <p:spPr>
          <a:xfrm>
            <a:off x="311700" y="2547575"/>
            <a:ext cx="8520600" cy="20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445025"/>
            <a:ext cx="8520600" cy="4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15"/>
          <p:cNvSpPr txBox="1"/>
          <p:nvPr>
            <p:ph idx="1" type="body"/>
          </p:nvPr>
        </p:nvSpPr>
        <p:spPr>
          <a:xfrm>
            <a:off x="311700" y="930725"/>
            <a:ext cx="85206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44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Further Explanation</a:t>
            </a:r>
            <a:endParaRPr b="0" sz="2000"/>
          </a:p>
        </p:txBody>
      </p:sp>
      <p:sp>
        <p:nvSpPr>
          <p:cNvPr id="157" name="Google Shape;157;p16"/>
          <p:cNvSpPr txBox="1"/>
          <p:nvPr>
            <p:ph idx="1" type="body"/>
          </p:nvPr>
        </p:nvSpPr>
        <p:spPr>
          <a:xfrm>
            <a:off x="311700" y="891125"/>
            <a:ext cx="8520600" cy="367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lnSpc>
                <a:spcPct val="115000"/>
              </a:lnSpc>
              <a:spcBef>
                <a:spcPts val="1200"/>
              </a:spcBef>
              <a:spcAft>
                <a:spcPts val="0"/>
              </a:spcAft>
              <a:buSzPct val="142857"/>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lnSpc>
                <a:spcPct val="115000"/>
              </a:lnSpc>
              <a:spcBef>
                <a:spcPts val="1200"/>
              </a:spcBef>
              <a:spcAft>
                <a:spcPts val="1200"/>
              </a:spcAft>
              <a:buSzPct val="142857"/>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accent4"/>
                </a:solidFill>
              </a:rPr>
              <a:t>6. Which TWO of the following tasks belong MAINLY to a testing role?</a:t>
            </a:r>
            <a:endParaRPr sz="2000">
              <a:solidFill>
                <a:schemeClr val="accent4"/>
              </a:solidFill>
            </a:endParaRPr>
          </a:p>
        </p:txBody>
      </p:sp>
      <p:sp>
        <p:nvSpPr>
          <p:cNvPr id="163" name="Google Shape;163;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Configure test environments </a:t>
            </a:r>
            <a:endParaRPr/>
          </a:p>
          <a:p>
            <a:pPr indent="0" lvl="0" marL="0" rtl="0" algn="l">
              <a:lnSpc>
                <a:spcPct val="115000"/>
              </a:lnSpc>
              <a:spcBef>
                <a:spcPts val="1200"/>
              </a:spcBef>
              <a:spcAft>
                <a:spcPts val="0"/>
              </a:spcAft>
              <a:buSzPts val="1800"/>
              <a:buNone/>
            </a:pPr>
            <a:r>
              <a:rPr lang="en"/>
              <a:t>b) Maintain the product backlog </a:t>
            </a:r>
            <a:endParaRPr/>
          </a:p>
          <a:p>
            <a:pPr indent="0" lvl="0" marL="0" rtl="0" algn="l">
              <a:lnSpc>
                <a:spcPct val="115000"/>
              </a:lnSpc>
              <a:spcBef>
                <a:spcPts val="1200"/>
              </a:spcBef>
              <a:spcAft>
                <a:spcPts val="0"/>
              </a:spcAft>
              <a:buSzPts val="1800"/>
              <a:buNone/>
            </a:pPr>
            <a:r>
              <a:rPr lang="en"/>
              <a:t>c) Design solutions to new requirements </a:t>
            </a:r>
            <a:endParaRPr/>
          </a:p>
          <a:p>
            <a:pPr indent="0" lvl="0" marL="0" rtl="0" algn="l">
              <a:lnSpc>
                <a:spcPct val="115000"/>
              </a:lnSpc>
              <a:spcBef>
                <a:spcPts val="1200"/>
              </a:spcBef>
              <a:spcAft>
                <a:spcPts val="0"/>
              </a:spcAft>
              <a:buSzPts val="1800"/>
              <a:buNone/>
            </a:pPr>
            <a:r>
              <a:rPr lang="en"/>
              <a:t>d) Create the test plan </a:t>
            </a:r>
            <a:endParaRPr/>
          </a:p>
          <a:p>
            <a:pPr indent="0" lvl="0" marL="0" rtl="0" algn="l">
              <a:lnSpc>
                <a:spcPct val="115000"/>
              </a:lnSpc>
              <a:spcBef>
                <a:spcPts val="1200"/>
              </a:spcBef>
              <a:spcAft>
                <a:spcPts val="0"/>
              </a:spcAft>
              <a:buSzPts val="1800"/>
              <a:buNone/>
            </a:pPr>
            <a:r>
              <a:rPr lang="en"/>
              <a:t>e) Report on achieved coverage </a:t>
            </a:r>
            <a:endParaRPr/>
          </a:p>
          <a:p>
            <a:pPr indent="0" lvl="0" marL="0" rtl="0" algn="l">
              <a:lnSpc>
                <a:spcPct val="115000"/>
              </a:lnSpc>
              <a:spcBef>
                <a:spcPts val="1200"/>
              </a:spcBef>
              <a:spcAft>
                <a:spcPts val="1200"/>
              </a:spcAft>
              <a:buSzPts val="1800"/>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and e) are correct.</a:t>
            </a:r>
            <a:endParaRPr sz="2000">
              <a:highlight>
                <a:schemeClr val="lt1"/>
              </a:highlight>
            </a:endParaRPr>
          </a:p>
        </p:txBody>
      </p:sp>
      <p:sp>
        <p:nvSpPr>
          <p:cNvPr id="169" name="Google Shape;16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highlight>
                  <a:schemeClr val="accent6"/>
                </a:highlight>
              </a:rPr>
              <a:t>a) Is correct.</a:t>
            </a:r>
            <a:r>
              <a:rPr lang="en"/>
              <a:t> This is done by the testers </a:t>
            </a:r>
            <a:endParaRPr/>
          </a:p>
          <a:p>
            <a:pPr indent="0" lvl="0" marL="0" rtl="0" algn="l">
              <a:lnSpc>
                <a:spcPct val="115000"/>
              </a:lnSpc>
              <a:spcBef>
                <a:spcPts val="1200"/>
              </a:spcBef>
              <a:spcAft>
                <a:spcPts val="0"/>
              </a:spcAft>
              <a:buSzPts val="1800"/>
              <a:buNone/>
            </a:pPr>
            <a:r>
              <a:rPr lang="en"/>
              <a:t>b) Is not correct. The product backlog is built and maintained by the product owner </a:t>
            </a:r>
            <a:endParaRPr/>
          </a:p>
          <a:p>
            <a:pPr indent="0" lvl="0" marL="0" rtl="0" algn="l">
              <a:lnSpc>
                <a:spcPct val="115000"/>
              </a:lnSpc>
              <a:spcBef>
                <a:spcPts val="1200"/>
              </a:spcBef>
              <a:spcAft>
                <a:spcPts val="0"/>
              </a:spcAft>
              <a:buSzPts val="1800"/>
              <a:buNone/>
            </a:pPr>
            <a:r>
              <a:rPr lang="en"/>
              <a:t>c) Is not correct. This is done by the development team </a:t>
            </a:r>
            <a:endParaRPr/>
          </a:p>
          <a:p>
            <a:pPr indent="0" lvl="0" marL="0" rtl="0" algn="l">
              <a:lnSpc>
                <a:spcPct val="115000"/>
              </a:lnSpc>
              <a:spcBef>
                <a:spcPts val="1200"/>
              </a:spcBef>
              <a:spcAft>
                <a:spcPts val="0"/>
              </a:spcAft>
              <a:buSzPts val="1800"/>
              <a:buNone/>
            </a:pPr>
            <a:r>
              <a:rPr lang="en"/>
              <a:t>d) Is not correct. This is a managerial role </a:t>
            </a:r>
            <a:endParaRPr/>
          </a:p>
          <a:p>
            <a:pPr indent="0" lvl="0" marL="0" rtl="0" algn="l">
              <a:lnSpc>
                <a:spcPct val="115000"/>
              </a:lnSpc>
              <a:spcBef>
                <a:spcPts val="1200"/>
              </a:spcBef>
              <a:spcAft>
                <a:spcPts val="1200"/>
              </a:spcAft>
              <a:buSzPts val="1800"/>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75" name="Google Shape;17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lang="en">
                <a:highlight>
                  <a:schemeClr val="accent6"/>
                </a:highlight>
              </a:rPr>
              <a:t>a) and e) are correct</a:t>
            </a:r>
            <a:endParaRPr>
              <a:highlight>
                <a:schemeClr val="accent6"/>
              </a:highlight>
            </a:endParaRPr>
          </a:p>
          <a:p>
            <a:pPr indent="0" lvl="0" marL="0" rtl="0" algn="l">
              <a:lnSpc>
                <a:spcPct val="115000"/>
              </a:lnSpc>
              <a:spcBef>
                <a:spcPts val="1200"/>
              </a:spcBef>
              <a:spcAft>
                <a:spcPts val="0"/>
              </a:spcAft>
              <a:buSzPct val="181818"/>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lnSpc>
                <a:spcPct val="115000"/>
              </a:lnSpc>
              <a:spcBef>
                <a:spcPts val="1200"/>
              </a:spcBef>
              <a:spcAft>
                <a:spcPts val="0"/>
              </a:spcAft>
              <a:buSzPct val="181818"/>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lnSpc>
                <a:spcPct val="115000"/>
              </a:lnSpc>
              <a:spcBef>
                <a:spcPts val="1200"/>
              </a:spcBef>
              <a:spcAft>
                <a:spcPts val="0"/>
              </a:spcAft>
              <a:buSzPct val="181818"/>
              <a:buNone/>
            </a:pPr>
            <a:r>
              <a:rPr lang="en"/>
              <a:t>The other options (b, c, and e) are typically not the primary tasks of a testing role:</a:t>
            </a:r>
            <a:endParaRPr/>
          </a:p>
          <a:p>
            <a:pPr indent="0" lvl="0" marL="0" rtl="0" algn="l">
              <a:lnSpc>
                <a:spcPct val="115000"/>
              </a:lnSpc>
              <a:spcBef>
                <a:spcPts val="1200"/>
              </a:spcBef>
              <a:spcAft>
                <a:spcPts val="0"/>
              </a:spcAft>
              <a:buSzPct val="181818"/>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lnSpc>
                <a:spcPct val="115000"/>
              </a:lnSpc>
              <a:spcBef>
                <a:spcPts val="1200"/>
              </a:spcBef>
              <a:spcAft>
                <a:spcPts val="0"/>
              </a:spcAft>
              <a:buSzPct val="181818"/>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lnSpc>
                <a:spcPct val="115000"/>
              </a:lnSpc>
              <a:spcBef>
                <a:spcPts val="1200"/>
              </a:spcBef>
              <a:spcAft>
                <a:spcPts val="1200"/>
              </a:spcAft>
              <a:buSzPct val="181818"/>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AutoNum type="arabicPeriod"/>
            </a:pPr>
            <a:r>
              <a:rPr b="0" lang="en" sz="2000"/>
              <a:t>Which of the following statements describes a valid test objective?</a:t>
            </a:r>
            <a:endParaRPr b="0" sz="2000"/>
          </a:p>
        </p:txBody>
      </p:sp>
      <p:sp>
        <p:nvSpPr>
          <p:cNvPr id="73" name="Google Shape;73;p2"/>
          <p:cNvSpPr txBox="1"/>
          <p:nvPr>
            <p:ph idx="1" type="body"/>
          </p:nvPr>
        </p:nvSpPr>
        <p:spPr>
          <a:xfrm>
            <a:off x="271975" y="127295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lnSpc>
                <a:spcPct val="115000"/>
              </a:lnSpc>
              <a:spcBef>
                <a:spcPts val="1200"/>
              </a:spcBef>
              <a:spcAft>
                <a:spcPts val="1200"/>
              </a:spcAft>
              <a:buSzPts val="1800"/>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21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1900">
                <a:solidFill>
                  <a:schemeClr val="accent4"/>
                </a:solidFill>
              </a:rPr>
              <a:t>7. 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20"/>
          <p:cNvSpPr txBox="1"/>
          <p:nvPr>
            <p:ph idx="1" type="body"/>
          </p:nvPr>
        </p:nvSpPr>
        <p:spPr>
          <a:xfrm>
            <a:off x="311700" y="2632000"/>
            <a:ext cx="8520600" cy="193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highlight>
                  <a:schemeClr val="accent6"/>
                </a:highlight>
              </a:rPr>
              <a:t>i. Is true.</a:t>
            </a:r>
            <a:r>
              <a:rPr lang="en"/>
              <a:t> Having domain knowledge is an important tester skill </a:t>
            </a:r>
            <a:endParaRPr/>
          </a:p>
          <a:p>
            <a:pPr indent="0" lvl="0" marL="0" rtl="0" algn="l">
              <a:lnSpc>
                <a:spcPct val="115000"/>
              </a:lnSpc>
              <a:spcBef>
                <a:spcPts val="1200"/>
              </a:spcBef>
              <a:spcAft>
                <a:spcPts val="0"/>
              </a:spcAft>
              <a:buSzPct val="117647"/>
              <a:buNone/>
            </a:pPr>
            <a:r>
              <a:rPr lang="en"/>
              <a:t>ii. Is false. This is a task of the business analyst together with the business representative </a:t>
            </a:r>
            <a:endParaRPr/>
          </a:p>
          <a:p>
            <a:pPr indent="0" lvl="0" marL="0" rtl="0" algn="l">
              <a:lnSpc>
                <a:spcPct val="115000"/>
              </a:lnSpc>
              <a:spcBef>
                <a:spcPts val="1200"/>
              </a:spcBef>
              <a:spcAft>
                <a:spcPts val="0"/>
              </a:spcAft>
              <a:buSzPct val="117647"/>
              <a:buNone/>
            </a:pPr>
            <a:r>
              <a:rPr lang="en">
                <a:highlight>
                  <a:schemeClr val="accent6"/>
                </a:highlight>
              </a:rPr>
              <a:t>iii. Is true.</a:t>
            </a:r>
            <a:r>
              <a:rPr lang="en"/>
              <a:t> Being a good team player is an important skill </a:t>
            </a:r>
            <a:endParaRPr/>
          </a:p>
          <a:p>
            <a:pPr indent="0" lvl="0" marL="0" rtl="0" algn="l">
              <a:lnSpc>
                <a:spcPct val="115000"/>
              </a:lnSpc>
              <a:spcBef>
                <a:spcPts val="1200"/>
              </a:spcBef>
              <a:spcAft>
                <a:spcPts val="0"/>
              </a:spcAft>
              <a:buSzPct val="117647"/>
              <a:buNone/>
            </a:pPr>
            <a:r>
              <a:rPr lang="en"/>
              <a:t>iv. Is false. Planning and organizing the work of the team is a task of the test manager or, mostly in an Agile software development project, the whole team and not just the tester </a:t>
            </a:r>
            <a:endParaRPr/>
          </a:p>
          <a:p>
            <a:pPr indent="0" lvl="0" marL="0" rtl="0" algn="l">
              <a:lnSpc>
                <a:spcPct val="115000"/>
              </a:lnSpc>
              <a:spcBef>
                <a:spcPts val="1200"/>
              </a:spcBef>
              <a:spcAft>
                <a:spcPts val="0"/>
              </a:spcAft>
              <a:buSzPct val="117647"/>
              <a:buNone/>
            </a:pPr>
            <a:r>
              <a:rPr lang="en">
                <a:highlight>
                  <a:schemeClr val="accent6"/>
                </a:highlight>
              </a:rPr>
              <a:t>v. Is true.</a:t>
            </a:r>
            <a:r>
              <a:rPr lang="en"/>
              <a:t> Critical thinking is one of the most important skills of testers  </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n"/>
              <a:t>Thus: a) Is not correct </a:t>
            </a:r>
            <a:r>
              <a:rPr lang="en">
                <a:highlight>
                  <a:schemeClr val="accent6"/>
                </a:highlight>
              </a:rPr>
              <a:t>b) Is correct</a:t>
            </a:r>
            <a:r>
              <a:rPr lang="en"/>
              <a:t> c) Is not correct d) Is not correct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439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193" name="Google Shape;19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highlight>
                  <a:schemeClr val="accent6"/>
                </a:highlight>
              </a:rPr>
              <a:t>b) i, iii and v are important; ii and iv are not</a:t>
            </a:r>
            <a:endParaRPr>
              <a:highlight>
                <a:schemeClr val="accent6"/>
              </a:highlight>
            </a:endParaRPr>
          </a:p>
          <a:p>
            <a:pPr indent="0" lvl="0" marL="0" rtl="0" algn="l">
              <a:lnSpc>
                <a:spcPct val="115000"/>
              </a:lnSpc>
              <a:spcBef>
                <a:spcPts val="1200"/>
              </a:spcBef>
              <a:spcAft>
                <a:spcPts val="0"/>
              </a:spcAft>
              <a:buSzPct val="129032"/>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lnSpc>
                <a:spcPct val="115000"/>
              </a:lnSpc>
              <a:spcBef>
                <a:spcPts val="1200"/>
              </a:spcBef>
              <a:spcAft>
                <a:spcPts val="0"/>
              </a:spcAft>
              <a:buSzPct val="129032"/>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lnSpc>
                <a:spcPct val="115000"/>
              </a:lnSpc>
              <a:spcBef>
                <a:spcPts val="1200"/>
              </a:spcBef>
              <a:spcAft>
                <a:spcPts val="0"/>
              </a:spcAft>
              <a:buSzPct val="129032"/>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lnSpc>
                <a:spcPct val="115000"/>
              </a:lnSpc>
              <a:spcBef>
                <a:spcPts val="1200"/>
              </a:spcBef>
              <a:spcAft>
                <a:spcPts val="0"/>
              </a:spcAft>
              <a:buSzPct val="129032"/>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lnSpc>
                <a:spcPct val="115000"/>
              </a:lnSpc>
              <a:spcBef>
                <a:spcPts val="1200"/>
              </a:spcBef>
              <a:spcAft>
                <a:spcPts val="1200"/>
              </a:spcAft>
              <a:buSzPct val="129032"/>
              <a:buNone/>
            </a:pPr>
            <a:r>
              <a:rPr lang="en"/>
              <a:t>ii. Creating a product vision and iv. Planning and organizing the work of the team are 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8. How is the whole team approach present in the interactions between testers and business representatives?</a:t>
            </a:r>
            <a:endParaRPr sz="2000"/>
          </a:p>
        </p:txBody>
      </p:sp>
      <p:sp>
        <p:nvSpPr>
          <p:cNvPr id="199" name="Google Shape;19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Business representatives decide on test automation approaches </a:t>
            </a:r>
            <a:endParaRPr/>
          </a:p>
          <a:p>
            <a:pPr indent="0" lvl="0" marL="0" rtl="0" algn="l">
              <a:lnSpc>
                <a:spcPct val="115000"/>
              </a:lnSpc>
              <a:spcBef>
                <a:spcPts val="1200"/>
              </a:spcBef>
              <a:spcAft>
                <a:spcPts val="0"/>
              </a:spcAft>
              <a:buSzPts val="1800"/>
              <a:buNone/>
            </a:pPr>
            <a:r>
              <a:rPr lang="en"/>
              <a:t>b) Testers help business representatives to define test strategy </a:t>
            </a:r>
            <a:endParaRPr/>
          </a:p>
          <a:p>
            <a:pPr indent="0" lvl="0" marL="0" rtl="0" algn="l">
              <a:lnSpc>
                <a:spcPct val="115000"/>
              </a:lnSpc>
              <a:spcBef>
                <a:spcPts val="1200"/>
              </a:spcBef>
              <a:spcAft>
                <a:spcPts val="0"/>
              </a:spcAft>
              <a:buSzPts val="1800"/>
              <a:buNone/>
            </a:pPr>
            <a:r>
              <a:rPr lang="en"/>
              <a:t>c) Business representatives are not part of the whole team approach </a:t>
            </a:r>
            <a:endParaRPr/>
          </a:p>
          <a:p>
            <a:pPr indent="0" lvl="0" marL="0" rtl="0" algn="l">
              <a:lnSpc>
                <a:spcPct val="115000"/>
              </a:lnSpc>
              <a:spcBef>
                <a:spcPts val="1200"/>
              </a:spcBef>
              <a:spcAft>
                <a:spcPts val="1200"/>
              </a:spcAft>
              <a:buSzPts val="1800"/>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4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24"/>
          <p:cNvSpPr txBox="1"/>
          <p:nvPr>
            <p:ph idx="1" type="body"/>
          </p:nvPr>
        </p:nvSpPr>
        <p:spPr>
          <a:xfrm>
            <a:off x="311700" y="976325"/>
            <a:ext cx="8520600" cy="3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Is not correct. The test automation approach is defined by testers with the help of developers and business representatives </a:t>
            </a:r>
            <a:endParaRPr/>
          </a:p>
          <a:p>
            <a:pPr indent="0" lvl="0" marL="0" rtl="0" algn="l">
              <a:lnSpc>
                <a:spcPct val="115000"/>
              </a:lnSpc>
              <a:spcBef>
                <a:spcPts val="1200"/>
              </a:spcBef>
              <a:spcAft>
                <a:spcPts val="0"/>
              </a:spcAft>
              <a:buSzPts val="1800"/>
              <a:buNone/>
            </a:pPr>
            <a:r>
              <a:rPr lang="en"/>
              <a:t>b) Is not correct. The test strategy is decided in collaboration with the developers </a:t>
            </a:r>
            <a:endParaRPr/>
          </a:p>
          <a:p>
            <a:pPr indent="0" lvl="0" marL="0" rtl="0" algn="l">
              <a:lnSpc>
                <a:spcPct val="115000"/>
              </a:lnSpc>
              <a:spcBef>
                <a:spcPts val="1200"/>
              </a:spcBef>
              <a:spcAft>
                <a:spcPts val="0"/>
              </a:spcAft>
              <a:buSzPts val="1800"/>
              <a:buNone/>
            </a:pPr>
            <a:r>
              <a:rPr lang="en"/>
              <a:t>c) Is not correct. Testers, developers, and business representatives are part of the whole team approach </a:t>
            </a:r>
            <a:endParaRPr/>
          </a:p>
          <a:p>
            <a:pPr indent="0" lvl="0" marL="0" rtl="0" algn="l">
              <a:lnSpc>
                <a:spcPct val="115000"/>
              </a:lnSpc>
              <a:spcBef>
                <a:spcPts val="1200"/>
              </a:spcBef>
              <a:spcAft>
                <a:spcPts val="1200"/>
              </a:spcAft>
              <a:buSzPts val="1800"/>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11" name="Google Shape;211;p25"/>
          <p:cNvSpPr txBox="1"/>
          <p:nvPr>
            <p:ph idx="1" type="body"/>
          </p:nvPr>
        </p:nvSpPr>
        <p:spPr>
          <a:xfrm>
            <a:off x="311700" y="976325"/>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9. Consider the following rule: “for every SDLC activity there is a corresponding test activity”. In which SDLC models does this rule hold?</a:t>
            </a:r>
            <a:endParaRPr sz="2000"/>
          </a:p>
        </p:txBody>
      </p:sp>
      <p:sp>
        <p:nvSpPr>
          <p:cNvPr id="217" name="Google Shape;21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Only in sequential SDLC models </a:t>
            </a:r>
            <a:endParaRPr sz="2000"/>
          </a:p>
          <a:p>
            <a:pPr indent="0" lvl="0" marL="0" rtl="0" algn="l">
              <a:lnSpc>
                <a:spcPct val="115000"/>
              </a:lnSpc>
              <a:spcBef>
                <a:spcPts val="1200"/>
              </a:spcBef>
              <a:spcAft>
                <a:spcPts val="0"/>
              </a:spcAft>
              <a:buSzPts val="1800"/>
              <a:buNone/>
            </a:pPr>
            <a:r>
              <a:rPr lang="en" sz="2000"/>
              <a:t>b) Only in iterative SDLC models </a:t>
            </a:r>
            <a:endParaRPr sz="2000"/>
          </a:p>
          <a:p>
            <a:pPr indent="0" lvl="0" marL="0" rtl="0" algn="l">
              <a:lnSpc>
                <a:spcPct val="115000"/>
              </a:lnSpc>
              <a:spcBef>
                <a:spcPts val="1200"/>
              </a:spcBef>
              <a:spcAft>
                <a:spcPts val="0"/>
              </a:spcAft>
              <a:buSzPts val="1800"/>
              <a:buNone/>
            </a:pPr>
            <a:r>
              <a:rPr lang="en" sz="2000"/>
              <a:t>c) Only in iterative and incremental SDLC models </a:t>
            </a:r>
            <a:endParaRPr sz="2000"/>
          </a:p>
          <a:p>
            <a:pPr indent="0" lvl="0" marL="0" rtl="0" algn="l">
              <a:lnSpc>
                <a:spcPct val="115000"/>
              </a:lnSpc>
              <a:spcBef>
                <a:spcPts val="1200"/>
              </a:spcBef>
              <a:spcAft>
                <a:spcPts val="1200"/>
              </a:spcAft>
              <a:buSzPts val="1800"/>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45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t>Further Explanation</a:t>
            </a:r>
            <a:endParaRPr b="0" sz="2000"/>
          </a:p>
        </p:txBody>
      </p:sp>
      <p:sp>
        <p:nvSpPr>
          <p:cNvPr id="229" name="Google Shape;229;p28"/>
          <p:cNvSpPr txBox="1"/>
          <p:nvPr>
            <p:ph idx="1" type="body"/>
          </p:nvPr>
        </p:nvSpPr>
        <p:spPr>
          <a:xfrm>
            <a:off x="311700" y="904925"/>
            <a:ext cx="8520600" cy="366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d) In sequential, incremental, and iterative SDLC models</a:t>
            </a:r>
            <a:endParaRPr>
              <a:highlight>
                <a:schemeClr val="accent6"/>
              </a:highlight>
            </a:endParaRPr>
          </a:p>
          <a:p>
            <a:pPr indent="0" lvl="0" marL="0" rtl="0" algn="l">
              <a:lnSpc>
                <a:spcPct val="115000"/>
              </a:lnSpc>
              <a:spcBef>
                <a:spcPts val="1200"/>
              </a:spcBef>
              <a:spcAft>
                <a:spcPts val="0"/>
              </a:spcAft>
              <a:buSzPts val="1800"/>
              <a:buNone/>
            </a:pPr>
            <a:r>
              <a:rPr lang="en"/>
              <a:t>This rule holds in various SDLC models, including:</a:t>
            </a:r>
            <a:endParaRPr/>
          </a:p>
          <a:p>
            <a:pPr indent="0" lvl="0" marL="0" rtl="0" algn="l">
              <a:lnSpc>
                <a:spcPct val="115000"/>
              </a:lnSpc>
              <a:spcBef>
                <a:spcPts val="1200"/>
              </a:spcBef>
              <a:spcAft>
                <a:spcPts val="0"/>
              </a:spcAft>
              <a:buSzPts val="1800"/>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lnSpc>
                <a:spcPct val="115000"/>
              </a:lnSpc>
              <a:spcBef>
                <a:spcPts val="1200"/>
              </a:spcBef>
              <a:spcAft>
                <a:spcPts val="0"/>
              </a:spcAft>
              <a:buSzPts val="1800"/>
              <a:buNone/>
            </a:pPr>
            <a:r>
              <a:rPr b="1" lang="en"/>
              <a:t>Incremental:</a:t>
            </a:r>
            <a:r>
              <a:rPr lang="en"/>
              <a:t>Each increment or module added to the system undergoes its testing phase. Testing is performed incrementally as new features are added.</a:t>
            </a:r>
            <a:endParaRPr/>
          </a:p>
          <a:p>
            <a:pPr indent="0" lvl="0" marL="0" rtl="0" algn="l">
              <a:lnSpc>
                <a:spcPct val="115000"/>
              </a:lnSpc>
              <a:spcBef>
                <a:spcPts val="1200"/>
              </a:spcBef>
              <a:spcAft>
                <a:spcPts val="1200"/>
              </a:spcAft>
              <a:buSzPts val="1800"/>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a:t>10. Which of the following statements BEST describes the acceptance test-driven development (ATDD) approach?</a:t>
            </a:r>
            <a:endParaRPr b="0" sz="2000"/>
          </a:p>
        </p:txBody>
      </p:sp>
      <p:sp>
        <p:nvSpPr>
          <p:cNvPr id="235" name="Google Shape;235;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a) In ATDD, acceptance criteria are typically created based on the given/when/then format </a:t>
            </a:r>
            <a:endParaRPr/>
          </a:p>
          <a:p>
            <a:pPr indent="0" lvl="0" marL="0" rtl="0" algn="l">
              <a:lnSpc>
                <a:spcPct val="115000"/>
              </a:lnSpc>
              <a:spcBef>
                <a:spcPts val="1200"/>
              </a:spcBef>
              <a:spcAft>
                <a:spcPts val="0"/>
              </a:spcAft>
              <a:buSzPts val="1800"/>
              <a:buNone/>
            </a:pPr>
            <a:r>
              <a:rPr lang="en"/>
              <a:t>b) In ATDD, test cases are mainly created at component testing and are code-oriented </a:t>
            </a:r>
            <a:endParaRPr/>
          </a:p>
          <a:p>
            <a:pPr indent="0" lvl="0" marL="0" rtl="0" algn="l">
              <a:lnSpc>
                <a:spcPct val="115000"/>
              </a:lnSpc>
              <a:spcBef>
                <a:spcPts val="1200"/>
              </a:spcBef>
              <a:spcAft>
                <a:spcPts val="0"/>
              </a:spcAft>
              <a:buSzPts val="1800"/>
              <a:buNone/>
            </a:pPr>
            <a:r>
              <a:rPr lang="en"/>
              <a:t>c) In ATDD, tests are created, based on acceptance criteria to drive the development of the related software </a:t>
            </a:r>
            <a:endParaRPr/>
          </a:p>
          <a:p>
            <a:pPr indent="0" lvl="0" marL="0" rtl="0" algn="l">
              <a:lnSpc>
                <a:spcPct val="115000"/>
              </a:lnSpc>
              <a:spcBef>
                <a:spcPts val="1200"/>
              </a:spcBef>
              <a:spcAft>
                <a:spcPts val="1200"/>
              </a:spcAft>
              <a:buSzPts val="1800"/>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c) To reduce the risk level of the test object and to build confidence in the quality level</a:t>
            </a:r>
            <a:endParaRPr sz="2000"/>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247" name="Google Shape;247;p31"/>
          <p:cNvSpPr txBox="1"/>
          <p:nvPr>
            <p:ph idx="1" type="body"/>
          </p:nvPr>
        </p:nvSpPr>
        <p:spPr>
          <a:xfrm>
            <a:off x="311700" y="1266325"/>
            <a:ext cx="8520600" cy="38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lnSpc>
                <a:spcPct val="115000"/>
              </a:lnSpc>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lnSpc>
                <a:spcPct val="115000"/>
              </a:lnSpc>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11. Which of the following is NOT an example of the shift left approach?</a:t>
            </a:r>
            <a:endParaRPr sz="2500"/>
          </a:p>
        </p:txBody>
      </p:sp>
      <p:sp>
        <p:nvSpPr>
          <p:cNvPr id="253" name="Google Shape;25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Reviewing the user requirements before they are formally accepted by the stakeholders</a:t>
            </a:r>
            <a:endParaRPr sz="2000"/>
          </a:p>
          <a:p>
            <a:pPr indent="0" lvl="0" marL="0" rtl="0" algn="l">
              <a:lnSpc>
                <a:spcPct val="115000"/>
              </a:lnSpc>
              <a:spcBef>
                <a:spcPts val="1200"/>
              </a:spcBef>
              <a:spcAft>
                <a:spcPts val="0"/>
              </a:spcAft>
              <a:buSzPts val="1800"/>
              <a:buNone/>
            </a:pPr>
            <a:r>
              <a:rPr lang="en" sz="2000"/>
              <a:t>b) Writing a component test before the corresponding code is written</a:t>
            </a:r>
            <a:endParaRPr sz="2000"/>
          </a:p>
          <a:p>
            <a:pPr indent="0" lvl="0" marL="0" rtl="0" algn="l">
              <a:lnSpc>
                <a:spcPct val="115000"/>
              </a:lnSpc>
              <a:spcBef>
                <a:spcPts val="1200"/>
              </a:spcBef>
              <a:spcAft>
                <a:spcPts val="0"/>
              </a:spcAft>
              <a:buSzPts val="1800"/>
              <a:buNone/>
            </a:pPr>
            <a:r>
              <a:rPr lang="en" sz="2000"/>
              <a:t>c) Executing a performance efficiency test for a component during component testing</a:t>
            </a:r>
            <a:endParaRPr sz="2000"/>
          </a:p>
          <a:p>
            <a:pPr indent="0" lvl="0" marL="0" rtl="0" algn="l">
              <a:lnSpc>
                <a:spcPct val="115000"/>
              </a:lnSpc>
              <a:spcBef>
                <a:spcPts val="1200"/>
              </a:spcBef>
              <a:spcAft>
                <a:spcPts val="1200"/>
              </a:spcAft>
              <a:buSzPts val="1800"/>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33"/>
          <p:cNvSpPr txBox="1"/>
          <p:nvPr>
            <p:ph idx="1" type="body"/>
          </p:nvPr>
        </p:nvSpPr>
        <p:spPr>
          <a:xfrm>
            <a:off x="311700" y="1452575"/>
            <a:ext cx="8520600" cy="31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Early review is an example of the shift left approach</a:t>
            </a:r>
            <a:endParaRPr/>
          </a:p>
          <a:p>
            <a:pPr indent="0" lvl="0" marL="0" rtl="0" algn="l">
              <a:lnSpc>
                <a:spcPct val="115000"/>
              </a:lnSpc>
              <a:spcBef>
                <a:spcPts val="1200"/>
              </a:spcBef>
              <a:spcAft>
                <a:spcPts val="0"/>
              </a:spcAft>
              <a:buSzPts val="1800"/>
              <a:buNone/>
            </a:pPr>
            <a:r>
              <a:rPr lang="en"/>
              <a:t>b) Is not correct. TDD is an example of the shift left approach</a:t>
            </a:r>
            <a:endParaRPr/>
          </a:p>
          <a:p>
            <a:pPr indent="0" lvl="0" marL="0" rtl="0" algn="l">
              <a:lnSpc>
                <a:spcPct val="115000"/>
              </a:lnSpc>
              <a:spcBef>
                <a:spcPts val="1200"/>
              </a:spcBef>
              <a:spcAft>
                <a:spcPts val="0"/>
              </a:spcAft>
              <a:buSzPts val="1800"/>
              <a:buNone/>
            </a:pPr>
            <a:r>
              <a:rPr lang="en"/>
              <a:t>c) Is not correct. Early non-functional testing is an example of the shift left approach</a:t>
            </a:r>
            <a:endParaRPr/>
          </a:p>
          <a:p>
            <a:pPr indent="0" lvl="0" marL="0" rtl="0" algn="l">
              <a:lnSpc>
                <a:spcPct val="115000"/>
              </a:lnSpc>
              <a:spcBef>
                <a:spcPts val="1200"/>
              </a:spcBef>
              <a:spcAft>
                <a:spcPts val="1200"/>
              </a:spcAft>
              <a:buSzPts val="1800"/>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500"/>
              <a:t>Further Explanation</a:t>
            </a:r>
            <a:endParaRPr b="0" sz="2500"/>
          </a:p>
        </p:txBody>
      </p:sp>
      <p:sp>
        <p:nvSpPr>
          <p:cNvPr id="265" name="Google Shape;265;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testing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9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12. Which of the arguments below would you use to convince your manager to organize retrospectives at the end of each release cycle?</a:t>
            </a:r>
            <a:endParaRPr sz="2500"/>
          </a:p>
        </p:txBody>
      </p:sp>
      <p:sp>
        <p:nvSpPr>
          <p:cNvPr id="271" name="Google Shape;271;p35"/>
          <p:cNvSpPr txBox="1"/>
          <p:nvPr>
            <p:ph idx="1" type="body"/>
          </p:nvPr>
        </p:nvSpPr>
        <p:spPr>
          <a:xfrm>
            <a:off x="311700" y="1416725"/>
            <a:ext cx="8520600" cy="361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 Retrospectives are very popular these days and clients would appreciate it if we added them to our processes</a:t>
            </a:r>
            <a:endParaRPr sz="1700"/>
          </a:p>
          <a:p>
            <a:pPr indent="0" lvl="0" marL="0" rtl="0" algn="l">
              <a:lnSpc>
                <a:spcPct val="115000"/>
              </a:lnSpc>
              <a:spcBef>
                <a:spcPts val="1200"/>
              </a:spcBef>
              <a:spcAft>
                <a:spcPts val="0"/>
              </a:spcAft>
              <a:buSzPts val="1800"/>
              <a:buNone/>
            </a:pPr>
            <a:r>
              <a:rPr lang="en" sz="1700"/>
              <a:t>b) Organizing retrospectives will save the organization money because without them end user representatives do not provide immediate feedback about the product</a:t>
            </a:r>
            <a:endParaRPr sz="1700"/>
          </a:p>
          <a:p>
            <a:pPr indent="0" lvl="0" marL="0" rtl="0" algn="l">
              <a:lnSpc>
                <a:spcPct val="115000"/>
              </a:lnSpc>
              <a:spcBef>
                <a:spcPts val="1200"/>
              </a:spcBef>
              <a:spcAft>
                <a:spcPts val="0"/>
              </a:spcAft>
              <a:buSzPts val="1800"/>
              <a:buNone/>
            </a:pPr>
            <a:r>
              <a:rPr lang="en" sz="1700"/>
              <a:t>c) Process weaknesses identified during the retrospective can be analyzed and serve as a to do list for the organization’s continuous process improvement program</a:t>
            </a:r>
            <a:endParaRPr sz="1700"/>
          </a:p>
          <a:p>
            <a:pPr indent="0" lvl="0" marL="0" rtl="0" algn="l">
              <a:lnSpc>
                <a:spcPct val="115000"/>
              </a:lnSpc>
              <a:spcBef>
                <a:spcPts val="1200"/>
              </a:spcBef>
              <a:spcAft>
                <a:spcPts val="1200"/>
              </a:spcAft>
              <a:buSzPts val="1800"/>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a) Is not correct. Retrospectives are more useful for identifying improvement opportunities and have little importance for clients</a:t>
            </a:r>
            <a:endParaRPr/>
          </a:p>
          <a:p>
            <a:pPr indent="0" lvl="0" marL="0" rtl="0" algn="l">
              <a:lnSpc>
                <a:spcPct val="115000"/>
              </a:lnSpc>
              <a:spcBef>
                <a:spcPts val="1200"/>
              </a:spcBef>
              <a:spcAft>
                <a:spcPts val="0"/>
              </a:spcAft>
              <a:buSzPct val="108108"/>
              <a:buNone/>
            </a:pPr>
            <a:r>
              <a:rPr lang="en"/>
              <a:t>b) Is not correct. Business representatives are not giving feedback about the product itself. Therefore, there is no financial gain to the organization</a:t>
            </a:r>
            <a:endParaRPr/>
          </a:p>
          <a:p>
            <a:pPr indent="0" lvl="0" marL="0" rtl="0" algn="l">
              <a:lnSpc>
                <a:spcPct val="115000"/>
              </a:lnSpc>
              <a:spcBef>
                <a:spcPts val="1200"/>
              </a:spcBef>
              <a:spcAft>
                <a:spcPts val="0"/>
              </a:spcAft>
              <a:buSzPct val="108108"/>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lnSpc>
                <a:spcPct val="115000"/>
              </a:lnSpc>
              <a:spcBef>
                <a:spcPts val="1200"/>
              </a:spcBef>
              <a:spcAft>
                <a:spcPts val="0"/>
              </a:spcAft>
              <a:buSzPct val="108108"/>
              <a:buNone/>
            </a:pPr>
            <a:r>
              <a:rPr lang="en"/>
              <a:t>d) Is not correct. Courage and respect are values of Extreme Programming and are not closely related to retrospectives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311700" y="445025"/>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22222"/>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37"/>
          <p:cNvSpPr txBox="1"/>
          <p:nvPr>
            <p:ph idx="1" type="body"/>
          </p:nvPr>
        </p:nvSpPr>
        <p:spPr>
          <a:xfrm>
            <a:off x="311700" y="869225"/>
            <a:ext cx="8520600" cy="4274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lnSpc>
                <a:spcPct val="115000"/>
              </a:lnSpc>
              <a:spcBef>
                <a:spcPts val="1200"/>
              </a:spcBef>
              <a:spcAft>
                <a:spcPts val="0"/>
              </a:spcAft>
              <a:buSzPct val="117647"/>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lnSpc>
                <a:spcPct val="115000"/>
              </a:lnSpc>
              <a:spcBef>
                <a:spcPts val="1200"/>
              </a:spcBef>
              <a:spcAft>
                <a:spcPts val="0"/>
              </a:spcAft>
              <a:buSzPct val="117647"/>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lnSpc>
                <a:spcPct val="115000"/>
              </a:lnSpc>
              <a:spcBef>
                <a:spcPts val="1200"/>
              </a:spcBef>
              <a:spcAft>
                <a:spcPts val="1200"/>
              </a:spcAft>
              <a:buSzPct val="117647"/>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13. Which types of failures (1-4) fit which test levels (A-D) BEST?</a:t>
            </a:r>
            <a:endParaRPr sz="2500"/>
          </a:p>
        </p:txBody>
      </p:sp>
      <p:sp>
        <p:nvSpPr>
          <p:cNvPr id="289" name="Google Shape;289;p38"/>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a) 1D, 2B, 3A,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b) 1D, 2B, 3C, 4A</a:t>
            </a:r>
            <a:endParaRPr b="0" i="0" sz="1700" u="none" cap="none" strike="noStrike">
              <a:solidFill>
                <a:srgbClr val="000000"/>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Open Sans"/>
                <a:ea typeface="Open Sans"/>
                <a:cs typeface="Open Sans"/>
                <a:sym typeface="Open Sans"/>
              </a:rPr>
              <a:t>c) 1B, 2A, 3D, 4C</a:t>
            </a:r>
            <a:endParaRPr b="0" i="0" sz="17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1200"/>
              </a:spcAft>
              <a:buClr>
                <a:srgbClr val="000000"/>
              </a:buClr>
              <a:buSzPts val="1700"/>
              <a:buFont typeface="Arial"/>
              <a:buNone/>
            </a:pPr>
            <a:r>
              <a:rPr b="0" i="0" lang="en" sz="1700" u="none" cap="none" strike="noStrike">
                <a:solidFill>
                  <a:srgbClr val="000000"/>
                </a:solidFill>
                <a:latin typeface="Open Sans"/>
                <a:ea typeface="Open Sans"/>
                <a:cs typeface="Open Sans"/>
                <a:sym typeface="Open Sans"/>
              </a:rPr>
              <a:t>d) 1C, 2B, 3A, 4D</a:t>
            </a:r>
            <a:endParaRPr b="0" i="0" sz="1700" u="none" cap="none" strike="noStrike">
              <a:solidFill>
                <a:srgbClr val="000000"/>
              </a:solidFill>
              <a:latin typeface="Open Sans"/>
              <a:ea typeface="Open Sans"/>
              <a:cs typeface="Open Sans"/>
              <a:sym typeface="Open Sans"/>
            </a:endParaRPr>
          </a:p>
        </p:txBody>
      </p:sp>
      <p:graphicFrame>
        <p:nvGraphicFramePr>
          <p:cNvPr id="290" name="Google Shape;290;p38"/>
          <p:cNvGraphicFramePr/>
          <p:nvPr/>
        </p:nvGraphicFramePr>
        <p:xfrm>
          <a:off x="0" y="967300"/>
          <a:ext cx="3000000" cy="3000000"/>
        </p:xfrm>
        <a:graphic>
          <a:graphicData uri="http://schemas.openxmlformats.org/drawingml/2006/table">
            <a:tbl>
              <a:tblPr>
                <a:noFill/>
                <a:tableStyleId>{2EE3D652-8CFD-408C-B095-F3DED34835DF}</a:tableStyleId>
              </a:tblPr>
              <a:tblGrid>
                <a:gridCol w="5713925"/>
                <a:gridCol w="3118375"/>
              </a:tblGrid>
              <a:tr h="2194050">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1. Failures in system behavior as it deviates from the user’s business needs</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2. Failures in communication between components</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3. Failures in logic in a module</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4. Failures in not correctly implemented business rules</a:t>
                      </a:r>
                      <a:endParaRPr sz="16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A. Component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B. Component integration testing</a:t>
                      </a:r>
                      <a:endParaRPr sz="1600" u="none" cap="none" strike="noStrike">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solidFill>
                            <a:schemeClr val="dk2"/>
                          </a:solidFill>
                          <a:latin typeface="Open Sans"/>
                          <a:ea typeface="Open Sans"/>
                          <a:cs typeface="Open Sans"/>
                          <a:sym typeface="Open Sans"/>
                        </a:rPr>
                        <a:t>C. System testing</a:t>
                      </a:r>
                      <a:endParaRPr sz="1600" u="none" cap="none" strike="noStrike">
                        <a:solidFill>
                          <a:schemeClr val="dk2"/>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600"/>
                        <a:buFont typeface="Arial"/>
                        <a:buNone/>
                      </a:pPr>
                      <a:r>
                        <a:rPr lang="en" sz="1600" u="none" cap="none" strike="noStrike">
                          <a:latin typeface="Open Sans"/>
                          <a:ea typeface="Open Sans"/>
                          <a:cs typeface="Open Sans"/>
                          <a:sym typeface="Open Sans"/>
                        </a:rPr>
                        <a:t>D. Acceptance testing</a:t>
                      </a:r>
                      <a:endParaRPr sz="16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t>(1D) </a:t>
            </a:r>
            <a:r>
              <a:rPr lang="en" sz="2000"/>
              <a:t>The test basis for acceptance testing is the user’s business needs </a:t>
            </a:r>
            <a:endParaRPr b="1" sz="2000"/>
          </a:p>
          <a:p>
            <a:pPr indent="0" lvl="0" marL="0" rtl="0" algn="l">
              <a:lnSpc>
                <a:spcPct val="115000"/>
              </a:lnSpc>
              <a:spcBef>
                <a:spcPts val="1200"/>
              </a:spcBef>
              <a:spcAft>
                <a:spcPts val="0"/>
              </a:spcAft>
              <a:buSzPts val="1800"/>
              <a:buNone/>
            </a:pPr>
            <a:r>
              <a:rPr b="1" lang="en" sz="2000"/>
              <a:t>(2B) </a:t>
            </a:r>
            <a:r>
              <a:rPr lang="en" sz="2000"/>
              <a:t>Communication between components is tested during component integration testing </a:t>
            </a:r>
            <a:endParaRPr b="1" sz="2000"/>
          </a:p>
          <a:p>
            <a:pPr indent="0" lvl="0" marL="0" rtl="0" algn="l">
              <a:lnSpc>
                <a:spcPct val="115000"/>
              </a:lnSpc>
              <a:spcBef>
                <a:spcPts val="1200"/>
              </a:spcBef>
              <a:spcAft>
                <a:spcPts val="0"/>
              </a:spcAft>
              <a:buSzPts val="1800"/>
              <a:buNone/>
            </a:pPr>
            <a:r>
              <a:rPr b="1" lang="en" sz="2000"/>
              <a:t>(3A) </a:t>
            </a:r>
            <a:r>
              <a:rPr lang="en" sz="2000"/>
              <a:t>Failures in logic can be found during component testing </a:t>
            </a:r>
            <a:endParaRPr b="1" sz="2000"/>
          </a:p>
          <a:p>
            <a:pPr indent="0" lvl="0" marL="0" rtl="0" algn="l">
              <a:lnSpc>
                <a:spcPct val="115000"/>
              </a:lnSpc>
              <a:spcBef>
                <a:spcPts val="1200"/>
              </a:spcBef>
              <a:spcAft>
                <a:spcPts val="1200"/>
              </a:spcAft>
              <a:buSzPts val="1800"/>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142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40"/>
          <p:cNvSpPr txBox="1"/>
          <p:nvPr>
            <p:ph idx="1" type="body"/>
          </p:nvPr>
        </p:nvSpPr>
        <p:spPr>
          <a:xfrm>
            <a:off x="311700" y="1869275"/>
            <a:ext cx="8520600" cy="31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lnSpc>
                <a:spcPct val="115000"/>
              </a:lnSpc>
              <a:spcBef>
                <a:spcPts val="1200"/>
              </a:spcBef>
              <a:spcAft>
                <a:spcPts val="0"/>
              </a:spcAft>
              <a:buSzPts val="1800"/>
              <a:buNone/>
            </a:pPr>
            <a:r>
              <a:rPr lang="en" sz="2000">
                <a:solidFill>
                  <a:srgbClr val="000000"/>
                </a:solidFill>
              </a:rPr>
              <a:t>a) Only 4, 7, 8, 9</a:t>
            </a:r>
            <a:endParaRPr sz="2000">
              <a:solidFill>
                <a:srgbClr val="000000"/>
              </a:solidFill>
            </a:endParaRPr>
          </a:p>
          <a:p>
            <a:pPr indent="0" lvl="0" marL="0" rtl="0" algn="l">
              <a:lnSpc>
                <a:spcPct val="115000"/>
              </a:lnSpc>
              <a:spcBef>
                <a:spcPts val="1200"/>
              </a:spcBef>
              <a:spcAft>
                <a:spcPts val="0"/>
              </a:spcAft>
              <a:buSzPts val="1800"/>
              <a:buNone/>
            </a:pPr>
            <a:r>
              <a:rPr lang="en" sz="2000"/>
              <a:t>b) Only 5, 7</a:t>
            </a:r>
            <a:endParaRPr sz="2000"/>
          </a:p>
          <a:p>
            <a:pPr indent="0" lvl="0" marL="0" rtl="0" algn="l">
              <a:lnSpc>
                <a:spcPct val="115000"/>
              </a:lnSpc>
              <a:spcBef>
                <a:spcPts val="1200"/>
              </a:spcBef>
              <a:spcAft>
                <a:spcPts val="0"/>
              </a:spcAft>
              <a:buSzPts val="1800"/>
              <a:buNone/>
            </a:pPr>
            <a:r>
              <a:rPr lang="en" sz="2000">
                <a:solidFill>
                  <a:srgbClr val="000000"/>
                </a:solidFill>
              </a:rPr>
              <a:t>c) Only 4, 6, 8, 9</a:t>
            </a:r>
            <a:endParaRPr sz="2000">
              <a:solidFill>
                <a:srgbClr val="000000"/>
              </a:solidFill>
            </a:endParaRPr>
          </a:p>
          <a:p>
            <a:pPr indent="0" lvl="0" marL="0" rtl="0" algn="l">
              <a:lnSpc>
                <a:spcPct val="115000"/>
              </a:lnSpc>
              <a:spcBef>
                <a:spcPts val="1200"/>
              </a:spcBef>
              <a:spcAft>
                <a:spcPts val="1200"/>
              </a:spcAft>
              <a:buSzPts val="1800"/>
              <a:buNone/>
            </a:pPr>
            <a:r>
              <a:rPr lang="en" sz="2000"/>
              <a:t>d) Only 5, 6</a:t>
            </a:r>
            <a:endParaRPr sz="2000"/>
          </a:p>
        </p:txBody>
      </p:sp>
      <p:pic>
        <p:nvPicPr>
          <p:cNvPr id="303" name="Google Shape;303;p40"/>
          <p:cNvPicPr preferRelativeResize="0"/>
          <p:nvPr/>
        </p:nvPicPr>
        <p:blipFill rotWithShape="1">
          <a:blip r:embed="rId3">
            <a:alphaModFix/>
          </a:blip>
          <a:srcRect b="0" l="0" r="0" t="0"/>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Because TC1 and TC3 failed in Execution 1 (i.e., test (1) and test (3)), test (4) and test (6) are confirmation tests.</a:t>
            </a:r>
            <a:endParaRPr sz="2000"/>
          </a:p>
          <a:p>
            <a:pPr indent="0" lvl="0" marL="0" rtl="0" algn="l">
              <a:lnSpc>
                <a:spcPct val="115000"/>
              </a:lnSpc>
              <a:spcBef>
                <a:spcPts val="1200"/>
              </a:spcBef>
              <a:spcAft>
                <a:spcPts val="0"/>
              </a:spcAft>
              <a:buSzPts val="1800"/>
              <a:buNone/>
            </a:pPr>
            <a:r>
              <a:rPr lang="en" sz="2000"/>
              <a:t>Because TC2 and TC3 failed in Execution 2 (i.e., tests (5) and (6)), test (8) and test (9) are also confirmation tests.</a:t>
            </a:r>
            <a:endParaRPr sz="2000"/>
          </a:p>
          <a:p>
            <a:pPr indent="0" lvl="0" marL="0" rtl="0" algn="l">
              <a:lnSpc>
                <a:spcPct val="115000"/>
              </a:lnSpc>
              <a:spcBef>
                <a:spcPts val="1200"/>
              </a:spcBef>
              <a:spcAft>
                <a:spcPts val="0"/>
              </a:spcAft>
              <a:buSzPts val="1800"/>
              <a:buNone/>
            </a:pPr>
            <a:r>
              <a:rPr lang="en" sz="2000"/>
              <a:t>TC2 passed in Execution 1 (i.e., test (2)), so test (5) is a regression test.</a:t>
            </a:r>
            <a:endParaRPr sz="2000"/>
          </a:p>
          <a:p>
            <a:pPr indent="0" lvl="0" marL="0" rtl="0" algn="l">
              <a:lnSpc>
                <a:spcPct val="115000"/>
              </a:lnSpc>
              <a:spcBef>
                <a:spcPts val="1200"/>
              </a:spcBef>
              <a:spcAft>
                <a:spcPts val="1200"/>
              </a:spcAft>
              <a:buSzPts val="1800"/>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accent4"/>
                </a:solidFill>
              </a:rPr>
              <a:t>15. Which of the following is NOT a benefit of static testing?</a:t>
            </a:r>
            <a:endParaRPr b="0" sz="2500">
              <a:solidFill>
                <a:schemeClr val="accent4"/>
              </a:solidFill>
            </a:endParaRPr>
          </a:p>
        </p:txBody>
      </p:sp>
      <p:sp>
        <p:nvSpPr>
          <p:cNvPr id="315" name="Google Shape;315;p42"/>
          <p:cNvSpPr txBox="1"/>
          <p:nvPr>
            <p:ph idx="1" type="body"/>
          </p:nvPr>
        </p:nvSpPr>
        <p:spPr>
          <a:xfrm>
            <a:off x="311700" y="1266325"/>
            <a:ext cx="8520600" cy="36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Having less expensive defect management due to the ease of detecting defects later in the SDLC</a:t>
            </a:r>
            <a:endParaRPr sz="2000"/>
          </a:p>
          <a:p>
            <a:pPr indent="0" lvl="0" marL="0" rtl="0" algn="l">
              <a:lnSpc>
                <a:spcPct val="115000"/>
              </a:lnSpc>
              <a:spcBef>
                <a:spcPts val="1200"/>
              </a:spcBef>
              <a:spcAft>
                <a:spcPts val="0"/>
              </a:spcAft>
              <a:buSzPts val="1800"/>
              <a:buNone/>
            </a:pPr>
            <a:r>
              <a:rPr lang="en" sz="2000"/>
              <a:t>b) Fixing defects found during static testing is generally much less expensive than fixing defects found during dynamic testing</a:t>
            </a:r>
            <a:endParaRPr sz="2000"/>
          </a:p>
          <a:p>
            <a:pPr indent="0" lvl="0" marL="0" rtl="0" algn="l">
              <a:lnSpc>
                <a:spcPct val="115000"/>
              </a:lnSpc>
              <a:spcBef>
                <a:spcPts val="1200"/>
              </a:spcBef>
              <a:spcAft>
                <a:spcPts val="0"/>
              </a:spcAft>
              <a:buSzPts val="1800"/>
              <a:buNone/>
            </a:pPr>
            <a:r>
              <a:rPr lang="en" sz="2000"/>
              <a:t>c) Finding coding defects that might not have been found by only performing dynamic testing</a:t>
            </a:r>
            <a:endParaRPr sz="2000"/>
          </a:p>
          <a:p>
            <a:pPr indent="0" lvl="0" marL="0" rtl="0" algn="l">
              <a:lnSpc>
                <a:spcPct val="115000"/>
              </a:lnSpc>
              <a:spcBef>
                <a:spcPts val="1200"/>
              </a:spcBef>
              <a:spcAft>
                <a:spcPts val="1200"/>
              </a:spcAft>
              <a:buSzPts val="1800"/>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200000"/>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lnSpc>
                <a:spcPct val="115000"/>
              </a:lnSpc>
              <a:spcBef>
                <a:spcPts val="1200"/>
              </a:spcBef>
              <a:spcAft>
                <a:spcPts val="0"/>
              </a:spcAft>
              <a:buSzPct val="108108"/>
              <a:buNone/>
            </a:pPr>
            <a:r>
              <a:rPr lang="en">
                <a:solidFill>
                  <a:srgbClr val="000000"/>
                </a:solidFill>
              </a:rPr>
              <a:t>b, c, d are benefits of Static testing: </a:t>
            </a:r>
            <a:br>
              <a:rPr b="1" lang="en"/>
            </a:br>
            <a:r>
              <a:rPr lang="en"/>
              <a:t>b) It identifies defects early, making them less costly to fix than if they were discovered during later stages like dynamic testing.</a:t>
            </a:r>
            <a:endParaRPr/>
          </a:p>
          <a:p>
            <a:pPr indent="0" lvl="0" marL="0" rtl="0" algn="l">
              <a:lnSpc>
                <a:spcPct val="115000"/>
              </a:lnSpc>
              <a:spcBef>
                <a:spcPts val="1200"/>
              </a:spcBef>
              <a:spcAft>
                <a:spcPts val="0"/>
              </a:spcAft>
              <a:buSzPct val="108108"/>
              <a:buNone/>
            </a:pPr>
            <a:r>
              <a:rPr lang="en"/>
              <a:t>c) It can uncover issues in the code that might not be apparent during dynamic testing, providing a more comprehensive assessment.</a:t>
            </a:r>
            <a:endParaRPr/>
          </a:p>
          <a:p>
            <a:pPr indent="0" lvl="0" marL="0" rtl="0" algn="l">
              <a:lnSpc>
                <a:spcPct val="115000"/>
              </a:lnSpc>
              <a:spcBef>
                <a:spcPts val="1200"/>
              </a:spcBef>
              <a:spcAft>
                <a:spcPts val="1200"/>
              </a:spcAft>
              <a:buSzPct val="108108"/>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0" lang="en" sz="2500"/>
              <a:t>16. Which of the following is a benefit of early and frequent feedback?</a:t>
            </a:r>
            <a:endParaRPr b="0" sz="2500"/>
          </a:p>
          <a:p>
            <a:pPr indent="0" lvl="0" marL="0" rtl="0" algn="l">
              <a:lnSpc>
                <a:spcPct val="100000"/>
              </a:lnSpc>
              <a:spcBef>
                <a:spcPts val="0"/>
              </a:spcBef>
              <a:spcAft>
                <a:spcPts val="0"/>
              </a:spcAft>
              <a:buSzPts val="3600"/>
              <a:buNone/>
            </a:pPr>
            <a:r>
              <a:t/>
            </a:r>
            <a:endParaRPr b="0" sz="2500"/>
          </a:p>
        </p:txBody>
      </p:sp>
      <p:sp>
        <p:nvSpPr>
          <p:cNvPr id="327" name="Google Shape;327;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a:p>
            <a:pPr indent="0" lvl="0" marL="0" rtl="0" algn="l">
              <a:lnSpc>
                <a:spcPct val="100000"/>
              </a:lnSpc>
              <a:spcBef>
                <a:spcPts val="0"/>
              </a:spcBef>
              <a:spcAft>
                <a:spcPts val="0"/>
              </a:spcAft>
              <a:buSzPts val="1800"/>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SzPts val="1800"/>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0000"/>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Feedback can improve the test process, but if one only wants to improve future projects, the feedback does not need to come early or frequently</a:t>
            </a:r>
            <a:endParaRPr/>
          </a:p>
          <a:p>
            <a:pPr indent="0" lvl="0" marL="0" rtl="0" algn="l">
              <a:lnSpc>
                <a:spcPct val="115000"/>
              </a:lnSpc>
              <a:spcBef>
                <a:spcPts val="1200"/>
              </a:spcBef>
              <a:spcAft>
                <a:spcPts val="0"/>
              </a:spcAft>
              <a:buSzPts val="1800"/>
              <a:buNone/>
            </a:pPr>
            <a:r>
              <a:rPr lang="en"/>
              <a:t>b) Is not correct. Feedback is not used to prioritize requirements</a:t>
            </a:r>
            <a:endParaRPr/>
          </a:p>
          <a:p>
            <a:pPr indent="0" lvl="0" marL="0" rtl="0" algn="l">
              <a:lnSpc>
                <a:spcPct val="115000"/>
              </a:lnSpc>
              <a:spcBef>
                <a:spcPts val="1200"/>
              </a:spcBef>
              <a:spcAft>
                <a:spcPts val="0"/>
              </a:spcAft>
              <a:buSzPts val="1800"/>
              <a:buNone/>
            </a:pPr>
            <a:r>
              <a:rPr lang="en"/>
              <a:t>c) Is not correct. The quality of changes can be measured in multiple ways</a:t>
            </a:r>
            <a:endParaRPr/>
          </a:p>
          <a:p>
            <a:pPr indent="0" lvl="0" marL="0" rtl="0" algn="l">
              <a:lnSpc>
                <a:spcPct val="115000"/>
              </a:lnSpc>
              <a:spcBef>
                <a:spcPts val="1200"/>
              </a:spcBef>
              <a:spcAft>
                <a:spcPts val="0"/>
              </a:spcAft>
              <a:buSzPts val="1800"/>
              <a:buNone/>
            </a:pPr>
            <a:r>
              <a:rPr lang="en">
                <a:highlight>
                  <a:schemeClr val="accent6"/>
                </a:highlight>
              </a:rPr>
              <a:t>d) Is correct.</a:t>
            </a:r>
            <a:r>
              <a:rPr lang="en"/>
              <a:t> Early and frequent feedback allows for the early communication of potential quality problems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17. </a:t>
            </a:r>
            <a:r>
              <a:rPr b="0" lang="en" sz="2500"/>
              <a:t>Which of the following review types is MOST likely being used?</a:t>
            </a:r>
            <a:endParaRPr sz="2500"/>
          </a:p>
        </p:txBody>
      </p:sp>
      <p:sp>
        <p:nvSpPr>
          <p:cNvPr id="339" name="Google Shape;339;p46"/>
          <p:cNvSpPr txBox="1"/>
          <p:nvPr>
            <p:ph idx="1" type="body"/>
          </p:nvPr>
        </p:nvSpPr>
        <p:spPr>
          <a:xfrm>
            <a:off x="311700" y="1266325"/>
            <a:ext cx="28434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Informal review</a:t>
            </a:r>
            <a:endParaRPr sz="2000"/>
          </a:p>
          <a:p>
            <a:pPr indent="0" lvl="0" marL="0" rtl="0" algn="l">
              <a:lnSpc>
                <a:spcPct val="115000"/>
              </a:lnSpc>
              <a:spcBef>
                <a:spcPts val="1200"/>
              </a:spcBef>
              <a:spcAft>
                <a:spcPts val="0"/>
              </a:spcAft>
              <a:buSzPts val="1800"/>
              <a:buNone/>
            </a:pPr>
            <a:r>
              <a:rPr lang="en" sz="2000"/>
              <a:t>b) Walkthrough</a:t>
            </a:r>
            <a:endParaRPr sz="2000"/>
          </a:p>
          <a:p>
            <a:pPr indent="0" lvl="0" marL="0" rtl="0" algn="l">
              <a:lnSpc>
                <a:spcPct val="115000"/>
              </a:lnSpc>
              <a:spcBef>
                <a:spcPts val="1200"/>
              </a:spcBef>
              <a:spcAft>
                <a:spcPts val="0"/>
              </a:spcAft>
              <a:buSzPts val="1800"/>
              <a:buNone/>
            </a:pPr>
            <a:r>
              <a:rPr lang="en" sz="2000"/>
              <a:t>c) Technical review</a:t>
            </a:r>
            <a:endParaRPr sz="2000"/>
          </a:p>
          <a:p>
            <a:pPr indent="0" lvl="0" marL="0" rtl="0" algn="l">
              <a:lnSpc>
                <a:spcPct val="115000"/>
              </a:lnSpc>
              <a:spcBef>
                <a:spcPts val="1200"/>
              </a:spcBef>
              <a:spcAft>
                <a:spcPts val="1200"/>
              </a:spcAft>
              <a:buSzPts val="1800"/>
              <a:buNone/>
            </a:pPr>
            <a:r>
              <a:rPr lang="en" sz="2000"/>
              <a:t>d) Inspection</a:t>
            </a:r>
            <a:endParaRPr sz="2000"/>
          </a:p>
        </p:txBody>
      </p:sp>
      <p:sp>
        <p:nvSpPr>
          <p:cNvPr id="340" name="Google Shape;340;p46"/>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500"/>
              <a:buFont typeface="Arial"/>
              <a:buNone/>
            </a:pPr>
            <a:r>
              <a:rPr b="0" i="0" lang="en" sz="2500" u="none" cap="none" strike="noStrike">
                <a:solidFill>
                  <a:schemeClr val="accent1"/>
                </a:solidFill>
                <a:latin typeface="PT Sans Narrow"/>
                <a:ea typeface="PT Sans Narrow"/>
                <a:cs typeface="PT Sans Narrow"/>
                <a:sym typeface="PT Sans Narrow"/>
              </a:rPr>
              <a:t>Given that the reviews being used in your organization have the following attributes:</a:t>
            </a:r>
            <a:endParaRPr b="0" i="0" sz="2500" u="none" cap="none" strike="noStrike">
              <a:solidFill>
                <a:schemeClr val="accent1"/>
              </a:solidFill>
              <a:latin typeface="PT Sans Narrow"/>
              <a:ea typeface="PT Sans Narrow"/>
              <a:cs typeface="PT Sans Narrow"/>
              <a:sym typeface="PT Sans Narrow"/>
            </a:endParaRPr>
          </a:p>
          <a:p>
            <a:pPr indent="-355600" lvl="0" marL="457200" marR="0" rtl="0" algn="l">
              <a:lnSpc>
                <a:spcPct val="115000"/>
              </a:lnSpc>
              <a:spcBef>
                <a:spcPts val="120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the role of a scribe</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main purpose is to evaluate quality</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 meeting is led by the author of the work product</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There is individual preparation</a:t>
            </a:r>
            <a:endParaRPr b="0" i="0" sz="2000" u="none" cap="none" strike="noStrike">
              <a:solidFill>
                <a:schemeClr val="dk2"/>
              </a:solidFill>
              <a:latin typeface="Open Sans"/>
              <a:ea typeface="Open Sans"/>
              <a:cs typeface="Open Sans"/>
              <a:sym typeface="Open Sans"/>
            </a:endParaRPr>
          </a:p>
          <a:p>
            <a:pPr indent="-355600" lvl="0" marL="457200" marR="0" rtl="0" algn="l">
              <a:lnSpc>
                <a:spcPct val="115000"/>
              </a:lnSpc>
              <a:spcBef>
                <a:spcPts val="0"/>
              </a:spcBef>
              <a:spcAft>
                <a:spcPts val="0"/>
              </a:spcAft>
              <a:buClr>
                <a:schemeClr val="dk2"/>
              </a:buClr>
              <a:buSzPts val="2000"/>
              <a:buFont typeface="Open Sans"/>
              <a:buChar char="●"/>
            </a:pPr>
            <a:r>
              <a:rPr b="0" i="0" lang="en" sz="2000" u="none" cap="none" strike="noStrike">
                <a:solidFill>
                  <a:schemeClr val="dk2"/>
                </a:solidFill>
                <a:latin typeface="Open Sans"/>
                <a:ea typeface="Open Sans"/>
                <a:cs typeface="Open Sans"/>
                <a:sym typeface="Open Sans"/>
              </a:rPr>
              <a:t>A review report is produced</a:t>
            </a:r>
            <a:endParaRPr b="0" i="0" sz="2000" u="none" cap="none" strike="noStrike">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47"/>
          <p:cNvSpPr txBox="1"/>
          <p:nvPr>
            <p:ph idx="1" type="body"/>
          </p:nvPr>
        </p:nvSpPr>
        <p:spPr>
          <a:xfrm>
            <a:off x="311700" y="1037725"/>
            <a:ext cx="8520600" cy="390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Scribe is specified for walkthroughs, technical reviews, and inspections; thus, the reviews being performed cannot be informal reviews</a:t>
            </a:r>
            <a:endParaRPr/>
          </a:p>
          <a:p>
            <a:pPr indent="-342900" lvl="0" marL="457200" rtl="0" algn="l">
              <a:lnSpc>
                <a:spcPct val="115000"/>
              </a:lnSpc>
              <a:spcBef>
                <a:spcPts val="0"/>
              </a:spcBef>
              <a:spcAft>
                <a:spcPts val="0"/>
              </a:spcAft>
              <a:buSzPts val="1800"/>
              <a:buChar char="●"/>
            </a:pPr>
            <a:r>
              <a:rPr lang="en"/>
              <a:t>The purpose of evaluating quality is one of the most important objectives of a walkthrough</a:t>
            </a:r>
            <a:endParaRPr/>
          </a:p>
          <a:p>
            <a:pPr indent="-342900" lvl="0" marL="457200" rtl="0" algn="l">
              <a:lnSpc>
                <a:spcPct val="115000"/>
              </a:lnSpc>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lnSpc>
                <a:spcPct val="115000"/>
              </a:lnSpc>
              <a:spcBef>
                <a:spcPts val="0"/>
              </a:spcBef>
              <a:spcAft>
                <a:spcPts val="0"/>
              </a:spcAft>
              <a:buSzPts val="1800"/>
              <a:buChar char="●"/>
            </a:pPr>
            <a:r>
              <a:rPr lang="en"/>
              <a:t>All types of reviews can include individual preparation (even informal reviews)</a:t>
            </a:r>
            <a:endParaRPr/>
          </a:p>
          <a:p>
            <a:pPr indent="-342900" lvl="0" marL="457200" rtl="0" algn="l">
              <a:lnSpc>
                <a:spcPct val="115000"/>
              </a:lnSpc>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311700" y="445025"/>
            <a:ext cx="8520600" cy="8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t>18. Which of these statements is NOT a factor that contributes to successful reviews?</a:t>
            </a:r>
            <a:endParaRPr sz="2500"/>
          </a:p>
        </p:txBody>
      </p:sp>
      <p:sp>
        <p:nvSpPr>
          <p:cNvPr id="352" name="Google Shape;352;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Participants should dedicate adequate time for the review</a:t>
            </a:r>
            <a:endParaRPr sz="2000"/>
          </a:p>
          <a:p>
            <a:pPr indent="0" lvl="0" marL="0" rtl="0" algn="l">
              <a:lnSpc>
                <a:spcPct val="115000"/>
              </a:lnSpc>
              <a:spcBef>
                <a:spcPts val="1200"/>
              </a:spcBef>
              <a:spcAft>
                <a:spcPts val="0"/>
              </a:spcAft>
              <a:buSzPts val="1800"/>
              <a:buNone/>
            </a:pPr>
            <a:r>
              <a:rPr lang="en" sz="2000"/>
              <a:t>b) Splitting large work products into small parts to make the required effort less intense</a:t>
            </a:r>
            <a:endParaRPr sz="2000"/>
          </a:p>
          <a:p>
            <a:pPr indent="0" lvl="0" marL="0" rtl="0" algn="l">
              <a:lnSpc>
                <a:spcPct val="115000"/>
              </a:lnSpc>
              <a:spcBef>
                <a:spcPts val="1200"/>
              </a:spcBef>
              <a:spcAft>
                <a:spcPts val="0"/>
              </a:spcAft>
              <a:buSzPts val="1800"/>
              <a:buNone/>
            </a:pPr>
            <a:r>
              <a:rPr lang="en" sz="2000"/>
              <a:t>c) Participants should avoid behaviors that might indicate boredom, exasperation, or hostility to other participants</a:t>
            </a:r>
            <a:endParaRPr sz="2000"/>
          </a:p>
          <a:p>
            <a:pPr indent="0" lvl="0" marL="0" rtl="0" algn="l">
              <a:lnSpc>
                <a:spcPct val="115000"/>
              </a:lnSpc>
              <a:spcBef>
                <a:spcPts val="1200"/>
              </a:spcBef>
              <a:spcAft>
                <a:spcPts val="1200"/>
              </a:spcAft>
              <a:buSzPts val="1800"/>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10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49"/>
          <p:cNvSpPr txBox="1"/>
          <p:nvPr>
            <p:ph idx="1" type="body"/>
          </p:nvPr>
        </p:nvSpPr>
        <p:spPr>
          <a:xfrm>
            <a:off x="311700" y="1631150"/>
            <a:ext cx="8520600" cy="338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Adequate time for individuals is a success factor</a:t>
            </a:r>
            <a:endParaRPr sz="2000"/>
          </a:p>
          <a:p>
            <a:pPr indent="0" lvl="0" marL="0" rtl="0" algn="l">
              <a:lnSpc>
                <a:spcPct val="115000"/>
              </a:lnSpc>
              <a:spcBef>
                <a:spcPts val="1200"/>
              </a:spcBef>
              <a:spcAft>
                <a:spcPts val="0"/>
              </a:spcAft>
              <a:buSzPts val="1800"/>
              <a:buNone/>
            </a:pPr>
            <a:r>
              <a:rPr lang="en" sz="2000"/>
              <a:t>b) Is not correct. Splitting work products into small adequate parts is a success factor</a:t>
            </a:r>
            <a:endParaRPr sz="2000"/>
          </a:p>
          <a:p>
            <a:pPr indent="0" lvl="0" marL="0" rtl="0" algn="l">
              <a:lnSpc>
                <a:spcPct val="115000"/>
              </a:lnSpc>
              <a:spcBef>
                <a:spcPts val="1200"/>
              </a:spcBef>
              <a:spcAft>
                <a:spcPts val="0"/>
              </a:spcAft>
              <a:buSzPts val="1800"/>
              <a:buNone/>
            </a:pPr>
            <a:r>
              <a:rPr lang="en" sz="2000"/>
              <a:t>c) Is not correct. Avoiding behaviors that might indicate boredom, exasperation, etc. is a success factor</a:t>
            </a:r>
            <a:endParaRPr sz="2000"/>
          </a:p>
          <a:p>
            <a:pPr indent="0" lvl="0" marL="0" rtl="0" algn="l">
              <a:lnSpc>
                <a:spcPct val="115000"/>
              </a:lnSpc>
              <a:spcBef>
                <a:spcPts val="1200"/>
              </a:spcBef>
              <a:spcAft>
                <a:spcPts val="0"/>
              </a:spcAft>
              <a:buSzPts val="1800"/>
              <a:buNone/>
            </a:pPr>
            <a:r>
              <a:rPr lang="en" sz="2000">
                <a:highlight>
                  <a:schemeClr val="accent6"/>
                </a:highlight>
              </a:rPr>
              <a:t>d) Is correct. </a:t>
            </a:r>
            <a:r>
              <a:rPr lang="en" sz="2000"/>
              <a:t>During reviews one can find defects, not failures</a:t>
            </a:r>
            <a:endParaRPr sz="2000"/>
          </a:p>
          <a:p>
            <a:pPr indent="0" lvl="0" marL="0" rtl="0" algn="l">
              <a:lnSpc>
                <a:spcPct val="115000"/>
              </a:lnSpc>
              <a:spcBef>
                <a:spcPts val="1200"/>
              </a:spcBef>
              <a:spcAft>
                <a:spcPts val="12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000"/>
              <a:t>2. Which of the following options shows an example of test activities that contribute to success?</a:t>
            </a:r>
            <a:endParaRPr b="0" sz="2000"/>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311700" y="445025"/>
            <a:ext cx="8520600" cy="70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19. </a:t>
            </a:r>
            <a:r>
              <a:rPr b="0" lang="en" sz="2500"/>
              <a:t>Which of the following is a characteristic of experience-based test techniques?</a:t>
            </a:r>
            <a:endParaRPr b="0" sz="2500"/>
          </a:p>
          <a:p>
            <a:pPr indent="0" lvl="0" marL="0" rtl="0" algn="l">
              <a:lnSpc>
                <a:spcPct val="100000"/>
              </a:lnSpc>
              <a:spcBef>
                <a:spcPts val="0"/>
              </a:spcBef>
              <a:spcAft>
                <a:spcPts val="0"/>
              </a:spcAft>
              <a:buSzPts val="3600"/>
              <a:buNone/>
            </a:pPr>
            <a:r>
              <a:t/>
            </a:r>
            <a:endParaRPr/>
          </a:p>
        </p:txBody>
      </p:sp>
      <p:sp>
        <p:nvSpPr>
          <p:cNvPr id="364" name="Google Shape;364;p50"/>
          <p:cNvSpPr txBox="1"/>
          <p:nvPr>
            <p:ph idx="1" type="body"/>
          </p:nvPr>
        </p:nvSpPr>
        <p:spPr>
          <a:xfrm>
            <a:off x="311700" y="1710075"/>
            <a:ext cx="8520600" cy="285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cases are created based on detailed design information</a:t>
            </a:r>
            <a:endParaRPr/>
          </a:p>
          <a:p>
            <a:pPr indent="0" lvl="0" marL="0" rtl="0" algn="l">
              <a:lnSpc>
                <a:spcPct val="115000"/>
              </a:lnSpc>
              <a:spcBef>
                <a:spcPts val="1200"/>
              </a:spcBef>
              <a:spcAft>
                <a:spcPts val="0"/>
              </a:spcAft>
              <a:buSzPts val="1800"/>
              <a:buNone/>
            </a:pPr>
            <a:r>
              <a:rPr lang="en"/>
              <a:t>b) Items tested within the interface code section are used to measure coverage</a:t>
            </a:r>
            <a:endParaRPr/>
          </a:p>
          <a:p>
            <a:pPr indent="0" lvl="0" marL="0" rtl="0" algn="l">
              <a:lnSpc>
                <a:spcPct val="115000"/>
              </a:lnSpc>
              <a:spcBef>
                <a:spcPts val="1200"/>
              </a:spcBef>
              <a:spcAft>
                <a:spcPts val="0"/>
              </a:spcAft>
              <a:buSzPts val="1800"/>
              <a:buNone/>
            </a:pPr>
            <a:r>
              <a:rPr lang="en"/>
              <a:t>c) The techniques heavily rely on the tester’s knowledge of the software and the business domain</a:t>
            </a:r>
            <a:endParaRPr/>
          </a:p>
          <a:p>
            <a:pPr indent="0" lvl="0" marL="0" rtl="0" algn="l">
              <a:lnSpc>
                <a:spcPct val="115000"/>
              </a:lnSpc>
              <a:spcBef>
                <a:spcPts val="1200"/>
              </a:spcBef>
              <a:spcAft>
                <a:spcPts val="1200"/>
              </a:spcAft>
              <a:buSzPts val="1800"/>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311700" y="445025"/>
            <a:ext cx="8520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51"/>
          <p:cNvSpPr txBox="1"/>
          <p:nvPr>
            <p:ph idx="1" type="body"/>
          </p:nvPr>
        </p:nvSpPr>
        <p:spPr>
          <a:xfrm>
            <a:off x="311700" y="1497975"/>
            <a:ext cx="8520600" cy="307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311700" y="445025"/>
            <a:ext cx="8520600" cy="41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20</a:t>
            </a:r>
            <a:r>
              <a:rPr b="0" lang="en" sz="2500"/>
              <a:t>. You are testing a simple apartment search form with two search criteria:</a:t>
            </a:r>
            <a:endParaRPr b="0" sz="2500"/>
          </a:p>
          <a:p>
            <a:pPr indent="-355600" lvl="0" marL="457200" rtl="0" algn="l">
              <a:lnSpc>
                <a:spcPct val="100000"/>
              </a:lnSpc>
              <a:spcBef>
                <a:spcPts val="0"/>
              </a:spcBef>
              <a:spcAft>
                <a:spcPts val="0"/>
              </a:spcAft>
              <a:buSzPts val="2000"/>
              <a:buChar char="-"/>
            </a:pPr>
            <a:r>
              <a:rPr b="0" lang="en" sz="2000"/>
              <a:t>floor (with 3 options: ground floor; first floor; second or higher floor)</a:t>
            </a:r>
            <a:endParaRPr b="0" sz="2000"/>
          </a:p>
          <a:p>
            <a:pPr indent="-355600" lvl="0" marL="457200" rtl="0" algn="l">
              <a:lnSpc>
                <a:spcPct val="100000"/>
              </a:lnSpc>
              <a:spcBef>
                <a:spcPts val="0"/>
              </a:spcBef>
              <a:spcAft>
                <a:spcPts val="0"/>
              </a:spcAft>
              <a:buSzPts val="2000"/>
              <a:buChar char="-"/>
            </a:pPr>
            <a:r>
              <a:rPr b="0" lang="en" sz="2000"/>
              <a:t>garden type (with 3 possible options: no garden; small garden; large garden)</a:t>
            </a:r>
            <a:endParaRPr b="0" sz="2000"/>
          </a:p>
          <a:p>
            <a:pPr indent="0" lvl="0" marL="0" rtl="0" algn="l">
              <a:lnSpc>
                <a:spcPct val="100000"/>
              </a:lnSpc>
              <a:spcBef>
                <a:spcPts val="0"/>
              </a:spcBef>
              <a:spcAft>
                <a:spcPts val="0"/>
              </a:spcAft>
              <a:buSzPts val="3600"/>
              <a:buNone/>
            </a:pPr>
            <a:r>
              <a:rPr b="0" lang="en" sz="2000"/>
              <a:t>Only apartments on the ground floor have gardens. The form has a built-in validation mechanism that will not allow you to use the search criteria which violate this rule.</a:t>
            </a:r>
            <a:endParaRPr b="0" sz="2000"/>
          </a:p>
          <a:p>
            <a:pPr indent="0" lvl="0" marL="0" rtl="0" algn="l">
              <a:lnSpc>
                <a:spcPct val="100000"/>
              </a:lnSpc>
              <a:spcBef>
                <a:spcPts val="0"/>
              </a:spcBef>
              <a:spcAft>
                <a:spcPts val="0"/>
              </a:spcAft>
              <a:buSzPts val="3600"/>
              <a:buNone/>
            </a:pPr>
            <a:r>
              <a:rPr b="0" lang="en" sz="2000"/>
              <a:t>Each test has two input values: floor and garden type. You want to apply equivalence partitioning (EP) to cover each floor and each garden type in your tests.</a:t>
            </a:r>
            <a:endParaRPr b="0" sz="2000"/>
          </a:p>
          <a:p>
            <a:pPr indent="0" lvl="0" marL="0" rtl="0" algn="l">
              <a:lnSpc>
                <a:spcPct val="100000"/>
              </a:lnSpc>
              <a:spcBef>
                <a:spcPts val="0"/>
              </a:spcBef>
              <a:spcAft>
                <a:spcPts val="0"/>
              </a:spcAft>
              <a:buSzPts val="3600"/>
              <a:buNone/>
            </a:pPr>
            <a:r>
              <a:rPr b="0" lang="en" sz="2000"/>
              <a:t>What is the minimal number of test cases to achieve 100% EP coverage?</a:t>
            </a:r>
            <a:endParaRPr b="0" sz="2000"/>
          </a:p>
          <a:p>
            <a:pPr indent="0" lvl="0" marL="0" rtl="0" algn="l">
              <a:lnSpc>
                <a:spcPct val="100000"/>
              </a:lnSpc>
              <a:spcBef>
                <a:spcPts val="0"/>
              </a:spcBef>
              <a:spcAft>
                <a:spcPts val="0"/>
              </a:spcAft>
              <a:buSzPts val="3600"/>
              <a:buNone/>
            </a:pPr>
            <a:r>
              <a:rPr b="0" lang="en" sz="2000"/>
              <a:t>a) 3</a:t>
            </a:r>
            <a:endParaRPr b="0" sz="2000"/>
          </a:p>
          <a:p>
            <a:pPr indent="0" lvl="0" marL="0" rtl="0" algn="l">
              <a:lnSpc>
                <a:spcPct val="100000"/>
              </a:lnSpc>
              <a:spcBef>
                <a:spcPts val="0"/>
              </a:spcBef>
              <a:spcAft>
                <a:spcPts val="0"/>
              </a:spcAft>
              <a:buSzPts val="3600"/>
              <a:buNone/>
            </a:pPr>
            <a:r>
              <a:rPr b="0" lang="en" sz="2000"/>
              <a:t>b) 4</a:t>
            </a:r>
            <a:endParaRPr b="0" sz="2000"/>
          </a:p>
          <a:p>
            <a:pPr indent="0" lvl="0" marL="0" rtl="0" algn="l">
              <a:lnSpc>
                <a:spcPct val="100000"/>
              </a:lnSpc>
              <a:spcBef>
                <a:spcPts val="0"/>
              </a:spcBef>
              <a:spcAft>
                <a:spcPts val="0"/>
              </a:spcAft>
              <a:buSzPts val="3600"/>
              <a:buNone/>
            </a:pPr>
            <a:r>
              <a:rPr b="0" lang="en" sz="2000"/>
              <a:t>c) 5</a:t>
            </a:r>
            <a:endParaRPr b="0" sz="2000"/>
          </a:p>
          <a:p>
            <a:pPr indent="0" lvl="0" marL="0" rtl="0" algn="l">
              <a:lnSpc>
                <a:spcPct val="100000"/>
              </a:lnSpc>
              <a:spcBef>
                <a:spcPts val="0"/>
              </a:spcBef>
              <a:spcAft>
                <a:spcPts val="0"/>
              </a:spcAft>
              <a:buSzPts val="3600"/>
              <a:buNone/>
            </a:pPr>
            <a:r>
              <a:rPr b="0" lang="en" sz="2000"/>
              <a:t>d) 6</a:t>
            </a:r>
            <a:endParaRPr b="0" sz="2000"/>
          </a:p>
          <a:p>
            <a:pPr indent="0" lvl="0" marL="0" rtl="0" algn="l">
              <a:lnSpc>
                <a:spcPct val="100000"/>
              </a:lnSpc>
              <a:spcBef>
                <a:spcPts val="0"/>
              </a:spcBef>
              <a:spcAft>
                <a:spcPts val="0"/>
              </a:spcAft>
              <a:buSzPts val="3600"/>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4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53"/>
          <p:cNvSpPr txBox="1"/>
          <p:nvPr>
            <p:ph idx="1" type="body"/>
          </p:nvPr>
        </p:nvSpPr>
        <p:spPr>
          <a:xfrm>
            <a:off x="311700" y="1034000"/>
            <a:ext cx="8520600" cy="380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lnSpc>
                <a:spcPct val="115000"/>
              </a:lnSpc>
              <a:spcBef>
                <a:spcPts val="1200"/>
              </a:spcBef>
              <a:spcAft>
                <a:spcPts val="1200"/>
              </a:spcAft>
              <a:buSzPct val="108108"/>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04900"/>
            <a:ext cx="8520600" cy="45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000"/>
              <a:t>21. </a:t>
            </a:r>
            <a:r>
              <a:rPr b="0" lang="en" sz="2000"/>
              <a:t>You are testing a system that calculates the final course grade for a given student.</a:t>
            </a:r>
            <a:endParaRPr b="0" sz="2000"/>
          </a:p>
          <a:p>
            <a:pPr indent="0" lvl="0" marL="0" rtl="0" algn="l">
              <a:lnSpc>
                <a:spcPct val="100000"/>
              </a:lnSpc>
              <a:spcBef>
                <a:spcPts val="0"/>
              </a:spcBef>
              <a:spcAft>
                <a:spcPts val="0"/>
              </a:spcAft>
              <a:buSzPts val="3600"/>
              <a:buNone/>
            </a:pPr>
            <a:r>
              <a:rPr b="0" lang="en" sz="2000"/>
              <a:t>The final grade is assigned based on the final result, according to the following rules:</a:t>
            </a:r>
            <a:endParaRPr b="0" sz="2000"/>
          </a:p>
          <a:p>
            <a:pPr indent="0" lvl="0" marL="0" rtl="0" algn="l">
              <a:lnSpc>
                <a:spcPct val="100000"/>
              </a:lnSpc>
              <a:spcBef>
                <a:spcPts val="0"/>
              </a:spcBef>
              <a:spcAft>
                <a:spcPts val="0"/>
              </a:spcAft>
              <a:buSzPts val="3600"/>
              <a:buNone/>
            </a:pPr>
            <a:r>
              <a:rPr b="0" lang="en" sz="1800"/>
              <a:t>0 – 50 points: failed</a:t>
            </a:r>
            <a:endParaRPr b="0" sz="1800"/>
          </a:p>
          <a:p>
            <a:pPr indent="0" lvl="0" marL="0" rtl="0" algn="l">
              <a:lnSpc>
                <a:spcPct val="100000"/>
              </a:lnSpc>
              <a:spcBef>
                <a:spcPts val="0"/>
              </a:spcBef>
              <a:spcAft>
                <a:spcPts val="0"/>
              </a:spcAft>
              <a:buSzPts val="3600"/>
              <a:buNone/>
            </a:pPr>
            <a:r>
              <a:rPr b="0" lang="en" sz="1800"/>
              <a:t>51 – 60 points: fair</a:t>
            </a:r>
            <a:endParaRPr b="0" sz="1800"/>
          </a:p>
          <a:p>
            <a:pPr indent="0" lvl="0" marL="0" rtl="0" algn="l">
              <a:lnSpc>
                <a:spcPct val="100000"/>
              </a:lnSpc>
              <a:spcBef>
                <a:spcPts val="0"/>
              </a:spcBef>
              <a:spcAft>
                <a:spcPts val="0"/>
              </a:spcAft>
              <a:buSzPts val="3600"/>
              <a:buNone/>
            </a:pPr>
            <a:r>
              <a:rPr b="0" lang="en" sz="1800"/>
              <a:t>61 – 70 points: satisfactory</a:t>
            </a:r>
            <a:endParaRPr b="0" sz="1800"/>
          </a:p>
          <a:p>
            <a:pPr indent="0" lvl="0" marL="0" rtl="0" algn="l">
              <a:lnSpc>
                <a:spcPct val="100000"/>
              </a:lnSpc>
              <a:spcBef>
                <a:spcPts val="0"/>
              </a:spcBef>
              <a:spcAft>
                <a:spcPts val="0"/>
              </a:spcAft>
              <a:buSzPts val="3600"/>
              <a:buNone/>
            </a:pPr>
            <a:r>
              <a:rPr b="0" lang="en" sz="1800"/>
              <a:t>71 – 80 points: good</a:t>
            </a:r>
            <a:endParaRPr b="0" sz="1800"/>
          </a:p>
          <a:p>
            <a:pPr indent="0" lvl="0" marL="0" rtl="0" algn="l">
              <a:lnSpc>
                <a:spcPct val="100000"/>
              </a:lnSpc>
              <a:spcBef>
                <a:spcPts val="0"/>
              </a:spcBef>
              <a:spcAft>
                <a:spcPts val="0"/>
              </a:spcAft>
              <a:buSzPts val="3600"/>
              <a:buNone/>
            </a:pPr>
            <a:r>
              <a:rPr b="0" lang="en" sz="1800"/>
              <a:t>81 – 90 points: very good</a:t>
            </a:r>
            <a:endParaRPr b="0" sz="1800"/>
          </a:p>
          <a:p>
            <a:pPr indent="0" lvl="0" marL="0" rtl="0" algn="l">
              <a:lnSpc>
                <a:spcPct val="100000"/>
              </a:lnSpc>
              <a:spcBef>
                <a:spcPts val="0"/>
              </a:spcBef>
              <a:spcAft>
                <a:spcPts val="0"/>
              </a:spcAft>
              <a:buSzPts val="3600"/>
              <a:buNone/>
            </a:pPr>
            <a:r>
              <a:rPr b="0" lang="en" sz="1800"/>
              <a:t>91 – 100 points: excellent</a:t>
            </a:r>
            <a:endParaRPr b="0" sz="1800"/>
          </a:p>
          <a:p>
            <a:pPr indent="0" lvl="0" marL="0" rtl="0" algn="l">
              <a:lnSpc>
                <a:spcPct val="100000"/>
              </a:lnSpc>
              <a:spcBef>
                <a:spcPts val="0"/>
              </a:spcBef>
              <a:spcAft>
                <a:spcPts val="0"/>
              </a:spcAft>
              <a:buSzPts val="3600"/>
              <a:buNone/>
            </a:pPr>
            <a:r>
              <a:rPr b="0" lang="en" sz="2000"/>
              <a:t>You have prepared the following set of test cases:</a:t>
            </a:r>
            <a:endParaRPr b="0" sz="2000"/>
          </a:p>
          <a:p>
            <a:pPr indent="0" lvl="0" marL="0" rtl="0" algn="l">
              <a:lnSpc>
                <a:spcPct val="100000"/>
              </a:lnSpc>
              <a:spcBef>
                <a:spcPts val="0"/>
              </a:spcBef>
              <a:spcAft>
                <a:spcPts val="0"/>
              </a:spcAft>
              <a:buSzPts val="3600"/>
              <a:buNone/>
            </a:pPr>
            <a:r>
              <a:rPr b="0" lang="en" sz="2000"/>
              <a:t>What is the 2-value Boundary Value Analysis (BVA) coverage for the final result that is achieved with the existing test cases?</a:t>
            </a:r>
            <a:endParaRPr b="0" sz="2000"/>
          </a:p>
          <a:p>
            <a:pPr indent="0" lvl="0" marL="0" rtl="0" algn="l">
              <a:lnSpc>
                <a:spcPct val="100000"/>
              </a:lnSpc>
              <a:spcBef>
                <a:spcPts val="0"/>
              </a:spcBef>
              <a:spcAft>
                <a:spcPts val="0"/>
              </a:spcAft>
              <a:buSzPts val="3600"/>
              <a:buNone/>
            </a:pPr>
            <a:r>
              <a:rPr b="0" lang="en" sz="1800"/>
              <a:t>a) 50%</a:t>
            </a:r>
            <a:endParaRPr b="0" sz="1800"/>
          </a:p>
          <a:p>
            <a:pPr indent="0" lvl="0" marL="0" rtl="0" algn="l">
              <a:lnSpc>
                <a:spcPct val="100000"/>
              </a:lnSpc>
              <a:spcBef>
                <a:spcPts val="0"/>
              </a:spcBef>
              <a:spcAft>
                <a:spcPts val="0"/>
              </a:spcAft>
              <a:buSzPts val="3600"/>
              <a:buNone/>
            </a:pPr>
            <a:r>
              <a:rPr b="0" lang="en" sz="1800"/>
              <a:t>b) 60%</a:t>
            </a:r>
            <a:endParaRPr b="0" sz="1800"/>
          </a:p>
          <a:p>
            <a:pPr indent="0" lvl="0" marL="0" rtl="0" algn="l">
              <a:lnSpc>
                <a:spcPct val="100000"/>
              </a:lnSpc>
              <a:spcBef>
                <a:spcPts val="0"/>
              </a:spcBef>
              <a:spcAft>
                <a:spcPts val="0"/>
              </a:spcAft>
              <a:buSzPts val="3600"/>
              <a:buNone/>
            </a:pPr>
            <a:r>
              <a:rPr b="0" lang="en" sz="1800"/>
              <a:t>c) 33.3%</a:t>
            </a:r>
            <a:endParaRPr b="0" sz="1800"/>
          </a:p>
          <a:p>
            <a:pPr indent="0" lvl="0" marL="0" rtl="0" algn="l">
              <a:lnSpc>
                <a:spcPct val="100000"/>
              </a:lnSpc>
              <a:spcBef>
                <a:spcPts val="0"/>
              </a:spcBef>
              <a:spcAft>
                <a:spcPts val="0"/>
              </a:spcAft>
              <a:buSzPts val="3600"/>
              <a:buNone/>
            </a:pPr>
            <a:r>
              <a:rPr b="0" lang="en" sz="1800"/>
              <a:t>d) 100%</a:t>
            </a:r>
            <a:endParaRPr b="0" sz="1800"/>
          </a:p>
          <a:p>
            <a:pPr indent="0" lvl="0" marL="0" rtl="0" algn="l">
              <a:lnSpc>
                <a:spcPct val="100000"/>
              </a:lnSpc>
              <a:spcBef>
                <a:spcPts val="0"/>
              </a:spcBef>
              <a:spcAft>
                <a:spcPts val="0"/>
              </a:spcAft>
              <a:buSzPts val="3600"/>
              <a:buNone/>
            </a:pPr>
            <a:r>
              <a:rPr b="0" lang="en" sz="2000"/>
              <a:t>Select ONE option</a:t>
            </a:r>
            <a:endParaRPr b="0" sz="2000"/>
          </a:p>
        </p:txBody>
      </p:sp>
      <p:pic>
        <p:nvPicPr>
          <p:cNvPr id="387" name="Google Shape;387;p54"/>
          <p:cNvPicPr preferRelativeResize="0"/>
          <p:nvPr/>
        </p:nvPicPr>
        <p:blipFill rotWithShape="1">
          <a:blip r:embed="rId3">
            <a:alphaModFix/>
          </a:blip>
          <a:srcRect b="0" l="0" r="0" t="0"/>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5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12 boundary values for the final result values: 0, 50, 51, 60, 61, 70, 71, 80, 81, 90, 91, and 100.</a:t>
            </a:r>
            <a:endParaRPr/>
          </a:p>
          <a:p>
            <a:pPr indent="0" lvl="0" marL="0" rtl="0" algn="l">
              <a:lnSpc>
                <a:spcPct val="115000"/>
              </a:lnSpc>
              <a:spcBef>
                <a:spcPts val="1200"/>
              </a:spcBef>
              <a:spcAft>
                <a:spcPts val="0"/>
              </a:spcAft>
              <a:buSzPts val="1800"/>
              <a:buNone/>
            </a:pPr>
            <a:r>
              <a:rPr lang="en"/>
              <a:t>The test cases cover six of them (TC1 – 91, TC2 – 50, TC3 – 81, TC4 – 60, TC5 – 70 and TC7 – 51).</a:t>
            </a:r>
            <a:endParaRPr/>
          </a:p>
          <a:p>
            <a:pPr indent="0" lvl="0" marL="0" rtl="0" algn="l">
              <a:lnSpc>
                <a:spcPct val="115000"/>
              </a:lnSpc>
              <a:spcBef>
                <a:spcPts val="1200"/>
              </a:spcBef>
              <a:spcAft>
                <a:spcPts val="0"/>
              </a:spcAft>
              <a:buSzPts val="1800"/>
              <a:buNone/>
            </a:pPr>
            <a:r>
              <a:rPr lang="en"/>
              <a:t>Therefore, the test cases cover 6/12 = 50%.</a:t>
            </a:r>
            <a:endParaRPr/>
          </a:p>
          <a:p>
            <a:pPr indent="0" lvl="0" marL="0" rtl="0" algn="l">
              <a:lnSpc>
                <a:spcPct val="115000"/>
              </a:lnSpc>
              <a:spcBef>
                <a:spcPts val="1200"/>
              </a:spcBef>
              <a:spcAft>
                <a:spcPts val="1200"/>
              </a:spcAft>
              <a:buSzPts val="1800"/>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idx="1" type="body"/>
          </p:nvPr>
        </p:nvSpPr>
        <p:spPr>
          <a:xfrm>
            <a:off x="311700" y="157450"/>
            <a:ext cx="8520600" cy="472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accent1"/>
                </a:solidFill>
              </a:rPr>
              <a:t>22.</a:t>
            </a:r>
            <a:r>
              <a:rPr lang="en">
                <a:solidFill>
                  <a:schemeClr val="accent1"/>
                </a:solidFill>
              </a:rPr>
              <a:t> 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Anyone can rent a bicycle, but members receive a 20% discount</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However, if the return deadline is missed, the discount is no longer available</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After 15 rentals, members get a gift: a T-Shirt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Decision table describing the implemented features looks as follows:</a:t>
            </a:r>
            <a:endParaRPr b="1">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a) R4</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b) R2</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c) R6</a:t>
            </a:r>
            <a:endParaRPr>
              <a:solidFill>
                <a:schemeClr val="accent1"/>
              </a:solidFill>
            </a:endParaRPr>
          </a:p>
          <a:p>
            <a:pPr indent="0" lvl="0" marL="0" rtl="0" algn="l">
              <a:lnSpc>
                <a:spcPct val="115000"/>
              </a:lnSpc>
              <a:spcBef>
                <a:spcPts val="1200"/>
              </a:spcBef>
              <a:spcAft>
                <a:spcPts val="0"/>
              </a:spcAft>
              <a:buSzPts val="1800"/>
              <a:buNone/>
            </a:pPr>
            <a:r>
              <a:rPr lang="en">
                <a:solidFill>
                  <a:schemeClr val="accent1"/>
                </a:solidFill>
              </a:rPr>
              <a:t>d) R8</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pic>
        <p:nvPicPr>
          <p:cNvPr id="399" name="Google Shape;399;p56"/>
          <p:cNvPicPr preferRelativeResize="0"/>
          <p:nvPr/>
        </p:nvPicPr>
        <p:blipFill rotWithShape="1">
          <a:blip r:embed="rId3">
            <a:alphaModFix/>
          </a:blip>
          <a:srcRect b="0" l="0" r="0" t="0"/>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7"/>
          <p:cNvSpPr txBox="1"/>
          <p:nvPr>
            <p:ph idx="1" type="body"/>
          </p:nvPr>
        </p:nvSpPr>
        <p:spPr>
          <a:xfrm>
            <a:off x="311700" y="192450"/>
            <a:ext cx="8520600" cy="46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lnSpc>
                <a:spcPct val="115000"/>
              </a:lnSpc>
              <a:spcBef>
                <a:spcPts val="1200"/>
              </a:spcBef>
              <a:spcAft>
                <a:spcPts val="0"/>
              </a:spcAft>
              <a:buSzPts val="1800"/>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lnSpc>
                <a:spcPct val="115000"/>
              </a:lnSpc>
              <a:spcBef>
                <a:spcPts val="1200"/>
              </a:spcBef>
              <a:spcAft>
                <a:spcPts val="0"/>
              </a:spcAft>
              <a:buSzPts val="1800"/>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lnSpc>
                <a:spcPct val="115000"/>
              </a:lnSpc>
              <a:spcBef>
                <a:spcPts val="1200"/>
              </a:spcBef>
              <a:spcAft>
                <a:spcPts val="1200"/>
              </a:spcAft>
              <a:buSzPts val="1800"/>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idx="1" type="body"/>
          </p:nvPr>
        </p:nvSpPr>
        <p:spPr>
          <a:xfrm>
            <a:off x="311700" y="297425"/>
            <a:ext cx="8520600" cy="44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What is the MINIMAL number of test cases to achieve valid transitions coverage? Select ONE option.</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a) 4</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b) 2</a:t>
            </a:r>
            <a:endParaRPr sz="2000">
              <a:solidFill>
                <a:schemeClr val="accent1"/>
              </a:solidFill>
            </a:endParaRPr>
          </a:p>
          <a:p>
            <a:pPr indent="0" lvl="0" marL="0" rtl="0" algn="l">
              <a:lnSpc>
                <a:spcPct val="115000"/>
              </a:lnSpc>
              <a:spcBef>
                <a:spcPts val="1200"/>
              </a:spcBef>
              <a:spcAft>
                <a:spcPts val="0"/>
              </a:spcAft>
              <a:buSzPts val="1800"/>
              <a:buNone/>
            </a:pPr>
            <a:r>
              <a:rPr lang="en" sz="2000">
                <a:solidFill>
                  <a:schemeClr val="accent1"/>
                </a:solidFill>
              </a:rPr>
              <a:t>c) 7</a:t>
            </a:r>
            <a:endParaRPr sz="2000">
              <a:solidFill>
                <a:schemeClr val="accent1"/>
              </a:solidFill>
            </a:endParaRPr>
          </a:p>
          <a:p>
            <a:pPr indent="0" lvl="0" marL="0" rtl="0" algn="l">
              <a:lnSpc>
                <a:spcPct val="115000"/>
              </a:lnSpc>
              <a:spcBef>
                <a:spcPts val="1200"/>
              </a:spcBef>
              <a:spcAft>
                <a:spcPts val="1200"/>
              </a:spcAft>
              <a:buSzPts val="1800"/>
              <a:buNone/>
            </a:pPr>
            <a:r>
              <a:rPr lang="en" sz="2000">
                <a:solidFill>
                  <a:schemeClr val="accent1"/>
                </a:solidFill>
              </a:rPr>
              <a:t>d) 3</a:t>
            </a:r>
            <a:endParaRPr sz="2000">
              <a:solidFill>
                <a:schemeClr val="accent1"/>
              </a:solidFill>
            </a:endParaRPr>
          </a:p>
        </p:txBody>
      </p:sp>
      <p:pic>
        <p:nvPicPr>
          <p:cNvPr id="410" name="Google Shape;410;p58"/>
          <p:cNvPicPr preferRelativeResize="0"/>
          <p:nvPr/>
        </p:nvPicPr>
        <p:blipFill rotWithShape="1">
          <a:blip r:embed="rId3">
            <a:alphaModFix/>
          </a:blip>
          <a:srcRect b="0" l="0" r="0" t="0"/>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“test” and “error” transitions cannot occur in one test case. Neither can both “done” transitions.</a:t>
            </a:r>
            <a:endParaRPr/>
          </a:p>
          <a:p>
            <a:pPr indent="0" lvl="0" marL="0" rtl="0" algn="l">
              <a:lnSpc>
                <a:spcPct val="115000"/>
              </a:lnSpc>
              <a:spcBef>
                <a:spcPts val="1200"/>
              </a:spcBef>
              <a:spcAft>
                <a:spcPts val="0"/>
              </a:spcAft>
              <a:buSzPts val="1800"/>
              <a:buNone/>
            </a:pPr>
            <a:r>
              <a:rPr lang="en"/>
              <a:t>This means we need at least three test cases to achieve transition coverage. For example:</a:t>
            </a:r>
            <a:endParaRPr/>
          </a:p>
          <a:p>
            <a:pPr indent="0" lvl="0" marL="0" rtl="0" algn="l">
              <a:lnSpc>
                <a:spcPct val="115000"/>
              </a:lnSpc>
              <a:spcBef>
                <a:spcPts val="1200"/>
              </a:spcBef>
              <a:spcAft>
                <a:spcPts val="0"/>
              </a:spcAft>
              <a:buSzPts val="1800"/>
              <a:buNone/>
            </a:pPr>
            <a:r>
              <a:rPr lang="en"/>
              <a:t>TC1: test, done</a:t>
            </a:r>
            <a:br>
              <a:rPr lang="en"/>
            </a:br>
            <a:r>
              <a:rPr lang="en"/>
              <a:t>TC2: run, error, done</a:t>
            </a:r>
            <a:br>
              <a:rPr lang="en"/>
            </a:br>
            <a:r>
              <a:rPr lang="en"/>
              <a:t>TC3: run, pause, resume, pause, done</a:t>
            </a:r>
            <a:endParaRPr/>
          </a:p>
          <a:p>
            <a:pPr indent="0" lvl="0" marL="0" rtl="0" algn="l">
              <a:lnSpc>
                <a:spcPct val="115000"/>
              </a:lnSpc>
              <a:spcBef>
                <a:spcPts val="1200"/>
              </a:spcBef>
              <a:spcAft>
                <a:spcPts val="0"/>
              </a:spcAft>
              <a:buSzPts val="1800"/>
              <a:buNone/>
            </a:pPr>
            <a:r>
              <a:rPr lang="en"/>
              <a:t>a) Is not correct</a:t>
            </a:r>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6966"/>
              <a:buNone/>
            </a:pPr>
            <a:r>
              <a:rPr b="0" lang="en" sz="1687">
                <a:highlight>
                  <a:schemeClr val="lt1"/>
                </a:highlight>
              </a:rPr>
              <a:t>a) Having testers involved during various software development lifecycle (SDLC) activities will help to detect defects in work products</a:t>
            </a:r>
            <a:endParaRPr b="0" sz="1687">
              <a:highlight>
                <a:schemeClr val="lt1"/>
              </a:highlight>
            </a:endParaRPr>
          </a:p>
          <a:p>
            <a:pPr indent="0" lvl="0" marL="0" rtl="0" algn="l">
              <a:lnSpc>
                <a:spcPct val="100000"/>
              </a:lnSpc>
              <a:spcBef>
                <a:spcPts val="1200"/>
              </a:spcBef>
              <a:spcAft>
                <a:spcPts val="0"/>
              </a:spcAft>
              <a:buSzPct val="111111"/>
              <a:buNone/>
            </a:pPr>
            <a:r>
              <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lnSpc>
                <a:spcPct val="115000"/>
              </a:lnSpc>
              <a:spcBef>
                <a:spcPts val="1200"/>
              </a:spcBef>
              <a:spcAft>
                <a:spcPts val="0"/>
              </a:spcAft>
              <a:buSzPts val="1800"/>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lnSpc>
                <a:spcPct val="115000"/>
              </a:lnSpc>
              <a:spcBef>
                <a:spcPts val="1200"/>
              </a:spcBef>
              <a:spcAft>
                <a:spcPts val="1200"/>
              </a:spcAft>
              <a:buSzPts val="1800"/>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11700" y="332400"/>
            <a:ext cx="8520600" cy="423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idx="1" type="body"/>
          </p:nvPr>
        </p:nvSpPr>
        <p:spPr>
          <a:xfrm>
            <a:off x="311700" y="2449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SzPts val="1800"/>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SzPts val="1800"/>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SzPts val="1800"/>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lnSpc>
                <a:spcPct val="115000"/>
              </a:lnSpc>
              <a:spcBef>
                <a:spcPts val="1200"/>
              </a:spcBef>
              <a:spcAft>
                <a:spcPts val="0"/>
              </a:spcAft>
              <a:buSzPts val="1800"/>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lnSpc>
                <a:spcPct val="115000"/>
              </a:lnSpc>
              <a:spcBef>
                <a:spcPts val="1200"/>
              </a:spcBef>
              <a:spcAft>
                <a:spcPts val="1200"/>
              </a:spcAft>
              <a:buSzPts val="1800"/>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idx="1" type="body"/>
          </p:nvPr>
        </p:nvSpPr>
        <p:spPr>
          <a:xfrm>
            <a:off x="311700" y="262425"/>
            <a:ext cx="8520600" cy="45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a) Is not correct. The fundamental strength of white-box test techniques is that the entire software implementation is taken into account during testing</a:t>
            </a:r>
            <a:endParaRPr sz="1900"/>
          </a:p>
          <a:p>
            <a:pPr indent="0" lvl="0" marL="0" rtl="0" algn="l">
              <a:lnSpc>
                <a:spcPct val="115000"/>
              </a:lnSpc>
              <a:spcBef>
                <a:spcPts val="1200"/>
              </a:spcBef>
              <a:spcAft>
                <a:spcPts val="0"/>
              </a:spcAft>
              <a:buSzPts val="1800"/>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lnSpc>
                <a:spcPct val="115000"/>
              </a:lnSpc>
              <a:spcBef>
                <a:spcPts val="1200"/>
              </a:spcBef>
              <a:spcAft>
                <a:spcPts val="0"/>
              </a:spcAft>
              <a:buSzPts val="1800"/>
              <a:buNone/>
            </a:pPr>
            <a:r>
              <a:rPr lang="en" sz="1900"/>
              <a:t>c) Is not correct. White-box test techniques can be used to perform reviews (static testing)</a:t>
            </a:r>
            <a:endParaRPr sz="1900"/>
          </a:p>
          <a:p>
            <a:pPr indent="0" lvl="0" marL="0" rtl="0" algn="l">
              <a:lnSpc>
                <a:spcPct val="115000"/>
              </a:lnSpc>
              <a:spcBef>
                <a:spcPts val="1200"/>
              </a:spcBef>
              <a:spcAft>
                <a:spcPts val="1200"/>
              </a:spcAft>
              <a:buSzPts val="1800"/>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lnSpc>
                <a:spcPct val="115000"/>
              </a:lnSpc>
              <a:spcBef>
                <a:spcPts val="1200"/>
              </a:spcBef>
              <a:spcAft>
                <a:spcPts val="0"/>
              </a:spcAft>
              <a:buSzPts val="1800"/>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lnSpc>
                <a:spcPct val="115000"/>
              </a:lnSpc>
              <a:spcBef>
                <a:spcPts val="1200"/>
              </a:spcBef>
              <a:spcAft>
                <a:spcPts val="1200"/>
              </a:spcAft>
              <a:buSzPts val="1800"/>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idx="1" type="body"/>
          </p:nvPr>
        </p:nvSpPr>
        <p:spPr>
          <a:xfrm>
            <a:off x="311700" y="279925"/>
            <a:ext cx="8520600" cy="4289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lnSpc>
                <a:spcPct val="115000"/>
              </a:lnSpc>
              <a:spcBef>
                <a:spcPts val="1200"/>
              </a:spcBef>
              <a:spcAft>
                <a:spcPts val="0"/>
              </a:spcAft>
              <a:buSzPts val="1800"/>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lnSpc>
                <a:spcPct val="115000"/>
              </a:lnSpc>
              <a:spcBef>
                <a:spcPts val="1200"/>
              </a:spcBef>
              <a:spcAft>
                <a:spcPts val="0"/>
              </a:spcAft>
              <a:buSzPts val="1800"/>
              <a:buNone/>
            </a:pPr>
            <a:r>
              <a:rPr lang="en"/>
              <a:t>c) Is not correct. Error guessing is not a usability technique for guessing how users may fail to interact with the test object</a:t>
            </a:r>
            <a:endParaRPr/>
          </a:p>
          <a:p>
            <a:pPr indent="0" lvl="0" marL="0" rtl="0" algn="l">
              <a:lnSpc>
                <a:spcPct val="115000"/>
              </a:lnSpc>
              <a:spcBef>
                <a:spcPts val="1200"/>
              </a:spcBef>
              <a:spcAft>
                <a:spcPts val="1200"/>
              </a:spcAft>
              <a:buSzPts val="1800"/>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311700" y="192450"/>
            <a:ext cx="8520600" cy="46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lnSpc>
                <a:spcPct val="100000"/>
              </a:lnSpc>
              <a:spcBef>
                <a:spcPts val="0"/>
              </a:spcBef>
              <a:spcAft>
                <a:spcPts val="0"/>
              </a:spcAft>
              <a:buSzPts val="990"/>
              <a:buNone/>
            </a:pPr>
            <a:r>
              <a:rPr b="0" lang="en" sz="2640"/>
              <a:t>Which test technique fits BEST in this situation?</a:t>
            </a:r>
            <a:endParaRPr b="0" sz="2640"/>
          </a:p>
          <a:p>
            <a:pPr indent="0" lvl="0" marL="0" rtl="0" algn="l">
              <a:lnSpc>
                <a:spcPct val="100000"/>
              </a:lnSpc>
              <a:spcBef>
                <a:spcPts val="0"/>
              </a:spcBef>
              <a:spcAft>
                <a:spcPts val="0"/>
              </a:spcAft>
              <a:buSzPts val="990"/>
              <a:buNone/>
            </a:pPr>
            <a:r>
              <a:rPr b="0" lang="en" sz="2640"/>
              <a:t>a) Checklist-based testing</a:t>
            </a:r>
            <a:endParaRPr b="0" sz="2640"/>
          </a:p>
          <a:p>
            <a:pPr indent="0" lvl="0" marL="0" rtl="0" algn="l">
              <a:lnSpc>
                <a:spcPct val="100000"/>
              </a:lnSpc>
              <a:spcBef>
                <a:spcPts val="0"/>
              </a:spcBef>
              <a:spcAft>
                <a:spcPts val="0"/>
              </a:spcAft>
              <a:buSzPts val="990"/>
              <a:buNone/>
            </a:pPr>
            <a:r>
              <a:rPr b="0" lang="en" sz="2640"/>
              <a:t>b) Error guessing</a:t>
            </a:r>
            <a:endParaRPr b="0" sz="2640"/>
          </a:p>
          <a:p>
            <a:pPr indent="0" lvl="0" marL="0" rtl="0" algn="l">
              <a:lnSpc>
                <a:spcPct val="100000"/>
              </a:lnSpc>
              <a:spcBef>
                <a:spcPts val="0"/>
              </a:spcBef>
              <a:spcAft>
                <a:spcPts val="0"/>
              </a:spcAft>
              <a:buSzPts val="990"/>
              <a:buNone/>
            </a:pPr>
            <a:r>
              <a:rPr b="0" lang="en" sz="2640"/>
              <a:t>c) Exploratory testing</a:t>
            </a:r>
            <a:endParaRPr b="0" sz="2640"/>
          </a:p>
          <a:p>
            <a:pPr indent="0" lvl="0" marL="0" rtl="0" algn="l">
              <a:lnSpc>
                <a:spcPct val="100000"/>
              </a:lnSpc>
              <a:spcBef>
                <a:spcPts val="0"/>
              </a:spcBef>
              <a:spcAft>
                <a:spcPts val="0"/>
              </a:spcAft>
              <a:buSzPts val="990"/>
              <a:buNone/>
            </a:pPr>
            <a:r>
              <a:rPr b="0" lang="en" sz="2640"/>
              <a:t>d) Branch testing</a:t>
            </a:r>
            <a:endParaRPr b="0" sz="2640"/>
          </a:p>
          <a:p>
            <a:pPr indent="0" lvl="0" marL="0" rtl="0" algn="l">
              <a:lnSpc>
                <a:spcPct val="100000"/>
              </a:lnSpc>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1700" y="227425"/>
            <a:ext cx="8520600" cy="43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t>a) Is not correct. This is a new product. You probably do not have a checklist yet and test conditions might not be known due to missing requirements</a:t>
            </a:r>
            <a:endParaRPr sz="2000"/>
          </a:p>
          <a:p>
            <a:pPr indent="0" lvl="0" marL="0" rtl="0" algn="l">
              <a:lnSpc>
                <a:spcPct val="115000"/>
              </a:lnSpc>
              <a:spcBef>
                <a:spcPts val="1200"/>
              </a:spcBef>
              <a:spcAft>
                <a:spcPts val="0"/>
              </a:spcAft>
              <a:buSzPts val="1800"/>
              <a:buNone/>
            </a:pPr>
            <a:r>
              <a:rPr lang="en" sz="2000"/>
              <a:t>b) Is not correct. This is a new product. You probably do not have enough information to make correct error guesses</a:t>
            </a:r>
            <a:endParaRPr sz="2000"/>
          </a:p>
          <a:p>
            <a:pPr indent="0" lvl="0" marL="0" rtl="0" algn="l">
              <a:lnSpc>
                <a:spcPct val="115000"/>
              </a:lnSpc>
              <a:spcBef>
                <a:spcPts val="1200"/>
              </a:spcBef>
              <a:spcAft>
                <a:spcPts val="0"/>
              </a:spcAft>
              <a:buSzPts val="1800"/>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lnSpc>
                <a:spcPct val="115000"/>
              </a:lnSpc>
              <a:spcBef>
                <a:spcPts val="1200"/>
              </a:spcBef>
              <a:spcAft>
                <a:spcPts val="1200"/>
              </a:spcAft>
              <a:buSzPts val="1800"/>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311700" y="314900"/>
            <a:ext cx="8520600" cy="425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2100"/>
              <a:t>28. Which of the following BEST describes the way acceptance criteria can be documented?</a:t>
            </a:r>
            <a:endParaRPr b="1" sz="2100"/>
          </a:p>
          <a:p>
            <a:pPr indent="0" lvl="0" marL="0" rtl="0" algn="l">
              <a:lnSpc>
                <a:spcPct val="95000"/>
              </a:lnSpc>
              <a:spcBef>
                <a:spcPts val="1200"/>
              </a:spcBef>
              <a:spcAft>
                <a:spcPts val="0"/>
              </a:spcAft>
              <a:buSzPts val="275"/>
              <a:buNone/>
            </a:pPr>
            <a:r>
              <a:rPr lang="en" sz="2100"/>
              <a:t>a) Performing retrospectives to determine the actual needs of the stakeholders regarding a given user story</a:t>
            </a:r>
            <a:endParaRPr sz="2100"/>
          </a:p>
          <a:p>
            <a:pPr indent="0" lvl="0" marL="0" rtl="0" algn="l">
              <a:lnSpc>
                <a:spcPct val="95000"/>
              </a:lnSpc>
              <a:spcBef>
                <a:spcPts val="1200"/>
              </a:spcBef>
              <a:spcAft>
                <a:spcPts val="0"/>
              </a:spcAft>
              <a:buSzPts val="275"/>
              <a:buNone/>
            </a:pPr>
            <a:r>
              <a:rPr lang="en" sz="2100"/>
              <a:t>b) Using the given/when/then format to describe an example test condition related to a given user story</a:t>
            </a:r>
            <a:endParaRPr sz="2100"/>
          </a:p>
          <a:p>
            <a:pPr indent="0" lvl="0" marL="0" rtl="0" algn="l">
              <a:lnSpc>
                <a:spcPct val="95000"/>
              </a:lnSpc>
              <a:spcBef>
                <a:spcPts val="1200"/>
              </a:spcBef>
              <a:spcAft>
                <a:spcPts val="0"/>
              </a:spcAft>
              <a:buSzPts val="275"/>
              <a:buNone/>
            </a:pPr>
            <a:r>
              <a:rPr lang="en" sz="2100"/>
              <a:t>c) Using verbal communication to reduce the risk of misunderstanding the acceptance criteria by others</a:t>
            </a:r>
            <a:endParaRPr sz="2100"/>
          </a:p>
          <a:p>
            <a:pPr indent="0" lvl="0" marL="0" rtl="0" algn="l">
              <a:lnSpc>
                <a:spcPct val="95000"/>
              </a:lnSpc>
              <a:spcBef>
                <a:spcPts val="1200"/>
              </a:spcBef>
              <a:spcAft>
                <a:spcPts val="0"/>
              </a:spcAft>
              <a:buSzPts val="275"/>
              <a:buNone/>
            </a:pPr>
            <a:r>
              <a:rPr lang="en" sz="2100"/>
              <a:t>d) Documenting risks related to a given user story in a test plan to facilitate the risk-based testing of a given user story</a:t>
            </a:r>
            <a:endParaRPr sz="2100"/>
          </a:p>
          <a:p>
            <a:pPr indent="0" lvl="0" marL="0" rtl="0" algn="l">
              <a:lnSpc>
                <a:spcPct val="95000"/>
              </a:lnSpc>
              <a:spcBef>
                <a:spcPts val="1200"/>
              </a:spcBef>
              <a:spcAft>
                <a:spcPts val="1200"/>
              </a:spcAft>
              <a:buSzPts val="275"/>
              <a:buNone/>
            </a:pPr>
            <a:r>
              <a:rPr lang="en" sz="2100"/>
              <a:t>Select ONE option.</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body"/>
          </p:nvPr>
        </p:nvSpPr>
        <p:spPr>
          <a:xfrm>
            <a:off x="311700" y="332400"/>
            <a:ext cx="8520600" cy="44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a) Is not correct. Retrospectives are used to capture lessons learned and to improve the development and testing process, not to document the acceptance criteria</a:t>
            </a:r>
            <a:endParaRPr sz="2000"/>
          </a:p>
          <a:p>
            <a:pPr indent="0" lvl="0" marL="0" rtl="0" algn="l">
              <a:lnSpc>
                <a:spcPct val="115000"/>
              </a:lnSpc>
              <a:spcBef>
                <a:spcPts val="1200"/>
              </a:spcBef>
              <a:spcAft>
                <a:spcPts val="0"/>
              </a:spcAft>
              <a:buSzPts val="1800"/>
              <a:buNone/>
            </a:pPr>
            <a:r>
              <a:rPr lang="en" sz="2000">
                <a:highlight>
                  <a:schemeClr val="accent6"/>
                </a:highlight>
              </a:rPr>
              <a:t>b) Is correct. This is the standard way to document acceptance criteria</a:t>
            </a:r>
            <a:endParaRPr sz="2000">
              <a:highlight>
                <a:schemeClr val="accent6"/>
              </a:highlight>
            </a:endParaRPr>
          </a:p>
          <a:p>
            <a:pPr indent="0" lvl="0" marL="0" rtl="0" algn="l">
              <a:lnSpc>
                <a:spcPct val="115000"/>
              </a:lnSpc>
              <a:spcBef>
                <a:spcPts val="1200"/>
              </a:spcBef>
              <a:spcAft>
                <a:spcPts val="0"/>
              </a:spcAft>
              <a:buSzPts val="1800"/>
              <a:buNone/>
            </a:pPr>
            <a:r>
              <a:rPr lang="en" sz="2000"/>
              <a:t>c) Is not correct. Verbal communication does not allow to physically document the acceptance criteria as part of a user story (”card” aspect in the 3C’s model)</a:t>
            </a:r>
            <a:endParaRPr sz="2000"/>
          </a:p>
          <a:p>
            <a:pPr indent="0" lvl="0" marL="0" rtl="0" algn="l">
              <a:lnSpc>
                <a:spcPct val="115000"/>
              </a:lnSpc>
              <a:spcBef>
                <a:spcPts val="1200"/>
              </a:spcBef>
              <a:spcAft>
                <a:spcPts val="1200"/>
              </a:spcAft>
              <a:buSzPts val="1800"/>
              <a:buNone/>
            </a:pPr>
            <a:r>
              <a:rPr lang="en" sz="2000"/>
              <a:t>d) Is not correct. Acceptance criteria are related to a user story, not a test plan. Also, acceptance criteria are the conditions that have to be fulfilled to decide if the user story is complete. Risks are not such condition.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b="0" lang="en" sz="2000"/>
              <a:t>Further Explanation</a:t>
            </a:r>
            <a:endParaRPr b="0" sz="2000"/>
          </a:p>
        </p:txBody>
      </p:sp>
      <p:sp>
        <p:nvSpPr>
          <p:cNvPr id="103" name="Google Shape;103;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idx="1" type="body"/>
          </p:nvPr>
        </p:nvSpPr>
        <p:spPr>
          <a:xfrm>
            <a:off x="311700" y="297425"/>
            <a:ext cx="8520600" cy="44787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400"/>
              <a:t>29. Consider the following user story: </a:t>
            </a:r>
            <a:r>
              <a:rPr b="1" lang="en" sz="2400"/>
              <a:t>As an Editor</a:t>
            </a:r>
            <a:endParaRPr b="1" sz="2400"/>
          </a:p>
          <a:p>
            <a:pPr indent="0" lvl="0" marL="0" rtl="0" algn="l">
              <a:lnSpc>
                <a:spcPct val="75000"/>
              </a:lnSpc>
              <a:spcBef>
                <a:spcPts val="1200"/>
              </a:spcBef>
              <a:spcAft>
                <a:spcPts val="0"/>
              </a:spcAft>
              <a:buClr>
                <a:srgbClr val="000000"/>
              </a:buClr>
              <a:buSzPts val="275"/>
              <a:buFont typeface="Arial"/>
              <a:buNone/>
            </a:pPr>
            <a:r>
              <a:rPr lang="en" sz="2400"/>
              <a:t>I want to review content before it is published so that I can assure the grammar is correct</a:t>
            </a:r>
            <a:endParaRPr sz="2400"/>
          </a:p>
          <a:p>
            <a:pPr indent="0" lvl="0" marL="0" rtl="0" algn="l">
              <a:lnSpc>
                <a:spcPct val="75000"/>
              </a:lnSpc>
              <a:spcBef>
                <a:spcPts val="1200"/>
              </a:spcBef>
              <a:spcAft>
                <a:spcPts val="0"/>
              </a:spcAft>
              <a:buClr>
                <a:srgbClr val="000000"/>
              </a:buClr>
              <a:buSzPts val="275"/>
              <a:buFont typeface="Arial"/>
              <a:buNone/>
            </a:pPr>
            <a:r>
              <a:rPr lang="en" sz="2400"/>
              <a:t>The user can log in to the content management system with "Editor" role</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view existing content pages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edit the page content</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add markup comments</a:t>
            </a:r>
            <a:endParaRPr sz="2400"/>
          </a:p>
          <a:p>
            <a:pPr indent="0" lvl="0" marL="0" rtl="0" algn="l">
              <a:lnSpc>
                <a:spcPct val="75000"/>
              </a:lnSpc>
              <a:spcBef>
                <a:spcPts val="1200"/>
              </a:spcBef>
              <a:spcAft>
                <a:spcPts val="0"/>
              </a:spcAft>
              <a:buClr>
                <a:srgbClr val="000000"/>
              </a:buClr>
              <a:buSzPts val="275"/>
              <a:buFont typeface="Arial"/>
              <a:buNone/>
            </a:pPr>
            <a:r>
              <a:rPr lang="en" sz="2400"/>
              <a:t>The editor can save changes</a:t>
            </a:r>
            <a:endParaRPr sz="2400"/>
          </a:p>
          <a:p>
            <a:pPr indent="0" lvl="0" marL="0" rtl="0" algn="l">
              <a:lnSpc>
                <a:spcPct val="75000"/>
              </a:lnSpc>
              <a:spcBef>
                <a:spcPts val="1200"/>
              </a:spcBef>
              <a:spcAft>
                <a:spcPts val="1200"/>
              </a:spcAft>
              <a:buClr>
                <a:srgbClr val="000000"/>
              </a:buClr>
              <a:buSzPts val="275"/>
              <a:buFont typeface="Arial"/>
              <a:buNone/>
            </a:pPr>
            <a:r>
              <a:rPr lang="en" sz="2400"/>
              <a:t>The editor can reassign to the "content owner" role to make updates</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1"/>
          <p:cNvSpPr txBox="1"/>
          <p:nvPr>
            <p:ph idx="1" type="body"/>
          </p:nvPr>
        </p:nvSpPr>
        <p:spPr>
          <a:xfrm>
            <a:off x="311700" y="262425"/>
            <a:ext cx="8520600" cy="43065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800"/>
              <a:buNone/>
            </a:pPr>
            <a:r>
              <a:rPr lang="en" sz="2500"/>
              <a:t>Which of the following is the BEST example of an ATDD test for this user story?</a:t>
            </a:r>
            <a:endParaRPr sz="2500"/>
          </a:p>
          <a:p>
            <a:pPr indent="0" lvl="0" marL="0" rtl="0" algn="l">
              <a:lnSpc>
                <a:spcPct val="75000"/>
              </a:lnSpc>
              <a:spcBef>
                <a:spcPts val="1200"/>
              </a:spcBef>
              <a:spcAft>
                <a:spcPts val="0"/>
              </a:spcAft>
              <a:buSzPts val="1800"/>
              <a:buNone/>
            </a:pPr>
            <a:r>
              <a:rPr lang="en" sz="2500"/>
              <a:t>a) Test if the editor can save the document after deleting the page content</a:t>
            </a:r>
            <a:endParaRPr sz="2500"/>
          </a:p>
          <a:p>
            <a:pPr indent="0" lvl="0" marL="0" rtl="0" algn="l">
              <a:lnSpc>
                <a:spcPct val="75000"/>
              </a:lnSpc>
              <a:spcBef>
                <a:spcPts val="1200"/>
              </a:spcBef>
              <a:spcAft>
                <a:spcPts val="0"/>
              </a:spcAft>
              <a:buSzPts val="1800"/>
              <a:buNone/>
            </a:pPr>
            <a:r>
              <a:rPr lang="en" sz="2500"/>
              <a:t>b) Test if the content owner can log in and make updates to the content</a:t>
            </a:r>
            <a:endParaRPr sz="2500"/>
          </a:p>
          <a:p>
            <a:pPr indent="0" lvl="0" marL="0" rtl="0" algn="l">
              <a:lnSpc>
                <a:spcPct val="75000"/>
              </a:lnSpc>
              <a:spcBef>
                <a:spcPts val="1200"/>
              </a:spcBef>
              <a:spcAft>
                <a:spcPts val="0"/>
              </a:spcAft>
              <a:buSzPts val="1800"/>
              <a:buNone/>
            </a:pPr>
            <a:r>
              <a:rPr lang="en" sz="2500"/>
              <a:t>c) Test if the editor can schedule the edited content for publication</a:t>
            </a:r>
            <a:endParaRPr sz="2500"/>
          </a:p>
          <a:p>
            <a:pPr indent="0" lvl="0" marL="0" rtl="0" algn="l">
              <a:lnSpc>
                <a:spcPct val="75000"/>
              </a:lnSpc>
              <a:spcBef>
                <a:spcPts val="1200"/>
              </a:spcBef>
              <a:spcAft>
                <a:spcPts val="0"/>
              </a:spcAft>
              <a:buSzPts val="1800"/>
              <a:buNone/>
            </a:pPr>
            <a:r>
              <a:rPr lang="en" sz="2500"/>
              <a:t>d) Test if the editor can reassign to another editor to make updates</a:t>
            </a:r>
            <a:endParaRPr sz="2500"/>
          </a:p>
          <a:p>
            <a:pPr indent="0" lvl="0" marL="0" rtl="0" algn="l">
              <a:lnSpc>
                <a:spcPct val="75000"/>
              </a:lnSpc>
              <a:spcBef>
                <a:spcPts val="1200"/>
              </a:spcBef>
              <a:spcAft>
                <a:spcPts val="0"/>
              </a:spcAft>
              <a:buSzPts val="1800"/>
              <a:buNone/>
            </a:pPr>
            <a:r>
              <a:rPr lang="en" sz="2500"/>
              <a:t>Select ONE option.</a:t>
            </a:r>
            <a:endParaRPr sz="2500"/>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ph idx="1" type="body"/>
          </p:nvPr>
        </p:nvSpPr>
        <p:spPr>
          <a:xfrm>
            <a:off x="311700" y="297425"/>
            <a:ext cx="8520600" cy="427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200">
                <a:highlight>
                  <a:schemeClr val="accent6"/>
                </a:highlight>
              </a:rPr>
              <a:t>a) Is correct. This test covers two acceptance criteria: one about editing the document and one about saving changes</a:t>
            </a:r>
            <a:endParaRPr sz="2200">
              <a:highlight>
                <a:schemeClr val="accent6"/>
              </a:highlight>
            </a:endParaRPr>
          </a:p>
          <a:p>
            <a:pPr indent="0" lvl="0" marL="0" rtl="0" algn="l">
              <a:lnSpc>
                <a:spcPct val="115000"/>
              </a:lnSpc>
              <a:spcBef>
                <a:spcPts val="1200"/>
              </a:spcBef>
              <a:spcAft>
                <a:spcPts val="0"/>
              </a:spcAft>
              <a:buSzPts val="1800"/>
              <a:buNone/>
            </a:pPr>
            <a:r>
              <a:rPr lang="en" sz="2200"/>
              <a:t>b) Is not correct. Acceptance criteria cover the editor activities, not the content owner activities</a:t>
            </a:r>
            <a:endParaRPr sz="2200"/>
          </a:p>
          <a:p>
            <a:pPr indent="0" lvl="0" marL="0" rtl="0" algn="l">
              <a:lnSpc>
                <a:spcPct val="115000"/>
              </a:lnSpc>
              <a:spcBef>
                <a:spcPts val="1200"/>
              </a:spcBef>
              <a:spcAft>
                <a:spcPts val="0"/>
              </a:spcAft>
              <a:buSzPts val="1800"/>
              <a:buNone/>
            </a:pPr>
            <a:r>
              <a:rPr lang="en" sz="2200"/>
              <a:t>c) Is not correct. Scheduling the edited content for publication may be a nice feature, but it is not covered by the acceptance criteria</a:t>
            </a:r>
            <a:endParaRPr sz="2200"/>
          </a:p>
          <a:p>
            <a:pPr indent="0" lvl="0" marL="0" rtl="0" algn="l">
              <a:lnSpc>
                <a:spcPct val="115000"/>
              </a:lnSpc>
              <a:spcBef>
                <a:spcPts val="1200"/>
              </a:spcBef>
              <a:spcAft>
                <a:spcPts val="1200"/>
              </a:spcAft>
              <a:buSzPts val="1800"/>
              <a:buNone/>
            </a:pPr>
            <a:r>
              <a:rPr lang="en" sz="2200"/>
              <a:t>d) Is not correct. Acceptance criteria state about reassigning from an editor to the content owner, not to another editor.</a:t>
            </a:r>
            <a:endParaRPr sz="2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30. </a:t>
            </a:r>
            <a:r>
              <a:rPr lang="en" sz="1970"/>
              <a:t>How do testers add value to iteration and release planning?</a:t>
            </a:r>
            <a:endParaRPr sz="3940"/>
          </a:p>
        </p:txBody>
      </p:sp>
      <p:sp>
        <p:nvSpPr>
          <p:cNvPr id="486" name="Google Shape;486;p73"/>
          <p:cNvSpPr txBox="1"/>
          <p:nvPr>
            <p:ph idx="1" type="body"/>
          </p:nvPr>
        </p:nvSpPr>
        <p:spPr>
          <a:xfrm>
            <a:off x="311700" y="1266325"/>
            <a:ext cx="8520600" cy="3649800"/>
          </a:xfrm>
          <a:prstGeom prst="rect">
            <a:avLst/>
          </a:prstGeom>
          <a:noFill/>
          <a:ln>
            <a:noFill/>
          </a:ln>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lang="en" sz="2500"/>
              <a:t>a) Testers determine the priority of the user stories to be developed</a:t>
            </a:r>
            <a:endParaRPr sz="2500"/>
          </a:p>
          <a:p>
            <a:pPr indent="0" lvl="0" marL="0" rtl="0" algn="l">
              <a:lnSpc>
                <a:spcPct val="75000"/>
              </a:lnSpc>
              <a:spcBef>
                <a:spcPts val="1200"/>
              </a:spcBef>
              <a:spcAft>
                <a:spcPts val="0"/>
              </a:spcAft>
              <a:buClr>
                <a:srgbClr val="000000"/>
              </a:buClr>
              <a:buSzPts val="275"/>
              <a:buFont typeface="Arial"/>
              <a:buNone/>
            </a:pPr>
            <a:r>
              <a:rPr lang="en" sz="2500"/>
              <a:t>b) Testers focus only on the functional aspects of the system to be tested</a:t>
            </a:r>
            <a:endParaRPr sz="2500"/>
          </a:p>
          <a:p>
            <a:pPr indent="0" lvl="0" marL="0" rtl="0" algn="l">
              <a:lnSpc>
                <a:spcPct val="75000"/>
              </a:lnSpc>
              <a:spcBef>
                <a:spcPts val="1200"/>
              </a:spcBef>
              <a:spcAft>
                <a:spcPts val="0"/>
              </a:spcAft>
              <a:buClr>
                <a:srgbClr val="000000"/>
              </a:buClr>
              <a:buSzPts val="275"/>
              <a:buFont typeface="Arial"/>
              <a:buNone/>
            </a:pPr>
            <a:r>
              <a:rPr lang="en" sz="2500"/>
              <a:t>c) Testers participate in the detailed risk identification and risk assessment of user stories</a:t>
            </a:r>
            <a:endParaRPr sz="2500"/>
          </a:p>
          <a:p>
            <a:pPr indent="0" lvl="0" marL="0" rtl="0" algn="l">
              <a:lnSpc>
                <a:spcPct val="75000"/>
              </a:lnSpc>
              <a:spcBef>
                <a:spcPts val="1200"/>
              </a:spcBef>
              <a:spcAft>
                <a:spcPts val="0"/>
              </a:spcAft>
              <a:buClr>
                <a:srgbClr val="000000"/>
              </a:buClr>
              <a:buSzPts val="275"/>
              <a:buFont typeface="Arial"/>
              <a:buNone/>
            </a:pPr>
            <a:r>
              <a:rPr lang="en" sz="2500"/>
              <a:t>d) Testers guarantee the release of high-quality software through early test design during the release planning</a:t>
            </a:r>
            <a:endParaRPr sz="2500"/>
          </a:p>
          <a:p>
            <a:pPr indent="0" lvl="0" marL="0" rtl="0" algn="l">
              <a:lnSpc>
                <a:spcPct val="75000"/>
              </a:lnSpc>
              <a:spcBef>
                <a:spcPts val="1200"/>
              </a:spcBef>
              <a:spcAft>
                <a:spcPts val="1200"/>
              </a:spcAft>
              <a:buSzPts val="1800"/>
              <a:buNone/>
            </a:pPr>
            <a:r>
              <a:rPr lang="en" sz="2500"/>
              <a:t>Select ONE option.</a:t>
            </a:r>
            <a:endParaRPr sz="2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311700" y="227425"/>
            <a:ext cx="8520600" cy="45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a) Is not correct. Priorities for user stories are determined by the business representative together with the development team</a:t>
            </a:r>
            <a:endParaRPr sz="2200"/>
          </a:p>
          <a:p>
            <a:pPr indent="0" lvl="0" marL="0" rtl="0" algn="l">
              <a:lnSpc>
                <a:spcPct val="115000"/>
              </a:lnSpc>
              <a:spcBef>
                <a:spcPts val="1200"/>
              </a:spcBef>
              <a:spcAft>
                <a:spcPts val="0"/>
              </a:spcAft>
              <a:buSzPts val="1800"/>
              <a:buNone/>
            </a:pPr>
            <a:r>
              <a:rPr lang="en" sz="2200"/>
              <a:t>b) Is not correct. Testers focus on both functional and non-functional aspects of the system to be tested</a:t>
            </a:r>
            <a:endParaRPr sz="2200"/>
          </a:p>
          <a:p>
            <a:pPr indent="0" lvl="0" marL="0" rtl="0" algn="l">
              <a:lnSpc>
                <a:spcPct val="115000"/>
              </a:lnSpc>
              <a:spcBef>
                <a:spcPts val="1200"/>
              </a:spcBef>
              <a:spcAft>
                <a:spcPts val="0"/>
              </a:spcAft>
              <a:buSzPts val="1800"/>
              <a:buNone/>
            </a:pPr>
            <a:r>
              <a:rPr lang="en" sz="2200">
                <a:highlight>
                  <a:schemeClr val="accent6"/>
                </a:highlight>
              </a:rPr>
              <a:t>c) Is correct. According to the syllabus, this is one of the ways testers add value to iteration and release planning</a:t>
            </a:r>
            <a:endParaRPr sz="2200">
              <a:highlight>
                <a:schemeClr val="accent6"/>
              </a:highlight>
            </a:endParaRPr>
          </a:p>
          <a:p>
            <a:pPr indent="0" lvl="0" marL="0" rtl="0" algn="l">
              <a:lnSpc>
                <a:spcPct val="115000"/>
              </a:lnSpc>
              <a:spcBef>
                <a:spcPts val="1200"/>
              </a:spcBef>
              <a:spcAft>
                <a:spcPts val="1200"/>
              </a:spcAft>
              <a:buSzPts val="1800"/>
              <a:buNone/>
            </a:pPr>
            <a:r>
              <a:rPr lang="en" sz="2200"/>
              <a:t>d) Is not correct. Early test design is not part of release planning. Early test design does not automatically guarantee the release of quality software</a:t>
            </a:r>
            <a:endParaRPr sz="2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31. Which TWO of the given options are exit criteria for testing a system?</a:t>
            </a:r>
            <a:endParaRPr sz="2440"/>
          </a:p>
        </p:txBody>
      </p:sp>
      <p:sp>
        <p:nvSpPr>
          <p:cNvPr id="497" name="Google Shape;497;p7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Test environment readiness</a:t>
            </a:r>
            <a:endParaRPr/>
          </a:p>
          <a:p>
            <a:pPr indent="0" lvl="0" marL="0" rtl="0" algn="l">
              <a:lnSpc>
                <a:spcPct val="115000"/>
              </a:lnSpc>
              <a:spcBef>
                <a:spcPts val="1200"/>
              </a:spcBef>
              <a:spcAft>
                <a:spcPts val="0"/>
              </a:spcAft>
              <a:buSzPts val="1800"/>
              <a:buNone/>
            </a:pPr>
            <a:r>
              <a:rPr lang="en"/>
              <a:t>b) The ability to log in to the test object by the tester</a:t>
            </a:r>
            <a:endParaRPr/>
          </a:p>
          <a:p>
            <a:pPr indent="0" lvl="0" marL="0" rtl="0" algn="l">
              <a:lnSpc>
                <a:spcPct val="115000"/>
              </a:lnSpc>
              <a:spcBef>
                <a:spcPts val="1200"/>
              </a:spcBef>
              <a:spcAft>
                <a:spcPts val="0"/>
              </a:spcAft>
              <a:buSzPts val="1800"/>
              <a:buNone/>
            </a:pPr>
            <a:r>
              <a:rPr lang="en"/>
              <a:t>c) Estimated defect density is reached</a:t>
            </a:r>
            <a:endParaRPr/>
          </a:p>
          <a:p>
            <a:pPr indent="0" lvl="0" marL="0" rtl="0" algn="l">
              <a:lnSpc>
                <a:spcPct val="115000"/>
              </a:lnSpc>
              <a:spcBef>
                <a:spcPts val="1200"/>
              </a:spcBef>
              <a:spcAft>
                <a:spcPts val="0"/>
              </a:spcAft>
              <a:buSzPts val="1800"/>
              <a:buNone/>
            </a:pPr>
            <a:r>
              <a:rPr lang="en"/>
              <a:t>d) Requirements are translated into given/when/then format</a:t>
            </a:r>
            <a:endParaRPr/>
          </a:p>
          <a:p>
            <a:pPr indent="0" lvl="0" marL="0" rtl="0" algn="l">
              <a:lnSpc>
                <a:spcPct val="115000"/>
              </a:lnSpc>
              <a:spcBef>
                <a:spcPts val="1200"/>
              </a:spcBef>
              <a:spcAft>
                <a:spcPts val="0"/>
              </a:spcAft>
              <a:buSzPts val="1800"/>
              <a:buNone/>
            </a:pPr>
            <a:r>
              <a:rPr lang="en"/>
              <a:t>e) Regression tests are automated</a:t>
            </a:r>
            <a:endParaRPr/>
          </a:p>
          <a:p>
            <a:pPr indent="0" lvl="0" marL="0" rtl="0" algn="l">
              <a:lnSpc>
                <a:spcPct val="115000"/>
              </a:lnSpc>
              <a:spcBef>
                <a:spcPts val="1200"/>
              </a:spcBef>
              <a:spcAft>
                <a:spcPts val="0"/>
              </a:spcAft>
              <a:buSzPts val="1800"/>
              <a:buNone/>
            </a:pPr>
            <a:r>
              <a:rPr lang="en"/>
              <a:t>Select TWO options.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311700" y="192450"/>
            <a:ext cx="8520600" cy="46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Is not correct. Test environment readiness is a resource availability criterion; hence it belongs to the entry criteria</a:t>
            </a:r>
            <a:endParaRPr/>
          </a:p>
          <a:p>
            <a:pPr indent="0" lvl="0" marL="0" rtl="0" algn="l">
              <a:lnSpc>
                <a:spcPct val="115000"/>
              </a:lnSpc>
              <a:spcBef>
                <a:spcPts val="1200"/>
              </a:spcBef>
              <a:spcAft>
                <a:spcPts val="0"/>
              </a:spcAft>
              <a:buSzPts val="1800"/>
              <a:buNone/>
            </a:pPr>
            <a:r>
              <a:rPr lang="en"/>
              <a:t>b) Is not correct. This is a resource availability criterion; hence it belongs to the entry criteria</a:t>
            </a:r>
            <a:endParaRPr/>
          </a:p>
          <a:p>
            <a:pPr indent="0" lvl="0" marL="0" rtl="0" algn="l">
              <a:lnSpc>
                <a:spcPct val="115000"/>
              </a:lnSpc>
              <a:spcBef>
                <a:spcPts val="1200"/>
              </a:spcBef>
              <a:spcAft>
                <a:spcPts val="0"/>
              </a:spcAft>
              <a:buSzPts val="1800"/>
              <a:buNone/>
            </a:pPr>
            <a:r>
              <a:rPr lang="en">
                <a:highlight>
                  <a:schemeClr val="accent6"/>
                </a:highlight>
              </a:rPr>
              <a:t>c) Is correct. Estimated defect density is a measure of diligence; hence it belongs to the exit criteria.</a:t>
            </a:r>
            <a:endParaRPr>
              <a:highlight>
                <a:schemeClr val="accent6"/>
              </a:highlight>
            </a:endParaRPr>
          </a:p>
          <a:p>
            <a:pPr indent="0" lvl="0" marL="0" rtl="0" algn="l">
              <a:lnSpc>
                <a:spcPct val="115000"/>
              </a:lnSpc>
              <a:spcBef>
                <a:spcPts val="1200"/>
              </a:spcBef>
              <a:spcAft>
                <a:spcPts val="0"/>
              </a:spcAft>
              <a:buSzPts val="1800"/>
              <a:buNone/>
            </a:pPr>
            <a:r>
              <a:rPr lang="en"/>
              <a:t>d) Is not correct. Requirements translated into a given format result in testable requirements; hence it belongs to the entry criteria</a:t>
            </a:r>
            <a:endParaRPr/>
          </a:p>
          <a:p>
            <a:pPr indent="0" lvl="0" marL="0" rtl="0" algn="l">
              <a:lnSpc>
                <a:spcPct val="115000"/>
              </a:lnSpc>
              <a:spcBef>
                <a:spcPts val="1200"/>
              </a:spcBef>
              <a:spcAft>
                <a:spcPts val="1200"/>
              </a:spcAft>
              <a:buSzPts val="1800"/>
              <a:buNone/>
            </a:pPr>
            <a:r>
              <a:rPr lang="en">
                <a:highlight>
                  <a:schemeClr val="accent6"/>
                </a:highlight>
              </a:rPr>
              <a:t>e) Is correct. Automation of regression</a:t>
            </a:r>
            <a:endParaRPr>
              <a:highlight>
                <a:schemeClr val="accent6"/>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125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32.</a:t>
            </a:r>
            <a:r>
              <a:rPr b="0" lang="en" sz="2400">
                <a:latin typeface="Open Sans"/>
                <a:ea typeface="Open Sans"/>
                <a:cs typeface="Open Sans"/>
                <a:sym typeface="Open Sans"/>
              </a:rPr>
              <a:t>Your team uses the three-point estimation technique to estimate the test effort for a new high-risk feature. The following estimates were made:</a:t>
            </a:r>
            <a:endParaRPr sz="2400"/>
          </a:p>
        </p:txBody>
      </p:sp>
      <p:sp>
        <p:nvSpPr>
          <p:cNvPr id="508" name="Google Shape;508;p77"/>
          <p:cNvSpPr txBox="1"/>
          <p:nvPr>
            <p:ph idx="1" type="body"/>
          </p:nvPr>
        </p:nvSpPr>
        <p:spPr>
          <a:xfrm>
            <a:off x="311700" y="1784475"/>
            <a:ext cx="8520600" cy="30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t>Your team uses the three-point estimation technique to estimate the test effort for a new high-risk feature. The following estimates were made:</a:t>
            </a:r>
            <a:endParaRPr sz="2200"/>
          </a:p>
          <a:p>
            <a:pPr indent="0" lvl="0" marL="0" rtl="0" algn="l">
              <a:lnSpc>
                <a:spcPct val="115000"/>
              </a:lnSpc>
              <a:spcBef>
                <a:spcPts val="1200"/>
              </a:spcBef>
              <a:spcAft>
                <a:spcPts val="0"/>
              </a:spcAft>
              <a:buSzPts val="1800"/>
              <a:buNone/>
            </a:pPr>
            <a:r>
              <a:rPr lang="en" sz="2200"/>
              <a:t>Most optimistic estimation: 2 person-hours</a:t>
            </a:r>
            <a:endParaRPr sz="2200"/>
          </a:p>
          <a:p>
            <a:pPr indent="0" lvl="0" marL="0" rtl="0" algn="l">
              <a:lnSpc>
                <a:spcPct val="115000"/>
              </a:lnSpc>
              <a:spcBef>
                <a:spcPts val="1200"/>
              </a:spcBef>
              <a:spcAft>
                <a:spcPts val="0"/>
              </a:spcAft>
              <a:buSzPts val="1800"/>
              <a:buNone/>
            </a:pPr>
            <a:r>
              <a:rPr lang="en" sz="2200"/>
              <a:t>Most likely estimation: 11 person-hours</a:t>
            </a:r>
            <a:endParaRPr sz="2200"/>
          </a:p>
          <a:p>
            <a:pPr indent="0" lvl="0" marL="0" rtl="0" algn="l">
              <a:lnSpc>
                <a:spcPct val="115000"/>
              </a:lnSpc>
              <a:spcBef>
                <a:spcPts val="1200"/>
              </a:spcBef>
              <a:spcAft>
                <a:spcPts val="1200"/>
              </a:spcAft>
              <a:buSzPts val="1800"/>
              <a:buNone/>
            </a:pPr>
            <a:r>
              <a:rPr lang="en" sz="2200"/>
              <a:t>Most pessimistic estimation: 14 person-hours</a:t>
            </a:r>
            <a:endParaRPr sz="22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txBox="1"/>
          <p:nvPr>
            <p:ph idx="1" type="body"/>
          </p:nvPr>
        </p:nvSpPr>
        <p:spPr>
          <a:xfrm>
            <a:off x="311700" y="349900"/>
            <a:ext cx="8520600" cy="421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500"/>
              <a:t>What is the final estimate?</a:t>
            </a:r>
            <a:endParaRPr sz="2500"/>
          </a:p>
          <a:p>
            <a:pPr indent="0" lvl="0" marL="0" rtl="0" algn="l">
              <a:lnSpc>
                <a:spcPct val="115000"/>
              </a:lnSpc>
              <a:spcBef>
                <a:spcPts val="1200"/>
              </a:spcBef>
              <a:spcAft>
                <a:spcPts val="0"/>
              </a:spcAft>
              <a:buSzPts val="1800"/>
              <a:buNone/>
            </a:pPr>
            <a:r>
              <a:rPr lang="en" sz="2500"/>
              <a:t>a) 9 person-hours</a:t>
            </a:r>
            <a:endParaRPr sz="2500"/>
          </a:p>
          <a:p>
            <a:pPr indent="0" lvl="0" marL="0" rtl="0" algn="l">
              <a:lnSpc>
                <a:spcPct val="115000"/>
              </a:lnSpc>
              <a:spcBef>
                <a:spcPts val="1200"/>
              </a:spcBef>
              <a:spcAft>
                <a:spcPts val="0"/>
              </a:spcAft>
              <a:buSzPts val="1800"/>
              <a:buNone/>
            </a:pPr>
            <a:r>
              <a:rPr lang="en" sz="2500"/>
              <a:t>b) 14 person-hours</a:t>
            </a:r>
            <a:endParaRPr sz="2500"/>
          </a:p>
          <a:p>
            <a:pPr indent="0" lvl="0" marL="0" rtl="0" algn="l">
              <a:lnSpc>
                <a:spcPct val="115000"/>
              </a:lnSpc>
              <a:spcBef>
                <a:spcPts val="1200"/>
              </a:spcBef>
              <a:spcAft>
                <a:spcPts val="0"/>
              </a:spcAft>
              <a:buSzPts val="1800"/>
              <a:buNone/>
            </a:pPr>
            <a:r>
              <a:rPr lang="en" sz="2500"/>
              <a:t>c) 11 person-hours</a:t>
            </a:r>
            <a:endParaRPr sz="2500"/>
          </a:p>
          <a:p>
            <a:pPr indent="0" lvl="0" marL="0" rtl="0" algn="l">
              <a:lnSpc>
                <a:spcPct val="115000"/>
              </a:lnSpc>
              <a:spcBef>
                <a:spcPts val="1200"/>
              </a:spcBef>
              <a:spcAft>
                <a:spcPts val="0"/>
              </a:spcAft>
              <a:buSzPts val="1800"/>
              <a:buNone/>
            </a:pPr>
            <a:r>
              <a:rPr lang="en" sz="2500"/>
              <a:t>d) 10 person-hours</a:t>
            </a:r>
            <a:endParaRPr sz="2500"/>
          </a:p>
          <a:p>
            <a:pPr indent="0" lvl="0" marL="0" rtl="0" algn="l">
              <a:lnSpc>
                <a:spcPct val="115000"/>
              </a:lnSpc>
              <a:spcBef>
                <a:spcPts val="1200"/>
              </a:spcBef>
              <a:spcAft>
                <a:spcPts val="1200"/>
              </a:spcAft>
              <a:buSzPts val="1800"/>
              <a:buNone/>
            </a:pPr>
            <a:r>
              <a:rPr lang="en" sz="2500"/>
              <a:t>Select ONE option.</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9"/>
          <p:cNvSpPr txBox="1"/>
          <p:nvPr>
            <p:ph idx="1" type="body"/>
          </p:nvPr>
        </p:nvSpPr>
        <p:spPr>
          <a:xfrm>
            <a:off x="311700" y="209950"/>
            <a:ext cx="8520600" cy="458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t>In the three-point estimation technique:</a:t>
            </a:r>
            <a:endParaRPr sz="2400"/>
          </a:p>
          <a:p>
            <a:pPr indent="0" lvl="0" marL="0" rtl="0" algn="l">
              <a:lnSpc>
                <a:spcPct val="115000"/>
              </a:lnSpc>
              <a:spcBef>
                <a:spcPts val="1200"/>
              </a:spcBef>
              <a:spcAft>
                <a:spcPts val="0"/>
              </a:spcAft>
              <a:buSzPts val="1800"/>
              <a:buNone/>
            </a:pPr>
            <a:r>
              <a:rPr lang="en" sz="2400"/>
              <a:t>E = (optimistic + 4*most likely + pessimistic)/6</a:t>
            </a:r>
            <a:endParaRPr sz="2400"/>
          </a:p>
          <a:p>
            <a:pPr indent="0" lvl="0" marL="0" rtl="0" algn="l">
              <a:lnSpc>
                <a:spcPct val="115000"/>
              </a:lnSpc>
              <a:spcBef>
                <a:spcPts val="1200"/>
              </a:spcBef>
              <a:spcAft>
                <a:spcPts val="0"/>
              </a:spcAft>
              <a:buSzPts val="1800"/>
              <a:buNone/>
            </a:pPr>
            <a:r>
              <a:rPr lang="en" sz="2400"/>
              <a:t>E = (2+(4*11)+14)/6 = 10</a:t>
            </a:r>
            <a:endParaRPr sz="2400"/>
          </a:p>
          <a:p>
            <a:pPr indent="0" lvl="0" marL="0" rtl="0" algn="l">
              <a:lnSpc>
                <a:spcPct val="115000"/>
              </a:lnSpc>
              <a:spcBef>
                <a:spcPts val="1200"/>
              </a:spcBef>
              <a:spcAft>
                <a:spcPts val="0"/>
              </a:spcAft>
              <a:buSzPts val="1800"/>
              <a:buNone/>
            </a:pPr>
            <a:r>
              <a:rPr lang="en" sz="2400"/>
              <a:t>Thus:</a:t>
            </a:r>
            <a:endParaRPr sz="2400"/>
          </a:p>
          <a:p>
            <a:pPr indent="0" lvl="0" marL="0" rtl="0" algn="l">
              <a:lnSpc>
                <a:spcPct val="115000"/>
              </a:lnSpc>
              <a:spcBef>
                <a:spcPts val="1200"/>
              </a:spcBef>
              <a:spcAft>
                <a:spcPts val="0"/>
              </a:spcAft>
              <a:buSzPts val="1800"/>
              <a:buNone/>
            </a:pPr>
            <a:r>
              <a:rPr lang="en" sz="2400"/>
              <a:t>a) Is not correct</a:t>
            </a:r>
            <a:endParaRPr sz="2400"/>
          </a:p>
          <a:p>
            <a:pPr indent="0" lvl="0" marL="0" rtl="0" algn="l">
              <a:lnSpc>
                <a:spcPct val="115000"/>
              </a:lnSpc>
              <a:spcBef>
                <a:spcPts val="1200"/>
              </a:spcBef>
              <a:spcAft>
                <a:spcPts val="0"/>
              </a:spcAft>
              <a:buSzPts val="1800"/>
              <a:buNone/>
            </a:pPr>
            <a:r>
              <a:rPr lang="en" sz="2400"/>
              <a:t>b) Is not correct</a:t>
            </a:r>
            <a:endParaRPr sz="2400"/>
          </a:p>
          <a:p>
            <a:pPr indent="0" lvl="0" marL="0" rtl="0" algn="l">
              <a:lnSpc>
                <a:spcPct val="115000"/>
              </a:lnSpc>
              <a:spcBef>
                <a:spcPts val="1200"/>
              </a:spcBef>
              <a:spcAft>
                <a:spcPts val="0"/>
              </a:spcAft>
              <a:buSzPts val="1800"/>
              <a:buNone/>
            </a:pPr>
            <a:r>
              <a:rPr lang="en" sz="2400"/>
              <a:t>c) Is not correct</a:t>
            </a:r>
            <a:endParaRPr sz="2400"/>
          </a:p>
          <a:p>
            <a:pPr indent="0" lvl="0" marL="0" rtl="0" algn="l">
              <a:lnSpc>
                <a:spcPct val="115000"/>
              </a:lnSpc>
              <a:spcBef>
                <a:spcPts val="1200"/>
              </a:spcBef>
              <a:spcAft>
                <a:spcPts val="1200"/>
              </a:spcAft>
              <a:buSzPts val="1800"/>
              <a:buNone/>
            </a:pPr>
            <a:r>
              <a:rPr lang="en" sz="2400">
                <a:highlight>
                  <a:schemeClr val="accent6"/>
                </a:highlight>
              </a:rPr>
              <a:t>d) Is correct</a:t>
            </a:r>
            <a:endParaRPr sz="2400">
              <a:highlight>
                <a:schemeClr val="accent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14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3600"/>
              <a:buNone/>
            </a:pPr>
            <a:r>
              <a:rPr b="0" lang="en" sz="2000" u="sng"/>
              <a:t>3. 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8"/>
          <p:cNvSpPr txBox="1"/>
          <p:nvPr>
            <p:ph idx="1" type="body"/>
          </p:nvPr>
        </p:nvSpPr>
        <p:spPr>
          <a:xfrm>
            <a:off x="311700" y="1936925"/>
            <a:ext cx="8520600" cy="263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lnSpc>
                <a:spcPct val="115000"/>
              </a:lnSpc>
              <a:spcBef>
                <a:spcPts val="1200"/>
              </a:spcBef>
              <a:spcAft>
                <a:spcPts val="0"/>
              </a:spcAft>
              <a:buSzPts val="1800"/>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lnSpc>
                <a:spcPct val="115000"/>
              </a:lnSpc>
              <a:spcBef>
                <a:spcPts val="1200"/>
              </a:spcBef>
              <a:spcAft>
                <a:spcPts val="1200"/>
              </a:spcAft>
              <a:buSzPts val="1800"/>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idx="1" type="body"/>
          </p:nvPr>
        </p:nvSpPr>
        <p:spPr>
          <a:xfrm>
            <a:off x="311700" y="314900"/>
            <a:ext cx="8520600" cy="45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en" sz="2600">
                <a:solidFill>
                  <a:schemeClr val="accent1"/>
                </a:solidFill>
              </a:rPr>
              <a:t>33. You are testing a mobile application that allows users to find a nearby </a:t>
            </a:r>
            <a:r>
              <a:rPr lang="en" sz="2600"/>
              <a:t>restaurant based on the type of food they want to eat. Consider the following list of test cases, priorities (i.e., a smaller number means a higher priority), and dependencies: Which of the following test cases should be executed as the third one? Select ONE option.</a:t>
            </a:r>
            <a:endParaRPr sz="2600"/>
          </a:p>
          <a:p>
            <a:pPr indent="0" lvl="0" marL="0" rtl="0" algn="l">
              <a:lnSpc>
                <a:spcPct val="95000"/>
              </a:lnSpc>
              <a:spcBef>
                <a:spcPts val="1200"/>
              </a:spcBef>
              <a:spcAft>
                <a:spcPts val="0"/>
              </a:spcAft>
              <a:buSzPts val="1800"/>
              <a:buNone/>
            </a:pPr>
            <a:r>
              <a:rPr lang="en" sz="2000"/>
              <a:t>a) TC 003</a:t>
            </a:r>
            <a:endParaRPr sz="2000"/>
          </a:p>
          <a:p>
            <a:pPr indent="0" lvl="0" marL="0" rtl="0" algn="l">
              <a:lnSpc>
                <a:spcPct val="95000"/>
              </a:lnSpc>
              <a:spcBef>
                <a:spcPts val="1200"/>
              </a:spcBef>
              <a:spcAft>
                <a:spcPts val="0"/>
              </a:spcAft>
              <a:buSzPts val="1800"/>
              <a:buNone/>
            </a:pPr>
            <a:r>
              <a:rPr lang="en" sz="2000"/>
              <a:t>b) TC 005</a:t>
            </a:r>
            <a:endParaRPr sz="2000"/>
          </a:p>
          <a:p>
            <a:pPr indent="0" lvl="0" marL="0" rtl="0" algn="l">
              <a:lnSpc>
                <a:spcPct val="95000"/>
              </a:lnSpc>
              <a:spcBef>
                <a:spcPts val="1200"/>
              </a:spcBef>
              <a:spcAft>
                <a:spcPts val="0"/>
              </a:spcAft>
              <a:buSzPts val="1800"/>
              <a:buNone/>
            </a:pPr>
            <a:r>
              <a:rPr lang="en" sz="2000"/>
              <a:t>c) TC 002</a:t>
            </a:r>
            <a:endParaRPr sz="2000"/>
          </a:p>
          <a:p>
            <a:pPr indent="0" lvl="0" marL="0" rtl="0" algn="l">
              <a:lnSpc>
                <a:spcPct val="95000"/>
              </a:lnSpc>
              <a:spcBef>
                <a:spcPts val="1200"/>
              </a:spcBef>
              <a:spcAft>
                <a:spcPts val="1200"/>
              </a:spcAft>
              <a:buSzPts val="1800"/>
              <a:buNone/>
            </a:pPr>
            <a:r>
              <a:rPr lang="en" sz="2000"/>
              <a:t>d) TC 001</a:t>
            </a:r>
            <a:endParaRPr sz="2000"/>
          </a:p>
        </p:txBody>
      </p:sp>
      <p:pic>
        <p:nvPicPr>
          <p:cNvPr id="524" name="Google Shape;524;p80"/>
          <p:cNvPicPr preferRelativeResize="0"/>
          <p:nvPr/>
        </p:nvPicPr>
        <p:blipFill rotWithShape="1">
          <a:blip r:embed="rId3">
            <a:alphaModFix/>
          </a:blip>
          <a:srcRect b="0" l="0" r="0" t="0"/>
          <a:stretch/>
        </p:blipFill>
        <p:spPr>
          <a:xfrm>
            <a:off x="3162574" y="3333549"/>
            <a:ext cx="5823976" cy="1529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434340" lvl="0" marL="457200" rtl="0" algn="l">
              <a:lnSpc>
                <a:spcPct val="100000"/>
              </a:lnSpc>
              <a:spcBef>
                <a:spcPts val="0"/>
              </a:spcBef>
              <a:spcAft>
                <a:spcPts val="0"/>
              </a:spcAft>
              <a:buSzPct val="100000"/>
              <a:buAutoNum type="alphaLcParenR"/>
            </a:pPr>
            <a:r>
              <a:rPr lang="en"/>
              <a:t>Is correct</a:t>
            </a:r>
            <a:endParaRPr/>
          </a:p>
        </p:txBody>
      </p:sp>
      <p:sp>
        <p:nvSpPr>
          <p:cNvPr id="530" name="Google Shape;530;p8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Test TC 001 must come first, followed by TC 002, to satisfy dependencies. Afterwards, TC 003 to satisfy priority and then TC 004, followed by TC 005.</a:t>
            </a:r>
            <a:endParaRPr/>
          </a:p>
          <a:p>
            <a:pPr indent="0" lvl="0" marL="0" rtl="0" algn="l">
              <a:lnSpc>
                <a:spcPct val="115000"/>
              </a:lnSpc>
              <a:spcBef>
                <a:spcPts val="1200"/>
              </a:spcBef>
              <a:spcAft>
                <a:spcPts val="0"/>
              </a:spcAft>
              <a:buSzPts val="1800"/>
              <a:buNone/>
            </a:pPr>
            <a:r>
              <a:rPr lang="en"/>
              <a:t>Thus:</a:t>
            </a:r>
            <a:endParaRPr/>
          </a:p>
          <a:p>
            <a:pPr indent="0" lvl="0" marL="0" rtl="0" algn="l">
              <a:lnSpc>
                <a:spcPct val="115000"/>
              </a:lnSpc>
              <a:spcBef>
                <a:spcPts val="1200"/>
              </a:spcBef>
              <a:spcAft>
                <a:spcPts val="0"/>
              </a:spcAft>
              <a:buSzPts val="1800"/>
              <a:buNone/>
            </a:pPr>
            <a:r>
              <a:rPr lang="en">
                <a:highlight>
                  <a:schemeClr val="accent6"/>
                </a:highlight>
              </a:rPr>
              <a:t>a) Is correct</a:t>
            </a:r>
            <a:endParaRPr>
              <a:highlight>
                <a:schemeClr val="accent6"/>
              </a:highlight>
            </a:endParaRPr>
          </a:p>
          <a:p>
            <a:pPr indent="0" lvl="0" marL="0" rtl="0" algn="l">
              <a:lnSpc>
                <a:spcPct val="115000"/>
              </a:lnSpc>
              <a:spcBef>
                <a:spcPts val="1200"/>
              </a:spcBef>
              <a:spcAft>
                <a:spcPts val="0"/>
              </a:spcAft>
              <a:buSzPts val="1800"/>
              <a:buNone/>
            </a:pPr>
            <a:r>
              <a:rPr lang="en"/>
              <a:t>b) Is not correct</a:t>
            </a:r>
            <a:endParaRPr/>
          </a:p>
          <a:p>
            <a:pPr indent="0" lvl="0" marL="0" rtl="0" algn="l">
              <a:lnSpc>
                <a:spcPct val="115000"/>
              </a:lnSpc>
              <a:spcBef>
                <a:spcPts val="1200"/>
              </a:spcBef>
              <a:spcAft>
                <a:spcPts val="0"/>
              </a:spcAft>
              <a:buSzPts val="1800"/>
              <a:buNone/>
            </a:pPr>
            <a:r>
              <a:rPr lang="en"/>
              <a:t>c) Is not correct</a:t>
            </a:r>
            <a:endParaRPr/>
          </a:p>
          <a:p>
            <a:pPr indent="0" lvl="0" marL="0" rtl="0" algn="l">
              <a:lnSpc>
                <a:spcPct val="115000"/>
              </a:lnSpc>
              <a:spcBef>
                <a:spcPts val="1200"/>
              </a:spcBef>
              <a:spcAft>
                <a:spcPts val="1200"/>
              </a:spcAft>
              <a:buSzPts val="1800"/>
              <a:buNone/>
            </a:pPr>
            <a:r>
              <a:rPr lang="en"/>
              <a:t>d) Is not correct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f3140a8ad5_0_0"/>
          <p:cNvSpPr txBox="1"/>
          <p:nvPr>
            <p:ph idx="1" type="body"/>
          </p:nvPr>
        </p:nvSpPr>
        <p:spPr>
          <a:xfrm>
            <a:off x="311700" y="297425"/>
            <a:ext cx="8520600" cy="44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34. </a:t>
            </a:r>
            <a:r>
              <a:rPr b="1" lang="en" sz="2000">
                <a:solidFill>
                  <a:schemeClr val="accent1"/>
                </a:solidFill>
              </a:rPr>
              <a:t>Consider the following test categories (1-4) and agile testing quadrants (A-D):</a:t>
            </a:r>
            <a:endParaRPr b="1" sz="2000">
              <a:solidFill>
                <a:schemeClr val="accent1"/>
              </a:solidFill>
            </a:endParaRPr>
          </a:p>
          <a:p>
            <a:pPr indent="0" lvl="0" marL="457200" rtl="0" algn="l">
              <a:spcBef>
                <a:spcPts val="0"/>
              </a:spcBef>
              <a:spcAft>
                <a:spcPts val="0"/>
              </a:spcAft>
              <a:buNone/>
            </a:pPr>
            <a:r>
              <a:rPr lang="en" sz="2000"/>
              <a:t>1. Usability testing</a:t>
            </a:r>
            <a:endParaRPr sz="2000"/>
          </a:p>
          <a:p>
            <a:pPr indent="0" lvl="0" marL="457200" rtl="0" algn="l">
              <a:spcBef>
                <a:spcPts val="0"/>
              </a:spcBef>
              <a:spcAft>
                <a:spcPts val="0"/>
              </a:spcAft>
              <a:buNone/>
            </a:pPr>
            <a:r>
              <a:rPr lang="en" sz="2000"/>
              <a:t>2. Component testing</a:t>
            </a:r>
            <a:endParaRPr sz="2000"/>
          </a:p>
          <a:p>
            <a:pPr indent="0" lvl="0" marL="457200" rtl="0" algn="l">
              <a:spcBef>
                <a:spcPts val="0"/>
              </a:spcBef>
              <a:spcAft>
                <a:spcPts val="0"/>
              </a:spcAft>
              <a:buNone/>
            </a:pPr>
            <a:r>
              <a:rPr lang="en" sz="2000"/>
              <a:t>3. Functional testing</a:t>
            </a:r>
            <a:endParaRPr sz="2000"/>
          </a:p>
          <a:p>
            <a:pPr indent="0" lvl="0" marL="457200" rtl="0" algn="l">
              <a:spcBef>
                <a:spcPts val="0"/>
              </a:spcBef>
              <a:spcAft>
                <a:spcPts val="0"/>
              </a:spcAft>
              <a:buNone/>
            </a:pPr>
            <a:r>
              <a:rPr lang="en" sz="2000"/>
              <a:t>4. Reliability testing</a:t>
            </a:r>
            <a:endParaRPr sz="2000"/>
          </a:p>
          <a:p>
            <a:pPr indent="0" lvl="0" marL="0" rtl="0" algn="l">
              <a:spcBef>
                <a:spcPts val="0"/>
              </a:spcBef>
              <a:spcAft>
                <a:spcPts val="0"/>
              </a:spcAft>
              <a:buNone/>
            </a:pPr>
            <a:r>
              <a:rPr lang="en" sz="2000"/>
              <a:t>A. Agile testing quadrant Q1: technology facing, supporting the development team</a:t>
            </a:r>
            <a:endParaRPr sz="2000"/>
          </a:p>
          <a:p>
            <a:pPr indent="0" lvl="0" marL="0" rtl="0" algn="l">
              <a:spcBef>
                <a:spcPts val="0"/>
              </a:spcBef>
              <a:spcAft>
                <a:spcPts val="0"/>
              </a:spcAft>
              <a:buNone/>
            </a:pPr>
            <a:r>
              <a:rPr lang="en" sz="2000"/>
              <a:t>B. Agile testing quadrant Q2: business facing, supporting the development team</a:t>
            </a:r>
            <a:endParaRPr sz="2000"/>
          </a:p>
          <a:p>
            <a:pPr indent="0" lvl="0" marL="0" rtl="0" algn="l">
              <a:spcBef>
                <a:spcPts val="0"/>
              </a:spcBef>
              <a:spcAft>
                <a:spcPts val="0"/>
              </a:spcAft>
              <a:buNone/>
            </a:pPr>
            <a:r>
              <a:rPr lang="en" sz="2000"/>
              <a:t>C. Agile testing quadrant Q3: business facing, critique the product</a:t>
            </a:r>
            <a:endParaRPr sz="2000"/>
          </a:p>
          <a:p>
            <a:pPr indent="0" lvl="0" marL="0" rtl="0" algn="l">
              <a:spcBef>
                <a:spcPts val="0"/>
              </a:spcBef>
              <a:spcAft>
                <a:spcPts val="0"/>
              </a:spcAft>
              <a:buNone/>
            </a:pPr>
            <a:r>
              <a:rPr lang="en" sz="2000"/>
              <a:t>D. Agile testing quadrant Q4: technology facing, critique the product</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2f3140a8ad5_0_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g2f3140a8ad5_0_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do the following test categories map onto the agile testing quadrants?</a:t>
            </a:r>
            <a:endParaRPr sz="2500"/>
          </a:p>
          <a:p>
            <a:pPr indent="0" lvl="0" marL="0" rtl="0" algn="l">
              <a:spcBef>
                <a:spcPts val="0"/>
              </a:spcBef>
              <a:spcAft>
                <a:spcPts val="0"/>
              </a:spcAft>
              <a:buNone/>
            </a:pPr>
            <a:r>
              <a:rPr lang="en" sz="2500"/>
              <a:t>a) 1C, 2A, 3B, 4D</a:t>
            </a:r>
            <a:endParaRPr sz="2500"/>
          </a:p>
          <a:p>
            <a:pPr indent="0" lvl="0" marL="0" rtl="0" algn="l">
              <a:spcBef>
                <a:spcPts val="0"/>
              </a:spcBef>
              <a:spcAft>
                <a:spcPts val="0"/>
              </a:spcAft>
              <a:buNone/>
            </a:pPr>
            <a:r>
              <a:rPr lang="en" sz="2500"/>
              <a:t>b) 1D, 2A, 3C, 4B</a:t>
            </a:r>
            <a:endParaRPr sz="2500"/>
          </a:p>
          <a:p>
            <a:pPr indent="0" lvl="0" marL="0" rtl="0" algn="l">
              <a:spcBef>
                <a:spcPts val="0"/>
              </a:spcBef>
              <a:spcAft>
                <a:spcPts val="0"/>
              </a:spcAft>
              <a:buNone/>
            </a:pPr>
            <a:r>
              <a:rPr lang="en" sz="2500"/>
              <a:t>c) 1C, 2B, 3D, 4A</a:t>
            </a:r>
            <a:endParaRPr sz="2500"/>
          </a:p>
          <a:p>
            <a:pPr indent="0" lvl="0" marL="0" rtl="0" algn="l">
              <a:spcBef>
                <a:spcPts val="0"/>
              </a:spcBef>
              <a:spcAft>
                <a:spcPts val="0"/>
              </a:spcAft>
              <a:buNone/>
            </a:pPr>
            <a:r>
              <a:rPr lang="en" sz="2500"/>
              <a:t>d) 1D, 2B, 3C, 4A</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2f3140a8ad5_0_11"/>
          <p:cNvSpPr txBox="1"/>
          <p:nvPr>
            <p:ph idx="1" type="body"/>
          </p:nvPr>
        </p:nvSpPr>
        <p:spPr>
          <a:xfrm>
            <a:off x="311700" y="297425"/>
            <a:ext cx="8520600" cy="44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Considering:</a:t>
            </a:r>
            <a:endParaRPr sz="2400"/>
          </a:p>
          <a:p>
            <a:pPr indent="0" lvl="0" marL="0" rtl="0" algn="l">
              <a:spcBef>
                <a:spcPts val="0"/>
              </a:spcBef>
              <a:spcAft>
                <a:spcPts val="0"/>
              </a:spcAft>
              <a:buNone/>
            </a:pPr>
            <a:r>
              <a:rPr lang="en" sz="2400"/>
              <a:t>Usability testing is in Q3 (1 – C)</a:t>
            </a:r>
            <a:endParaRPr sz="2400"/>
          </a:p>
          <a:p>
            <a:pPr indent="0" lvl="0" marL="0" rtl="0" algn="l">
              <a:spcBef>
                <a:spcPts val="0"/>
              </a:spcBef>
              <a:spcAft>
                <a:spcPts val="0"/>
              </a:spcAft>
              <a:buNone/>
            </a:pPr>
            <a:r>
              <a:rPr lang="en" sz="2400"/>
              <a:t>Component testing is in Q1 (2 – A)</a:t>
            </a:r>
            <a:endParaRPr sz="2400"/>
          </a:p>
          <a:p>
            <a:pPr indent="0" lvl="0" marL="0" rtl="0" algn="l">
              <a:spcBef>
                <a:spcPts val="0"/>
              </a:spcBef>
              <a:spcAft>
                <a:spcPts val="0"/>
              </a:spcAft>
              <a:buNone/>
            </a:pPr>
            <a:r>
              <a:rPr lang="en" sz="2400"/>
              <a:t>Functional testing is in Q2 (3 – B)</a:t>
            </a:r>
            <a:endParaRPr sz="2400"/>
          </a:p>
          <a:p>
            <a:pPr indent="0" lvl="0" marL="0" rtl="0" algn="l">
              <a:spcBef>
                <a:spcPts val="0"/>
              </a:spcBef>
              <a:spcAft>
                <a:spcPts val="0"/>
              </a:spcAft>
              <a:buNone/>
            </a:pPr>
            <a:r>
              <a:rPr lang="en" sz="2400"/>
              <a:t>Reliability testing is in Q4 (4 – D)</a:t>
            </a:r>
            <a:endParaRPr sz="2400"/>
          </a:p>
          <a:p>
            <a:pPr indent="0" lvl="0" marL="0" rtl="0" algn="l">
              <a:spcBef>
                <a:spcPts val="0"/>
              </a:spcBef>
              <a:spcAft>
                <a:spcPts val="0"/>
              </a:spcAft>
              <a:buNone/>
            </a:pPr>
            <a:r>
              <a:rPr lang="en" sz="2400"/>
              <a:t>Thus:</a:t>
            </a:r>
            <a:endParaRPr sz="2400"/>
          </a:p>
          <a:p>
            <a:pPr indent="0" lvl="0" marL="0" rtl="0" algn="l">
              <a:spcBef>
                <a:spcPts val="0"/>
              </a:spcBef>
              <a:spcAft>
                <a:spcPts val="0"/>
              </a:spcAft>
              <a:buNone/>
            </a:pPr>
            <a:r>
              <a:rPr lang="en" sz="2400">
                <a:highlight>
                  <a:schemeClr val="accent6"/>
                </a:highlight>
              </a:rPr>
              <a:t>a) Is correct</a:t>
            </a:r>
            <a:endParaRPr sz="2400">
              <a:highlight>
                <a:schemeClr val="accent6"/>
              </a:highlight>
            </a:endParaRPr>
          </a:p>
          <a:p>
            <a:pPr indent="0" lvl="0" marL="0" rtl="0" algn="l">
              <a:spcBef>
                <a:spcPts val="0"/>
              </a:spcBef>
              <a:spcAft>
                <a:spcPts val="0"/>
              </a:spcAft>
              <a:buNone/>
            </a:pPr>
            <a:r>
              <a:rPr lang="en" sz="2400"/>
              <a:t>b) Is not correct</a:t>
            </a:r>
            <a:endParaRPr sz="2400"/>
          </a:p>
          <a:p>
            <a:pPr indent="0" lvl="0" marL="0" rtl="0" algn="l">
              <a:spcBef>
                <a:spcPts val="0"/>
              </a:spcBef>
              <a:spcAft>
                <a:spcPts val="0"/>
              </a:spcAft>
              <a:buNone/>
            </a:pPr>
            <a:r>
              <a:rPr lang="en" sz="2400"/>
              <a:t>c) Is not correct</a:t>
            </a:r>
            <a:endParaRPr sz="2400"/>
          </a:p>
          <a:p>
            <a:pPr indent="0" lvl="0" marL="0" rtl="0" algn="l">
              <a:spcBef>
                <a:spcPts val="0"/>
              </a:spcBef>
              <a:spcAft>
                <a:spcPts val="0"/>
              </a:spcAft>
              <a:buNone/>
            </a:pPr>
            <a:r>
              <a:rPr lang="en" sz="2400"/>
              <a:t>d) Is not correct</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f3140a8ad5_0_17"/>
          <p:cNvSpPr txBox="1"/>
          <p:nvPr>
            <p:ph idx="1" type="body"/>
          </p:nvPr>
        </p:nvSpPr>
        <p:spPr>
          <a:xfrm>
            <a:off x="311700" y="349900"/>
            <a:ext cx="8520600" cy="444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solidFill>
                  <a:schemeClr val="accent1"/>
                </a:solidFill>
                <a:latin typeface="PT Sans Narrow"/>
                <a:ea typeface="PT Sans Narrow"/>
                <a:cs typeface="PT Sans Narrow"/>
                <a:sym typeface="PT Sans Narrow"/>
              </a:rPr>
              <a:t>35. </a:t>
            </a:r>
            <a:r>
              <a:rPr lang="en" sz="3000">
                <a:solidFill>
                  <a:schemeClr val="accent1"/>
                </a:solidFill>
                <a:latin typeface="PT Sans Narrow"/>
                <a:ea typeface="PT Sans Narrow"/>
                <a:cs typeface="PT Sans Narrow"/>
                <a:sym typeface="PT Sans Narrow"/>
              </a:rPr>
              <a:t>During a risk analysis the following risk was identified and assessed:</a:t>
            </a:r>
            <a:endParaRPr sz="30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b="1" sz="2600"/>
          </a:p>
          <a:p>
            <a:pPr indent="0" lvl="0" marL="0" rtl="0" algn="l">
              <a:spcBef>
                <a:spcPts val="0"/>
              </a:spcBef>
              <a:spcAft>
                <a:spcPts val="0"/>
              </a:spcAft>
              <a:buNone/>
            </a:pPr>
            <a:r>
              <a:rPr b="1" lang="en" sz="2600"/>
              <a:t>Risk</a:t>
            </a:r>
            <a:r>
              <a:rPr lang="en" sz="2600"/>
              <a:t>: Response time is too long to generate a report</a:t>
            </a:r>
            <a:endParaRPr sz="2600"/>
          </a:p>
          <a:p>
            <a:pPr indent="0" lvl="0" marL="0" rtl="0" algn="l">
              <a:spcBef>
                <a:spcPts val="0"/>
              </a:spcBef>
              <a:spcAft>
                <a:spcPts val="0"/>
              </a:spcAft>
              <a:buNone/>
            </a:pPr>
            <a:r>
              <a:rPr b="1" lang="en" sz="2600"/>
              <a:t>Risk likelihood</a:t>
            </a:r>
            <a:r>
              <a:rPr lang="en" sz="2600"/>
              <a:t>: medium; risk impact: high</a:t>
            </a:r>
            <a:endParaRPr sz="2600"/>
          </a:p>
          <a:p>
            <a:pPr indent="0" lvl="0" marL="0" rtl="0" algn="l">
              <a:spcBef>
                <a:spcPts val="0"/>
              </a:spcBef>
              <a:spcAft>
                <a:spcPts val="0"/>
              </a:spcAft>
              <a:buNone/>
            </a:pPr>
            <a:r>
              <a:rPr lang="en" sz="2600"/>
              <a:t>Response to risk:</a:t>
            </a:r>
            <a:endParaRPr sz="2600"/>
          </a:p>
          <a:p>
            <a:pPr indent="0" lvl="0" marL="0" rtl="0" algn="l">
              <a:spcBef>
                <a:spcPts val="0"/>
              </a:spcBef>
              <a:spcAft>
                <a:spcPts val="0"/>
              </a:spcAft>
              <a:buNone/>
            </a:pPr>
            <a:r>
              <a:rPr lang="en" sz="2600"/>
              <a:t>o An independent test team performs performance testing during system testing</a:t>
            </a:r>
            <a:endParaRPr sz="2600"/>
          </a:p>
          <a:p>
            <a:pPr indent="0" lvl="0" marL="0" rtl="0" algn="l">
              <a:spcBef>
                <a:spcPts val="0"/>
              </a:spcBef>
              <a:spcAft>
                <a:spcPts val="0"/>
              </a:spcAft>
              <a:buNone/>
            </a:pPr>
            <a:r>
              <a:rPr lang="en" sz="2600"/>
              <a:t>o A selected sample of end users performs alpha and beta acceptance testing before the release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f3140a8ad5_0_29"/>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measure is proposed to be taken in response to this analyzed risk?</a:t>
            </a:r>
            <a:endParaRPr sz="2500"/>
          </a:p>
          <a:p>
            <a:pPr indent="0" lvl="0" marL="0" rtl="0" algn="l">
              <a:spcBef>
                <a:spcPts val="0"/>
              </a:spcBef>
              <a:spcAft>
                <a:spcPts val="0"/>
              </a:spcAft>
              <a:buNone/>
            </a:pPr>
            <a:r>
              <a:rPr lang="en" sz="2500"/>
              <a:t>a) Risk acceptance</a:t>
            </a:r>
            <a:endParaRPr sz="2500"/>
          </a:p>
          <a:p>
            <a:pPr indent="0" lvl="0" marL="0" rtl="0" algn="l">
              <a:spcBef>
                <a:spcPts val="0"/>
              </a:spcBef>
              <a:spcAft>
                <a:spcPts val="0"/>
              </a:spcAft>
              <a:buNone/>
            </a:pPr>
            <a:r>
              <a:rPr lang="en" sz="2500"/>
              <a:t>b) Contingency plan</a:t>
            </a:r>
            <a:endParaRPr sz="2500"/>
          </a:p>
          <a:p>
            <a:pPr indent="0" lvl="0" marL="0" rtl="0" algn="l">
              <a:spcBef>
                <a:spcPts val="0"/>
              </a:spcBef>
              <a:spcAft>
                <a:spcPts val="0"/>
              </a:spcAft>
              <a:buNone/>
            </a:pPr>
            <a:r>
              <a:rPr lang="en" sz="2500"/>
              <a:t>c) Risk mitigation</a:t>
            </a:r>
            <a:endParaRPr sz="2500"/>
          </a:p>
          <a:p>
            <a:pPr indent="0" lvl="0" marL="0" rtl="0" algn="l">
              <a:spcBef>
                <a:spcPts val="0"/>
              </a:spcBef>
              <a:spcAft>
                <a:spcPts val="0"/>
              </a:spcAft>
              <a:buNone/>
            </a:pPr>
            <a:r>
              <a:rPr lang="en" sz="2500"/>
              <a:t>d) Risk transfer</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2f3140a8ad5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is correct</a:t>
            </a:r>
            <a:endParaRPr/>
          </a:p>
        </p:txBody>
      </p:sp>
      <p:sp>
        <p:nvSpPr>
          <p:cNvPr id="562" name="Google Shape;562;g2f3140a8ad5_0_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Is not correct. We do not accept the risk; concrete actions are proposed</a:t>
            </a:r>
            <a:endParaRPr sz="2500"/>
          </a:p>
          <a:p>
            <a:pPr indent="0" lvl="0" marL="0" rtl="0" algn="l">
              <a:spcBef>
                <a:spcPts val="0"/>
              </a:spcBef>
              <a:spcAft>
                <a:spcPts val="0"/>
              </a:spcAft>
              <a:buNone/>
            </a:pPr>
            <a:r>
              <a:rPr lang="en" sz="2500"/>
              <a:t>b) Is not correct. No contingency plans are proposed</a:t>
            </a:r>
            <a:endParaRPr sz="2500"/>
          </a:p>
          <a:p>
            <a:pPr indent="0" lvl="0" marL="0" rtl="0" algn="l">
              <a:spcBef>
                <a:spcPts val="0"/>
              </a:spcBef>
              <a:spcAft>
                <a:spcPts val="0"/>
              </a:spcAft>
              <a:buNone/>
            </a:pPr>
            <a:r>
              <a:rPr lang="en" sz="2500">
                <a:highlight>
                  <a:schemeClr val="accent6"/>
                </a:highlight>
              </a:rPr>
              <a:t>c) Is correct. The proposed actions are related to testing, which is a form of risk mitigation</a:t>
            </a:r>
            <a:endParaRPr sz="2500">
              <a:highlight>
                <a:schemeClr val="accent6"/>
              </a:highlight>
            </a:endParaRPr>
          </a:p>
          <a:p>
            <a:pPr indent="0" lvl="0" marL="0" rtl="0" algn="l">
              <a:spcBef>
                <a:spcPts val="0"/>
              </a:spcBef>
              <a:spcAft>
                <a:spcPts val="0"/>
              </a:spcAft>
              <a:buNone/>
            </a:pPr>
            <a:r>
              <a:rPr lang="en" sz="2500"/>
              <a:t>d) Is not correct. Risk is not transferred but mitigated</a:t>
            </a:r>
            <a:endParaRPr sz="2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f3140a8ad5_1_0"/>
          <p:cNvSpPr txBox="1"/>
          <p:nvPr>
            <p:ph idx="1" type="body"/>
          </p:nvPr>
        </p:nvSpPr>
        <p:spPr>
          <a:xfrm>
            <a:off x="311700" y="297425"/>
            <a:ext cx="8520600" cy="449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900">
                <a:solidFill>
                  <a:schemeClr val="accent1"/>
                </a:solidFill>
                <a:latin typeface="PT Sans Narrow"/>
                <a:ea typeface="PT Sans Narrow"/>
                <a:cs typeface="PT Sans Narrow"/>
                <a:sym typeface="PT Sans Narrow"/>
              </a:rPr>
              <a:t>36. Which tool can be used by an agile team to show the amount of work that has been completed and the amount of total work remaining for a given iteration?</a:t>
            </a:r>
            <a:endParaRPr sz="29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2700"/>
          </a:p>
          <a:p>
            <a:pPr indent="0" lvl="0" marL="0" rtl="0" algn="l">
              <a:spcBef>
                <a:spcPts val="0"/>
              </a:spcBef>
              <a:spcAft>
                <a:spcPts val="0"/>
              </a:spcAft>
              <a:buNone/>
            </a:pPr>
            <a:r>
              <a:rPr lang="en" sz="2700"/>
              <a:t>a) Acceptance criteria</a:t>
            </a:r>
            <a:endParaRPr sz="2700"/>
          </a:p>
          <a:p>
            <a:pPr indent="0" lvl="0" marL="0" rtl="0" algn="l">
              <a:spcBef>
                <a:spcPts val="0"/>
              </a:spcBef>
              <a:spcAft>
                <a:spcPts val="0"/>
              </a:spcAft>
              <a:buNone/>
            </a:pPr>
            <a:r>
              <a:rPr lang="en" sz="2700"/>
              <a:t>b) Defect report</a:t>
            </a:r>
            <a:endParaRPr sz="2700"/>
          </a:p>
          <a:p>
            <a:pPr indent="0" lvl="0" marL="0" rtl="0" algn="l">
              <a:spcBef>
                <a:spcPts val="0"/>
              </a:spcBef>
              <a:spcAft>
                <a:spcPts val="0"/>
              </a:spcAft>
              <a:buNone/>
            </a:pPr>
            <a:r>
              <a:rPr lang="en" sz="2700"/>
              <a:t>c) Test completion report</a:t>
            </a:r>
            <a:endParaRPr sz="2700"/>
          </a:p>
          <a:p>
            <a:pPr indent="0" lvl="0" marL="0" rtl="0" algn="l">
              <a:spcBef>
                <a:spcPts val="0"/>
              </a:spcBef>
              <a:spcAft>
                <a:spcPts val="0"/>
              </a:spcAft>
              <a:buNone/>
            </a:pPr>
            <a:r>
              <a:rPr lang="en" sz="2700"/>
              <a:t>d) Burndown chart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Select ONE option.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3140a8ad5_1_10"/>
          <p:cNvSpPr txBox="1"/>
          <p:nvPr>
            <p:ph idx="1" type="body"/>
          </p:nvPr>
        </p:nvSpPr>
        <p:spPr>
          <a:xfrm>
            <a:off x="311700" y="244925"/>
            <a:ext cx="8520600" cy="45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a) </a:t>
            </a:r>
            <a:r>
              <a:rPr lang="en" sz="2300"/>
              <a:t>Is not correct. Acceptance criteria are the conditions used to decide whether the user story is ready. They cannot show work progress</a:t>
            </a:r>
            <a:endParaRPr sz="2300"/>
          </a:p>
          <a:p>
            <a:pPr indent="0" lvl="0" marL="0" rtl="0" algn="l">
              <a:spcBef>
                <a:spcPts val="0"/>
              </a:spcBef>
              <a:spcAft>
                <a:spcPts val="0"/>
              </a:spcAft>
              <a:buNone/>
            </a:pPr>
            <a:r>
              <a:rPr b="1" lang="en" sz="2300"/>
              <a:t>b)</a:t>
            </a:r>
            <a:r>
              <a:rPr lang="en" sz="2300"/>
              <a:t> Is not correct. Defect reports inform about the defects. They do not show work progress</a:t>
            </a:r>
            <a:endParaRPr sz="2300"/>
          </a:p>
          <a:p>
            <a:pPr indent="0" lvl="0" marL="0" rtl="0" algn="l">
              <a:spcBef>
                <a:spcPts val="0"/>
              </a:spcBef>
              <a:spcAft>
                <a:spcPts val="0"/>
              </a:spcAft>
              <a:buNone/>
            </a:pPr>
            <a:r>
              <a:rPr b="1" lang="en" sz="2300"/>
              <a:t>c)</a:t>
            </a:r>
            <a:r>
              <a:rPr lang="en" sz="2300"/>
              <a:t> Is not correct. Test completion report can be created after the iteration is finished, so it will not show the progress continuously within an iteration</a:t>
            </a:r>
            <a:endParaRPr sz="2300"/>
          </a:p>
          <a:p>
            <a:pPr indent="0" lvl="0" marL="0" rtl="0" algn="l">
              <a:spcBef>
                <a:spcPts val="0"/>
              </a:spcBef>
              <a:spcAft>
                <a:spcPts val="0"/>
              </a:spcAft>
              <a:buNone/>
            </a:pPr>
            <a:r>
              <a:rPr b="1" lang="en" sz="2300">
                <a:highlight>
                  <a:schemeClr val="accent6"/>
                </a:highlight>
              </a:rPr>
              <a:t>d) </a:t>
            </a:r>
            <a:r>
              <a:rPr lang="en" sz="2300">
                <a:highlight>
                  <a:schemeClr val="accent6"/>
                </a:highlight>
              </a:rPr>
              <a:t>Is correct. Burndown charts are a graphical representation of work left to do versus time remaining. They are updated daily, so they can continuously show the work progress</a:t>
            </a:r>
            <a:endParaRPr sz="2300">
              <a:highlight>
                <a:schemeClr val="accent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3600"/>
              <a:buNone/>
            </a:pPr>
            <a:r>
              <a:rPr b="0" lang="en" sz="2000">
                <a:highlight>
                  <a:schemeClr val="lt1"/>
                </a:highlight>
              </a:rPr>
              <a:t>a) Tests wear out</a:t>
            </a:r>
            <a:endParaRPr sz="2000">
              <a:highlight>
                <a:schemeClr val="lt1"/>
              </a:highlight>
            </a:endParaRPr>
          </a:p>
        </p:txBody>
      </p:sp>
      <p:sp>
        <p:nvSpPr>
          <p:cNvPr id="115" name="Google Shape;115;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SzPts val="1800"/>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SzPts val="1800"/>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SzPts val="1800"/>
              <a:buNone/>
            </a:pPr>
            <a:r>
              <a:rPr lang="en"/>
              <a:t>d) Is not correct. This principle states that testing all combinations of inputs and preconditions is not feasible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f3140a8ad5_1_27"/>
          <p:cNvSpPr txBox="1"/>
          <p:nvPr>
            <p:ph type="title"/>
          </p:nvPr>
        </p:nvSpPr>
        <p:spPr>
          <a:xfrm>
            <a:off x="311700" y="314900"/>
            <a:ext cx="8520600" cy="15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800"/>
              <a:t>37. </a:t>
            </a:r>
            <a:r>
              <a:rPr b="0" lang="en" sz="2800"/>
              <a:t>You need to update one of the automated test scripts to be in line with a new requirement. Which process indicates that you create a new version of the test script in the test repository?</a:t>
            </a:r>
            <a:endParaRPr sz="2800"/>
          </a:p>
        </p:txBody>
      </p:sp>
      <p:sp>
        <p:nvSpPr>
          <p:cNvPr id="578" name="Google Shape;578;g2f3140a8ad5_1_27"/>
          <p:cNvSpPr txBox="1"/>
          <p:nvPr>
            <p:ph idx="1" type="body"/>
          </p:nvPr>
        </p:nvSpPr>
        <p:spPr>
          <a:xfrm>
            <a:off x="311700" y="1837025"/>
            <a:ext cx="8520600" cy="273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t>a) Traceability management</a:t>
            </a:r>
            <a:endParaRPr sz="2500"/>
          </a:p>
          <a:p>
            <a:pPr indent="0" lvl="0" marL="0" rtl="0" algn="l">
              <a:spcBef>
                <a:spcPts val="0"/>
              </a:spcBef>
              <a:spcAft>
                <a:spcPts val="0"/>
              </a:spcAft>
              <a:buNone/>
            </a:pPr>
            <a:r>
              <a:rPr lang="en" sz="2500"/>
              <a:t>b) Maintenance testing</a:t>
            </a:r>
            <a:endParaRPr sz="2500"/>
          </a:p>
          <a:p>
            <a:pPr indent="0" lvl="0" marL="0" rtl="0" algn="l">
              <a:spcBef>
                <a:spcPts val="0"/>
              </a:spcBef>
              <a:spcAft>
                <a:spcPts val="0"/>
              </a:spcAft>
              <a:buNone/>
            </a:pPr>
            <a:r>
              <a:rPr lang="en" sz="2500"/>
              <a:t>c) Configuration management</a:t>
            </a:r>
            <a:endParaRPr sz="2500"/>
          </a:p>
          <a:p>
            <a:pPr indent="0" lvl="0" marL="0" rtl="0" algn="l">
              <a:spcBef>
                <a:spcPts val="0"/>
              </a:spcBef>
              <a:spcAft>
                <a:spcPts val="0"/>
              </a:spcAft>
              <a:buNone/>
            </a:pPr>
            <a:r>
              <a:rPr lang="en" sz="2500"/>
              <a:t>d) Requirements engineering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f3140a8ad5_1_21"/>
          <p:cNvSpPr txBox="1"/>
          <p:nvPr>
            <p:ph idx="1" type="body"/>
          </p:nvPr>
        </p:nvSpPr>
        <p:spPr>
          <a:xfrm>
            <a:off x="311700" y="349900"/>
            <a:ext cx="8520600" cy="4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 Is not correct. Traceability is the relationship between two or more work products, not between different versions of the same work product</a:t>
            </a:r>
            <a:endParaRPr sz="2300"/>
          </a:p>
          <a:p>
            <a:pPr indent="0" lvl="0" marL="0" rtl="0" algn="l">
              <a:spcBef>
                <a:spcPts val="0"/>
              </a:spcBef>
              <a:spcAft>
                <a:spcPts val="0"/>
              </a:spcAft>
              <a:buNone/>
            </a:pPr>
            <a:r>
              <a:rPr lang="en" sz="2300"/>
              <a:t>b) Is not correct. Maintenance testing is about testing changes; it is not related closely to versioning</a:t>
            </a:r>
            <a:endParaRPr sz="2300"/>
          </a:p>
          <a:p>
            <a:pPr indent="0" lvl="0" marL="0" rtl="0" algn="l">
              <a:spcBef>
                <a:spcPts val="0"/>
              </a:spcBef>
              <a:spcAft>
                <a:spcPts val="0"/>
              </a:spcAft>
              <a:buNone/>
            </a:pPr>
            <a:r>
              <a:rPr lang="en" sz="2300">
                <a:highlight>
                  <a:schemeClr val="accent6"/>
                </a:highlight>
              </a:rPr>
              <a:t>c) Is correct. To support testing, configuration management may involve the version control of all test items</a:t>
            </a:r>
            <a:endParaRPr sz="2300">
              <a:highlight>
                <a:schemeClr val="accent6"/>
              </a:highlight>
            </a:endParaRPr>
          </a:p>
          <a:p>
            <a:pPr indent="0" lvl="0" marL="0" rtl="0" algn="l">
              <a:spcBef>
                <a:spcPts val="0"/>
              </a:spcBef>
              <a:spcAft>
                <a:spcPts val="0"/>
              </a:spcAft>
              <a:buNone/>
            </a:pPr>
            <a:r>
              <a:rPr lang="en" sz="2300"/>
              <a:t>d) Is not correct. Requirements engineering is the elicitation, documentation, and management of requirements; it is not closely related to test script versioning</a:t>
            </a:r>
            <a:endParaRPr sz="2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f3140a8ad5_1_33"/>
          <p:cNvSpPr txBox="1"/>
          <p:nvPr>
            <p:ph idx="1" type="body"/>
          </p:nvPr>
        </p:nvSpPr>
        <p:spPr>
          <a:xfrm>
            <a:off x="311700" y="279925"/>
            <a:ext cx="8520600" cy="454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solidFill>
                  <a:schemeClr val="accent1"/>
                </a:solidFill>
                <a:latin typeface="PT Sans Narrow"/>
                <a:ea typeface="PT Sans Narrow"/>
                <a:cs typeface="PT Sans Narrow"/>
                <a:sym typeface="PT Sans Narrow"/>
              </a:rPr>
              <a:t>38. </a:t>
            </a:r>
            <a:r>
              <a:rPr lang="en" sz="2500">
                <a:solidFill>
                  <a:schemeClr val="accent1"/>
                </a:solidFill>
                <a:latin typeface="PT Sans Narrow"/>
                <a:ea typeface="PT Sans Narrow"/>
                <a:cs typeface="PT Sans Narrow"/>
                <a:sym typeface="PT Sans Narrow"/>
              </a:rPr>
              <a:t>You received the following defect report from the developers stating that the anomaly described in this test report is not reproducible.</a:t>
            </a:r>
            <a:endParaRPr sz="25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lang="en" sz="2200"/>
              <a:t>Application hangs up</a:t>
            </a:r>
            <a:endParaRPr sz="2200"/>
          </a:p>
          <a:p>
            <a:pPr indent="0" lvl="0" marL="0" rtl="0" algn="l">
              <a:spcBef>
                <a:spcPts val="0"/>
              </a:spcBef>
              <a:spcAft>
                <a:spcPts val="0"/>
              </a:spcAft>
              <a:buNone/>
            </a:pPr>
            <a:r>
              <a:rPr lang="en" sz="2200"/>
              <a:t>2022-May-03 – John Doe – Rejected</a:t>
            </a:r>
            <a:endParaRPr sz="2200"/>
          </a:p>
          <a:p>
            <a:pPr indent="0" lvl="0" marL="0" rtl="0" algn="l">
              <a:spcBef>
                <a:spcPts val="0"/>
              </a:spcBef>
              <a:spcAft>
                <a:spcPts val="0"/>
              </a:spcAft>
              <a:buNone/>
            </a:pPr>
            <a:r>
              <a:rPr lang="en" sz="2200"/>
              <a:t>The application hangs up after entering “Test input: $ä” in the Name field on the new user creation screen. Tried to log off, log in with test_admin01 account, same issue. Tried with other test admin accounts, same issue. No error message received; log (see attached) contains fatal error notification. Based on the test case TC-1305, the application should accept the provided input and create the user. Please fix with high priority, this feature is related to REQ-0012, which is a critical new business requirement.</a:t>
            </a:r>
            <a:endParaRPr sz="2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f3140a8ad5_1_55"/>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What critical information is MISSING from this test report that would have been useful for the developers?</a:t>
            </a:r>
            <a:endParaRPr sz="2500"/>
          </a:p>
          <a:p>
            <a:pPr indent="0" lvl="0" marL="0" rtl="0" algn="l">
              <a:spcBef>
                <a:spcPts val="0"/>
              </a:spcBef>
              <a:spcAft>
                <a:spcPts val="0"/>
              </a:spcAft>
              <a:buNone/>
            </a:pPr>
            <a:r>
              <a:rPr lang="en" sz="2500"/>
              <a:t>a) Expected result and actual result</a:t>
            </a:r>
            <a:endParaRPr sz="2500"/>
          </a:p>
          <a:p>
            <a:pPr indent="0" lvl="0" marL="0" rtl="0" algn="l">
              <a:spcBef>
                <a:spcPts val="0"/>
              </a:spcBef>
              <a:spcAft>
                <a:spcPts val="0"/>
              </a:spcAft>
              <a:buNone/>
            </a:pPr>
            <a:r>
              <a:rPr lang="en" sz="2500"/>
              <a:t>b) References and defect status</a:t>
            </a:r>
            <a:endParaRPr sz="2500"/>
          </a:p>
          <a:p>
            <a:pPr indent="0" lvl="0" marL="0" rtl="0" algn="l">
              <a:spcBef>
                <a:spcPts val="0"/>
              </a:spcBef>
              <a:spcAft>
                <a:spcPts val="0"/>
              </a:spcAft>
              <a:buNone/>
            </a:pPr>
            <a:r>
              <a:rPr lang="en" sz="2500"/>
              <a:t>c) Test environment and test item</a:t>
            </a:r>
            <a:endParaRPr sz="2500"/>
          </a:p>
          <a:p>
            <a:pPr indent="0" lvl="0" marL="0" rtl="0" algn="l">
              <a:spcBef>
                <a:spcPts val="0"/>
              </a:spcBef>
              <a:spcAft>
                <a:spcPts val="0"/>
              </a:spcAft>
              <a:buNone/>
            </a:pPr>
            <a:r>
              <a:rPr lang="en" sz="2500"/>
              <a:t>d) Priority and severity</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2f3140a8ad5_1_38"/>
          <p:cNvSpPr txBox="1"/>
          <p:nvPr>
            <p:ph idx="1" type="body"/>
          </p:nvPr>
        </p:nvSpPr>
        <p:spPr>
          <a:xfrm>
            <a:off x="311700" y="314900"/>
            <a:ext cx="8520600" cy="44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a)</a:t>
            </a:r>
            <a:r>
              <a:rPr lang="en" sz="1900"/>
              <a:t> Is not correct. The expected result is “the application should accept the provided input and create the user”. The actual result is “The application hangs up after entering “Test input. $ä””.</a:t>
            </a:r>
            <a:endParaRPr sz="1900"/>
          </a:p>
          <a:p>
            <a:pPr indent="0" lvl="0" marL="0" rtl="0" algn="l">
              <a:spcBef>
                <a:spcPts val="0"/>
              </a:spcBef>
              <a:spcAft>
                <a:spcPts val="0"/>
              </a:spcAft>
              <a:buNone/>
            </a:pPr>
            <a:r>
              <a:rPr b="1" lang="en" sz="1900"/>
              <a:t>b) </a:t>
            </a:r>
            <a:r>
              <a:rPr lang="en" sz="1900"/>
              <a:t>Is not correct. There is a reference to the test case and to the related requirement and it states that the defect is rejected. Also, the defect status would not be very helpful for the developers</a:t>
            </a:r>
            <a:endParaRPr sz="1900"/>
          </a:p>
          <a:p>
            <a:pPr indent="0" lvl="0" marL="0" rtl="0" algn="l">
              <a:spcBef>
                <a:spcPts val="0"/>
              </a:spcBef>
              <a:spcAft>
                <a:spcPts val="0"/>
              </a:spcAft>
              <a:buNone/>
            </a:pPr>
            <a:r>
              <a:rPr b="1" lang="en" sz="1900">
                <a:highlight>
                  <a:schemeClr val="accent6"/>
                </a:highlight>
              </a:rPr>
              <a:t>c)</a:t>
            </a:r>
            <a:r>
              <a:rPr lang="en" sz="1900">
                <a:highlight>
                  <a:schemeClr val="accent6"/>
                </a:highlight>
              </a:rPr>
              <a:t> Is correct. We do not know in which test environment the anomaly was detected, and we also do not know which application (and its version) is affected</a:t>
            </a:r>
            <a:endParaRPr sz="1900">
              <a:highlight>
                <a:schemeClr val="accent6"/>
              </a:highlight>
            </a:endParaRPr>
          </a:p>
          <a:p>
            <a:pPr indent="0" lvl="0" marL="0" rtl="0" algn="l">
              <a:spcBef>
                <a:spcPts val="0"/>
              </a:spcBef>
              <a:spcAft>
                <a:spcPts val="0"/>
              </a:spcAft>
              <a:buNone/>
            </a:pPr>
            <a:r>
              <a:rPr b="1" lang="en" sz="1900"/>
              <a:t>d)</a:t>
            </a:r>
            <a:r>
              <a:rPr lang="en" sz="1900"/>
              <a:t> Is not correct. The defect report states that the anomaly is urgent, that it is a global issue (i.e., many, if not all, test administration accounts are affected) and states the impact is high for business stakeholders</a:t>
            </a:r>
            <a:endParaRPr sz="19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f3140a8ad5_1_45"/>
          <p:cNvSpPr txBox="1"/>
          <p:nvPr>
            <p:ph type="title"/>
          </p:nvPr>
        </p:nvSpPr>
        <p:spPr>
          <a:xfrm>
            <a:off x="311700" y="445025"/>
            <a:ext cx="8520600" cy="11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39. </a:t>
            </a:r>
            <a:r>
              <a:rPr b="0" lang="en" sz="3200">
                <a:latin typeface="Open Sans"/>
                <a:ea typeface="Open Sans"/>
                <a:cs typeface="Open Sans"/>
                <a:sym typeface="Open Sans"/>
              </a:rPr>
              <a:t>Which test activity does a data preparation tool support?</a:t>
            </a:r>
            <a:r>
              <a:rPr lang="en" sz="3200"/>
              <a:t> </a:t>
            </a:r>
            <a:endParaRPr sz="3200"/>
          </a:p>
        </p:txBody>
      </p:sp>
      <p:sp>
        <p:nvSpPr>
          <p:cNvPr id="604" name="Google Shape;604;g2f3140a8ad5_1_45"/>
          <p:cNvSpPr txBox="1"/>
          <p:nvPr>
            <p:ph idx="1" type="body"/>
          </p:nvPr>
        </p:nvSpPr>
        <p:spPr>
          <a:xfrm>
            <a:off x="311700" y="1592025"/>
            <a:ext cx="8520600" cy="29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 Test monitoring and control</a:t>
            </a:r>
            <a:endParaRPr sz="2500"/>
          </a:p>
          <a:p>
            <a:pPr indent="0" lvl="0" marL="0" rtl="0" algn="l">
              <a:spcBef>
                <a:spcPts val="0"/>
              </a:spcBef>
              <a:spcAft>
                <a:spcPts val="0"/>
              </a:spcAft>
              <a:buNone/>
            </a:pPr>
            <a:r>
              <a:rPr lang="en" sz="2500"/>
              <a:t>b) Test analysis and design</a:t>
            </a:r>
            <a:endParaRPr sz="2500"/>
          </a:p>
          <a:p>
            <a:pPr indent="0" lvl="0" marL="0" rtl="0" algn="l">
              <a:spcBef>
                <a:spcPts val="0"/>
              </a:spcBef>
              <a:spcAft>
                <a:spcPts val="0"/>
              </a:spcAft>
              <a:buNone/>
            </a:pPr>
            <a:r>
              <a:rPr lang="en" sz="2500"/>
              <a:t>c) Test implementation and execution</a:t>
            </a:r>
            <a:endParaRPr sz="2500"/>
          </a:p>
          <a:p>
            <a:pPr indent="0" lvl="0" marL="0" rtl="0" algn="l">
              <a:spcBef>
                <a:spcPts val="0"/>
              </a:spcBef>
              <a:spcAft>
                <a:spcPts val="0"/>
              </a:spcAft>
              <a:buNone/>
            </a:pPr>
            <a:r>
              <a:rPr lang="en" sz="2500"/>
              <a:t>d) Test completion</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Select ONE option.</a:t>
            </a:r>
            <a:endParaRPr sz="25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2f3140a8ad5_1_50"/>
          <p:cNvSpPr txBox="1"/>
          <p:nvPr>
            <p:ph idx="1" type="body"/>
          </p:nvPr>
        </p:nvSpPr>
        <p:spPr>
          <a:xfrm>
            <a:off x="311700" y="279925"/>
            <a:ext cx="8520600" cy="45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a)</a:t>
            </a:r>
            <a:r>
              <a:rPr lang="en" sz="1900"/>
              <a:t> Is not correct. Test monitoring involves the ongoing checking of all activities and comparison of actual progress against the test plan. Test control involves taking the actions necessary to meet the test objectives of the test plan. No test data are prepared during these activities</a:t>
            </a:r>
            <a:endParaRPr sz="1900"/>
          </a:p>
          <a:p>
            <a:pPr indent="0" lvl="0" marL="0" rtl="0" algn="l">
              <a:spcBef>
                <a:spcPts val="0"/>
              </a:spcBef>
              <a:spcAft>
                <a:spcPts val="0"/>
              </a:spcAft>
              <a:buNone/>
            </a:pPr>
            <a:r>
              <a:rPr b="1" lang="en" sz="1900"/>
              <a:t>b)</a:t>
            </a:r>
            <a:r>
              <a:rPr lang="en" sz="1900"/>
              <a:t> Is not correct. Test analysis includes analyzing the test basis to identify test conditions and prioritize them. Test design includes elaborating the test conditions into test cases and other testware. Test data are not prepared during these activities</a:t>
            </a:r>
            <a:endParaRPr sz="1900"/>
          </a:p>
          <a:p>
            <a:pPr indent="0" lvl="0" marL="0" rtl="0" algn="l">
              <a:spcBef>
                <a:spcPts val="0"/>
              </a:spcBef>
              <a:spcAft>
                <a:spcPts val="0"/>
              </a:spcAft>
              <a:buNone/>
            </a:pPr>
            <a:r>
              <a:rPr b="1" lang="en" sz="1900">
                <a:highlight>
                  <a:schemeClr val="accent6"/>
                </a:highlight>
              </a:rPr>
              <a:t>c)</a:t>
            </a:r>
            <a:r>
              <a:rPr lang="en" sz="1900">
                <a:highlight>
                  <a:schemeClr val="accent6"/>
                </a:highlight>
              </a:rPr>
              <a:t> Is correct. Test implementation includes creating or acquiring the testware necessary for test execution (e.g., test data)</a:t>
            </a:r>
            <a:endParaRPr sz="1900">
              <a:highlight>
                <a:schemeClr val="accent6"/>
              </a:highlight>
            </a:endParaRPr>
          </a:p>
          <a:p>
            <a:pPr indent="0" lvl="0" marL="0" rtl="0" algn="l">
              <a:spcBef>
                <a:spcPts val="0"/>
              </a:spcBef>
              <a:spcAft>
                <a:spcPts val="0"/>
              </a:spcAft>
              <a:buNone/>
            </a:pPr>
            <a:r>
              <a:rPr b="1" lang="en" sz="1900"/>
              <a:t>d)</a:t>
            </a:r>
            <a:r>
              <a:rPr lang="en" sz="1900"/>
              <a:t> Is not correct. Test completion activities occur at project milestones (e.g., release, end of iteration, test level completion), so it is too late for preparing test data</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