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PT Sans Narrow"/>
      <p:regular r:id="rId98"/>
      <p:bold r:id="rId99"/>
    </p:embeddedFont>
    <p:embeddedFont>
      <p:font typeface="Open Sans"/>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4" roundtripDataSignature="AMtx7mhoMSMThigeVKpZPK3qQ6l/5hG6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2BD14A-FF83-492A-807A-8444DE86ACF9}">
  <a:tblStyle styleId="{9B2BD14A-FF83-492A-807A-8444DE86ACF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customschemas.google.com/relationships/presentationmetadata" Target="meta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OpenSans-boldItalic.fntdata"/><Relationship Id="rId102" Type="http://schemas.openxmlformats.org/officeDocument/2006/relationships/font" Target="fonts/OpenSans-italic.fntdata"/><Relationship Id="rId101" Type="http://schemas.openxmlformats.org/officeDocument/2006/relationships/font" Target="fonts/OpenSans-bold.fntdata"/><Relationship Id="rId100" Type="http://schemas.openxmlformats.org/officeDocument/2006/relationships/font" Target="fonts/OpenSans-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PTSansNarrow-bold.fntdata"/><Relationship Id="rId10" Type="http://schemas.openxmlformats.org/officeDocument/2006/relationships/slide" Target="slides/slide4.xml"/><Relationship Id="rId98" Type="http://schemas.openxmlformats.org/officeDocument/2006/relationships/font" Target="fonts/PTSansNarrow-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3140a8a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3140a8a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f3140a8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f3140a8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3140a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3140a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3140a8a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3140a8a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3140a8a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3140a8a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f3140a8a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f3140a8a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f3140a8ad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f3140a8ad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{9B2BD14A-FF83-492A-807A-8444DE86ACF9}</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34. </a:t>
            </a:r>
            <a:r>
              <a:rPr b="1" lang="en" sz="2000">
                <a:solidFill>
                  <a:schemeClr val="accent1"/>
                </a:solidFill>
              </a:rPr>
              <a:t>Consider the following test categories (1-4) and agile testing quadrants (A-D):</a:t>
            </a:r>
            <a:endParaRPr b="1" sz="2000">
              <a:solidFill>
                <a:schemeClr val="accent1"/>
              </a:solidFill>
            </a:endParaRPr>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f3140a8ad5_0_17"/>
          <p:cNvSpPr txBox="1"/>
          <p:nvPr>
            <p:ph idx="1" type="body"/>
          </p:nvPr>
        </p:nvSpPr>
        <p:spPr>
          <a:xfrm>
            <a:off x="311700" y="349900"/>
            <a:ext cx="8520600" cy="444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accent1"/>
                </a:solidFill>
                <a:latin typeface="PT Sans Narrow"/>
                <a:ea typeface="PT Sans Narrow"/>
                <a:cs typeface="PT Sans Narrow"/>
                <a:sym typeface="PT Sans Narrow"/>
              </a:rPr>
              <a:t>35. </a:t>
            </a:r>
            <a:r>
              <a:rPr lang="en" sz="3000">
                <a:solidFill>
                  <a:schemeClr val="accent1"/>
                </a:solidFill>
                <a:latin typeface="PT Sans Narrow"/>
                <a:ea typeface="PT Sans Narrow"/>
                <a:cs typeface="PT Sans Narrow"/>
                <a:sym typeface="PT Sans Narrow"/>
              </a:rPr>
              <a:t>During a risk analysis the following risk was identified and assessed:</a:t>
            </a:r>
            <a:endParaRPr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lang="en" sz="2600"/>
              <a:t>Risk</a:t>
            </a:r>
            <a:r>
              <a:rPr lang="en" sz="2600"/>
              <a:t>: Response time is too long to generate a report</a:t>
            </a:r>
            <a:endParaRPr sz="2600"/>
          </a:p>
          <a:p>
            <a:pPr indent="0" lvl="0" marL="0" rtl="0" algn="l">
              <a:spcBef>
                <a:spcPts val="0"/>
              </a:spcBef>
              <a:spcAft>
                <a:spcPts val="0"/>
              </a:spcAft>
              <a:buNone/>
            </a:pPr>
            <a:r>
              <a:rPr b="1" lang="en" sz="2600"/>
              <a:t>Risk likelihood</a:t>
            </a:r>
            <a:r>
              <a:rPr lang="en" sz="2600"/>
              <a:t>: medium; risk impact: high</a:t>
            </a:r>
            <a:endParaRPr sz="2600"/>
          </a:p>
          <a:p>
            <a:pPr indent="0" lvl="0" marL="0" rtl="0" algn="l">
              <a:spcBef>
                <a:spcPts val="0"/>
              </a:spcBef>
              <a:spcAft>
                <a:spcPts val="0"/>
              </a:spcAft>
              <a:buNone/>
            </a:pPr>
            <a:r>
              <a:rPr lang="en" sz="2600"/>
              <a:t>Response to risk:</a:t>
            </a:r>
            <a:endParaRPr sz="2600"/>
          </a:p>
          <a:p>
            <a:pPr indent="0" lvl="0" marL="0" rtl="0" algn="l">
              <a:spcBef>
                <a:spcPts val="0"/>
              </a:spcBef>
              <a:spcAft>
                <a:spcPts val="0"/>
              </a:spcAft>
              <a:buNone/>
            </a:pPr>
            <a:r>
              <a:rPr lang="en" sz="2600"/>
              <a:t>o An independent test team performs performance testing during system testing</a:t>
            </a:r>
            <a:endParaRPr sz="2600"/>
          </a:p>
          <a:p>
            <a:pPr indent="0" lvl="0" marL="0" rtl="0" algn="l">
              <a:spcBef>
                <a:spcPts val="0"/>
              </a:spcBef>
              <a:spcAft>
                <a:spcPts val="0"/>
              </a:spcAft>
              <a:buNone/>
            </a:pPr>
            <a:r>
              <a:rPr lang="en" sz="2600"/>
              <a:t>o A selected sample of end users performs alpha and beta acceptance testing before the release</a:t>
            </a:r>
            <a:endParaRPr sz="2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f3140a8ad5_0_29"/>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measure is proposed to be taken in response to this analyzed risk?</a:t>
            </a:r>
            <a:endParaRPr sz="2500"/>
          </a:p>
          <a:p>
            <a:pPr indent="0" lvl="0" marL="0" rtl="0" algn="l">
              <a:spcBef>
                <a:spcPts val="0"/>
              </a:spcBef>
              <a:spcAft>
                <a:spcPts val="0"/>
              </a:spcAft>
              <a:buNone/>
            </a:pPr>
            <a:r>
              <a:rPr lang="en" sz="2500"/>
              <a:t>a) Risk acceptance</a:t>
            </a:r>
            <a:endParaRPr sz="2500"/>
          </a:p>
          <a:p>
            <a:pPr indent="0" lvl="0" marL="0" rtl="0" algn="l">
              <a:spcBef>
                <a:spcPts val="0"/>
              </a:spcBef>
              <a:spcAft>
                <a:spcPts val="0"/>
              </a:spcAft>
              <a:buNone/>
            </a:pPr>
            <a:r>
              <a:rPr lang="en" sz="2500"/>
              <a:t>b) Contingency plan</a:t>
            </a:r>
            <a:endParaRPr sz="2500"/>
          </a:p>
          <a:p>
            <a:pPr indent="0" lvl="0" marL="0" rtl="0" algn="l">
              <a:spcBef>
                <a:spcPts val="0"/>
              </a:spcBef>
              <a:spcAft>
                <a:spcPts val="0"/>
              </a:spcAft>
              <a:buNone/>
            </a:pPr>
            <a:r>
              <a:rPr lang="en" sz="2500"/>
              <a:t>c) Risk mitigation</a:t>
            </a:r>
            <a:endParaRPr sz="2500"/>
          </a:p>
          <a:p>
            <a:pPr indent="0" lvl="0" marL="0" rtl="0" algn="l">
              <a:spcBef>
                <a:spcPts val="0"/>
              </a:spcBef>
              <a:spcAft>
                <a:spcPts val="0"/>
              </a:spcAft>
              <a:buNone/>
            </a:pPr>
            <a:r>
              <a:rPr lang="en" sz="2500"/>
              <a:t>d) Risk transfer</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3140a8ad5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is correct</a:t>
            </a:r>
            <a:endParaRPr/>
          </a:p>
        </p:txBody>
      </p:sp>
      <p:sp>
        <p:nvSpPr>
          <p:cNvPr id="562" name="Google Shape;562;g2f3140a8ad5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Is not correct. We do not accept the risk; concrete actions are proposed</a:t>
            </a:r>
            <a:endParaRPr sz="2500"/>
          </a:p>
          <a:p>
            <a:pPr indent="0" lvl="0" marL="0" rtl="0" algn="l">
              <a:spcBef>
                <a:spcPts val="0"/>
              </a:spcBef>
              <a:spcAft>
                <a:spcPts val="0"/>
              </a:spcAft>
              <a:buNone/>
            </a:pPr>
            <a:r>
              <a:rPr lang="en" sz="2500"/>
              <a:t>b) Is not correct. No contingency plans are proposed</a:t>
            </a:r>
            <a:endParaRPr sz="2500"/>
          </a:p>
          <a:p>
            <a:pPr indent="0" lvl="0" marL="0" rtl="0" algn="l">
              <a:spcBef>
                <a:spcPts val="0"/>
              </a:spcBef>
              <a:spcAft>
                <a:spcPts val="0"/>
              </a:spcAft>
              <a:buNone/>
            </a:pPr>
            <a:r>
              <a:rPr lang="en" sz="2500">
                <a:highlight>
                  <a:schemeClr val="accent6"/>
                </a:highlight>
              </a:rPr>
              <a:t>c) Is correct. The proposed actions are related to testing, which is a form of risk mitigation</a:t>
            </a:r>
            <a:endParaRPr sz="2500">
              <a:highlight>
                <a:schemeClr val="accent6"/>
              </a:highlight>
            </a:endParaRPr>
          </a:p>
          <a:p>
            <a:pPr indent="0" lvl="0" marL="0" rtl="0" algn="l">
              <a:spcBef>
                <a:spcPts val="0"/>
              </a:spcBef>
              <a:spcAft>
                <a:spcPts val="0"/>
              </a:spcAft>
              <a:buNone/>
            </a:pPr>
            <a:r>
              <a:rPr lang="en" sz="2500"/>
              <a:t>d) Is not correct. Risk is not transferred but mitigated</a:t>
            </a:r>
            <a:endParaRPr sz="2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f3140a8ad5_1_0"/>
          <p:cNvSpPr txBox="1"/>
          <p:nvPr>
            <p:ph idx="1" type="body"/>
          </p:nvPr>
        </p:nvSpPr>
        <p:spPr>
          <a:xfrm>
            <a:off x="311700" y="297425"/>
            <a:ext cx="8520600" cy="449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900">
                <a:solidFill>
                  <a:schemeClr val="accent1"/>
                </a:solidFill>
                <a:latin typeface="PT Sans Narrow"/>
                <a:ea typeface="PT Sans Narrow"/>
                <a:cs typeface="PT Sans Narrow"/>
                <a:sym typeface="PT Sans Narrow"/>
              </a:rPr>
              <a:t>36. Which tool can be used by an agile team to show the amount of work that has been completed and the amount of total work remaining for a given iteration?</a:t>
            </a:r>
            <a:endParaRPr sz="29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2700"/>
          </a:p>
          <a:p>
            <a:pPr indent="0" lvl="0" marL="0" rtl="0" algn="l">
              <a:spcBef>
                <a:spcPts val="0"/>
              </a:spcBef>
              <a:spcAft>
                <a:spcPts val="0"/>
              </a:spcAft>
              <a:buNone/>
            </a:pPr>
            <a:r>
              <a:rPr lang="en" sz="2700"/>
              <a:t>a) Acceptance criteria</a:t>
            </a:r>
            <a:endParaRPr sz="2700"/>
          </a:p>
          <a:p>
            <a:pPr indent="0" lvl="0" marL="0" rtl="0" algn="l">
              <a:spcBef>
                <a:spcPts val="0"/>
              </a:spcBef>
              <a:spcAft>
                <a:spcPts val="0"/>
              </a:spcAft>
              <a:buNone/>
            </a:pPr>
            <a:r>
              <a:rPr lang="en" sz="2700"/>
              <a:t>b) Defect report</a:t>
            </a:r>
            <a:endParaRPr sz="2700"/>
          </a:p>
          <a:p>
            <a:pPr indent="0" lvl="0" marL="0" rtl="0" algn="l">
              <a:spcBef>
                <a:spcPts val="0"/>
              </a:spcBef>
              <a:spcAft>
                <a:spcPts val="0"/>
              </a:spcAft>
              <a:buNone/>
            </a:pPr>
            <a:r>
              <a:rPr lang="en" sz="2700"/>
              <a:t>c) Test completion report</a:t>
            </a:r>
            <a:endParaRPr sz="2700"/>
          </a:p>
          <a:p>
            <a:pPr indent="0" lvl="0" marL="0" rtl="0" algn="l">
              <a:spcBef>
                <a:spcPts val="0"/>
              </a:spcBef>
              <a:spcAft>
                <a:spcPts val="0"/>
              </a:spcAft>
              <a:buNone/>
            </a:pPr>
            <a:r>
              <a:rPr lang="en" sz="2700"/>
              <a:t>d) Burndown chart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Select ONE option.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3140a8ad5_1_10"/>
          <p:cNvSpPr txBox="1"/>
          <p:nvPr>
            <p:ph idx="1" type="body"/>
          </p:nvPr>
        </p:nvSpPr>
        <p:spPr>
          <a:xfrm>
            <a:off x="311700" y="244925"/>
            <a:ext cx="8520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a:t>
            </a:r>
            <a:r>
              <a:rPr lang="en" sz="2300"/>
              <a:t>Is not correct. Acceptance criteria are the conditions used to decide whether the user story is ready. They cannot show work progress</a:t>
            </a:r>
            <a:endParaRPr sz="2300"/>
          </a:p>
          <a:p>
            <a:pPr indent="0" lvl="0" marL="0" rtl="0" algn="l">
              <a:spcBef>
                <a:spcPts val="0"/>
              </a:spcBef>
              <a:spcAft>
                <a:spcPts val="0"/>
              </a:spcAft>
              <a:buNone/>
            </a:pPr>
            <a:r>
              <a:rPr b="1" lang="en" sz="2300"/>
              <a:t>b)</a:t>
            </a:r>
            <a:r>
              <a:rPr lang="en" sz="2300"/>
              <a:t> Is not correct. Defect reports inform about the defects. They do not show work progress</a:t>
            </a:r>
            <a:endParaRPr sz="2300"/>
          </a:p>
          <a:p>
            <a:pPr indent="0" lvl="0" marL="0" rtl="0" algn="l">
              <a:spcBef>
                <a:spcPts val="0"/>
              </a:spcBef>
              <a:spcAft>
                <a:spcPts val="0"/>
              </a:spcAft>
              <a:buNone/>
            </a:pPr>
            <a:r>
              <a:rPr b="1" lang="en" sz="2300"/>
              <a:t>c)</a:t>
            </a:r>
            <a:r>
              <a:rPr lang="en" sz="2300"/>
              <a:t> Is not correct. Test completion report can be created after the iteration is finished, so it will not show the progress continuously within an iteration</a:t>
            </a:r>
            <a:endParaRPr sz="2300"/>
          </a:p>
          <a:p>
            <a:pPr indent="0" lvl="0" marL="0" rtl="0" algn="l">
              <a:spcBef>
                <a:spcPts val="0"/>
              </a:spcBef>
              <a:spcAft>
                <a:spcPts val="0"/>
              </a:spcAft>
              <a:buNone/>
            </a:pPr>
            <a:r>
              <a:rPr b="1" lang="en" sz="2300">
                <a:highlight>
                  <a:schemeClr val="accent6"/>
                </a:highlight>
              </a:rPr>
              <a:t>d) </a:t>
            </a:r>
            <a:r>
              <a:rPr lang="en" sz="2300">
                <a:highlight>
                  <a:schemeClr val="accent6"/>
                </a:highlight>
              </a:rPr>
              <a:t>Is correct. Burndown charts are a graphical representation of work left to do versus time remaining. They are updated daily, so they can continuously show the work progress</a:t>
            </a:r>
            <a:endParaRPr sz="23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f3140a8ad5_1_27"/>
          <p:cNvSpPr txBox="1"/>
          <p:nvPr>
            <p:ph type="title"/>
          </p:nvPr>
        </p:nvSpPr>
        <p:spPr>
          <a:xfrm>
            <a:off x="311700" y="314900"/>
            <a:ext cx="8520600" cy="15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800"/>
              <a:t>37. </a:t>
            </a:r>
            <a:r>
              <a:rPr b="0" lang="en" sz="2800"/>
              <a:t>You need to update one of the automated test scripts to be in line with a new requirement. Which process indicates that you create a new version of the test script in the test repository?</a:t>
            </a:r>
            <a:endParaRPr sz="2800"/>
          </a:p>
        </p:txBody>
      </p:sp>
      <p:sp>
        <p:nvSpPr>
          <p:cNvPr id="578" name="Google Shape;578;g2f3140a8ad5_1_27"/>
          <p:cNvSpPr txBox="1"/>
          <p:nvPr>
            <p:ph idx="1" type="body"/>
          </p:nvPr>
        </p:nvSpPr>
        <p:spPr>
          <a:xfrm>
            <a:off x="311700" y="1837025"/>
            <a:ext cx="8520600" cy="273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a) Traceability management</a:t>
            </a:r>
            <a:endParaRPr sz="2500"/>
          </a:p>
          <a:p>
            <a:pPr indent="0" lvl="0" marL="0" rtl="0" algn="l">
              <a:spcBef>
                <a:spcPts val="0"/>
              </a:spcBef>
              <a:spcAft>
                <a:spcPts val="0"/>
              </a:spcAft>
              <a:buNone/>
            </a:pPr>
            <a:r>
              <a:rPr lang="en" sz="2500"/>
              <a:t>b) Maintenance testing</a:t>
            </a:r>
            <a:endParaRPr sz="2500"/>
          </a:p>
          <a:p>
            <a:pPr indent="0" lvl="0" marL="0" rtl="0" algn="l">
              <a:spcBef>
                <a:spcPts val="0"/>
              </a:spcBef>
              <a:spcAft>
                <a:spcPts val="0"/>
              </a:spcAft>
              <a:buNone/>
            </a:pPr>
            <a:r>
              <a:rPr lang="en" sz="2500"/>
              <a:t>c) Configuration management</a:t>
            </a:r>
            <a:endParaRPr sz="2500"/>
          </a:p>
          <a:p>
            <a:pPr indent="0" lvl="0" marL="0" rtl="0" algn="l">
              <a:spcBef>
                <a:spcPts val="0"/>
              </a:spcBef>
              <a:spcAft>
                <a:spcPts val="0"/>
              </a:spcAft>
              <a:buNone/>
            </a:pPr>
            <a:r>
              <a:rPr lang="en" sz="2500"/>
              <a:t>d) Requirements engineering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f3140a8ad5_1_21"/>
          <p:cNvSpPr txBox="1"/>
          <p:nvPr>
            <p:ph idx="1" type="body"/>
          </p:nvPr>
        </p:nvSpPr>
        <p:spPr>
          <a:xfrm>
            <a:off x="311700" y="349900"/>
            <a:ext cx="8520600" cy="4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 Is not correct. Traceability is the relationship between two or more work products, not between different versions of the same work product</a:t>
            </a:r>
            <a:endParaRPr sz="2300"/>
          </a:p>
          <a:p>
            <a:pPr indent="0" lvl="0" marL="0" rtl="0" algn="l">
              <a:spcBef>
                <a:spcPts val="0"/>
              </a:spcBef>
              <a:spcAft>
                <a:spcPts val="0"/>
              </a:spcAft>
              <a:buNone/>
            </a:pPr>
            <a:r>
              <a:rPr lang="en" sz="2300"/>
              <a:t>b) Is not correct. Maintenance testing is about testing changes; it is not related closely to versioning</a:t>
            </a:r>
            <a:endParaRPr sz="2300"/>
          </a:p>
          <a:p>
            <a:pPr indent="0" lvl="0" marL="0" rtl="0" algn="l">
              <a:spcBef>
                <a:spcPts val="0"/>
              </a:spcBef>
              <a:spcAft>
                <a:spcPts val="0"/>
              </a:spcAft>
              <a:buNone/>
            </a:pPr>
            <a:r>
              <a:rPr lang="en" sz="2300">
                <a:highlight>
                  <a:schemeClr val="accent6"/>
                </a:highlight>
              </a:rPr>
              <a:t>c) Is correct. To support testing, configuration management may involve the version control of all test items</a:t>
            </a:r>
            <a:endParaRPr sz="2300">
              <a:highlight>
                <a:schemeClr val="accent6"/>
              </a:highlight>
            </a:endParaRPr>
          </a:p>
          <a:p>
            <a:pPr indent="0" lvl="0" marL="0" rtl="0" algn="l">
              <a:spcBef>
                <a:spcPts val="0"/>
              </a:spcBef>
              <a:spcAft>
                <a:spcPts val="0"/>
              </a:spcAft>
              <a:buNone/>
            </a:pPr>
            <a:r>
              <a:rPr lang="en" sz="2300"/>
              <a:t>d) Is not correct. Requirements engineering is the elicitation, documentation, and management of requirements; it is not closely related to test script versioning</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