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  <a:srgbClr val="EEEFE8"/>
    <a:srgbClr val="980004"/>
    <a:srgbClr val="418409"/>
    <a:srgbClr val="F77E17"/>
    <a:srgbClr val="0B59BD"/>
    <a:srgbClr val="67B624"/>
    <a:srgbClr val="B1C05C"/>
    <a:srgbClr val="664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63"/>
    <p:restoredTop sz="90981" autoAdjust="0"/>
  </p:normalViewPr>
  <p:slideViewPr>
    <p:cSldViewPr snapToGrid="0" snapToObjects="1">
      <p:cViewPr varScale="1">
        <p:scale>
          <a:sx n="104" d="100"/>
          <a:sy n="104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669-AC56-0046-A1B3-6C8EBA2DB0F4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ha.io/software/competitor-analysis-templates/?utm_campaign=Global_-_Americas_-_Competitor_Analysis_-_Downloads_-_Competitor_Analysis_Templates&amp;utm_content=Competitor_Analysis_-_PowerPoint_-_Imitabilty_Ladder&amp;utm_source=downloads&amp;utm_medium=powerpoint&amp;utm_term=imitability_ladd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ha.io/software/competitor-analysis-templates/?utm_campaign=Global_-_Americas_-_Competitor_Analysis_-_Downloads_-_Competitor_Analysis_Templates&amp;utm_content=Competitor_Analysis_-_PowerPoint_-_Competitive_Differentation_Analysis&amp;utm_source=downloads&amp;utm_medium=powerpoint&amp;utm_term=competitive_differentation_analysi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ha.io/software/competitor-analysis-templates/?utm_campaign=Global_-_Americas_-_Competitor_Analysis_-_Downloads_-_Competitor_Analysis_Templates&amp;utm_content=Competitor_Analysis_-_PowerPoint_-_Competitive_Differentation_Analysis&amp;utm_source=downloads&amp;utm_medium=powerpoint&amp;utm_term=competitive_differentation_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B7CCB-C204-74C2-C4FD-E8106F3F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901500"/>
            <a:ext cx="8708333" cy="59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a_Blue_TransparentB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4" y="6278595"/>
            <a:ext cx="1100477" cy="550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3" y="15631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B6336-33A0-D84B-9051-1EF9B2E1834A}"/>
              </a:ext>
            </a:extLst>
          </p:cNvPr>
          <p:cNvSpPr/>
          <p:nvPr/>
        </p:nvSpPr>
        <p:spPr>
          <a:xfrm>
            <a:off x="50800" y="6250458"/>
            <a:ext cx="7488136" cy="608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3CF"/>
                </a:solidFill>
                <a:latin typeface="Arial"/>
                <a:cs typeface="Arial"/>
                <a:hlinkClick r:id="rId2"/>
              </a:rPr>
              <a:t>Explore a wide variety of strategy templates in Aha! FREE for 30-days.</a:t>
            </a:r>
            <a:endParaRPr lang="en-US" sz="1600" b="1" dirty="0">
              <a:solidFill>
                <a:srgbClr val="0073CF"/>
              </a:solidFill>
              <a:latin typeface="Arial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178051-B679-4429-9DFC-2398B3DB22D2}"/>
              </a:ext>
            </a:extLst>
          </p:cNvPr>
          <p:cNvSpPr/>
          <p:nvPr/>
        </p:nvSpPr>
        <p:spPr>
          <a:xfrm>
            <a:off x="2037736" y="546733"/>
            <a:ext cx="697584" cy="54769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AEE8FBE-62FB-4253-AA3A-69073E1C1AAB}"/>
              </a:ext>
            </a:extLst>
          </p:cNvPr>
          <p:cNvSpPr/>
          <p:nvPr/>
        </p:nvSpPr>
        <p:spPr>
          <a:xfrm>
            <a:off x="6059890" y="634306"/>
            <a:ext cx="697584" cy="53894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5B8D20-06E2-47B3-8A6B-F72821CEF7EA}"/>
              </a:ext>
            </a:extLst>
          </p:cNvPr>
          <p:cNvSpPr/>
          <p:nvPr/>
        </p:nvSpPr>
        <p:spPr>
          <a:xfrm>
            <a:off x="1310326" y="957442"/>
            <a:ext cx="6228610" cy="93323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Cannot be imitated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Legal copyrights and patents, unique locations, unique physical assets.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89832AC-E6A6-4352-863E-BFC5FE1BB516}"/>
              </a:ext>
            </a:extLst>
          </p:cNvPr>
          <p:cNvSpPr/>
          <p:nvPr/>
        </p:nvSpPr>
        <p:spPr>
          <a:xfrm>
            <a:off x="1310326" y="2213809"/>
            <a:ext cx="6228610" cy="93323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Difficult to imitate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Brand image and reputation, customer loyalty, company culture and employee motivation, 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</a:b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networks and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alliances.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28A38E2-9E33-4068-99AE-993F52517479}"/>
              </a:ext>
            </a:extLst>
          </p:cNvPr>
          <p:cNvSpPr/>
          <p:nvPr/>
        </p:nvSpPr>
        <p:spPr>
          <a:xfrm>
            <a:off x="1310326" y="3428377"/>
            <a:ext cx="6228610" cy="93323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Can be imitated at a cost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Skilled workforce, customer service, product development capabilities, physical resources.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A3D074A-8A60-4C8E-8576-DBB553ED7CE9}"/>
              </a:ext>
            </a:extLst>
          </p:cNvPr>
          <p:cNvSpPr/>
          <p:nvPr/>
        </p:nvSpPr>
        <p:spPr>
          <a:xfrm>
            <a:off x="1310326" y="4642944"/>
            <a:ext cx="6228610" cy="93323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Easy to imitate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Unskilled workforce, undifferentiated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9809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073D92-68CF-4670-9570-BA2DDCE7B753}"/>
              </a:ext>
            </a:extLst>
          </p:cNvPr>
          <p:cNvSpPr/>
          <p:nvPr/>
        </p:nvSpPr>
        <p:spPr>
          <a:xfrm>
            <a:off x="257259" y="480767"/>
            <a:ext cx="8502589" cy="5390488"/>
          </a:xfrm>
          <a:prstGeom prst="roundRect">
            <a:avLst/>
          </a:prstGeom>
          <a:solidFill>
            <a:srgbClr val="D3E6F9"/>
          </a:solidFill>
          <a:ln w="38100">
            <a:solidFill>
              <a:srgbClr val="205E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96676-B58E-4E4A-8E56-6B010CB49561}"/>
              </a:ext>
            </a:extLst>
          </p:cNvPr>
          <p:cNvSpPr txBox="1"/>
          <p:nvPr/>
        </p:nvSpPr>
        <p:spPr>
          <a:xfrm>
            <a:off x="565387" y="786114"/>
            <a:ext cx="2101984" cy="338554"/>
          </a:xfrm>
          <a:prstGeom prst="rect">
            <a:avLst/>
          </a:prstGeom>
          <a:solidFill>
            <a:srgbClr val="D3E6F9"/>
          </a:solidFill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0F243E"/>
                </a:solidFill>
                <a:latin typeface="Arial"/>
                <a:cs typeface="Arial"/>
              </a:rPr>
              <a:t>The potential offer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C531A-5A0F-41E4-8A6E-2C1D79A7F373}"/>
              </a:ext>
            </a:extLst>
          </p:cNvPr>
          <p:cNvSpPr txBox="1"/>
          <p:nvPr/>
        </p:nvSpPr>
        <p:spPr>
          <a:xfrm>
            <a:off x="7122314" y="779728"/>
            <a:ext cx="1369275" cy="1015663"/>
          </a:xfrm>
          <a:prstGeom prst="rect">
            <a:avLst/>
          </a:prstGeom>
          <a:solidFill>
            <a:srgbClr val="D3E6F9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Arial"/>
                <a:cs typeface="Arial"/>
              </a:rPr>
              <a:t>Additional benefits not currently provided that could be considered as ways to augment the offer.</a:t>
            </a:r>
          </a:p>
        </p:txBody>
      </p:sp>
      <p:pic>
        <p:nvPicPr>
          <p:cNvPr id="2" name="Picture 1" descr="Aha_Blue_TransparentB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4" y="6278595"/>
            <a:ext cx="1100477" cy="550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3" y="15631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2FCBA7-9FD0-4A95-B83A-09DC5BAB2FA4}"/>
              </a:ext>
            </a:extLst>
          </p:cNvPr>
          <p:cNvSpPr/>
          <p:nvPr/>
        </p:nvSpPr>
        <p:spPr>
          <a:xfrm>
            <a:off x="250277" y="1687398"/>
            <a:ext cx="6952158" cy="4177188"/>
          </a:xfrm>
          <a:prstGeom prst="roundRect">
            <a:avLst/>
          </a:prstGeom>
          <a:solidFill>
            <a:srgbClr val="EAF3FB"/>
          </a:solidFill>
          <a:ln w="34925">
            <a:solidFill>
              <a:srgbClr val="205E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3419C-89AC-4AE2-A891-BF3B511640C9}"/>
              </a:ext>
            </a:extLst>
          </p:cNvPr>
          <p:cNvSpPr txBox="1"/>
          <p:nvPr/>
        </p:nvSpPr>
        <p:spPr>
          <a:xfrm>
            <a:off x="559375" y="2013919"/>
            <a:ext cx="2322039" cy="338554"/>
          </a:xfrm>
          <a:prstGeom prst="rect">
            <a:avLst/>
          </a:prstGeom>
          <a:solidFill>
            <a:srgbClr val="EAF3FB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F243E"/>
                </a:solidFill>
                <a:latin typeface="Arial"/>
                <a:cs typeface="Arial"/>
              </a:rPr>
              <a:t>The augmented offer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16AA9-03C9-4C9F-8ED6-EAF2B11AABF7}"/>
              </a:ext>
            </a:extLst>
          </p:cNvPr>
          <p:cNvSpPr txBox="1"/>
          <p:nvPr/>
        </p:nvSpPr>
        <p:spPr>
          <a:xfrm>
            <a:off x="5506738" y="2013795"/>
            <a:ext cx="1481904" cy="861774"/>
          </a:xfrm>
          <a:prstGeom prst="rect">
            <a:avLst/>
          </a:prstGeom>
          <a:solidFill>
            <a:srgbClr val="EAF3FB"/>
          </a:solidFill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Arial"/>
                <a:cs typeface="Arial"/>
              </a:rPr>
              <a:t>Additional benefits not normally provided with the core offer that differentiate from competitors’ offers.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C7580-4CC4-421C-9627-25B838CE48E2}"/>
              </a:ext>
            </a:extLst>
          </p:cNvPr>
          <p:cNvSpPr txBox="1"/>
          <p:nvPr/>
        </p:nvSpPr>
        <p:spPr>
          <a:xfrm>
            <a:off x="1149059" y="3334408"/>
            <a:ext cx="2101984" cy="369332"/>
          </a:xfrm>
          <a:prstGeom prst="rect">
            <a:avLst/>
          </a:prstGeom>
          <a:solidFill>
            <a:srgbClr val="EAF3FC"/>
          </a:solidFill>
          <a:ln>
            <a:solidFill>
              <a:srgbClr val="205EB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expected offer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166E59-4068-4268-B3BF-6223AEF3705F}"/>
              </a:ext>
            </a:extLst>
          </p:cNvPr>
          <p:cNvSpPr/>
          <p:nvPr/>
        </p:nvSpPr>
        <p:spPr>
          <a:xfrm>
            <a:off x="257259" y="2884229"/>
            <a:ext cx="5262710" cy="2977599"/>
          </a:xfrm>
          <a:prstGeom prst="roundRect">
            <a:avLst/>
          </a:prstGeom>
          <a:solidFill>
            <a:srgbClr val="F3F9FE"/>
          </a:solidFill>
          <a:ln w="34925">
            <a:solidFill>
              <a:srgbClr val="205E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C43CA-2580-4443-A356-6E0D0EC0C7EB}"/>
              </a:ext>
            </a:extLst>
          </p:cNvPr>
          <p:cNvSpPr txBox="1"/>
          <p:nvPr/>
        </p:nvSpPr>
        <p:spPr>
          <a:xfrm>
            <a:off x="4001780" y="3228275"/>
            <a:ext cx="1302027" cy="553998"/>
          </a:xfrm>
          <a:prstGeom prst="rect">
            <a:avLst/>
          </a:prstGeom>
          <a:solidFill>
            <a:srgbClr val="F3F9F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Arial"/>
                <a:cs typeface="Arial"/>
              </a:rPr>
              <a:t>Additional benefits normally provided with the core offer.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32C8C1-C33C-4945-9E21-588A8A8C3880}"/>
              </a:ext>
            </a:extLst>
          </p:cNvPr>
          <p:cNvSpPr/>
          <p:nvPr/>
        </p:nvSpPr>
        <p:spPr>
          <a:xfrm>
            <a:off x="250277" y="4108379"/>
            <a:ext cx="3704345" cy="1772216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205E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27F4D-BC46-4813-90EE-F9675519FEC0}"/>
              </a:ext>
            </a:extLst>
          </p:cNvPr>
          <p:cNvSpPr txBox="1"/>
          <p:nvPr/>
        </p:nvSpPr>
        <p:spPr>
          <a:xfrm>
            <a:off x="561506" y="4440084"/>
            <a:ext cx="21019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F243E"/>
                </a:solidFill>
                <a:latin typeface="Arial"/>
                <a:cs typeface="Arial"/>
              </a:rPr>
              <a:t>The basic offer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B29103-4970-4388-91F2-D5BE26A5F4D1}"/>
              </a:ext>
            </a:extLst>
          </p:cNvPr>
          <p:cNvSpPr txBox="1"/>
          <p:nvPr/>
        </p:nvSpPr>
        <p:spPr>
          <a:xfrm>
            <a:off x="561889" y="3156296"/>
            <a:ext cx="210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F243E"/>
                </a:solidFill>
                <a:latin typeface="Arial"/>
                <a:cs typeface="Arial"/>
              </a:rPr>
              <a:t>The expected offer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143B2F-2007-4325-9D6C-0E01CB3BC6CE}"/>
              </a:ext>
            </a:extLst>
          </p:cNvPr>
          <p:cNvSpPr txBox="1"/>
          <p:nvPr/>
        </p:nvSpPr>
        <p:spPr>
          <a:xfrm>
            <a:off x="2534516" y="4477260"/>
            <a:ext cx="1211494" cy="400110"/>
          </a:xfrm>
          <a:prstGeom prst="rect">
            <a:avLst/>
          </a:prstGeom>
          <a:solidFill>
            <a:srgbClr val="980004">
              <a:alpha val="0"/>
            </a:srgb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Arial"/>
                <a:cs typeface="Arial"/>
              </a:rPr>
              <a:t>The core product or service offered.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E9E4A-928F-C54F-991A-2DC7538C1AA7}"/>
              </a:ext>
            </a:extLst>
          </p:cNvPr>
          <p:cNvSpPr/>
          <p:nvPr/>
        </p:nvSpPr>
        <p:spPr>
          <a:xfrm>
            <a:off x="250277" y="6266467"/>
            <a:ext cx="7488136" cy="608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3CF"/>
                </a:solidFill>
                <a:latin typeface="Arial"/>
                <a:cs typeface="Arial"/>
                <a:hlinkClick r:id="rId2"/>
              </a:rPr>
              <a:t>Explore a wide variety of strategy templates in Aha! FREE for 30-days.</a:t>
            </a:r>
            <a:endParaRPr lang="en-US" sz="1600" b="1" dirty="0">
              <a:solidFill>
                <a:srgbClr val="0073C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6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a_Blue_TransparentB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4" y="6278595"/>
            <a:ext cx="1100477" cy="5502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0E9E4A-928F-C54F-991A-2DC7538C1AA7}"/>
              </a:ext>
            </a:extLst>
          </p:cNvPr>
          <p:cNvSpPr/>
          <p:nvPr/>
        </p:nvSpPr>
        <p:spPr>
          <a:xfrm>
            <a:off x="250277" y="6266467"/>
            <a:ext cx="7488136" cy="608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73CF"/>
                </a:solidFill>
                <a:latin typeface="Arial"/>
                <a:cs typeface="Arial"/>
                <a:hlinkClick r:id="rId2"/>
              </a:rPr>
              <a:t>Explore a wide variety of strategy templates in Aha! FREE for 30-days.</a:t>
            </a:r>
            <a:endParaRPr lang="en-US" sz="1600" b="1" dirty="0">
              <a:solidFill>
                <a:srgbClr val="0073CF"/>
              </a:solidFill>
              <a:latin typeface="Arial"/>
              <a:cs typeface="Arial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E6A80E9-DBC7-FC46-A0A4-2AA40B9D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179" y="0"/>
            <a:ext cx="6206192" cy="64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C3039-4094-E3C6-5A44-371BE57C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2" y="481913"/>
            <a:ext cx="7772400" cy="61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5B9E-C425-3D90-23A3-DCD971BB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CDB4-8EEC-F289-E9C4-B4957E45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872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172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Aha!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Brown</dc:creator>
  <cp:lastModifiedBy>Prakash Yalla</cp:lastModifiedBy>
  <cp:revision>107</cp:revision>
  <dcterms:created xsi:type="dcterms:W3CDTF">2018-02-07T21:54:11Z</dcterms:created>
  <dcterms:modified xsi:type="dcterms:W3CDTF">2024-03-12T06:03:32Z</dcterms:modified>
</cp:coreProperties>
</file>