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xml" ContentType="application/vnd.openxmlformats-officedocument.presentationml.tags+xml"/>
  <Override PartName="/ppt/notesSlides/notesSlide14.xml" ContentType="application/vnd.openxmlformats-officedocument.presentationml.notesSlide+xml"/>
  <Override PartName="/ppt/tags/tag4.xml" ContentType="application/vnd.openxmlformats-officedocument.presentationml.tags+xml"/>
  <Override PartName="/ppt/notesSlides/notesSlide15.xml" ContentType="application/vnd.openxmlformats-officedocument.presentationml.notesSlide+xml"/>
  <Override PartName="/ppt/tags/tag5.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3" r:id="rId1"/>
  </p:sldMasterIdLst>
  <p:notesMasterIdLst>
    <p:notesMasterId r:id="rId30"/>
  </p:notesMasterIdLst>
  <p:handoutMasterIdLst>
    <p:handoutMasterId r:id="rId31"/>
  </p:handoutMasterIdLst>
  <p:sldIdLst>
    <p:sldId id="451" r:id="rId2"/>
    <p:sldId id="257" r:id="rId3"/>
    <p:sldId id="305" r:id="rId4"/>
    <p:sldId id="259" r:id="rId5"/>
    <p:sldId id="324" r:id="rId6"/>
    <p:sldId id="455" r:id="rId7"/>
    <p:sldId id="456" r:id="rId8"/>
    <p:sldId id="261" r:id="rId9"/>
    <p:sldId id="262" r:id="rId10"/>
    <p:sldId id="265" r:id="rId11"/>
    <p:sldId id="266" r:id="rId12"/>
    <p:sldId id="291" r:id="rId13"/>
    <p:sldId id="292" r:id="rId14"/>
    <p:sldId id="330" r:id="rId15"/>
    <p:sldId id="457" r:id="rId16"/>
    <p:sldId id="267" r:id="rId17"/>
    <p:sldId id="453" r:id="rId18"/>
    <p:sldId id="296" r:id="rId19"/>
    <p:sldId id="271" r:id="rId20"/>
    <p:sldId id="301" r:id="rId21"/>
    <p:sldId id="283" r:id="rId22"/>
    <p:sldId id="273" r:id="rId23"/>
    <p:sldId id="276" r:id="rId24"/>
    <p:sldId id="327" r:id="rId25"/>
    <p:sldId id="328" r:id="rId26"/>
    <p:sldId id="329" r:id="rId27"/>
    <p:sldId id="454" r:id="rId28"/>
    <p:sldId id="452" r:id="rId29"/>
  </p:sldIdLst>
  <p:sldSz cx="9144000" cy="5143500" type="screen16x9"/>
  <p:notesSz cx="6797675" cy="987425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9580"/>
    <a:srgbClr val="000000"/>
    <a:srgbClr val="FFFF00"/>
    <a:srgbClr val="292929"/>
    <a:srgbClr val="EFC267"/>
    <a:srgbClr val="E8A82C"/>
    <a:srgbClr val="4FA7FF"/>
    <a:srgbClr val="F8F8F8"/>
    <a:srgbClr val="9BC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345" autoAdjust="0"/>
  </p:normalViewPr>
  <p:slideViewPr>
    <p:cSldViewPr>
      <p:cViewPr varScale="1">
        <p:scale>
          <a:sx n="109" d="100"/>
          <a:sy n="109" d="100"/>
        </p:scale>
        <p:origin x="432" y="176"/>
      </p:cViewPr>
      <p:guideLst>
        <p:guide orient="horz" pos="1620"/>
        <p:guide pos="2880"/>
      </p:guideLst>
    </p:cSldViewPr>
  </p:slideViewPr>
  <p:notesTextViewPr>
    <p:cViewPr>
      <p:scale>
        <a:sx n="100" d="100"/>
        <a:sy n="100" d="100"/>
      </p:scale>
      <p:origin x="0" y="0"/>
    </p:cViewPr>
  </p:notesTextViewPr>
  <p:sorterViewPr>
    <p:cViewPr varScale="1">
      <p:scale>
        <a:sx n="1" d="1"/>
        <a:sy n="1" d="1"/>
      </p:scale>
      <p:origin x="0" y="25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57347" name="Rectangle 3"/>
          <p:cNvSpPr>
            <a:spLocks noGrp="1" noChangeArrowheads="1"/>
          </p:cNvSpPr>
          <p:nvPr>
            <p:ph type="dt" sz="quarter"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57348" name="Rectangle 4"/>
          <p:cNvSpPr>
            <a:spLocks noGrp="1" noChangeArrowheads="1"/>
          </p:cNvSpPr>
          <p:nvPr>
            <p:ph type="ftr" sz="quarter" idx="2"/>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57349" name="Rectangle 5"/>
          <p:cNvSpPr>
            <a:spLocks noGrp="1" noChangeArrowheads="1"/>
          </p:cNvSpPr>
          <p:nvPr>
            <p:ph type="sldNum" sz="quarter" idx="3"/>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cs typeface="+mn-cs"/>
              </a:defRPr>
            </a:lvl1pPr>
          </a:lstStyle>
          <a:p>
            <a:pPr>
              <a:defRPr/>
            </a:pPr>
            <a:fld id="{FA999DB8-7EFD-E74F-897F-210C3C4157CF}" type="slidenum">
              <a:rPr lang="en-US"/>
              <a:pPr>
                <a:defRPr/>
              </a:pPr>
              <a:t>‹#›</a:t>
            </a:fld>
            <a:endParaRPr lang="en-US"/>
          </a:p>
        </p:txBody>
      </p:sp>
    </p:spTree>
    <p:extLst>
      <p:ext uri="{BB962C8B-B14F-4D97-AF65-F5344CB8AC3E}">
        <p14:creationId xmlns:p14="http://schemas.microsoft.com/office/powerpoint/2010/main" val="17028583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9219"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09538" y="741363"/>
            <a:ext cx="6580187" cy="37020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221" name="Rectangle 5"/>
          <p:cNvSpPr>
            <a:spLocks noGrp="1" noChangeArrowheads="1"/>
          </p:cNvSpPr>
          <p:nvPr>
            <p:ph type="body" sz="quarter" idx="3"/>
          </p:nvPr>
        </p:nvSpPr>
        <p:spPr bwMode="auto">
          <a:xfrm>
            <a:off x="679450" y="4691063"/>
            <a:ext cx="5438775" cy="4443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9223"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cs typeface="+mn-cs"/>
              </a:defRPr>
            </a:lvl1pPr>
          </a:lstStyle>
          <a:p>
            <a:pPr>
              <a:defRPr/>
            </a:pPr>
            <a:fld id="{0C6B2C16-8112-A244-8AC4-5DE515A84ACB}" type="slidenum">
              <a:rPr lang="en-US"/>
              <a:pPr>
                <a:defRPr/>
              </a:pPr>
              <a:t>‹#›</a:t>
            </a:fld>
            <a:endParaRPr lang="en-US"/>
          </a:p>
        </p:txBody>
      </p:sp>
    </p:spTree>
    <p:extLst>
      <p:ext uri="{BB962C8B-B14F-4D97-AF65-F5344CB8AC3E}">
        <p14:creationId xmlns:p14="http://schemas.microsoft.com/office/powerpoint/2010/main" val="8157794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0B63888-94FF-0F49-9778-E4EB190088F4}"/>
              </a:ext>
            </a:extLst>
          </p:cNvPr>
          <p:cNvSpPr>
            <a:spLocks noGrp="1" noChangeArrowheads="1"/>
          </p:cNvSpPr>
          <p:nvPr>
            <p:ph type="sldNum" sz="quarter" idx="5"/>
          </p:nvPr>
        </p:nvSpPr>
        <p:spPr>
          <a:ln/>
        </p:spPr>
        <p:txBody>
          <a:bodyPr/>
          <a:lstStyle/>
          <a:p>
            <a:fld id="{9DDC61CA-6EFE-7347-8CAD-B371B9B5B2AE}" type="slidenum">
              <a:rPr lang="en-US" altLang="en-US"/>
              <a:pPr/>
              <a:t>2</a:t>
            </a:fld>
            <a:endParaRPr lang="en-US" altLang="en-US"/>
          </a:p>
        </p:txBody>
      </p:sp>
      <p:sp>
        <p:nvSpPr>
          <p:cNvPr id="142338" name="Rectangle 2">
            <a:extLst>
              <a:ext uri="{FF2B5EF4-FFF2-40B4-BE49-F238E27FC236}">
                <a16:creationId xmlns:a16="http://schemas.microsoft.com/office/drawing/2014/main" id="{FC744B8B-54A2-A94F-8FDB-D985B73D0E79}"/>
              </a:ext>
            </a:extLst>
          </p:cNvPr>
          <p:cNvSpPr>
            <a:spLocks noGrp="1" noRot="1" noChangeAspect="1" noChangeArrowheads="1" noTextEdit="1"/>
          </p:cNvSpPr>
          <p:nvPr>
            <p:ph type="sldImg"/>
          </p:nvPr>
        </p:nvSpPr>
        <p:spPr>
          <a:ln/>
        </p:spPr>
      </p:sp>
      <p:sp>
        <p:nvSpPr>
          <p:cNvPr id="142339" name="Rectangle 3">
            <a:extLst>
              <a:ext uri="{FF2B5EF4-FFF2-40B4-BE49-F238E27FC236}">
                <a16:creationId xmlns:a16="http://schemas.microsoft.com/office/drawing/2014/main" id="{69F8C6D6-3E4C-D644-8C6B-16D67DC8A8A6}"/>
              </a:ext>
            </a:extLst>
          </p:cNvPr>
          <p:cNvSpPr>
            <a:spLocks noGrp="1" noChangeArrowheads="1"/>
          </p:cNvSpPr>
          <p:nvPr>
            <p:ph type="body" idx="1"/>
          </p:nvPr>
        </p:nvSpPr>
        <p:spPr/>
        <p:txBody>
          <a:bodyPr/>
          <a:lstStyle/>
          <a:p>
            <a:r>
              <a:rPr lang="en-US" altLang="en-US"/>
              <a:t>What is “mass marketing?”</a:t>
            </a:r>
          </a:p>
          <a:p>
            <a:endParaRPr lang="en-US" altLang="en-US" sz="1400"/>
          </a:p>
          <a:p>
            <a:r>
              <a:rPr lang="en-US" altLang="en-US" sz="1400"/>
              <a:t>Examples of mass-marketed products?</a:t>
            </a:r>
          </a:p>
          <a:p>
            <a:r>
              <a:rPr lang="en-US" altLang="en-US" sz="1400"/>
              <a:t>The Model-T Ford, which was offered “in any color they wanted, as long as it was black.”</a:t>
            </a:r>
          </a:p>
          <a:p>
            <a:r>
              <a:rPr lang="en-US" altLang="en-US" sz="1400"/>
              <a:t>Coca-Cola (before the classic coke fiasco, and now “cherry coke” etc.)</a:t>
            </a:r>
          </a:p>
        </p:txBody>
      </p:sp>
    </p:spTree>
    <p:extLst>
      <p:ext uri="{BB962C8B-B14F-4D97-AF65-F5344CB8AC3E}">
        <p14:creationId xmlns:p14="http://schemas.microsoft.com/office/powerpoint/2010/main" val="4204388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9C27F97-69A8-964A-8C76-62BB0BA4CE73}"/>
              </a:ext>
            </a:extLst>
          </p:cNvPr>
          <p:cNvSpPr>
            <a:spLocks noGrp="1" noChangeArrowheads="1"/>
          </p:cNvSpPr>
          <p:nvPr>
            <p:ph type="sldNum" sz="quarter" idx="5"/>
          </p:nvPr>
        </p:nvSpPr>
        <p:spPr>
          <a:ln/>
        </p:spPr>
        <p:txBody>
          <a:bodyPr/>
          <a:lstStyle/>
          <a:p>
            <a:fld id="{B2100D46-BF1E-D840-A94E-5875B88A2D5B}" type="slidenum">
              <a:rPr lang="en-US" altLang="en-US"/>
              <a:pPr/>
              <a:t>13</a:t>
            </a:fld>
            <a:endParaRPr lang="en-US" altLang="en-US"/>
          </a:p>
        </p:txBody>
      </p:sp>
      <p:sp>
        <p:nvSpPr>
          <p:cNvPr id="171010" name="Rectangle 2">
            <a:extLst>
              <a:ext uri="{FF2B5EF4-FFF2-40B4-BE49-F238E27FC236}">
                <a16:creationId xmlns:a16="http://schemas.microsoft.com/office/drawing/2014/main" id="{1C8EB52C-EBD9-A844-9C37-68F228D838CE}"/>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40F539CF-B90D-6D41-8C5C-76D6588FB860}"/>
              </a:ext>
            </a:extLst>
          </p:cNvPr>
          <p:cNvSpPr>
            <a:spLocks noGrp="1" noChangeArrowheads="1"/>
          </p:cNvSpPr>
          <p:nvPr>
            <p:ph type="body" idx="1"/>
          </p:nvPr>
        </p:nvSpPr>
        <p:spPr/>
        <p:txBody>
          <a:bodyPr/>
          <a:lstStyle/>
          <a:p>
            <a:r>
              <a:rPr lang="en-US" altLang="en-US"/>
              <a:t>For example, microwave ovens for the dual-income family (speed and convenience)</a:t>
            </a:r>
          </a:p>
          <a:p>
            <a:r>
              <a:rPr lang="en-US" altLang="en-US"/>
              <a:t>Financial Security (Met Life)</a:t>
            </a:r>
          </a:p>
          <a:p>
            <a:r>
              <a:rPr lang="en-US" altLang="en-US"/>
              <a:t>Comfort (Bausch &amp; Lomb disposable contact lenses)</a:t>
            </a:r>
          </a:p>
          <a:p>
            <a:r>
              <a:rPr lang="en-US" altLang="en-US"/>
              <a:t>Good health (egg beaters egg substitute)</a:t>
            </a:r>
          </a:p>
          <a:p>
            <a:r>
              <a:rPr lang="en-US" altLang="en-US"/>
              <a:t>Backache relief (Advil, etc.)</a:t>
            </a:r>
          </a:p>
          <a:p>
            <a:endParaRPr lang="en-US" altLang="en-US"/>
          </a:p>
        </p:txBody>
      </p:sp>
    </p:spTree>
    <p:extLst>
      <p:ext uri="{BB962C8B-B14F-4D97-AF65-F5344CB8AC3E}">
        <p14:creationId xmlns:p14="http://schemas.microsoft.com/office/powerpoint/2010/main" val="1213860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8F1C7AB3-06A4-D54C-ABA3-7E7B23439F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Times New Roman" panose="02020603050405020304" pitchFamily="18" charset="0"/>
              </a:defRPr>
            </a:lvl1pPr>
            <a:lvl2pPr marL="742950" indent="-285750" defTabSz="915988" eaLnBrk="0" hangingPunct="0">
              <a:defRPr sz="2400">
                <a:solidFill>
                  <a:schemeClr val="tx1"/>
                </a:solidFill>
                <a:latin typeface="Times New Roman" panose="02020603050405020304" pitchFamily="18" charset="0"/>
              </a:defRPr>
            </a:lvl2pPr>
            <a:lvl3pPr marL="1143000" indent="-228600" defTabSz="915988" eaLnBrk="0" hangingPunct="0">
              <a:defRPr sz="2400">
                <a:solidFill>
                  <a:schemeClr val="tx1"/>
                </a:solidFill>
                <a:latin typeface="Times New Roman" panose="02020603050405020304" pitchFamily="18" charset="0"/>
              </a:defRPr>
            </a:lvl3pPr>
            <a:lvl4pPr marL="1600200" indent="-228600" defTabSz="915988" eaLnBrk="0" hangingPunct="0">
              <a:defRPr sz="2400">
                <a:solidFill>
                  <a:schemeClr val="tx1"/>
                </a:solidFill>
                <a:latin typeface="Times New Roman" panose="02020603050405020304" pitchFamily="18" charset="0"/>
              </a:defRPr>
            </a:lvl4pPr>
            <a:lvl5pPr marL="2057400" indent="-228600" defTabSz="915988" eaLnBrk="0" hangingPunct="0">
              <a:defRPr sz="2400">
                <a:solidFill>
                  <a:schemeClr val="tx1"/>
                </a:solidFill>
                <a:latin typeface="Times New Roman"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New Roman" panose="02020603050405020304" pitchFamily="18" charset="0"/>
              </a:defRPr>
            </a:lvl9pPr>
          </a:lstStyle>
          <a:p>
            <a:fld id="{5ACC8BA4-98ED-5B42-91E9-D9EF5D67247F}" type="slidenum">
              <a:rPr lang="en-NZ" altLang="en-US" sz="1200"/>
              <a:pPr/>
              <a:t>14</a:t>
            </a:fld>
            <a:endParaRPr lang="en-NZ" altLang="en-US" sz="1200"/>
          </a:p>
        </p:txBody>
      </p:sp>
      <p:sp>
        <p:nvSpPr>
          <p:cNvPr id="89091" name="Rectangle 2">
            <a:extLst>
              <a:ext uri="{FF2B5EF4-FFF2-40B4-BE49-F238E27FC236}">
                <a16:creationId xmlns:a16="http://schemas.microsoft.com/office/drawing/2014/main" id="{66AF52E8-888B-B04E-9C4E-FF23C72862CE}"/>
              </a:ext>
            </a:extLst>
          </p:cNvPr>
          <p:cNvSpPr>
            <a:spLocks noChangeArrowheads="1"/>
          </p:cNvSpPr>
          <p:nvPr/>
        </p:nvSpPr>
        <p:spPr bwMode="auto">
          <a:xfrm>
            <a:off x="3851275" y="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9092" name="Rectangle 3">
            <a:extLst>
              <a:ext uri="{FF2B5EF4-FFF2-40B4-BE49-F238E27FC236}">
                <a16:creationId xmlns:a16="http://schemas.microsoft.com/office/drawing/2014/main" id="{F9F70A42-96DB-1D41-97A5-FA0D1A9EA840}"/>
              </a:ext>
            </a:extLst>
          </p:cNvPr>
          <p:cNvSpPr>
            <a:spLocks noChangeArrowheads="1"/>
          </p:cNvSpPr>
          <p:nvPr/>
        </p:nvSpPr>
        <p:spPr bwMode="auto">
          <a:xfrm>
            <a:off x="3851275" y="943610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79" tIns="0" rIns="19079" bIns="0" anchor="b"/>
          <a:lstStyle>
            <a:lvl1pPr defTabSz="915988" eaLnBrk="0" hangingPunct="0">
              <a:defRPr sz="2400">
                <a:solidFill>
                  <a:schemeClr val="tx1"/>
                </a:solidFill>
                <a:latin typeface="Times New Roman" panose="02020603050405020304" pitchFamily="18" charset="0"/>
              </a:defRPr>
            </a:lvl1pPr>
            <a:lvl2pPr marL="742950" indent="-285750" defTabSz="915988" eaLnBrk="0" hangingPunct="0">
              <a:defRPr sz="2400">
                <a:solidFill>
                  <a:schemeClr val="tx1"/>
                </a:solidFill>
                <a:latin typeface="Times New Roman" panose="02020603050405020304" pitchFamily="18" charset="0"/>
              </a:defRPr>
            </a:lvl2pPr>
            <a:lvl3pPr marL="1143000" indent="-228600" defTabSz="915988" eaLnBrk="0" hangingPunct="0">
              <a:defRPr sz="2400">
                <a:solidFill>
                  <a:schemeClr val="tx1"/>
                </a:solidFill>
                <a:latin typeface="Times New Roman" panose="02020603050405020304" pitchFamily="18" charset="0"/>
              </a:defRPr>
            </a:lvl3pPr>
            <a:lvl4pPr marL="1600200" indent="-228600" defTabSz="915988" eaLnBrk="0" hangingPunct="0">
              <a:defRPr sz="2400">
                <a:solidFill>
                  <a:schemeClr val="tx1"/>
                </a:solidFill>
                <a:latin typeface="Times New Roman" panose="02020603050405020304" pitchFamily="18" charset="0"/>
              </a:defRPr>
            </a:lvl4pPr>
            <a:lvl5pPr marL="2057400" indent="-228600" defTabSz="915988" eaLnBrk="0" hangingPunct="0">
              <a:defRPr sz="2400">
                <a:solidFill>
                  <a:schemeClr val="tx1"/>
                </a:solidFill>
                <a:latin typeface="Times New Roman"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8</a:t>
            </a:r>
          </a:p>
        </p:txBody>
      </p:sp>
      <p:sp>
        <p:nvSpPr>
          <p:cNvPr id="89093" name="Rectangle 4">
            <a:extLst>
              <a:ext uri="{FF2B5EF4-FFF2-40B4-BE49-F238E27FC236}">
                <a16:creationId xmlns:a16="http://schemas.microsoft.com/office/drawing/2014/main" id="{E44D7FB7-F593-7749-BFBD-8E5C02B59855}"/>
              </a:ext>
            </a:extLst>
          </p:cNvPr>
          <p:cNvSpPr>
            <a:spLocks noChangeArrowheads="1"/>
          </p:cNvSpPr>
          <p:nvPr/>
        </p:nvSpPr>
        <p:spPr bwMode="auto">
          <a:xfrm>
            <a:off x="0" y="943610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9094" name="Rectangle 5">
            <a:extLst>
              <a:ext uri="{FF2B5EF4-FFF2-40B4-BE49-F238E27FC236}">
                <a16:creationId xmlns:a16="http://schemas.microsoft.com/office/drawing/2014/main" id="{80C98BBA-3CF8-ED48-8D02-598E6796F3C3}"/>
              </a:ext>
            </a:extLst>
          </p:cNvPr>
          <p:cNvSpPr>
            <a:spLocks noChangeArrowheads="1"/>
          </p:cNvSpPr>
          <p:nvPr/>
        </p:nvSpPr>
        <p:spPr bwMode="auto">
          <a:xfrm>
            <a:off x="0" y="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9095" name="Rectangle 6">
            <a:extLst>
              <a:ext uri="{FF2B5EF4-FFF2-40B4-BE49-F238E27FC236}">
                <a16:creationId xmlns:a16="http://schemas.microsoft.com/office/drawing/2014/main" id="{96C528BE-E0F3-524D-B27A-7A286CB010B2}"/>
              </a:ext>
            </a:extLst>
          </p:cNvPr>
          <p:cNvSpPr>
            <a:spLocks noChangeArrowheads="1"/>
          </p:cNvSpPr>
          <p:nvPr/>
        </p:nvSpPr>
        <p:spPr bwMode="auto">
          <a:xfrm>
            <a:off x="3851275" y="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9096" name="Rectangle 7">
            <a:extLst>
              <a:ext uri="{FF2B5EF4-FFF2-40B4-BE49-F238E27FC236}">
                <a16:creationId xmlns:a16="http://schemas.microsoft.com/office/drawing/2014/main" id="{7DBF9A90-4F6D-7948-8C1B-3D761697A1DD}"/>
              </a:ext>
            </a:extLst>
          </p:cNvPr>
          <p:cNvSpPr>
            <a:spLocks noChangeArrowheads="1"/>
          </p:cNvSpPr>
          <p:nvPr/>
        </p:nvSpPr>
        <p:spPr bwMode="auto">
          <a:xfrm>
            <a:off x="3851275" y="943610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79" tIns="0" rIns="19079" bIns="0" anchor="b"/>
          <a:lstStyle>
            <a:lvl1pPr defTabSz="915988" eaLnBrk="0" hangingPunct="0">
              <a:defRPr sz="2400">
                <a:solidFill>
                  <a:schemeClr val="tx1"/>
                </a:solidFill>
                <a:latin typeface="Times New Roman" panose="02020603050405020304" pitchFamily="18" charset="0"/>
              </a:defRPr>
            </a:lvl1pPr>
            <a:lvl2pPr marL="742950" indent="-285750" defTabSz="915988" eaLnBrk="0" hangingPunct="0">
              <a:defRPr sz="2400">
                <a:solidFill>
                  <a:schemeClr val="tx1"/>
                </a:solidFill>
                <a:latin typeface="Times New Roman" panose="02020603050405020304" pitchFamily="18" charset="0"/>
              </a:defRPr>
            </a:lvl2pPr>
            <a:lvl3pPr marL="1143000" indent="-228600" defTabSz="915988" eaLnBrk="0" hangingPunct="0">
              <a:defRPr sz="2400">
                <a:solidFill>
                  <a:schemeClr val="tx1"/>
                </a:solidFill>
                <a:latin typeface="Times New Roman" panose="02020603050405020304" pitchFamily="18" charset="0"/>
              </a:defRPr>
            </a:lvl3pPr>
            <a:lvl4pPr marL="1600200" indent="-228600" defTabSz="915988" eaLnBrk="0" hangingPunct="0">
              <a:defRPr sz="2400">
                <a:solidFill>
                  <a:schemeClr val="tx1"/>
                </a:solidFill>
                <a:latin typeface="Times New Roman" panose="02020603050405020304" pitchFamily="18" charset="0"/>
              </a:defRPr>
            </a:lvl4pPr>
            <a:lvl5pPr marL="2057400" indent="-228600" defTabSz="915988" eaLnBrk="0" hangingPunct="0">
              <a:defRPr sz="2400">
                <a:solidFill>
                  <a:schemeClr val="tx1"/>
                </a:solidFill>
                <a:latin typeface="Times New Roman"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8</a:t>
            </a:r>
          </a:p>
        </p:txBody>
      </p:sp>
      <p:sp>
        <p:nvSpPr>
          <p:cNvPr id="89097" name="Rectangle 8">
            <a:extLst>
              <a:ext uri="{FF2B5EF4-FFF2-40B4-BE49-F238E27FC236}">
                <a16:creationId xmlns:a16="http://schemas.microsoft.com/office/drawing/2014/main" id="{6EEF5025-20B2-F440-8E0F-40BE1A61079A}"/>
              </a:ext>
            </a:extLst>
          </p:cNvPr>
          <p:cNvSpPr>
            <a:spLocks noChangeArrowheads="1"/>
          </p:cNvSpPr>
          <p:nvPr/>
        </p:nvSpPr>
        <p:spPr bwMode="auto">
          <a:xfrm>
            <a:off x="0" y="943610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9098" name="Rectangle 9">
            <a:extLst>
              <a:ext uri="{FF2B5EF4-FFF2-40B4-BE49-F238E27FC236}">
                <a16:creationId xmlns:a16="http://schemas.microsoft.com/office/drawing/2014/main" id="{36A34C44-5B44-BD46-9055-24409A57427B}"/>
              </a:ext>
            </a:extLst>
          </p:cNvPr>
          <p:cNvSpPr>
            <a:spLocks noChangeArrowheads="1"/>
          </p:cNvSpPr>
          <p:nvPr/>
        </p:nvSpPr>
        <p:spPr bwMode="auto">
          <a:xfrm>
            <a:off x="0" y="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9099" name="Rectangle 10">
            <a:extLst>
              <a:ext uri="{FF2B5EF4-FFF2-40B4-BE49-F238E27FC236}">
                <a16:creationId xmlns:a16="http://schemas.microsoft.com/office/drawing/2014/main" id="{9FC17559-A8FA-A146-B8D6-9989CC23CB38}"/>
              </a:ext>
            </a:extLst>
          </p:cNvPr>
          <p:cNvSpPr>
            <a:spLocks noGrp="1" noChangeArrowheads="1"/>
          </p:cNvSpPr>
          <p:nvPr>
            <p:ph type="body" idx="1"/>
          </p:nvPr>
        </p:nvSpPr>
        <p:spPr>
          <a:xfrm>
            <a:off x="906463" y="4716463"/>
            <a:ext cx="49815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13" tIns="46107" rIns="92213" bIns="46107"/>
          <a:lstStyle/>
          <a:p>
            <a:endParaRPr lang="en-AU" altLang="en-US"/>
          </a:p>
        </p:txBody>
      </p:sp>
      <p:sp>
        <p:nvSpPr>
          <p:cNvPr id="89100" name="Rectangle 11">
            <a:extLst>
              <a:ext uri="{FF2B5EF4-FFF2-40B4-BE49-F238E27FC236}">
                <a16:creationId xmlns:a16="http://schemas.microsoft.com/office/drawing/2014/main" id="{BFF58CFE-13DB-064C-BB9C-D28B36B74C0F}"/>
              </a:ext>
            </a:extLst>
          </p:cNvPr>
          <p:cNvSpPr>
            <a:spLocks noGrp="1" noRot="1" noChangeAspect="1" noChangeArrowheads="1" noTextEdit="1"/>
          </p:cNvSpPr>
          <p:nvPr>
            <p:ph type="sldImg"/>
          </p:nvPr>
        </p:nvSpPr>
        <p:spPr>
          <a:xfrm>
            <a:off x="100013" y="752475"/>
            <a:ext cx="6594475" cy="3709988"/>
          </a:xfrm>
          <a:ln w="12700" cap="flat">
            <a:solidFill>
              <a:schemeClr val="tx1"/>
            </a:solidFill>
          </a:ln>
        </p:spPr>
      </p:sp>
    </p:spTree>
    <p:extLst>
      <p:ext uri="{BB962C8B-B14F-4D97-AF65-F5344CB8AC3E}">
        <p14:creationId xmlns:p14="http://schemas.microsoft.com/office/powerpoint/2010/main" val="3433866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7D58D7B-73A2-7741-94E6-933E8F3093E6}"/>
              </a:ext>
            </a:extLst>
          </p:cNvPr>
          <p:cNvSpPr>
            <a:spLocks noGrp="1" noChangeArrowheads="1"/>
          </p:cNvSpPr>
          <p:nvPr>
            <p:ph type="sldNum" sz="quarter" idx="5"/>
          </p:nvPr>
        </p:nvSpPr>
        <p:spPr>
          <a:ln/>
        </p:spPr>
        <p:txBody>
          <a:bodyPr/>
          <a:lstStyle/>
          <a:p>
            <a:fld id="{DF8BE608-747D-4A40-BFD3-57014AF46CF1}" type="slidenum">
              <a:rPr lang="en-US" altLang="en-US"/>
              <a:pPr/>
              <a:t>16</a:t>
            </a:fld>
            <a:endParaRPr lang="en-US" altLang="en-US"/>
          </a:p>
        </p:txBody>
      </p:sp>
      <p:sp>
        <p:nvSpPr>
          <p:cNvPr id="174082" name="Rectangle 2">
            <a:extLst>
              <a:ext uri="{FF2B5EF4-FFF2-40B4-BE49-F238E27FC236}">
                <a16:creationId xmlns:a16="http://schemas.microsoft.com/office/drawing/2014/main" id="{638DE0D9-8211-2547-9FEA-0336E4405552}"/>
              </a:ext>
            </a:extLst>
          </p:cNvPr>
          <p:cNvSpPr>
            <a:spLocks noGrp="1" noRot="1" noChangeAspect="1" noChangeArrowheads="1" noTextEdit="1"/>
          </p:cNvSpPr>
          <p:nvPr>
            <p:ph type="sldImg"/>
          </p:nvPr>
        </p:nvSpPr>
        <p:spPr>
          <a:ln/>
        </p:spPr>
      </p:sp>
      <p:sp>
        <p:nvSpPr>
          <p:cNvPr id="174083" name="Rectangle 3">
            <a:extLst>
              <a:ext uri="{FF2B5EF4-FFF2-40B4-BE49-F238E27FC236}">
                <a16:creationId xmlns:a16="http://schemas.microsoft.com/office/drawing/2014/main" id="{80433CCC-09F2-4F4E-AE04-311F8B796075}"/>
              </a:ext>
            </a:extLst>
          </p:cNvPr>
          <p:cNvSpPr>
            <a:spLocks noGrp="1" noChangeArrowheads="1"/>
          </p:cNvSpPr>
          <p:nvPr>
            <p:ph type="body" idx="1"/>
          </p:nvPr>
        </p:nvSpPr>
        <p:spPr/>
        <p:txBody>
          <a:bodyPr/>
          <a:lstStyle/>
          <a:p>
            <a:r>
              <a:rPr lang="en-US" altLang="en-US"/>
              <a:t>OK, now we know what market segments are out there, the next step is to decide which to “target”</a:t>
            </a:r>
          </a:p>
        </p:txBody>
      </p:sp>
    </p:spTree>
    <p:extLst>
      <p:ext uri="{BB962C8B-B14F-4D97-AF65-F5344CB8AC3E}">
        <p14:creationId xmlns:p14="http://schemas.microsoft.com/office/powerpoint/2010/main" val="1960809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3770F31-DA49-E74E-AC79-97508DC1AA14}"/>
              </a:ext>
            </a:extLst>
          </p:cNvPr>
          <p:cNvSpPr>
            <a:spLocks noGrp="1" noChangeArrowheads="1"/>
          </p:cNvSpPr>
          <p:nvPr>
            <p:ph type="sldNum" sz="quarter" idx="5"/>
          </p:nvPr>
        </p:nvSpPr>
        <p:spPr>
          <a:ln/>
        </p:spPr>
        <p:txBody>
          <a:bodyPr/>
          <a:lstStyle/>
          <a:p>
            <a:fld id="{46F98FED-BCCC-9946-8951-1E7E66836079}" type="slidenum">
              <a:rPr lang="en-US" altLang="en-US"/>
              <a:pPr/>
              <a:t>19</a:t>
            </a:fld>
            <a:endParaRPr lang="en-US" altLang="en-US"/>
          </a:p>
        </p:txBody>
      </p:sp>
      <p:sp>
        <p:nvSpPr>
          <p:cNvPr id="179202" name="Rectangle 2">
            <a:extLst>
              <a:ext uri="{FF2B5EF4-FFF2-40B4-BE49-F238E27FC236}">
                <a16:creationId xmlns:a16="http://schemas.microsoft.com/office/drawing/2014/main" id="{07CA57DC-7797-E449-B823-EAA47D3D7607}"/>
              </a:ext>
            </a:extLst>
          </p:cNvPr>
          <p:cNvSpPr>
            <a:spLocks noGrp="1" noRot="1" noChangeAspect="1" noChangeArrowheads="1" noTextEdit="1"/>
          </p:cNvSpPr>
          <p:nvPr>
            <p:ph type="sldImg"/>
          </p:nvPr>
        </p:nvSpPr>
        <p:spPr>
          <a:ln/>
        </p:spPr>
      </p:sp>
      <p:sp>
        <p:nvSpPr>
          <p:cNvPr id="179203" name="Rectangle 3">
            <a:extLst>
              <a:ext uri="{FF2B5EF4-FFF2-40B4-BE49-F238E27FC236}">
                <a16:creationId xmlns:a16="http://schemas.microsoft.com/office/drawing/2014/main" id="{317AE468-767C-2647-9A18-51570E9EFF50}"/>
              </a:ext>
            </a:extLst>
          </p:cNvPr>
          <p:cNvSpPr>
            <a:spLocks noGrp="1" noChangeArrowheads="1"/>
          </p:cNvSpPr>
          <p:nvPr>
            <p:ph type="body" idx="1"/>
          </p:nvPr>
        </p:nvSpPr>
        <p:spPr/>
        <p:txBody>
          <a:bodyPr/>
          <a:lstStyle/>
          <a:p>
            <a:r>
              <a:rPr lang="en-US" altLang="en-US"/>
              <a:t>Once marketers have segmented the market and selected the target, the product or service needs to be properly “positioned.”</a:t>
            </a:r>
          </a:p>
          <a:p>
            <a:endParaRPr lang="en-US" altLang="en-US"/>
          </a:p>
          <a:p>
            <a:r>
              <a:rPr lang="en-US" altLang="en-US"/>
              <a:t>What does that mean?</a:t>
            </a:r>
          </a:p>
          <a:p>
            <a:endParaRPr lang="en-US" altLang="en-US"/>
          </a:p>
          <a:p>
            <a:r>
              <a:rPr lang="en-US" altLang="en-US"/>
              <a:t>Examples:</a:t>
            </a:r>
          </a:p>
          <a:p>
            <a:r>
              <a:rPr lang="en-US" altLang="en-US"/>
              <a:t>Deer Valley ski area in Utah decided to target skiers who wanted a hassle-free experience. They created a “valet ski service” and other amenities that make skiing more convenient</a:t>
            </a:r>
          </a:p>
          <a:p>
            <a:endParaRPr lang="en-US" altLang="en-US"/>
          </a:p>
          <a:p>
            <a:r>
              <a:rPr lang="en-US" altLang="en-US"/>
              <a:t>Carnival Cruise Lines, with its less expensive “fun ships,” targets a younger crowd than Royal Caribbean, which emphasizes superior service; Disney targets families</a:t>
            </a:r>
          </a:p>
          <a:p>
            <a:endParaRPr lang="en-US" altLang="en-US"/>
          </a:p>
        </p:txBody>
      </p:sp>
    </p:spTree>
    <p:extLst>
      <p:ext uri="{BB962C8B-B14F-4D97-AF65-F5344CB8AC3E}">
        <p14:creationId xmlns:p14="http://schemas.microsoft.com/office/powerpoint/2010/main" val="3139320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FAC4E4CF-8CC0-9F47-813A-BBCD78020D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Times New Roman" panose="02020603050405020304" pitchFamily="18" charset="0"/>
              </a:defRPr>
            </a:lvl1pPr>
            <a:lvl2pPr marL="742950" indent="-285750" defTabSz="915988" eaLnBrk="0" hangingPunct="0">
              <a:defRPr sz="2400">
                <a:solidFill>
                  <a:schemeClr val="tx1"/>
                </a:solidFill>
                <a:latin typeface="Times New Roman" panose="02020603050405020304" pitchFamily="18" charset="0"/>
              </a:defRPr>
            </a:lvl2pPr>
            <a:lvl3pPr marL="1143000" indent="-228600" defTabSz="915988" eaLnBrk="0" hangingPunct="0">
              <a:defRPr sz="2400">
                <a:solidFill>
                  <a:schemeClr val="tx1"/>
                </a:solidFill>
                <a:latin typeface="Times New Roman" panose="02020603050405020304" pitchFamily="18" charset="0"/>
              </a:defRPr>
            </a:lvl3pPr>
            <a:lvl4pPr marL="1600200" indent="-228600" defTabSz="915988" eaLnBrk="0" hangingPunct="0">
              <a:defRPr sz="2400">
                <a:solidFill>
                  <a:schemeClr val="tx1"/>
                </a:solidFill>
                <a:latin typeface="Times New Roman" panose="02020603050405020304" pitchFamily="18" charset="0"/>
              </a:defRPr>
            </a:lvl4pPr>
            <a:lvl5pPr marL="2057400" indent="-228600" defTabSz="915988" eaLnBrk="0" hangingPunct="0">
              <a:defRPr sz="2400">
                <a:solidFill>
                  <a:schemeClr val="tx1"/>
                </a:solidFill>
                <a:latin typeface="Times New Roman"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New Roman" panose="02020603050405020304" pitchFamily="18" charset="0"/>
              </a:defRPr>
            </a:lvl9pPr>
          </a:lstStyle>
          <a:p>
            <a:fld id="{7ED72E21-2A77-6948-94DE-9EF2BF1A0D03}" type="slidenum">
              <a:rPr lang="en-NZ" altLang="en-US" sz="1200"/>
              <a:pPr/>
              <a:t>24</a:t>
            </a:fld>
            <a:endParaRPr lang="en-NZ" altLang="en-US" sz="1200"/>
          </a:p>
        </p:txBody>
      </p:sp>
      <p:sp>
        <p:nvSpPr>
          <p:cNvPr id="86019" name="Rectangle 2">
            <a:extLst>
              <a:ext uri="{FF2B5EF4-FFF2-40B4-BE49-F238E27FC236}">
                <a16:creationId xmlns:a16="http://schemas.microsoft.com/office/drawing/2014/main" id="{CB772CCD-3FE5-1D4A-B53C-39BF74ACA9CE}"/>
              </a:ext>
            </a:extLst>
          </p:cNvPr>
          <p:cNvSpPr>
            <a:spLocks noChangeArrowheads="1"/>
          </p:cNvSpPr>
          <p:nvPr/>
        </p:nvSpPr>
        <p:spPr bwMode="auto">
          <a:xfrm>
            <a:off x="3851275" y="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6020" name="Rectangle 3">
            <a:extLst>
              <a:ext uri="{FF2B5EF4-FFF2-40B4-BE49-F238E27FC236}">
                <a16:creationId xmlns:a16="http://schemas.microsoft.com/office/drawing/2014/main" id="{1910378E-FA35-6148-8B4D-0735C4498A67}"/>
              </a:ext>
            </a:extLst>
          </p:cNvPr>
          <p:cNvSpPr>
            <a:spLocks noChangeArrowheads="1"/>
          </p:cNvSpPr>
          <p:nvPr/>
        </p:nvSpPr>
        <p:spPr bwMode="auto">
          <a:xfrm>
            <a:off x="3851275" y="943610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79" tIns="0" rIns="19079" bIns="0" anchor="b"/>
          <a:lstStyle>
            <a:lvl1pPr defTabSz="915988" eaLnBrk="0" hangingPunct="0">
              <a:defRPr sz="2400">
                <a:solidFill>
                  <a:schemeClr val="tx1"/>
                </a:solidFill>
                <a:latin typeface="Times New Roman" panose="02020603050405020304" pitchFamily="18" charset="0"/>
              </a:defRPr>
            </a:lvl1pPr>
            <a:lvl2pPr marL="742950" indent="-285750" defTabSz="915988" eaLnBrk="0" hangingPunct="0">
              <a:defRPr sz="2400">
                <a:solidFill>
                  <a:schemeClr val="tx1"/>
                </a:solidFill>
                <a:latin typeface="Times New Roman" panose="02020603050405020304" pitchFamily="18" charset="0"/>
              </a:defRPr>
            </a:lvl2pPr>
            <a:lvl3pPr marL="1143000" indent="-228600" defTabSz="915988" eaLnBrk="0" hangingPunct="0">
              <a:defRPr sz="2400">
                <a:solidFill>
                  <a:schemeClr val="tx1"/>
                </a:solidFill>
                <a:latin typeface="Times New Roman" panose="02020603050405020304" pitchFamily="18" charset="0"/>
              </a:defRPr>
            </a:lvl3pPr>
            <a:lvl4pPr marL="1600200" indent="-228600" defTabSz="915988" eaLnBrk="0" hangingPunct="0">
              <a:defRPr sz="2400">
                <a:solidFill>
                  <a:schemeClr val="tx1"/>
                </a:solidFill>
                <a:latin typeface="Times New Roman" panose="02020603050405020304" pitchFamily="18" charset="0"/>
              </a:defRPr>
            </a:lvl4pPr>
            <a:lvl5pPr marL="2057400" indent="-228600" defTabSz="915988" eaLnBrk="0" hangingPunct="0">
              <a:defRPr sz="2400">
                <a:solidFill>
                  <a:schemeClr val="tx1"/>
                </a:solidFill>
                <a:latin typeface="Times New Roman"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5</a:t>
            </a:r>
          </a:p>
        </p:txBody>
      </p:sp>
      <p:sp>
        <p:nvSpPr>
          <p:cNvPr id="86021" name="Rectangle 4">
            <a:extLst>
              <a:ext uri="{FF2B5EF4-FFF2-40B4-BE49-F238E27FC236}">
                <a16:creationId xmlns:a16="http://schemas.microsoft.com/office/drawing/2014/main" id="{265D4130-DE6D-F147-916C-1FEE8E7F6B33}"/>
              </a:ext>
            </a:extLst>
          </p:cNvPr>
          <p:cNvSpPr>
            <a:spLocks noChangeArrowheads="1"/>
          </p:cNvSpPr>
          <p:nvPr/>
        </p:nvSpPr>
        <p:spPr bwMode="auto">
          <a:xfrm>
            <a:off x="0" y="943610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6022" name="Rectangle 5">
            <a:extLst>
              <a:ext uri="{FF2B5EF4-FFF2-40B4-BE49-F238E27FC236}">
                <a16:creationId xmlns:a16="http://schemas.microsoft.com/office/drawing/2014/main" id="{3CEC45B5-4147-EC46-AC38-C20026BF84A2}"/>
              </a:ext>
            </a:extLst>
          </p:cNvPr>
          <p:cNvSpPr>
            <a:spLocks noChangeArrowheads="1"/>
          </p:cNvSpPr>
          <p:nvPr/>
        </p:nvSpPr>
        <p:spPr bwMode="auto">
          <a:xfrm>
            <a:off x="0" y="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6023" name="Rectangle 6">
            <a:extLst>
              <a:ext uri="{FF2B5EF4-FFF2-40B4-BE49-F238E27FC236}">
                <a16:creationId xmlns:a16="http://schemas.microsoft.com/office/drawing/2014/main" id="{A917C60A-CD97-5C4E-875E-09B9C6F98988}"/>
              </a:ext>
            </a:extLst>
          </p:cNvPr>
          <p:cNvSpPr>
            <a:spLocks noChangeArrowheads="1"/>
          </p:cNvSpPr>
          <p:nvPr/>
        </p:nvSpPr>
        <p:spPr bwMode="auto">
          <a:xfrm>
            <a:off x="3851275" y="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6024" name="Rectangle 7">
            <a:extLst>
              <a:ext uri="{FF2B5EF4-FFF2-40B4-BE49-F238E27FC236}">
                <a16:creationId xmlns:a16="http://schemas.microsoft.com/office/drawing/2014/main" id="{59A11618-816E-0043-9AED-EC3500622CE1}"/>
              </a:ext>
            </a:extLst>
          </p:cNvPr>
          <p:cNvSpPr>
            <a:spLocks noChangeArrowheads="1"/>
          </p:cNvSpPr>
          <p:nvPr/>
        </p:nvSpPr>
        <p:spPr bwMode="auto">
          <a:xfrm>
            <a:off x="3851275" y="943610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79" tIns="0" rIns="19079" bIns="0" anchor="b"/>
          <a:lstStyle>
            <a:lvl1pPr defTabSz="915988" eaLnBrk="0" hangingPunct="0">
              <a:defRPr sz="2400">
                <a:solidFill>
                  <a:schemeClr val="tx1"/>
                </a:solidFill>
                <a:latin typeface="Times New Roman" panose="02020603050405020304" pitchFamily="18" charset="0"/>
              </a:defRPr>
            </a:lvl1pPr>
            <a:lvl2pPr marL="742950" indent="-285750" defTabSz="915988" eaLnBrk="0" hangingPunct="0">
              <a:defRPr sz="2400">
                <a:solidFill>
                  <a:schemeClr val="tx1"/>
                </a:solidFill>
                <a:latin typeface="Times New Roman" panose="02020603050405020304" pitchFamily="18" charset="0"/>
              </a:defRPr>
            </a:lvl2pPr>
            <a:lvl3pPr marL="1143000" indent="-228600" defTabSz="915988" eaLnBrk="0" hangingPunct="0">
              <a:defRPr sz="2400">
                <a:solidFill>
                  <a:schemeClr val="tx1"/>
                </a:solidFill>
                <a:latin typeface="Times New Roman" panose="02020603050405020304" pitchFamily="18" charset="0"/>
              </a:defRPr>
            </a:lvl3pPr>
            <a:lvl4pPr marL="1600200" indent="-228600" defTabSz="915988" eaLnBrk="0" hangingPunct="0">
              <a:defRPr sz="2400">
                <a:solidFill>
                  <a:schemeClr val="tx1"/>
                </a:solidFill>
                <a:latin typeface="Times New Roman" panose="02020603050405020304" pitchFamily="18" charset="0"/>
              </a:defRPr>
            </a:lvl4pPr>
            <a:lvl5pPr marL="2057400" indent="-228600" defTabSz="915988" eaLnBrk="0" hangingPunct="0">
              <a:defRPr sz="2400">
                <a:solidFill>
                  <a:schemeClr val="tx1"/>
                </a:solidFill>
                <a:latin typeface="Times New Roman"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5</a:t>
            </a:r>
          </a:p>
        </p:txBody>
      </p:sp>
      <p:sp>
        <p:nvSpPr>
          <p:cNvPr id="86025" name="Rectangle 8">
            <a:extLst>
              <a:ext uri="{FF2B5EF4-FFF2-40B4-BE49-F238E27FC236}">
                <a16:creationId xmlns:a16="http://schemas.microsoft.com/office/drawing/2014/main" id="{393EA135-564A-4348-B5B4-E021AA2E8BC0}"/>
              </a:ext>
            </a:extLst>
          </p:cNvPr>
          <p:cNvSpPr>
            <a:spLocks noChangeArrowheads="1"/>
          </p:cNvSpPr>
          <p:nvPr/>
        </p:nvSpPr>
        <p:spPr bwMode="auto">
          <a:xfrm>
            <a:off x="0" y="943610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6026" name="Rectangle 9">
            <a:extLst>
              <a:ext uri="{FF2B5EF4-FFF2-40B4-BE49-F238E27FC236}">
                <a16:creationId xmlns:a16="http://schemas.microsoft.com/office/drawing/2014/main" id="{DC674F57-F813-0E40-ADA7-DACCC1070B6B}"/>
              </a:ext>
            </a:extLst>
          </p:cNvPr>
          <p:cNvSpPr>
            <a:spLocks noChangeArrowheads="1"/>
          </p:cNvSpPr>
          <p:nvPr/>
        </p:nvSpPr>
        <p:spPr bwMode="auto">
          <a:xfrm>
            <a:off x="0" y="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6027" name="Rectangle 10">
            <a:extLst>
              <a:ext uri="{FF2B5EF4-FFF2-40B4-BE49-F238E27FC236}">
                <a16:creationId xmlns:a16="http://schemas.microsoft.com/office/drawing/2014/main" id="{15786ABD-65CA-0B42-A42D-D56A454B142C}"/>
              </a:ext>
            </a:extLst>
          </p:cNvPr>
          <p:cNvSpPr>
            <a:spLocks noGrp="1" noRot="1" noChangeAspect="1" noChangeArrowheads="1" noTextEdit="1"/>
          </p:cNvSpPr>
          <p:nvPr>
            <p:ph type="sldImg"/>
          </p:nvPr>
        </p:nvSpPr>
        <p:spPr>
          <a:xfrm>
            <a:off x="100013" y="752475"/>
            <a:ext cx="6594475" cy="3709988"/>
          </a:xfrm>
          <a:ln w="12700" cap="flat">
            <a:solidFill>
              <a:schemeClr val="tx1"/>
            </a:solidFill>
          </a:ln>
        </p:spPr>
      </p:sp>
      <p:sp>
        <p:nvSpPr>
          <p:cNvPr id="86028" name="Rectangle 11">
            <a:extLst>
              <a:ext uri="{FF2B5EF4-FFF2-40B4-BE49-F238E27FC236}">
                <a16:creationId xmlns:a16="http://schemas.microsoft.com/office/drawing/2014/main" id="{E57CC866-72A9-F242-AAEC-1214FA0E85DE}"/>
              </a:ext>
            </a:extLst>
          </p:cNvPr>
          <p:cNvSpPr>
            <a:spLocks noGrp="1" noChangeArrowheads="1"/>
          </p:cNvSpPr>
          <p:nvPr>
            <p:ph type="body" idx="1"/>
          </p:nvPr>
        </p:nvSpPr>
        <p:spPr>
          <a:xfrm>
            <a:off x="906463" y="4716463"/>
            <a:ext cx="49815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13" tIns="46107" rIns="92213" bIns="46107"/>
          <a:lstStyle/>
          <a:p>
            <a:endParaRPr lang="en-AU" altLang="en-US"/>
          </a:p>
        </p:txBody>
      </p:sp>
    </p:spTree>
    <p:extLst>
      <p:ext uri="{BB962C8B-B14F-4D97-AF65-F5344CB8AC3E}">
        <p14:creationId xmlns:p14="http://schemas.microsoft.com/office/powerpoint/2010/main" val="3541365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AEA9DCD3-963A-C147-99AD-1F64E278EF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Times New Roman" panose="02020603050405020304" pitchFamily="18" charset="0"/>
              </a:defRPr>
            </a:lvl1pPr>
            <a:lvl2pPr marL="742950" indent="-285750" defTabSz="915988" eaLnBrk="0" hangingPunct="0">
              <a:defRPr sz="2400">
                <a:solidFill>
                  <a:schemeClr val="tx1"/>
                </a:solidFill>
                <a:latin typeface="Times New Roman" panose="02020603050405020304" pitchFamily="18" charset="0"/>
              </a:defRPr>
            </a:lvl2pPr>
            <a:lvl3pPr marL="1143000" indent="-228600" defTabSz="915988" eaLnBrk="0" hangingPunct="0">
              <a:defRPr sz="2400">
                <a:solidFill>
                  <a:schemeClr val="tx1"/>
                </a:solidFill>
                <a:latin typeface="Times New Roman" panose="02020603050405020304" pitchFamily="18" charset="0"/>
              </a:defRPr>
            </a:lvl3pPr>
            <a:lvl4pPr marL="1600200" indent="-228600" defTabSz="915988" eaLnBrk="0" hangingPunct="0">
              <a:defRPr sz="2400">
                <a:solidFill>
                  <a:schemeClr val="tx1"/>
                </a:solidFill>
                <a:latin typeface="Times New Roman" panose="02020603050405020304" pitchFamily="18" charset="0"/>
              </a:defRPr>
            </a:lvl4pPr>
            <a:lvl5pPr marL="2057400" indent="-228600" defTabSz="915988" eaLnBrk="0" hangingPunct="0">
              <a:defRPr sz="2400">
                <a:solidFill>
                  <a:schemeClr val="tx1"/>
                </a:solidFill>
                <a:latin typeface="Times New Roman"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New Roman" panose="02020603050405020304" pitchFamily="18" charset="0"/>
              </a:defRPr>
            </a:lvl9pPr>
          </a:lstStyle>
          <a:p>
            <a:fld id="{27394F47-9160-4C4F-8BA7-247AF460EC18}" type="slidenum">
              <a:rPr lang="en-NZ" altLang="en-US" sz="1200"/>
              <a:pPr/>
              <a:t>25</a:t>
            </a:fld>
            <a:endParaRPr lang="en-NZ" altLang="en-US" sz="1200"/>
          </a:p>
        </p:txBody>
      </p:sp>
      <p:sp>
        <p:nvSpPr>
          <p:cNvPr id="87043" name="Rectangle 2">
            <a:extLst>
              <a:ext uri="{FF2B5EF4-FFF2-40B4-BE49-F238E27FC236}">
                <a16:creationId xmlns:a16="http://schemas.microsoft.com/office/drawing/2014/main" id="{FA714C91-FB60-AF48-9122-3AECF3A8EC44}"/>
              </a:ext>
            </a:extLst>
          </p:cNvPr>
          <p:cNvSpPr>
            <a:spLocks noChangeArrowheads="1"/>
          </p:cNvSpPr>
          <p:nvPr/>
        </p:nvSpPr>
        <p:spPr bwMode="auto">
          <a:xfrm>
            <a:off x="3851275" y="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7044" name="Rectangle 3">
            <a:extLst>
              <a:ext uri="{FF2B5EF4-FFF2-40B4-BE49-F238E27FC236}">
                <a16:creationId xmlns:a16="http://schemas.microsoft.com/office/drawing/2014/main" id="{B3A3FCED-C01E-DF44-BC6A-28C745628589}"/>
              </a:ext>
            </a:extLst>
          </p:cNvPr>
          <p:cNvSpPr>
            <a:spLocks noChangeArrowheads="1"/>
          </p:cNvSpPr>
          <p:nvPr/>
        </p:nvSpPr>
        <p:spPr bwMode="auto">
          <a:xfrm>
            <a:off x="3851275" y="943610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79" tIns="0" rIns="19079" bIns="0" anchor="b"/>
          <a:lstStyle>
            <a:lvl1pPr defTabSz="915988" eaLnBrk="0" hangingPunct="0">
              <a:defRPr sz="2400">
                <a:solidFill>
                  <a:schemeClr val="tx1"/>
                </a:solidFill>
                <a:latin typeface="Times New Roman" panose="02020603050405020304" pitchFamily="18" charset="0"/>
              </a:defRPr>
            </a:lvl1pPr>
            <a:lvl2pPr marL="742950" indent="-285750" defTabSz="915988" eaLnBrk="0" hangingPunct="0">
              <a:defRPr sz="2400">
                <a:solidFill>
                  <a:schemeClr val="tx1"/>
                </a:solidFill>
                <a:latin typeface="Times New Roman" panose="02020603050405020304" pitchFamily="18" charset="0"/>
              </a:defRPr>
            </a:lvl2pPr>
            <a:lvl3pPr marL="1143000" indent="-228600" defTabSz="915988" eaLnBrk="0" hangingPunct="0">
              <a:defRPr sz="2400">
                <a:solidFill>
                  <a:schemeClr val="tx1"/>
                </a:solidFill>
                <a:latin typeface="Times New Roman" panose="02020603050405020304" pitchFamily="18" charset="0"/>
              </a:defRPr>
            </a:lvl3pPr>
            <a:lvl4pPr marL="1600200" indent="-228600" defTabSz="915988" eaLnBrk="0" hangingPunct="0">
              <a:defRPr sz="2400">
                <a:solidFill>
                  <a:schemeClr val="tx1"/>
                </a:solidFill>
                <a:latin typeface="Times New Roman" panose="02020603050405020304" pitchFamily="18" charset="0"/>
              </a:defRPr>
            </a:lvl4pPr>
            <a:lvl5pPr marL="2057400" indent="-228600" defTabSz="915988" eaLnBrk="0" hangingPunct="0">
              <a:defRPr sz="2400">
                <a:solidFill>
                  <a:schemeClr val="tx1"/>
                </a:solidFill>
                <a:latin typeface="Times New Roman"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6</a:t>
            </a:r>
          </a:p>
        </p:txBody>
      </p:sp>
      <p:sp>
        <p:nvSpPr>
          <p:cNvPr id="87045" name="Rectangle 4">
            <a:extLst>
              <a:ext uri="{FF2B5EF4-FFF2-40B4-BE49-F238E27FC236}">
                <a16:creationId xmlns:a16="http://schemas.microsoft.com/office/drawing/2014/main" id="{510B38BF-C8EE-544C-9300-A29B2202CF44}"/>
              </a:ext>
            </a:extLst>
          </p:cNvPr>
          <p:cNvSpPr>
            <a:spLocks noChangeArrowheads="1"/>
          </p:cNvSpPr>
          <p:nvPr/>
        </p:nvSpPr>
        <p:spPr bwMode="auto">
          <a:xfrm>
            <a:off x="0" y="943610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7046" name="Rectangle 5">
            <a:extLst>
              <a:ext uri="{FF2B5EF4-FFF2-40B4-BE49-F238E27FC236}">
                <a16:creationId xmlns:a16="http://schemas.microsoft.com/office/drawing/2014/main" id="{4F6D85A8-138B-9746-A80A-890948079DC4}"/>
              </a:ext>
            </a:extLst>
          </p:cNvPr>
          <p:cNvSpPr>
            <a:spLocks noChangeArrowheads="1"/>
          </p:cNvSpPr>
          <p:nvPr/>
        </p:nvSpPr>
        <p:spPr bwMode="auto">
          <a:xfrm>
            <a:off x="0" y="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7047" name="Rectangle 6">
            <a:extLst>
              <a:ext uri="{FF2B5EF4-FFF2-40B4-BE49-F238E27FC236}">
                <a16:creationId xmlns:a16="http://schemas.microsoft.com/office/drawing/2014/main" id="{3E036AAF-8B98-914C-9EDE-D33BA5B5B52D}"/>
              </a:ext>
            </a:extLst>
          </p:cNvPr>
          <p:cNvSpPr>
            <a:spLocks noChangeArrowheads="1"/>
          </p:cNvSpPr>
          <p:nvPr/>
        </p:nvSpPr>
        <p:spPr bwMode="auto">
          <a:xfrm>
            <a:off x="3851275" y="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7048" name="Rectangle 7">
            <a:extLst>
              <a:ext uri="{FF2B5EF4-FFF2-40B4-BE49-F238E27FC236}">
                <a16:creationId xmlns:a16="http://schemas.microsoft.com/office/drawing/2014/main" id="{112802BA-6E3B-9F43-AFA1-689FF4801348}"/>
              </a:ext>
            </a:extLst>
          </p:cNvPr>
          <p:cNvSpPr>
            <a:spLocks noChangeArrowheads="1"/>
          </p:cNvSpPr>
          <p:nvPr/>
        </p:nvSpPr>
        <p:spPr bwMode="auto">
          <a:xfrm>
            <a:off x="3851275" y="943610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79" tIns="0" rIns="19079" bIns="0" anchor="b"/>
          <a:lstStyle>
            <a:lvl1pPr defTabSz="915988" eaLnBrk="0" hangingPunct="0">
              <a:defRPr sz="2400">
                <a:solidFill>
                  <a:schemeClr val="tx1"/>
                </a:solidFill>
                <a:latin typeface="Times New Roman" panose="02020603050405020304" pitchFamily="18" charset="0"/>
              </a:defRPr>
            </a:lvl1pPr>
            <a:lvl2pPr marL="742950" indent="-285750" defTabSz="915988" eaLnBrk="0" hangingPunct="0">
              <a:defRPr sz="2400">
                <a:solidFill>
                  <a:schemeClr val="tx1"/>
                </a:solidFill>
                <a:latin typeface="Times New Roman" panose="02020603050405020304" pitchFamily="18" charset="0"/>
              </a:defRPr>
            </a:lvl2pPr>
            <a:lvl3pPr marL="1143000" indent="-228600" defTabSz="915988" eaLnBrk="0" hangingPunct="0">
              <a:defRPr sz="2400">
                <a:solidFill>
                  <a:schemeClr val="tx1"/>
                </a:solidFill>
                <a:latin typeface="Times New Roman" panose="02020603050405020304" pitchFamily="18" charset="0"/>
              </a:defRPr>
            </a:lvl3pPr>
            <a:lvl4pPr marL="1600200" indent="-228600" defTabSz="915988" eaLnBrk="0" hangingPunct="0">
              <a:defRPr sz="2400">
                <a:solidFill>
                  <a:schemeClr val="tx1"/>
                </a:solidFill>
                <a:latin typeface="Times New Roman" panose="02020603050405020304" pitchFamily="18" charset="0"/>
              </a:defRPr>
            </a:lvl4pPr>
            <a:lvl5pPr marL="2057400" indent="-228600" defTabSz="915988" eaLnBrk="0" hangingPunct="0">
              <a:defRPr sz="2400">
                <a:solidFill>
                  <a:schemeClr val="tx1"/>
                </a:solidFill>
                <a:latin typeface="Times New Roman"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6</a:t>
            </a:r>
          </a:p>
        </p:txBody>
      </p:sp>
      <p:sp>
        <p:nvSpPr>
          <p:cNvPr id="87049" name="Rectangle 8">
            <a:extLst>
              <a:ext uri="{FF2B5EF4-FFF2-40B4-BE49-F238E27FC236}">
                <a16:creationId xmlns:a16="http://schemas.microsoft.com/office/drawing/2014/main" id="{73237743-F51D-0940-9178-DC303587E384}"/>
              </a:ext>
            </a:extLst>
          </p:cNvPr>
          <p:cNvSpPr>
            <a:spLocks noChangeArrowheads="1"/>
          </p:cNvSpPr>
          <p:nvPr/>
        </p:nvSpPr>
        <p:spPr bwMode="auto">
          <a:xfrm>
            <a:off x="0" y="943610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7050" name="Rectangle 9">
            <a:extLst>
              <a:ext uri="{FF2B5EF4-FFF2-40B4-BE49-F238E27FC236}">
                <a16:creationId xmlns:a16="http://schemas.microsoft.com/office/drawing/2014/main" id="{8D1AEB46-FD28-8648-B733-51902D708EAA}"/>
              </a:ext>
            </a:extLst>
          </p:cNvPr>
          <p:cNvSpPr>
            <a:spLocks noChangeArrowheads="1"/>
          </p:cNvSpPr>
          <p:nvPr/>
        </p:nvSpPr>
        <p:spPr bwMode="auto">
          <a:xfrm>
            <a:off x="0" y="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7051" name="Rectangle 10">
            <a:extLst>
              <a:ext uri="{FF2B5EF4-FFF2-40B4-BE49-F238E27FC236}">
                <a16:creationId xmlns:a16="http://schemas.microsoft.com/office/drawing/2014/main" id="{8233E344-C985-1145-8CF9-E953E75D9EC0}"/>
              </a:ext>
            </a:extLst>
          </p:cNvPr>
          <p:cNvSpPr>
            <a:spLocks noGrp="1" noRot="1" noChangeAspect="1" noChangeArrowheads="1" noTextEdit="1"/>
          </p:cNvSpPr>
          <p:nvPr>
            <p:ph type="sldImg"/>
          </p:nvPr>
        </p:nvSpPr>
        <p:spPr>
          <a:xfrm>
            <a:off x="100013" y="752475"/>
            <a:ext cx="6594475" cy="3709988"/>
          </a:xfrm>
          <a:ln w="12700" cap="flat">
            <a:solidFill>
              <a:schemeClr val="tx1"/>
            </a:solidFill>
          </a:ln>
        </p:spPr>
      </p:sp>
      <p:sp>
        <p:nvSpPr>
          <p:cNvPr id="87052" name="Rectangle 11">
            <a:extLst>
              <a:ext uri="{FF2B5EF4-FFF2-40B4-BE49-F238E27FC236}">
                <a16:creationId xmlns:a16="http://schemas.microsoft.com/office/drawing/2014/main" id="{468E6513-0241-C449-9282-9D3DB35B5A49}"/>
              </a:ext>
            </a:extLst>
          </p:cNvPr>
          <p:cNvSpPr>
            <a:spLocks noGrp="1" noChangeArrowheads="1"/>
          </p:cNvSpPr>
          <p:nvPr>
            <p:ph type="body" idx="1"/>
          </p:nvPr>
        </p:nvSpPr>
        <p:spPr>
          <a:xfrm>
            <a:off x="906463" y="4716463"/>
            <a:ext cx="49815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13" tIns="46107" rIns="92213" bIns="46107"/>
          <a:lstStyle/>
          <a:p>
            <a:endParaRPr lang="en-AU" altLang="en-US"/>
          </a:p>
        </p:txBody>
      </p:sp>
    </p:spTree>
    <p:extLst>
      <p:ext uri="{BB962C8B-B14F-4D97-AF65-F5344CB8AC3E}">
        <p14:creationId xmlns:p14="http://schemas.microsoft.com/office/powerpoint/2010/main" val="2006434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4EDE5568-7704-EE4F-8E47-67A00E69C9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Times New Roman" panose="02020603050405020304" pitchFamily="18" charset="0"/>
              </a:defRPr>
            </a:lvl1pPr>
            <a:lvl2pPr marL="742950" indent="-285750" defTabSz="915988" eaLnBrk="0" hangingPunct="0">
              <a:defRPr sz="2400">
                <a:solidFill>
                  <a:schemeClr val="tx1"/>
                </a:solidFill>
                <a:latin typeface="Times New Roman" panose="02020603050405020304" pitchFamily="18" charset="0"/>
              </a:defRPr>
            </a:lvl2pPr>
            <a:lvl3pPr marL="1143000" indent="-228600" defTabSz="915988" eaLnBrk="0" hangingPunct="0">
              <a:defRPr sz="2400">
                <a:solidFill>
                  <a:schemeClr val="tx1"/>
                </a:solidFill>
                <a:latin typeface="Times New Roman" panose="02020603050405020304" pitchFamily="18" charset="0"/>
              </a:defRPr>
            </a:lvl3pPr>
            <a:lvl4pPr marL="1600200" indent="-228600" defTabSz="915988" eaLnBrk="0" hangingPunct="0">
              <a:defRPr sz="2400">
                <a:solidFill>
                  <a:schemeClr val="tx1"/>
                </a:solidFill>
                <a:latin typeface="Times New Roman" panose="02020603050405020304" pitchFamily="18" charset="0"/>
              </a:defRPr>
            </a:lvl4pPr>
            <a:lvl5pPr marL="2057400" indent="-228600" defTabSz="915988" eaLnBrk="0" hangingPunct="0">
              <a:defRPr sz="2400">
                <a:solidFill>
                  <a:schemeClr val="tx1"/>
                </a:solidFill>
                <a:latin typeface="Times New Roman"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New Roman" panose="02020603050405020304" pitchFamily="18" charset="0"/>
              </a:defRPr>
            </a:lvl9pPr>
          </a:lstStyle>
          <a:p>
            <a:fld id="{C85F7785-A80C-1A43-B7E9-905F941AA63B}" type="slidenum">
              <a:rPr lang="en-NZ" altLang="en-US" sz="1200"/>
              <a:pPr/>
              <a:t>26</a:t>
            </a:fld>
            <a:endParaRPr lang="en-NZ" altLang="en-US" sz="1200"/>
          </a:p>
        </p:txBody>
      </p:sp>
      <p:sp>
        <p:nvSpPr>
          <p:cNvPr id="88067" name="Rectangle 2">
            <a:extLst>
              <a:ext uri="{FF2B5EF4-FFF2-40B4-BE49-F238E27FC236}">
                <a16:creationId xmlns:a16="http://schemas.microsoft.com/office/drawing/2014/main" id="{4F08E1B7-BEB6-7246-9FEA-3F05A0B39727}"/>
              </a:ext>
            </a:extLst>
          </p:cNvPr>
          <p:cNvSpPr>
            <a:spLocks noChangeArrowheads="1"/>
          </p:cNvSpPr>
          <p:nvPr/>
        </p:nvSpPr>
        <p:spPr bwMode="auto">
          <a:xfrm>
            <a:off x="3851275" y="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8068" name="Rectangle 3">
            <a:extLst>
              <a:ext uri="{FF2B5EF4-FFF2-40B4-BE49-F238E27FC236}">
                <a16:creationId xmlns:a16="http://schemas.microsoft.com/office/drawing/2014/main" id="{8740052B-2DA9-8C48-A73A-CD5A09B2CCAA}"/>
              </a:ext>
            </a:extLst>
          </p:cNvPr>
          <p:cNvSpPr>
            <a:spLocks noChangeArrowheads="1"/>
          </p:cNvSpPr>
          <p:nvPr/>
        </p:nvSpPr>
        <p:spPr bwMode="auto">
          <a:xfrm>
            <a:off x="3851275" y="943610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79" tIns="0" rIns="19079" bIns="0" anchor="b"/>
          <a:lstStyle>
            <a:lvl1pPr defTabSz="915988" eaLnBrk="0" hangingPunct="0">
              <a:defRPr sz="2400">
                <a:solidFill>
                  <a:schemeClr val="tx1"/>
                </a:solidFill>
                <a:latin typeface="Times New Roman" panose="02020603050405020304" pitchFamily="18" charset="0"/>
              </a:defRPr>
            </a:lvl1pPr>
            <a:lvl2pPr marL="742950" indent="-285750" defTabSz="915988" eaLnBrk="0" hangingPunct="0">
              <a:defRPr sz="2400">
                <a:solidFill>
                  <a:schemeClr val="tx1"/>
                </a:solidFill>
                <a:latin typeface="Times New Roman" panose="02020603050405020304" pitchFamily="18" charset="0"/>
              </a:defRPr>
            </a:lvl2pPr>
            <a:lvl3pPr marL="1143000" indent="-228600" defTabSz="915988" eaLnBrk="0" hangingPunct="0">
              <a:defRPr sz="2400">
                <a:solidFill>
                  <a:schemeClr val="tx1"/>
                </a:solidFill>
                <a:latin typeface="Times New Roman" panose="02020603050405020304" pitchFamily="18" charset="0"/>
              </a:defRPr>
            </a:lvl3pPr>
            <a:lvl4pPr marL="1600200" indent="-228600" defTabSz="915988" eaLnBrk="0" hangingPunct="0">
              <a:defRPr sz="2400">
                <a:solidFill>
                  <a:schemeClr val="tx1"/>
                </a:solidFill>
                <a:latin typeface="Times New Roman" panose="02020603050405020304" pitchFamily="18" charset="0"/>
              </a:defRPr>
            </a:lvl4pPr>
            <a:lvl5pPr marL="2057400" indent="-228600" defTabSz="915988" eaLnBrk="0" hangingPunct="0">
              <a:defRPr sz="2400">
                <a:solidFill>
                  <a:schemeClr val="tx1"/>
                </a:solidFill>
                <a:latin typeface="Times New Roman"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7</a:t>
            </a:r>
          </a:p>
        </p:txBody>
      </p:sp>
      <p:sp>
        <p:nvSpPr>
          <p:cNvPr id="88069" name="Rectangle 4">
            <a:extLst>
              <a:ext uri="{FF2B5EF4-FFF2-40B4-BE49-F238E27FC236}">
                <a16:creationId xmlns:a16="http://schemas.microsoft.com/office/drawing/2014/main" id="{315583FB-F814-E842-AF38-2E1BFD951885}"/>
              </a:ext>
            </a:extLst>
          </p:cNvPr>
          <p:cNvSpPr>
            <a:spLocks noChangeArrowheads="1"/>
          </p:cNvSpPr>
          <p:nvPr/>
        </p:nvSpPr>
        <p:spPr bwMode="auto">
          <a:xfrm>
            <a:off x="0" y="943610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8070" name="Rectangle 5">
            <a:extLst>
              <a:ext uri="{FF2B5EF4-FFF2-40B4-BE49-F238E27FC236}">
                <a16:creationId xmlns:a16="http://schemas.microsoft.com/office/drawing/2014/main" id="{A32E8F46-A9DB-D04F-87E4-09A82248BE07}"/>
              </a:ext>
            </a:extLst>
          </p:cNvPr>
          <p:cNvSpPr>
            <a:spLocks noChangeArrowheads="1"/>
          </p:cNvSpPr>
          <p:nvPr/>
        </p:nvSpPr>
        <p:spPr bwMode="auto">
          <a:xfrm>
            <a:off x="0" y="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8071" name="Rectangle 6">
            <a:extLst>
              <a:ext uri="{FF2B5EF4-FFF2-40B4-BE49-F238E27FC236}">
                <a16:creationId xmlns:a16="http://schemas.microsoft.com/office/drawing/2014/main" id="{AAC71F47-0C34-3840-92F7-9E78338E6C0D}"/>
              </a:ext>
            </a:extLst>
          </p:cNvPr>
          <p:cNvSpPr>
            <a:spLocks noChangeArrowheads="1"/>
          </p:cNvSpPr>
          <p:nvPr/>
        </p:nvSpPr>
        <p:spPr bwMode="auto">
          <a:xfrm>
            <a:off x="3851275" y="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8072" name="Rectangle 7">
            <a:extLst>
              <a:ext uri="{FF2B5EF4-FFF2-40B4-BE49-F238E27FC236}">
                <a16:creationId xmlns:a16="http://schemas.microsoft.com/office/drawing/2014/main" id="{DC9B6C56-6916-4F4F-B699-8FFBC01EA9E6}"/>
              </a:ext>
            </a:extLst>
          </p:cNvPr>
          <p:cNvSpPr>
            <a:spLocks noChangeArrowheads="1"/>
          </p:cNvSpPr>
          <p:nvPr/>
        </p:nvSpPr>
        <p:spPr bwMode="auto">
          <a:xfrm>
            <a:off x="3851275" y="943610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79" tIns="0" rIns="19079" bIns="0" anchor="b"/>
          <a:lstStyle>
            <a:lvl1pPr defTabSz="915988" eaLnBrk="0" hangingPunct="0">
              <a:defRPr sz="2400">
                <a:solidFill>
                  <a:schemeClr val="tx1"/>
                </a:solidFill>
                <a:latin typeface="Times New Roman" panose="02020603050405020304" pitchFamily="18" charset="0"/>
              </a:defRPr>
            </a:lvl1pPr>
            <a:lvl2pPr marL="742950" indent="-285750" defTabSz="915988" eaLnBrk="0" hangingPunct="0">
              <a:defRPr sz="2400">
                <a:solidFill>
                  <a:schemeClr val="tx1"/>
                </a:solidFill>
                <a:latin typeface="Times New Roman" panose="02020603050405020304" pitchFamily="18" charset="0"/>
              </a:defRPr>
            </a:lvl2pPr>
            <a:lvl3pPr marL="1143000" indent="-228600" defTabSz="915988" eaLnBrk="0" hangingPunct="0">
              <a:defRPr sz="2400">
                <a:solidFill>
                  <a:schemeClr val="tx1"/>
                </a:solidFill>
                <a:latin typeface="Times New Roman" panose="02020603050405020304" pitchFamily="18" charset="0"/>
              </a:defRPr>
            </a:lvl3pPr>
            <a:lvl4pPr marL="1600200" indent="-228600" defTabSz="915988" eaLnBrk="0" hangingPunct="0">
              <a:defRPr sz="2400">
                <a:solidFill>
                  <a:schemeClr val="tx1"/>
                </a:solidFill>
                <a:latin typeface="Times New Roman" panose="02020603050405020304" pitchFamily="18" charset="0"/>
              </a:defRPr>
            </a:lvl4pPr>
            <a:lvl5pPr marL="2057400" indent="-228600" defTabSz="915988" eaLnBrk="0" hangingPunct="0">
              <a:defRPr sz="2400">
                <a:solidFill>
                  <a:schemeClr val="tx1"/>
                </a:solidFill>
                <a:latin typeface="Times New Roman"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7</a:t>
            </a:r>
          </a:p>
        </p:txBody>
      </p:sp>
      <p:sp>
        <p:nvSpPr>
          <p:cNvPr id="88073" name="Rectangle 8">
            <a:extLst>
              <a:ext uri="{FF2B5EF4-FFF2-40B4-BE49-F238E27FC236}">
                <a16:creationId xmlns:a16="http://schemas.microsoft.com/office/drawing/2014/main" id="{638052E8-99A5-0F44-9609-2F625F10B4D2}"/>
              </a:ext>
            </a:extLst>
          </p:cNvPr>
          <p:cNvSpPr>
            <a:spLocks noChangeArrowheads="1"/>
          </p:cNvSpPr>
          <p:nvPr/>
        </p:nvSpPr>
        <p:spPr bwMode="auto">
          <a:xfrm>
            <a:off x="0" y="943610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8074" name="Rectangle 9">
            <a:extLst>
              <a:ext uri="{FF2B5EF4-FFF2-40B4-BE49-F238E27FC236}">
                <a16:creationId xmlns:a16="http://schemas.microsoft.com/office/drawing/2014/main" id="{6168E88C-58BE-094F-8AEE-7B3B38DAB084}"/>
              </a:ext>
            </a:extLst>
          </p:cNvPr>
          <p:cNvSpPr>
            <a:spLocks noChangeArrowheads="1"/>
          </p:cNvSpPr>
          <p:nvPr/>
        </p:nvSpPr>
        <p:spPr bwMode="auto">
          <a:xfrm>
            <a:off x="0" y="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8075" name="Rectangle 10">
            <a:extLst>
              <a:ext uri="{FF2B5EF4-FFF2-40B4-BE49-F238E27FC236}">
                <a16:creationId xmlns:a16="http://schemas.microsoft.com/office/drawing/2014/main" id="{255A2054-EE3F-9246-995F-C9148293C8CA}"/>
              </a:ext>
            </a:extLst>
          </p:cNvPr>
          <p:cNvSpPr>
            <a:spLocks noGrp="1" noRot="1" noChangeAspect="1" noChangeArrowheads="1" noTextEdit="1"/>
          </p:cNvSpPr>
          <p:nvPr>
            <p:ph type="sldImg"/>
          </p:nvPr>
        </p:nvSpPr>
        <p:spPr>
          <a:xfrm>
            <a:off x="100013" y="752475"/>
            <a:ext cx="6594475" cy="3709988"/>
          </a:xfrm>
          <a:ln w="12700" cap="flat">
            <a:solidFill>
              <a:schemeClr val="tx1"/>
            </a:solidFill>
          </a:ln>
        </p:spPr>
      </p:sp>
      <p:sp>
        <p:nvSpPr>
          <p:cNvPr id="88076" name="Rectangle 11">
            <a:extLst>
              <a:ext uri="{FF2B5EF4-FFF2-40B4-BE49-F238E27FC236}">
                <a16:creationId xmlns:a16="http://schemas.microsoft.com/office/drawing/2014/main" id="{2465EA87-90F1-8045-B151-8AF2CFEE506E}"/>
              </a:ext>
            </a:extLst>
          </p:cNvPr>
          <p:cNvSpPr>
            <a:spLocks noGrp="1" noChangeArrowheads="1"/>
          </p:cNvSpPr>
          <p:nvPr>
            <p:ph type="body" idx="1"/>
          </p:nvPr>
        </p:nvSpPr>
        <p:spPr>
          <a:xfrm>
            <a:off x="906463" y="4716463"/>
            <a:ext cx="49815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13" tIns="46107" rIns="92213" bIns="46107"/>
          <a:lstStyle/>
          <a:p>
            <a:endParaRPr lang="en-AU" altLang="en-US"/>
          </a:p>
        </p:txBody>
      </p:sp>
    </p:spTree>
    <p:extLst>
      <p:ext uri="{BB962C8B-B14F-4D97-AF65-F5344CB8AC3E}">
        <p14:creationId xmlns:p14="http://schemas.microsoft.com/office/powerpoint/2010/main" val="1105750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C60AD85-6D5E-EF42-8C79-A505E9940F97}"/>
              </a:ext>
            </a:extLst>
          </p:cNvPr>
          <p:cNvSpPr>
            <a:spLocks noGrp="1" noChangeArrowheads="1"/>
          </p:cNvSpPr>
          <p:nvPr>
            <p:ph type="sldNum" sz="quarter" idx="5"/>
          </p:nvPr>
        </p:nvSpPr>
        <p:spPr>
          <a:ln/>
        </p:spPr>
        <p:txBody>
          <a:bodyPr/>
          <a:lstStyle/>
          <a:p>
            <a:fld id="{ECE428DD-1E2A-9346-8C0E-7C5B465E2007}" type="slidenum">
              <a:rPr lang="en-US" altLang="en-US"/>
              <a:pPr/>
              <a:t>3</a:t>
            </a:fld>
            <a:endParaRPr lang="en-US" altLang="en-US"/>
          </a:p>
        </p:txBody>
      </p:sp>
      <p:sp>
        <p:nvSpPr>
          <p:cNvPr id="145410" name="Rectangle 2">
            <a:extLst>
              <a:ext uri="{FF2B5EF4-FFF2-40B4-BE49-F238E27FC236}">
                <a16:creationId xmlns:a16="http://schemas.microsoft.com/office/drawing/2014/main" id="{9C37B513-A850-264C-B654-CD453B255A6A}"/>
              </a:ext>
            </a:extLst>
          </p:cNvPr>
          <p:cNvSpPr>
            <a:spLocks noGrp="1" noRot="1" noChangeAspect="1" noChangeArrowheads="1" noTextEdit="1"/>
          </p:cNvSpPr>
          <p:nvPr>
            <p:ph type="sldImg"/>
          </p:nvPr>
        </p:nvSpPr>
        <p:spPr>
          <a:ln/>
        </p:spPr>
      </p:sp>
      <p:sp>
        <p:nvSpPr>
          <p:cNvPr id="145411" name="Rectangle 3">
            <a:extLst>
              <a:ext uri="{FF2B5EF4-FFF2-40B4-BE49-F238E27FC236}">
                <a16:creationId xmlns:a16="http://schemas.microsoft.com/office/drawing/2014/main" id="{A91514E7-DA61-0449-A853-0D925E8B061E}"/>
              </a:ext>
            </a:extLst>
          </p:cNvPr>
          <p:cNvSpPr>
            <a:spLocks noGrp="1" noChangeArrowheads="1"/>
          </p:cNvSpPr>
          <p:nvPr>
            <p:ph type="body" idx="1"/>
          </p:nvPr>
        </p:nvSpPr>
        <p:spPr/>
        <p:txBody>
          <a:bodyPr/>
          <a:lstStyle/>
          <a:p>
            <a:r>
              <a:rPr lang="en-US" altLang="en-US"/>
              <a:t>What huge advantage does it have over other types of marketing?</a:t>
            </a:r>
          </a:p>
        </p:txBody>
      </p:sp>
    </p:spTree>
    <p:extLst>
      <p:ext uri="{BB962C8B-B14F-4D97-AF65-F5344CB8AC3E}">
        <p14:creationId xmlns:p14="http://schemas.microsoft.com/office/powerpoint/2010/main" val="3933314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0A9A1DC-8229-FD4E-942B-9C604F0CA940}"/>
              </a:ext>
            </a:extLst>
          </p:cNvPr>
          <p:cNvSpPr>
            <a:spLocks noGrp="1" noChangeArrowheads="1"/>
          </p:cNvSpPr>
          <p:nvPr>
            <p:ph type="sldNum" sz="quarter" idx="5"/>
          </p:nvPr>
        </p:nvSpPr>
        <p:spPr>
          <a:ln/>
        </p:spPr>
        <p:txBody>
          <a:bodyPr/>
          <a:lstStyle/>
          <a:p>
            <a:fld id="{42030F8C-CAD0-784F-890C-68FF002C6701}" type="slidenum">
              <a:rPr lang="en-US" altLang="en-US"/>
              <a:pPr/>
              <a:t>4</a:t>
            </a:fld>
            <a:endParaRPr lang="en-US" altLang="en-US"/>
          </a:p>
        </p:txBody>
      </p:sp>
      <p:sp>
        <p:nvSpPr>
          <p:cNvPr id="147458" name="Rectangle 2">
            <a:extLst>
              <a:ext uri="{FF2B5EF4-FFF2-40B4-BE49-F238E27FC236}">
                <a16:creationId xmlns:a16="http://schemas.microsoft.com/office/drawing/2014/main" id="{B8099700-D555-A146-8192-36C0E74F8E3F}"/>
              </a:ext>
            </a:extLst>
          </p:cNvPr>
          <p:cNvSpPr>
            <a:spLocks noGrp="1" noRot="1" noChangeAspect="1" noChangeArrowheads="1" noTextEdit="1"/>
          </p:cNvSpPr>
          <p:nvPr>
            <p:ph type="sldImg"/>
          </p:nvPr>
        </p:nvSpPr>
        <p:spPr>
          <a:ln/>
        </p:spPr>
      </p:sp>
      <p:sp>
        <p:nvSpPr>
          <p:cNvPr id="147459" name="Rectangle 3">
            <a:extLst>
              <a:ext uri="{FF2B5EF4-FFF2-40B4-BE49-F238E27FC236}">
                <a16:creationId xmlns:a16="http://schemas.microsoft.com/office/drawing/2014/main" id="{55F3B6AB-DB54-0541-AF43-6E1927527EF8}"/>
              </a:ext>
            </a:extLst>
          </p:cNvPr>
          <p:cNvSpPr>
            <a:spLocks noGrp="1" noChangeArrowheads="1"/>
          </p:cNvSpPr>
          <p:nvPr>
            <p:ph type="body" idx="1"/>
          </p:nvPr>
        </p:nvSpPr>
        <p:spPr/>
        <p:txBody>
          <a:bodyPr/>
          <a:lstStyle/>
          <a:p>
            <a:r>
              <a:rPr lang="en-US" altLang="en-US"/>
              <a:t>Let’s look briefly at all three before going into detail on each;</a:t>
            </a:r>
          </a:p>
          <a:p>
            <a:endParaRPr lang="en-US" altLang="en-US"/>
          </a:p>
          <a:p>
            <a:r>
              <a:rPr lang="en-US" altLang="en-US"/>
              <a:t>What is segmentation?</a:t>
            </a:r>
          </a:p>
          <a:p>
            <a:r>
              <a:rPr lang="en-US" altLang="en-US"/>
              <a:t>What is targeting?</a:t>
            </a:r>
          </a:p>
          <a:p>
            <a:r>
              <a:rPr lang="en-US" altLang="en-US"/>
              <a:t>What is positioning?</a:t>
            </a:r>
          </a:p>
          <a:p>
            <a:endParaRPr lang="en-US" altLang="en-US"/>
          </a:p>
          <a:p>
            <a:r>
              <a:rPr lang="en-US" altLang="en-US"/>
              <a:t>Let’s look at each of these in more detail…</a:t>
            </a:r>
          </a:p>
        </p:txBody>
      </p:sp>
    </p:spTree>
    <p:extLst>
      <p:ext uri="{BB962C8B-B14F-4D97-AF65-F5344CB8AC3E}">
        <p14:creationId xmlns:p14="http://schemas.microsoft.com/office/powerpoint/2010/main" val="2049969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13F7CFB7-9368-B14B-BC45-47FCCB8EE4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Times New Roman" panose="02020603050405020304" pitchFamily="18" charset="0"/>
              </a:defRPr>
            </a:lvl1pPr>
            <a:lvl2pPr marL="742950" indent="-285750" defTabSz="915988" eaLnBrk="0" hangingPunct="0">
              <a:defRPr sz="2400">
                <a:solidFill>
                  <a:schemeClr val="tx1"/>
                </a:solidFill>
                <a:latin typeface="Times New Roman" panose="02020603050405020304" pitchFamily="18" charset="0"/>
              </a:defRPr>
            </a:lvl2pPr>
            <a:lvl3pPr marL="1143000" indent="-228600" defTabSz="915988" eaLnBrk="0" hangingPunct="0">
              <a:defRPr sz="2400">
                <a:solidFill>
                  <a:schemeClr val="tx1"/>
                </a:solidFill>
                <a:latin typeface="Times New Roman" panose="02020603050405020304" pitchFamily="18" charset="0"/>
              </a:defRPr>
            </a:lvl3pPr>
            <a:lvl4pPr marL="1600200" indent="-228600" defTabSz="915988" eaLnBrk="0" hangingPunct="0">
              <a:defRPr sz="2400">
                <a:solidFill>
                  <a:schemeClr val="tx1"/>
                </a:solidFill>
                <a:latin typeface="Times New Roman" panose="02020603050405020304" pitchFamily="18" charset="0"/>
              </a:defRPr>
            </a:lvl4pPr>
            <a:lvl5pPr marL="2057400" indent="-228600" defTabSz="915988" eaLnBrk="0" hangingPunct="0">
              <a:defRPr sz="2400">
                <a:solidFill>
                  <a:schemeClr val="tx1"/>
                </a:solidFill>
                <a:latin typeface="Times New Roman"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New Roman" panose="02020603050405020304" pitchFamily="18" charset="0"/>
              </a:defRPr>
            </a:lvl9pPr>
          </a:lstStyle>
          <a:p>
            <a:fld id="{A010FBC5-D9DE-584D-A6DC-E7C437672C73}" type="slidenum">
              <a:rPr lang="en-NZ" altLang="en-US" sz="1200"/>
              <a:pPr/>
              <a:t>5</a:t>
            </a:fld>
            <a:endParaRPr lang="en-NZ" altLang="en-US" sz="1200"/>
          </a:p>
        </p:txBody>
      </p:sp>
      <p:sp>
        <p:nvSpPr>
          <p:cNvPr id="82947" name="Rectangle 2">
            <a:extLst>
              <a:ext uri="{FF2B5EF4-FFF2-40B4-BE49-F238E27FC236}">
                <a16:creationId xmlns:a16="http://schemas.microsoft.com/office/drawing/2014/main" id="{B57F815A-84AA-FF45-BBEF-D46242DAF7CF}"/>
              </a:ext>
            </a:extLst>
          </p:cNvPr>
          <p:cNvSpPr>
            <a:spLocks noChangeArrowheads="1"/>
          </p:cNvSpPr>
          <p:nvPr/>
        </p:nvSpPr>
        <p:spPr bwMode="auto">
          <a:xfrm>
            <a:off x="3851275" y="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2948" name="Rectangle 3">
            <a:extLst>
              <a:ext uri="{FF2B5EF4-FFF2-40B4-BE49-F238E27FC236}">
                <a16:creationId xmlns:a16="http://schemas.microsoft.com/office/drawing/2014/main" id="{2C6AFF15-073E-C842-9B00-502BC4E5C2D8}"/>
              </a:ext>
            </a:extLst>
          </p:cNvPr>
          <p:cNvSpPr>
            <a:spLocks noChangeArrowheads="1"/>
          </p:cNvSpPr>
          <p:nvPr/>
        </p:nvSpPr>
        <p:spPr bwMode="auto">
          <a:xfrm>
            <a:off x="3851275" y="943610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79" tIns="0" rIns="19079" bIns="0" anchor="b"/>
          <a:lstStyle>
            <a:lvl1pPr defTabSz="915988" eaLnBrk="0" hangingPunct="0">
              <a:defRPr sz="2400">
                <a:solidFill>
                  <a:schemeClr val="tx1"/>
                </a:solidFill>
                <a:latin typeface="Times New Roman" panose="02020603050405020304" pitchFamily="18" charset="0"/>
              </a:defRPr>
            </a:lvl1pPr>
            <a:lvl2pPr marL="742950" indent="-285750" defTabSz="915988" eaLnBrk="0" hangingPunct="0">
              <a:defRPr sz="2400">
                <a:solidFill>
                  <a:schemeClr val="tx1"/>
                </a:solidFill>
                <a:latin typeface="Times New Roman" panose="02020603050405020304" pitchFamily="18" charset="0"/>
              </a:defRPr>
            </a:lvl2pPr>
            <a:lvl3pPr marL="1143000" indent="-228600" defTabSz="915988" eaLnBrk="0" hangingPunct="0">
              <a:defRPr sz="2400">
                <a:solidFill>
                  <a:schemeClr val="tx1"/>
                </a:solidFill>
                <a:latin typeface="Times New Roman" panose="02020603050405020304" pitchFamily="18" charset="0"/>
              </a:defRPr>
            </a:lvl3pPr>
            <a:lvl4pPr marL="1600200" indent="-228600" defTabSz="915988" eaLnBrk="0" hangingPunct="0">
              <a:defRPr sz="2400">
                <a:solidFill>
                  <a:schemeClr val="tx1"/>
                </a:solidFill>
                <a:latin typeface="Times New Roman" panose="02020603050405020304" pitchFamily="18" charset="0"/>
              </a:defRPr>
            </a:lvl4pPr>
            <a:lvl5pPr marL="2057400" indent="-228600" defTabSz="915988" eaLnBrk="0" hangingPunct="0">
              <a:defRPr sz="2400">
                <a:solidFill>
                  <a:schemeClr val="tx1"/>
                </a:solidFill>
                <a:latin typeface="Times New Roman"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2</a:t>
            </a:r>
          </a:p>
        </p:txBody>
      </p:sp>
      <p:sp>
        <p:nvSpPr>
          <p:cNvPr id="82949" name="Rectangle 4">
            <a:extLst>
              <a:ext uri="{FF2B5EF4-FFF2-40B4-BE49-F238E27FC236}">
                <a16:creationId xmlns:a16="http://schemas.microsoft.com/office/drawing/2014/main" id="{2290A20C-EE3D-0840-9F38-50B27082A743}"/>
              </a:ext>
            </a:extLst>
          </p:cNvPr>
          <p:cNvSpPr>
            <a:spLocks noChangeArrowheads="1"/>
          </p:cNvSpPr>
          <p:nvPr/>
        </p:nvSpPr>
        <p:spPr bwMode="auto">
          <a:xfrm>
            <a:off x="0" y="943610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2950" name="Rectangle 5">
            <a:extLst>
              <a:ext uri="{FF2B5EF4-FFF2-40B4-BE49-F238E27FC236}">
                <a16:creationId xmlns:a16="http://schemas.microsoft.com/office/drawing/2014/main" id="{21B79B6B-43CB-B14D-AE89-47010B757362}"/>
              </a:ext>
            </a:extLst>
          </p:cNvPr>
          <p:cNvSpPr>
            <a:spLocks noChangeArrowheads="1"/>
          </p:cNvSpPr>
          <p:nvPr/>
        </p:nvSpPr>
        <p:spPr bwMode="auto">
          <a:xfrm>
            <a:off x="0" y="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2951" name="Rectangle 6">
            <a:extLst>
              <a:ext uri="{FF2B5EF4-FFF2-40B4-BE49-F238E27FC236}">
                <a16:creationId xmlns:a16="http://schemas.microsoft.com/office/drawing/2014/main" id="{D282958C-7BF6-1D49-8DFD-55CB922CC971}"/>
              </a:ext>
            </a:extLst>
          </p:cNvPr>
          <p:cNvSpPr>
            <a:spLocks noChangeArrowheads="1"/>
          </p:cNvSpPr>
          <p:nvPr/>
        </p:nvSpPr>
        <p:spPr bwMode="auto">
          <a:xfrm>
            <a:off x="3851275" y="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2952" name="Rectangle 7">
            <a:extLst>
              <a:ext uri="{FF2B5EF4-FFF2-40B4-BE49-F238E27FC236}">
                <a16:creationId xmlns:a16="http://schemas.microsoft.com/office/drawing/2014/main" id="{491BCBC7-ED4F-124A-AEC5-E047B38D8C5D}"/>
              </a:ext>
            </a:extLst>
          </p:cNvPr>
          <p:cNvSpPr>
            <a:spLocks noChangeArrowheads="1"/>
          </p:cNvSpPr>
          <p:nvPr/>
        </p:nvSpPr>
        <p:spPr bwMode="auto">
          <a:xfrm>
            <a:off x="3851275" y="943610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79" tIns="0" rIns="19079" bIns="0" anchor="b"/>
          <a:lstStyle>
            <a:lvl1pPr defTabSz="915988" eaLnBrk="0" hangingPunct="0">
              <a:defRPr sz="2400">
                <a:solidFill>
                  <a:schemeClr val="tx1"/>
                </a:solidFill>
                <a:latin typeface="Times New Roman" panose="02020603050405020304" pitchFamily="18" charset="0"/>
              </a:defRPr>
            </a:lvl1pPr>
            <a:lvl2pPr marL="742950" indent="-285750" defTabSz="915988" eaLnBrk="0" hangingPunct="0">
              <a:defRPr sz="2400">
                <a:solidFill>
                  <a:schemeClr val="tx1"/>
                </a:solidFill>
                <a:latin typeface="Times New Roman" panose="02020603050405020304" pitchFamily="18" charset="0"/>
              </a:defRPr>
            </a:lvl2pPr>
            <a:lvl3pPr marL="1143000" indent="-228600" defTabSz="915988" eaLnBrk="0" hangingPunct="0">
              <a:defRPr sz="2400">
                <a:solidFill>
                  <a:schemeClr val="tx1"/>
                </a:solidFill>
                <a:latin typeface="Times New Roman" panose="02020603050405020304" pitchFamily="18" charset="0"/>
              </a:defRPr>
            </a:lvl3pPr>
            <a:lvl4pPr marL="1600200" indent="-228600" defTabSz="915988" eaLnBrk="0" hangingPunct="0">
              <a:defRPr sz="2400">
                <a:solidFill>
                  <a:schemeClr val="tx1"/>
                </a:solidFill>
                <a:latin typeface="Times New Roman" panose="02020603050405020304" pitchFamily="18" charset="0"/>
              </a:defRPr>
            </a:lvl4pPr>
            <a:lvl5pPr marL="2057400" indent="-228600" defTabSz="915988" eaLnBrk="0" hangingPunct="0">
              <a:defRPr sz="2400">
                <a:solidFill>
                  <a:schemeClr val="tx1"/>
                </a:solidFill>
                <a:latin typeface="Times New Roman" panose="02020603050405020304" pitchFamily="18" charset="0"/>
              </a:defRPr>
            </a:lvl5pPr>
            <a:lvl6pPr marL="2514600" indent="-228600" defTabSz="9159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159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159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15988"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2</a:t>
            </a:r>
          </a:p>
        </p:txBody>
      </p:sp>
      <p:sp>
        <p:nvSpPr>
          <p:cNvPr id="82953" name="Rectangle 8">
            <a:extLst>
              <a:ext uri="{FF2B5EF4-FFF2-40B4-BE49-F238E27FC236}">
                <a16:creationId xmlns:a16="http://schemas.microsoft.com/office/drawing/2014/main" id="{20814D82-1C29-EC4A-8461-EFCFF46ECB48}"/>
              </a:ext>
            </a:extLst>
          </p:cNvPr>
          <p:cNvSpPr>
            <a:spLocks noChangeArrowheads="1"/>
          </p:cNvSpPr>
          <p:nvPr/>
        </p:nvSpPr>
        <p:spPr bwMode="auto">
          <a:xfrm>
            <a:off x="0" y="943610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2954" name="Rectangle 9">
            <a:extLst>
              <a:ext uri="{FF2B5EF4-FFF2-40B4-BE49-F238E27FC236}">
                <a16:creationId xmlns:a16="http://schemas.microsoft.com/office/drawing/2014/main" id="{65774FC3-9A58-D34F-967F-674C95A366A5}"/>
              </a:ext>
            </a:extLst>
          </p:cNvPr>
          <p:cNvSpPr>
            <a:spLocks noChangeArrowheads="1"/>
          </p:cNvSpPr>
          <p:nvPr/>
        </p:nvSpPr>
        <p:spPr bwMode="auto">
          <a:xfrm>
            <a:off x="0" y="0"/>
            <a:ext cx="2943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2955" name="Rectangle 10">
            <a:extLst>
              <a:ext uri="{FF2B5EF4-FFF2-40B4-BE49-F238E27FC236}">
                <a16:creationId xmlns:a16="http://schemas.microsoft.com/office/drawing/2014/main" id="{E0320391-F497-2347-88A1-FDD825BEEE9B}"/>
              </a:ext>
            </a:extLst>
          </p:cNvPr>
          <p:cNvSpPr>
            <a:spLocks noGrp="1" noRot="1" noChangeAspect="1" noChangeArrowheads="1" noTextEdit="1"/>
          </p:cNvSpPr>
          <p:nvPr>
            <p:ph type="sldImg"/>
          </p:nvPr>
        </p:nvSpPr>
        <p:spPr>
          <a:xfrm>
            <a:off x="100013" y="752475"/>
            <a:ext cx="6594475" cy="3709988"/>
          </a:xfrm>
          <a:ln w="12700" cap="flat">
            <a:solidFill>
              <a:schemeClr val="tx1"/>
            </a:solidFill>
          </a:ln>
        </p:spPr>
      </p:sp>
      <p:sp>
        <p:nvSpPr>
          <p:cNvPr id="82956" name="Rectangle 11">
            <a:extLst>
              <a:ext uri="{FF2B5EF4-FFF2-40B4-BE49-F238E27FC236}">
                <a16:creationId xmlns:a16="http://schemas.microsoft.com/office/drawing/2014/main" id="{DE8B123E-0032-E747-9BD1-365B34957058}"/>
              </a:ext>
            </a:extLst>
          </p:cNvPr>
          <p:cNvSpPr>
            <a:spLocks noGrp="1" noChangeArrowheads="1"/>
          </p:cNvSpPr>
          <p:nvPr>
            <p:ph type="body" idx="1"/>
          </p:nvPr>
        </p:nvSpPr>
        <p:spPr>
          <a:xfrm>
            <a:off x="906463" y="4716463"/>
            <a:ext cx="49815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13" tIns="46107" rIns="92213" bIns="46107"/>
          <a:lstStyle/>
          <a:p>
            <a:endParaRPr lang="en-AU" altLang="en-US"/>
          </a:p>
        </p:txBody>
      </p:sp>
    </p:spTree>
    <p:extLst>
      <p:ext uri="{BB962C8B-B14F-4D97-AF65-F5344CB8AC3E}">
        <p14:creationId xmlns:p14="http://schemas.microsoft.com/office/powerpoint/2010/main" val="831299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C6ED8B7-A517-E749-93D2-70E9E9EC8A20}"/>
              </a:ext>
            </a:extLst>
          </p:cNvPr>
          <p:cNvSpPr>
            <a:spLocks noGrp="1" noChangeArrowheads="1"/>
          </p:cNvSpPr>
          <p:nvPr>
            <p:ph type="sldNum" sz="quarter" idx="5"/>
          </p:nvPr>
        </p:nvSpPr>
        <p:spPr>
          <a:ln/>
        </p:spPr>
        <p:txBody>
          <a:bodyPr/>
          <a:lstStyle/>
          <a:p>
            <a:fld id="{085A5B59-798D-534E-880D-02A709278CF9}" type="slidenum">
              <a:rPr lang="en-US" altLang="en-US"/>
              <a:pPr/>
              <a:t>8</a:t>
            </a:fld>
            <a:endParaRPr lang="en-US" altLang="en-US"/>
          </a:p>
        </p:txBody>
      </p:sp>
      <p:sp>
        <p:nvSpPr>
          <p:cNvPr id="151554" name="Rectangle 2">
            <a:extLst>
              <a:ext uri="{FF2B5EF4-FFF2-40B4-BE49-F238E27FC236}">
                <a16:creationId xmlns:a16="http://schemas.microsoft.com/office/drawing/2014/main" id="{D3F28A14-9CF3-E347-A0AD-69D84EBB925C}"/>
              </a:ext>
            </a:extLst>
          </p:cNvPr>
          <p:cNvSpPr>
            <a:spLocks noGrp="1" noRot="1" noChangeAspect="1" noChangeArrowheads="1" noTextEdit="1"/>
          </p:cNvSpPr>
          <p:nvPr>
            <p:ph type="sldImg"/>
          </p:nvPr>
        </p:nvSpPr>
        <p:spPr>
          <a:ln/>
        </p:spPr>
      </p:sp>
      <p:sp>
        <p:nvSpPr>
          <p:cNvPr id="151555" name="Rectangle 3">
            <a:extLst>
              <a:ext uri="{FF2B5EF4-FFF2-40B4-BE49-F238E27FC236}">
                <a16:creationId xmlns:a16="http://schemas.microsoft.com/office/drawing/2014/main" id="{2838E529-61C1-F647-8930-B515FA127153}"/>
              </a:ext>
            </a:extLst>
          </p:cNvPr>
          <p:cNvSpPr>
            <a:spLocks noGrp="1" noChangeArrowheads="1"/>
          </p:cNvSpPr>
          <p:nvPr>
            <p:ph type="body" idx="1"/>
          </p:nvPr>
        </p:nvSpPr>
        <p:spPr/>
        <p:txBody>
          <a:bodyPr/>
          <a:lstStyle/>
          <a:p>
            <a:r>
              <a:rPr lang="en-US" altLang="en-US"/>
              <a:t>What is it?</a:t>
            </a:r>
          </a:p>
          <a:p>
            <a:endParaRPr lang="en-US" altLang="en-US"/>
          </a:p>
          <a:p>
            <a:r>
              <a:rPr lang="en-US" altLang="en-US"/>
              <a:t>What is the theory behind it?</a:t>
            </a:r>
          </a:p>
          <a:p>
            <a:r>
              <a:rPr lang="en-US" altLang="en-US"/>
              <a:t>Examples?</a:t>
            </a:r>
          </a:p>
          <a:p>
            <a:endParaRPr lang="en-US" altLang="en-US"/>
          </a:p>
          <a:p>
            <a:r>
              <a:rPr lang="en-US" altLang="en-US"/>
              <a:t>Climate: snowblowers/Subaru Outbacks vs. sunscreen/convertibles</a:t>
            </a:r>
          </a:p>
          <a:p>
            <a:endParaRPr lang="en-US" altLang="en-US"/>
          </a:p>
          <a:p>
            <a:r>
              <a:rPr lang="en-US" altLang="en-US"/>
              <a:t>Population Density: lawn mowers/gas grills vs. small appliances/convertible sofas</a:t>
            </a:r>
          </a:p>
          <a:p>
            <a:endParaRPr lang="en-US" altLang="en-US"/>
          </a:p>
          <a:p>
            <a:r>
              <a:rPr lang="en-US" altLang="en-US"/>
              <a:t>Taste: mild salsa sells best in the northeast while hot salsa is preferred in the west</a:t>
            </a:r>
          </a:p>
          <a:p>
            <a:endParaRPr lang="en-US" altLang="en-US"/>
          </a:p>
          <a:p>
            <a:r>
              <a:rPr lang="en-US" altLang="en-US"/>
              <a:t>A concept related to this issue is </a:t>
            </a:r>
            <a:r>
              <a:rPr lang="en-US" altLang="en-US" i="1"/>
              <a:t>Micromarketing</a:t>
            </a:r>
            <a:r>
              <a:rPr lang="en-US" altLang="en-US"/>
              <a:t>: </a:t>
            </a:r>
          </a:p>
          <a:p>
            <a:r>
              <a:rPr lang="en-US" altLang="en-US"/>
              <a:t>What is it?</a:t>
            </a:r>
          </a:p>
          <a:p>
            <a:r>
              <a:rPr lang="en-US" altLang="en-US"/>
              <a:t>Campbell Soup segments its domestic market into 20 different segments; each regional sales office has its own budget and authority to develop specific advertising and promotional campaigns geared to local market needs and conditions</a:t>
            </a:r>
          </a:p>
          <a:p>
            <a:endParaRPr lang="en-US" altLang="en-US"/>
          </a:p>
        </p:txBody>
      </p:sp>
    </p:spTree>
    <p:extLst>
      <p:ext uri="{BB962C8B-B14F-4D97-AF65-F5344CB8AC3E}">
        <p14:creationId xmlns:p14="http://schemas.microsoft.com/office/powerpoint/2010/main" val="2069860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6719C54-E3FF-3B47-8CBC-DE7881E63DFB}"/>
              </a:ext>
            </a:extLst>
          </p:cNvPr>
          <p:cNvSpPr>
            <a:spLocks noGrp="1" noChangeArrowheads="1"/>
          </p:cNvSpPr>
          <p:nvPr>
            <p:ph type="sldNum" sz="quarter" idx="5"/>
          </p:nvPr>
        </p:nvSpPr>
        <p:spPr>
          <a:ln/>
        </p:spPr>
        <p:txBody>
          <a:bodyPr/>
          <a:lstStyle/>
          <a:p>
            <a:fld id="{062C09EE-D223-2742-8D12-865B2C29A529}" type="slidenum">
              <a:rPr lang="en-US" altLang="en-US"/>
              <a:pPr/>
              <a:t>9</a:t>
            </a:fld>
            <a:endParaRPr lang="en-US" altLang="en-US"/>
          </a:p>
        </p:txBody>
      </p:sp>
      <p:sp>
        <p:nvSpPr>
          <p:cNvPr id="152578" name="Rectangle 2">
            <a:extLst>
              <a:ext uri="{FF2B5EF4-FFF2-40B4-BE49-F238E27FC236}">
                <a16:creationId xmlns:a16="http://schemas.microsoft.com/office/drawing/2014/main" id="{E8A5C731-6EE3-554A-BFAE-E00987C98686}"/>
              </a:ext>
            </a:extLst>
          </p:cNvPr>
          <p:cNvSpPr>
            <a:spLocks noGrp="1" noRot="1" noChangeAspect="1" noChangeArrowheads="1" noTextEdit="1"/>
          </p:cNvSpPr>
          <p:nvPr>
            <p:ph type="sldImg"/>
          </p:nvPr>
        </p:nvSpPr>
        <p:spPr>
          <a:ln/>
        </p:spPr>
      </p:sp>
      <p:sp>
        <p:nvSpPr>
          <p:cNvPr id="152579" name="Rectangle 3">
            <a:extLst>
              <a:ext uri="{FF2B5EF4-FFF2-40B4-BE49-F238E27FC236}">
                <a16:creationId xmlns:a16="http://schemas.microsoft.com/office/drawing/2014/main" id="{57519D09-4408-5947-BCED-6A170A0B82E2}"/>
              </a:ext>
            </a:extLst>
          </p:cNvPr>
          <p:cNvSpPr>
            <a:spLocks noGrp="1" noChangeArrowheads="1"/>
          </p:cNvSpPr>
          <p:nvPr>
            <p:ph type="body" idx="1"/>
          </p:nvPr>
        </p:nvSpPr>
        <p:spPr/>
        <p:txBody>
          <a:bodyPr/>
          <a:lstStyle/>
          <a:p>
            <a:r>
              <a:rPr lang="en-US" altLang="en-US"/>
              <a:t>What is it?</a:t>
            </a:r>
          </a:p>
          <a:p>
            <a:endParaRPr lang="en-US" altLang="en-US"/>
          </a:p>
          <a:p>
            <a:r>
              <a:rPr lang="en-US" altLang="en-US"/>
              <a:t>Let’s look at some of these demographic variables…</a:t>
            </a:r>
          </a:p>
          <a:p>
            <a:endParaRPr lang="en-US" altLang="en-US"/>
          </a:p>
        </p:txBody>
      </p:sp>
    </p:spTree>
    <p:extLst>
      <p:ext uri="{BB962C8B-B14F-4D97-AF65-F5344CB8AC3E}">
        <p14:creationId xmlns:p14="http://schemas.microsoft.com/office/powerpoint/2010/main" val="2160465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3BAB04F-8042-4448-A6F5-FCE04552C254}"/>
              </a:ext>
            </a:extLst>
          </p:cNvPr>
          <p:cNvSpPr>
            <a:spLocks noGrp="1" noChangeArrowheads="1"/>
          </p:cNvSpPr>
          <p:nvPr>
            <p:ph type="sldNum" sz="quarter" idx="5"/>
          </p:nvPr>
        </p:nvSpPr>
        <p:spPr>
          <a:ln/>
        </p:spPr>
        <p:txBody>
          <a:bodyPr/>
          <a:lstStyle/>
          <a:p>
            <a:fld id="{A4983B52-B051-5C40-B9A9-F20A9C714583}" type="slidenum">
              <a:rPr lang="en-US" altLang="en-US"/>
              <a:pPr/>
              <a:t>10</a:t>
            </a:fld>
            <a:endParaRPr lang="en-US" altLang="en-US"/>
          </a:p>
        </p:txBody>
      </p:sp>
      <p:sp>
        <p:nvSpPr>
          <p:cNvPr id="163842" name="Rectangle 2">
            <a:extLst>
              <a:ext uri="{FF2B5EF4-FFF2-40B4-BE49-F238E27FC236}">
                <a16:creationId xmlns:a16="http://schemas.microsoft.com/office/drawing/2014/main" id="{E7D9C698-493E-AC45-90FA-8F78E2959DB0}"/>
              </a:ext>
            </a:extLst>
          </p:cNvPr>
          <p:cNvSpPr>
            <a:spLocks noGrp="1" noRot="1" noChangeAspect="1" noChangeArrowheads="1" noTextEdit="1"/>
          </p:cNvSpPr>
          <p:nvPr>
            <p:ph type="sldImg"/>
          </p:nvPr>
        </p:nvSpPr>
        <p:spPr>
          <a:ln/>
        </p:spPr>
      </p:sp>
      <p:sp>
        <p:nvSpPr>
          <p:cNvPr id="163843" name="Rectangle 3">
            <a:extLst>
              <a:ext uri="{FF2B5EF4-FFF2-40B4-BE49-F238E27FC236}">
                <a16:creationId xmlns:a16="http://schemas.microsoft.com/office/drawing/2014/main" id="{F3BA12CE-65D0-DC42-B08C-4130C69DE6EE}"/>
              </a:ext>
            </a:extLst>
          </p:cNvPr>
          <p:cNvSpPr>
            <a:spLocks noGrp="1" noChangeArrowheads="1"/>
          </p:cNvSpPr>
          <p:nvPr>
            <p:ph type="body" idx="1"/>
          </p:nvPr>
        </p:nvSpPr>
        <p:spPr/>
        <p:txBody>
          <a:bodyPr/>
          <a:lstStyle/>
          <a:p>
            <a:r>
              <a:rPr lang="en-US" altLang="en-US"/>
              <a:t>What is it?</a:t>
            </a:r>
          </a:p>
          <a:p>
            <a:endParaRPr lang="en-US" altLang="en-US"/>
          </a:p>
        </p:txBody>
      </p:sp>
    </p:spTree>
    <p:extLst>
      <p:ext uri="{BB962C8B-B14F-4D97-AF65-F5344CB8AC3E}">
        <p14:creationId xmlns:p14="http://schemas.microsoft.com/office/powerpoint/2010/main" val="1680649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A0DAEB4-0060-2D4D-ADA4-9BB86EFB8AD2}"/>
              </a:ext>
            </a:extLst>
          </p:cNvPr>
          <p:cNvSpPr>
            <a:spLocks noGrp="1" noChangeArrowheads="1"/>
          </p:cNvSpPr>
          <p:nvPr>
            <p:ph type="sldNum" sz="quarter" idx="5"/>
          </p:nvPr>
        </p:nvSpPr>
        <p:spPr>
          <a:ln/>
        </p:spPr>
        <p:txBody>
          <a:bodyPr/>
          <a:lstStyle/>
          <a:p>
            <a:fld id="{36D2A1CF-44C8-C744-A05C-AF238D9154AF}" type="slidenum">
              <a:rPr lang="en-US" altLang="en-US"/>
              <a:pPr/>
              <a:t>11</a:t>
            </a:fld>
            <a:endParaRPr lang="en-US" altLang="en-US"/>
          </a:p>
        </p:txBody>
      </p:sp>
      <p:sp>
        <p:nvSpPr>
          <p:cNvPr id="166914" name="Rectangle 2">
            <a:extLst>
              <a:ext uri="{FF2B5EF4-FFF2-40B4-BE49-F238E27FC236}">
                <a16:creationId xmlns:a16="http://schemas.microsoft.com/office/drawing/2014/main" id="{7CE56B96-17E8-F442-898F-C13DDE78E231}"/>
              </a:ext>
            </a:extLst>
          </p:cNvPr>
          <p:cNvSpPr>
            <a:spLocks noGrp="1" noRot="1" noChangeAspect="1" noChangeArrowheads="1" noTextEdit="1"/>
          </p:cNvSpPr>
          <p:nvPr>
            <p:ph type="sldImg"/>
          </p:nvPr>
        </p:nvSpPr>
        <p:spPr>
          <a:ln/>
        </p:spPr>
      </p:sp>
      <p:sp>
        <p:nvSpPr>
          <p:cNvPr id="166915" name="Rectangle 3">
            <a:extLst>
              <a:ext uri="{FF2B5EF4-FFF2-40B4-BE49-F238E27FC236}">
                <a16:creationId xmlns:a16="http://schemas.microsoft.com/office/drawing/2014/main" id="{22F73EF2-07E3-334A-B965-B2733FEF344F}"/>
              </a:ext>
            </a:extLst>
          </p:cNvPr>
          <p:cNvSpPr>
            <a:spLocks noGrp="1" noChangeArrowheads="1"/>
          </p:cNvSpPr>
          <p:nvPr>
            <p:ph type="body" idx="1"/>
          </p:nvPr>
        </p:nvSpPr>
        <p:spPr/>
        <p:txBody>
          <a:bodyPr/>
          <a:lstStyle/>
          <a:p>
            <a:r>
              <a:rPr lang="en-US" altLang="en-US"/>
              <a:t>Another segmentation variable is…</a:t>
            </a:r>
          </a:p>
          <a:p>
            <a:endParaRPr lang="en-US" altLang="en-US"/>
          </a:p>
          <a:p>
            <a:r>
              <a:rPr lang="en-US" altLang="en-US"/>
              <a:t>What is it?</a:t>
            </a:r>
          </a:p>
        </p:txBody>
      </p:sp>
    </p:spTree>
    <p:extLst>
      <p:ext uri="{BB962C8B-B14F-4D97-AF65-F5344CB8AC3E}">
        <p14:creationId xmlns:p14="http://schemas.microsoft.com/office/powerpoint/2010/main" val="3906210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7582FF3-A153-D54B-BA22-AF471875141A}"/>
              </a:ext>
            </a:extLst>
          </p:cNvPr>
          <p:cNvSpPr>
            <a:spLocks noGrp="1" noChangeArrowheads="1"/>
          </p:cNvSpPr>
          <p:nvPr>
            <p:ph type="sldNum" sz="quarter" idx="5"/>
          </p:nvPr>
        </p:nvSpPr>
        <p:spPr>
          <a:ln/>
        </p:spPr>
        <p:txBody>
          <a:bodyPr/>
          <a:lstStyle/>
          <a:p>
            <a:fld id="{9662A6C5-04E5-F94B-949B-016CB62C383E}" type="slidenum">
              <a:rPr lang="en-US" altLang="en-US"/>
              <a:pPr/>
              <a:t>12</a:t>
            </a:fld>
            <a:endParaRPr lang="en-US" altLang="en-US"/>
          </a:p>
        </p:txBody>
      </p:sp>
      <p:sp>
        <p:nvSpPr>
          <p:cNvPr id="169986" name="Rectangle 2">
            <a:extLst>
              <a:ext uri="{FF2B5EF4-FFF2-40B4-BE49-F238E27FC236}">
                <a16:creationId xmlns:a16="http://schemas.microsoft.com/office/drawing/2014/main" id="{F7A74762-FD81-EE43-95E0-058FCD9851D2}"/>
              </a:ext>
            </a:extLst>
          </p:cNvPr>
          <p:cNvSpPr>
            <a:spLocks noGrp="1" noRot="1" noChangeAspect="1" noChangeArrowheads="1" noTextEdit="1"/>
          </p:cNvSpPr>
          <p:nvPr>
            <p:ph type="sldImg"/>
          </p:nvPr>
        </p:nvSpPr>
        <p:spPr>
          <a:ln/>
        </p:spPr>
      </p:sp>
      <p:sp>
        <p:nvSpPr>
          <p:cNvPr id="169987" name="Rectangle 3">
            <a:extLst>
              <a:ext uri="{FF2B5EF4-FFF2-40B4-BE49-F238E27FC236}">
                <a16:creationId xmlns:a16="http://schemas.microsoft.com/office/drawing/2014/main" id="{EC5B1BF0-E7E7-AC4C-B4A4-C531920AFC52}"/>
              </a:ext>
            </a:extLst>
          </p:cNvPr>
          <p:cNvSpPr>
            <a:spLocks noGrp="1" noChangeArrowheads="1"/>
          </p:cNvSpPr>
          <p:nvPr>
            <p:ph type="body" idx="1"/>
          </p:nvPr>
        </p:nvSpPr>
        <p:spPr/>
        <p:txBody>
          <a:bodyPr/>
          <a:lstStyle/>
          <a:p>
            <a:r>
              <a:rPr lang="en-US" altLang="en-US"/>
              <a:t>Why is this important? Because… (heavy users)</a:t>
            </a:r>
          </a:p>
          <a:p>
            <a:endParaRPr lang="en-US" altLang="en-US"/>
          </a:p>
          <a:p>
            <a:r>
              <a:rPr lang="en-US" altLang="en-US"/>
              <a:t>For example, 25-35% of beer drinkers account for 70% of consumption</a:t>
            </a:r>
          </a:p>
          <a:p>
            <a:endParaRPr lang="en-US" altLang="en-US"/>
          </a:p>
        </p:txBody>
      </p:sp>
    </p:spTree>
    <p:extLst>
      <p:ext uri="{BB962C8B-B14F-4D97-AF65-F5344CB8AC3E}">
        <p14:creationId xmlns:p14="http://schemas.microsoft.com/office/powerpoint/2010/main" val="1948077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2FE758-06A3-4F19-9704-440118194019}" type="datetimeFigureOut">
              <a:rPr lang="en-US" smtClean="0"/>
              <a:t>3/8/23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41134-C8DC-47BA-9DEF-3308E55309D9}"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2040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2FE758-06A3-4F19-9704-440118194019}" type="datetimeFigureOut">
              <a:rPr lang="en-US" smtClean="0"/>
              <a:t>3/8/23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41134-C8DC-47BA-9DEF-3308E55309D9}" type="slidenum">
              <a:rPr lang="en-US" smtClean="0"/>
              <a:t>‹#›</a:t>
            </a:fld>
            <a:endParaRPr lang="en-US"/>
          </a:p>
        </p:txBody>
      </p:sp>
    </p:spTree>
    <p:extLst>
      <p:ext uri="{BB962C8B-B14F-4D97-AF65-F5344CB8AC3E}">
        <p14:creationId xmlns:p14="http://schemas.microsoft.com/office/powerpoint/2010/main" val="1855382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2FE758-06A3-4F19-9704-440118194019}" type="datetimeFigureOut">
              <a:rPr lang="en-US" smtClean="0"/>
              <a:t>3/8/23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41134-C8DC-47BA-9DEF-3308E55309D9}" type="slidenum">
              <a:rPr lang="en-US" smtClean="0"/>
              <a:t>‹#›</a:t>
            </a:fld>
            <a:endParaRPr lang="en-US"/>
          </a:p>
        </p:txBody>
      </p:sp>
    </p:spTree>
    <p:extLst>
      <p:ext uri="{BB962C8B-B14F-4D97-AF65-F5344CB8AC3E}">
        <p14:creationId xmlns:p14="http://schemas.microsoft.com/office/powerpoint/2010/main" val="6818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FAECF-5F0B-014E-9718-1BD40E9E8172}"/>
              </a:ext>
            </a:extLst>
          </p:cNvPr>
          <p:cNvSpPr>
            <a:spLocks noGrp="1"/>
          </p:cNvSpPr>
          <p:nvPr>
            <p:ph type="title"/>
          </p:nvPr>
        </p:nvSpPr>
        <p:spPr>
          <a:xfrm>
            <a:off x="457200" y="208360"/>
            <a:ext cx="8229600" cy="854869"/>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9205E2A-1062-EA46-AA51-E6574ABB8054}"/>
              </a:ext>
            </a:extLst>
          </p:cNvPr>
          <p:cNvSpPr>
            <a:spLocks noGrp="1"/>
          </p:cNvSpPr>
          <p:nvPr>
            <p:ph type="body" sz="half" idx="1"/>
          </p:nvPr>
        </p:nvSpPr>
        <p:spPr>
          <a:xfrm>
            <a:off x="457200" y="1200150"/>
            <a:ext cx="4038600" cy="339804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Online Image Placeholder 3">
            <a:extLst>
              <a:ext uri="{FF2B5EF4-FFF2-40B4-BE49-F238E27FC236}">
                <a16:creationId xmlns:a16="http://schemas.microsoft.com/office/drawing/2014/main" id="{1B12D9B9-E7A6-0241-B296-98BB2754B63A}"/>
              </a:ext>
            </a:extLst>
          </p:cNvPr>
          <p:cNvSpPr>
            <a:spLocks noGrp="1"/>
          </p:cNvSpPr>
          <p:nvPr>
            <p:ph type="clipArt" sz="half" idx="2"/>
          </p:nvPr>
        </p:nvSpPr>
        <p:spPr>
          <a:xfrm>
            <a:off x="4648200" y="1200150"/>
            <a:ext cx="4038600" cy="3398044"/>
          </a:xfrm>
        </p:spPr>
        <p:txBody>
          <a:bodyPr/>
          <a:lstStyle/>
          <a:p>
            <a:endParaRPr lang="en-US"/>
          </a:p>
        </p:txBody>
      </p:sp>
      <p:sp>
        <p:nvSpPr>
          <p:cNvPr id="5" name="Date Placeholder 4">
            <a:extLst>
              <a:ext uri="{FF2B5EF4-FFF2-40B4-BE49-F238E27FC236}">
                <a16:creationId xmlns:a16="http://schemas.microsoft.com/office/drawing/2014/main" id="{75536190-9E5F-6C47-8822-CD869ABB7259}"/>
              </a:ext>
            </a:extLst>
          </p:cNvPr>
          <p:cNvSpPr>
            <a:spLocks noGrp="1"/>
          </p:cNvSpPr>
          <p:nvPr>
            <p:ph type="dt" sz="half" idx="10"/>
          </p:nvPr>
        </p:nvSpPr>
        <p:spPr>
          <a:xfrm>
            <a:off x="457200" y="4682729"/>
            <a:ext cx="2133600" cy="34290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C81C564-DAA8-DA46-8160-422D697CE8D5}"/>
              </a:ext>
            </a:extLst>
          </p:cNvPr>
          <p:cNvSpPr>
            <a:spLocks noGrp="1"/>
          </p:cNvSpPr>
          <p:nvPr>
            <p:ph type="ftr" sz="quarter" idx="11"/>
          </p:nvPr>
        </p:nvSpPr>
        <p:spPr>
          <a:xfrm>
            <a:off x="3124200" y="4686300"/>
            <a:ext cx="2895600" cy="3429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1F9A6C4C-1177-9743-8B37-C5E86F89EFE8}"/>
              </a:ext>
            </a:extLst>
          </p:cNvPr>
          <p:cNvSpPr>
            <a:spLocks noGrp="1"/>
          </p:cNvSpPr>
          <p:nvPr>
            <p:ph type="sldNum" sz="quarter" idx="12"/>
          </p:nvPr>
        </p:nvSpPr>
        <p:spPr>
          <a:xfrm>
            <a:off x="6553200" y="4682729"/>
            <a:ext cx="2133600" cy="342900"/>
          </a:xfrm>
        </p:spPr>
        <p:txBody>
          <a:bodyPr/>
          <a:lstStyle>
            <a:lvl1pPr>
              <a:defRPr/>
            </a:lvl1pPr>
          </a:lstStyle>
          <a:p>
            <a:fld id="{BF9241B7-DA99-404A-A2E0-2459A5CC0E70}" type="slidenum">
              <a:rPr lang="en-US" altLang="en-US"/>
              <a:pPr/>
              <a:t>‹#›</a:t>
            </a:fld>
            <a:endParaRPr lang="en-US" altLang="en-US"/>
          </a:p>
        </p:txBody>
      </p:sp>
    </p:spTree>
    <p:extLst>
      <p:ext uri="{BB962C8B-B14F-4D97-AF65-F5344CB8AC3E}">
        <p14:creationId xmlns:p14="http://schemas.microsoft.com/office/powerpoint/2010/main" val="1843858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857250"/>
          </a:xfrm>
        </p:spPr>
        <p:txBody>
          <a:bodyPr/>
          <a:lstStyle/>
          <a:p>
            <a:r>
              <a:rPr lang="en-US"/>
              <a:t>Click to edit Master title style</a:t>
            </a:r>
          </a:p>
        </p:txBody>
      </p:sp>
      <p:sp>
        <p:nvSpPr>
          <p:cNvPr id="3" name="Text Placeholder 2"/>
          <p:cNvSpPr>
            <a:spLocks noGrp="1"/>
          </p:cNvSpPr>
          <p:nvPr>
            <p:ph type="body" sz="half" idx="1"/>
          </p:nvPr>
        </p:nvSpPr>
        <p:spPr>
          <a:xfrm>
            <a:off x="685800" y="1485900"/>
            <a:ext cx="7772400" cy="1485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 y="3086100"/>
            <a:ext cx="7772400" cy="1485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AB96E76-C186-8043-A629-1DD608C8894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F7E331C-2AB4-684C-AEF2-CA35509158E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DCE9987-DE15-5E4A-AFCC-46E9E21C1D6C}"/>
              </a:ext>
            </a:extLst>
          </p:cNvPr>
          <p:cNvSpPr>
            <a:spLocks noGrp="1" noChangeArrowheads="1"/>
          </p:cNvSpPr>
          <p:nvPr>
            <p:ph type="sldNum" sz="quarter" idx="12"/>
          </p:nvPr>
        </p:nvSpPr>
        <p:spPr>
          <a:ln/>
        </p:spPr>
        <p:txBody>
          <a:bodyPr/>
          <a:lstStyle>
            <a:lvl1pPr>
              <a:defRPr/>
            </a:lvl1pPr>
          </a:lstStyle>
          <a:p>
            <a:fld id="{AA05C26E-6609-964A-A7D7-E8C482C68EFE}" type="slidenum">
              <a:rPr lang="en-US" altLang="en-US"/>
              <a:pPr/>
              <a:t>‹#›</a:t>
            </a:fld>
            <a:endParaRPr lang="en-US" altLang="en-US"/>
          </a:p>
        </p:txBody>
      </p:sp>
    </p:spTree>
    <p:extLst>
      <p:ext uri="{BB962C8B-B14F-4D97-AF65-F5344CB8AC3E}">
        <p14:creationId xmlns:p14="http://schemas.microsoft.com/office/powerpoint/2010/main" val="4096409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2FE758-06A3-4F19-9704-440118194019}" type="datetimeFigureOut">
              <a:rPr lang="en-US" smtClean="0"/>
              <a:t>3/8/23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41134-C8DC-47BA-9DEF-3308E55309D9}" type="slidenum">
              <a:rPr lang="en-US" smtClean="0"/>
              <a:t>‹#›</a:t>
            </a:fld>
            <a:endParaRPr lang="en-US"/>
          </a:p>
        </p:txBody>
      </p:sp>
    </p:spTree>
    <p:extLst>
      <p:ext uri="{BB962C8B-B14F-4D97-AF65-F5344CB8AC3E}">
        <p14:creationId xmlns:p14="http://schemas.microsoft.com/office/powerpoint/2010/main" val="1881799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2FE758-06A3-4F19-9704-440118194019}" type="datetimeFigureOut">
              <a:rPr lang="en-US" smtClean="0"/>
              <a:t>3/8/23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41134-C8DC-47BA-9DEF-3308E55309D9}"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750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2FE758-06A3-4F19-9704-440118194019}" type="datetimeFigureOut">
              <a:rPr lang="en-US" smtClean="0"/>
              <a:t>3/8/23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41134-C8DC-47BA-9DEF-3308E55309D9}" type="slidenum">
              <a:rPr lang="en-US" smtClean="0"/>
              <a:t>‹#›</a:t>
            </a:fld>
            <a:endParaRPr lang="en-US"/>
          </a:p>
        </p:txBody>
      </p:sp>
    </p:spTree>
    <p:extLst>
      <p:ext uri="{BB962C8B-B14F-4D97-AF65-F5344CB8AC3E}">
        <p14:creationId xmlns:p14="http://schemas.microsoft.com/office/powerpoint/2010/main" val="107811104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2FE758-06A3-4F19-9704-440118194019}" type="datetimeFigureOut">
              <a:rPr lang="en-US" smtClean="0"/>
              <a:t>3/8/23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641134-C8DC-47BA-9DEF-3308E55309D9}" type="slidenum">
              <a:rPr lang="en-US" smtClean="0"/>
              <a:t>‹#›</a:t>
            </a:fld>
            <a:endParaRPr lang="en-US"/>
          </a:p>
        </p:txBody>
      </p:sp>
    </p:spTree>
    <p:extLst>
      <p:ext uri="{BB962C8B-B14F-4D97-AF65-F5344CB8AC3E}">
        <p14:creationId xmlns:p14="http://schemas.microsoft.com/office/powerpoint/2010/main" val="419103552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2FE758-06A3-4F19-9704-440118194019}" type="datetimeFigureOut">
              <a:rPr lang="en-US" smtClean="0"/>
              <a:t>3/8/23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641134-C8DC-47BA-9DEF-3308E55309D9}" type="slidenum">
              <a:rPr lang="en-US" smtClean="0"/>
              <a:t>‹#›</a:t>
            </a:fld>
            <a:endParaRPr lang="en-US"/>
          </a:p>
        </p:txBody>
      </p:sp>
    </p:spTree>
    <p:extLst>
      <p:ext uri="{BB962C8B-B14F-4D97-AF65-F5344CB8AC3E}">
        <p14:creationId xmlns:p14="http://schemas.microsoft.com/office/powerpoint/2010/main" val="3263360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A2FE758-06A3-4F19-9704-440118194019}" type="datetimeFigureOut">
              <a:rPr lang="en-US" smtClean="0"/>
              <a:t>3/8/23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7641134-C8DC-47BA-9DEF-3308E55309D9}" type="slidenum">
              <a:rPr lang="en-US" smtClean="0"/>
              <a:t>‹#›</a:t>
            </a:fld>
            <a:endParaRPr lang="en-US"/>
          </a:p>
        </p:txBody>
      </p:sp>
    </p:spTree>
    <p:extLst>
      <p:ext uri="{BB962C8B-B14F-4D97-AF65-F5344CB8AC3E}">
        <p14:creationId xmlns:p14="http://schemas.microsoft.com/office/powerpoint/2010/main" val="3294338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CA2FE758-06A3-4F19-9704-440118194019}" type="datetimeFigureOut">
              <a:rPr lang="en-US" smtClean="0"/>
              <a:t>3/8/23</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7641134-C8DC-47BA-9DEF-3308E55309D9}" type="slidenum">
              <a:rPr lang="en-US" smtClean="0"/>
              <a:t>‹#›</a:t>
            </a:fld>
            <a:endParaRPr lang="en-US"/>
          </a:p>
        </p:txBody>
      </p:sp>
    </p:spTree>
    <p:extLst>
      <p:ext uri="{BB962C8B-B14F-4D97-AF65-F5344CB8AC3E}">
        <p14:creationId xmlns:p14="http://schemas.microsoft.com/office/powerpoint/2010/main" val="25270773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CA2FE758-06A3-4F19-9704-440118194019}" type="datetimeFigureOut">
              <a:rPr lang="en-US" smtClean="0"/>
              <a:t>3/8/23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41134-C8DC-47BA-9DEF-3308E55309D9}" type="slidenum">
              <a:rPr lang="en-US" smtClean="0"/>
              <a:t>‹#›</a:t>
            </a:fld>
            <a:endParaRPr lang="en-US"/>
          </a:p>
        </p:txBody>
      </p:sp>
    </p:spTree>
    <p:extLst>
      <p:ext uri="{BB962C8B-B14F-4D97-AF65-F5344CB8AC3E}">
        <p14:creationId xmlns:p14="http://schemas.microsoft.com/office/powerpoint/2010/main" val="3367513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60419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CA2FE758-06A3-4F19-9704-440118194019}" type="datetimeFigureOut">
              <a:rPr lang="en-US" smtClean="0"/>
              <a:t>3/8/23</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17641134-C8DC-47BA-9DEF-3308E55309D9}" type="slidenum">
              <a:rPr lang="en-US" smtClean="0"/>
              <a:t>‹#›</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5499183"/>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226" y="370116"/>
            <a:ext cx="8207374" cy="2523768"/>
          </a:xfrm>
        </p:spPr>
        <p:txBody>
          <a:bodyPr>
            <a:normAutofit/>
          </a:bodyPr>
          <a:lstStyle/>
          <a:p>
            <a:r>
              <a:rPr lang="en-US" sz="2000" dirty="0"/>
              <a:t>IIITH</a:t>
            </a:r>
            <a:br>
              <a:rPr lang="en-US" dirty="0"/>
            </a:br>
            <a:r>
              <a:rPr lang="en-US" sz="4000" dirty="0"/>
              <a:t>Technology Product Entrepreneurship:</a:t>
            </a:r>
            <a:br>
              <a:rPr lang="en-US" dirty="0"/>
            </a:br>
            <a:r>
              <a:rPr lang="en-US" dirty="0"/>
              <a:t>Segmentation</a:t>
            </a:r>
          </a:p>
        </p:txBody>
      </p:sp>
      <p:sp>
        <p:nvSpPr>
          <p:cNvPr id="3" name="Subtitle 2"/>
          <p:cNvSpPr>
            <a:spLocks noGrp="1"/>
          </p:cNvSpPr>
          <p:nvPr>
            <p:ph type="subTitle" idx="1"/>
          </p:nvPr>
        </p:nvSpPr>
        <p:spPr>
          <a:xfrm>
            <a:off x="3726180" y="4044720"/>
            <a:ext cx="1828800" cy="728664"/>
          </a:xfrm>
        </p:spPr>
        <p:txBody>
          <a:bodyPr>
            <a:normAutofit/>
          </a:bodyPr>
          <a:lstStyle/>
          <a:p>
            <a:pPr algn="ctr"/>
            <a:endParaRPr lang="en-US" sz="1100" dirty="0"/>
          </a:p>
          <a:p>
            <a:pPr algn="ctr"/>
            <a:endParaRPr lang="en-US" sz="1100" dirty="0"/>
          </a:p>
        </p:txBody>
      </p:sp>
      <p:sp>
        <p:nvSpPr>
          <p:cNvPr id="4" name="Rectangle 7">
            <a:extLst>
              <a:ext uri="{FF2B5EF4-FFF2-40B4-BE49-F238E27FC236}">
                <a16:creationId xmlns:a16="http://schemas.microsoft.com/office/drawing/2014/main" id="{973CAB35-47DA-3C41-9218-66BAF037A4A9}"/>
              </a:ext>
            </a:extLst>
          </p:cNvPr>
          <p:cNvSpPr txBox="1">
            <a:spLocks noChangeArrowheads="1"/>
          </p:cNvSpPr>
          <p:nvPr/>
        </p:nvSpPr>
        <p:spPr>
          <a:xfrm>
            <a:off x="914400" y="3257549"/>
            <a:ext cx="7452360" cy="1143001"/>
          </a:xfrm>
          <a:prstGeom prst="rect">
            <a:avLst/>
          </a:prstGeom>
          <a:noFill/>
        </p:spPr>
        <p:txBody>
          <a:bodyPr vert="horz" lIns="69056" tIns="34529" rIns="69056" bIns="34529" rtlCol="0">
            <a:normAutofit/>
          </a:bodyPr>
          <a:lstStyle>
            <a:lvl1pPr marL="0" indent="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None/>
              <a:defRPr sz="1800" kern="1200" cap="all" spc="150" baseline="0">
                <a:solidFill>
                  <a:schemeClr val="tx2"/>
                </a:solidFill>
                <a:latin typeface="+mj-lt"/>
                <a:ea typeface="+mn-ea"/>
                <a:cs typeface="+mn-cs"/>
              </a:defRPr>
            </a:lvl1pPr>
            <a:lvl2pPr marL="342900" indent="0" algn="ctr" defTabSz="685800" rtl="0" eaLnBrk="1" latinLnBrk="0" hangingPunct="1">
              <a:lnSpc>
                <a:spcPct val="90000"/>
              </a:lnSpc>
              <a:spcBef>
                <a:spcPts val="150"/>
              </a:spcBef>
              <a:spcAft>
                <a:spcPts val="300"/>
              </a:spcAft>
              <a:buClr>
                <a:schemeClr val="accent1"/>
              </a:buClr>
              <a:buFont typeface="Calibri" pitchFamily="34" charset="0"/>
              <a:buNone/>
              <a:defRPr sz="1800" kern="1200">
                <a:solidFill>
                  <a:schemeClr val="tx1">
                    <a:lumMod val="75000"/>
                    <a:lumOff val="25000"/>
                  </a:schemeClr>
                </a:solidFill>
                <a:latin typeface="+mn-lt"/>
                <a:ea typeface="+mn-ea"/>
                <a:cs typeface="+mn-cs"/>
              </a:defRPr>
            </a:lvl2pPr>
            <a:lvl3pPr marL="685800" indent="0" algn="ctr" defTabSz="685800" rtl="0" eaLnBrk="1" latinLnBrk="0" hangingPunct="1">
              <a:lnSpc>
                <a:spcPct val="90000"/>
              </a:lnSpc>
              <a:spcBef>
                <a:spcPts val="150"/>
              </a:spcBef>
              <a:spcAft>
                <a:spcPts val="300"/>
              </a:spcAft>
              <a:buClr>
                <a:schemeClr val="accent1"/>
              </a:buClr>
              <a:buFont typeface="Calibri" pitchFamily="34" charset="0"/>
              <a:buNone/>
              <a:defRPr sz="1800" kern="1200">
                <a:solidFill>
                  <a:schemeClr val="tx1">
                    <a:lumMod val="75000"/>
                    <a:lumOff val="25000"/>
                  </a:schemeClr>
                </a:solidFill>
                <a:latin typeface="+mn-lt"/>
                <a:ea typeface="+mn-ea"/>
                <a:cs typeface="+mn-cs"/>
              </a:defRPr>
            </a:lvl3pPr>
            <a:lvl4pPr marL="10287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4pPr>
            <a:lvl5pPr marL="13716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5pPr>
            <a:lvl6pPr marL="17145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6pPr>
            <a:lvl7pPr marL="20574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7pPr>
            <a:lvl8pPr marL="24003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8pPr>
            <a:lvl9pPr marL="27432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9pPr>
          </a:lstStyle>
          <a:p>
            <a:pPr fontAlgn="auto">
              <a:lnSpc>
                <a:spcPct val="125000"/>
              </a:lnSpc>
              <a:spcAft>
                <a:spcPct val="80000"/>
              </a:spcAft>
            </a:pPr>
            <a:r>
              <a:rPr lang="en-US" altLang="en-US" sz="1200" i="1" dirty="0"/>
              <a:t>If you’re not thinking segments, you’re not thinking.  To think segments means you have to think about what drives customers, customer groups, and the choices that are or might be available to them.</a:t>
            </a:r>
            <a:endParaRPr lang="en-US" altLang="en-US" sz="1200" dirty="0"/>
          </a:p>
          <a:p>
            <a:pPr algn="r" fontAlgn="auto"/>
            <a:r>
              <a:rPr lang="en-US" altLang="en-US" sz="800" dirty="0"/>
              <a:t>—Levitt, </a:t>
            </a:r>
            <a:r>
              <a:rPr lang="en-US" altLang="en-US" sz="800" i="1" dirty="0"/>
              <a:t>Marketing Imagination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a:extLst>
              <a:ext uri="{FF2B5EF4-FFF2-40B4-BE49-F238E27FC236}">
                <a16:creationId xmlns:a16="http://schemas.microsoft.com/office/drawing/2014/main" id="{5DAE4ED6-DBB2-7D4B-9D66-E710FEF8EE52}"/>
              </a:ext>
            </a:extLst>
          </p:cNvPr>
          <p:cNvSpPr>
            <a:spLocks noGrp="1" noChangeArrowheads="1"/>
          </p:cNvSpPr>
          <p:nvPr>
            <p:ph type="title"/>
          </p:nvPr>
        </p:nvSpPr>
        <p:spPr/>
        <p:txBody>
          <a:bodyPr/>
          <a:lstStyle/>
          <a:p>
            <a:r>
              <a:rPr lang="en-US" altLang="en-US"/>
              <a:t>Psychographic Segmentation</a:t>
            </a:r>
          </a:p>
        </p:txBody>
      </p:sp>
      <p:sp>
        <p:nvSpPr>
          <p:cNvPr id="76805" name="Rectangle 5">
            <a:extLst>
              <a:ext uri="{FF2B5EF4-FFF2-40B4-BE49-F238E27FC236}">
                <a16:creationId xmlns:a16="http://schemas.microsoft.com/office/drawing/2014/main" id="{0E4A7079-515D-F249-A79C-814706F88A52}"/>
              </a:ext>
            </a:extLst>
          </p:cNvPr>
          <p:cNvSpPr>
            <a:spLocks noGrp="1" noChangeArrowheads="1"/>
          </p:cNvSpPr>
          <p:nvPr>
            <p:ph type="body" idx="1"/>
          </p:nvPr>
        </p:nvSpPr>
        <p:spPr/>
        <p:txBody>
          <a:bodyPr/>
          <a:lstStyle/>
          <a:p>
            <a:r>
              <a:rPr lang="en-US" altLang="en-US" dirty="0"/>
              <a:t>Partitioning of the market based on </a:t>
            </a:r>
            <a:r>
              <a:rPr lang="en-US" altLang="en-US" i="1" dirty="0"/>
              <a:t>lifestyle</a:t>
            </a:r>
            <a:r>
              <a:rPr lang="en-US" altLang="en-US" dirty="0"/>
              <a:t> and </a:t>
            </a:r>
            <a:r>
              <a:rPr lang="en-US" altLang="en-US" i="1" dirty="0"/>
              <a:t>personality</a:t>
            </a:r>
            <a:r>
              <a:rPr lang="en-US" altLang="en-US" dirty="0"/>
              <a:t> characteristics</a:t>
            </a:r>
          </a:p>
          <a:p>
            <a:r>
              <a:rPr lang="en-US" altLang="en-US" dirty="0"/>
              <a:t>Marketers use it to further refine a target market</a:t>
            </a:r>
          </a:p>
          <a:p>
            <a:r>
              <a:rPr lang="en-US" altLang="en-US" dirty="0"/>
              <a:t>Its appeal lies in the vivid and practical profiles of consumer segments that it can produce</a:t>
            </a:r>
          </a:p>
        </p:txBody>
      </p:sp>
    </p:spTree>
    <p:extLst>
      <p:ext uri="{BB962C8B-B14F-4D97-AF65-F5344CB8AC3E}">
        <p14:creationId xmlns:p14="http://schemas.microsoft.com/office/powerpoint/2010/main" val="89923955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4">
            <a:extLst>
              <a:ext uri="{FF2B5EF4-FFF2-40B4-BE49-F238E27FC236}">
                <a16:creationId xmlns:a16="http://schemas.microsoft.com/office/drawing/2014/main" id="{89E32220-859D-4D4F-B4C4-9A32063CE499}"/>
              </a:ext>
            </a:extLst>
          </p:cNvPr>
          <p:cNvSpPr>
            <a:spLocks noGrp="1" noChangeArrowheads="1"/>
          </p:cNvSpPr>
          <p:nvPr>
            <p:ph type="title"/>
          </p:nvPr>
        </p:nvSpPr>
        <p:spPr/>
        <p:txBody>
          <a:bodyPr/>
          <a:lstStyle/>
          <a:p>
            <a:r>
              <a:rPr lang="en-US" altLang="en-US"/>
              <a:t>Behavioral Segmentation</a:t>
            </a:r>
          </a:p>
        </p:txBody>
      </p:sp>
      <p:sp>
        <p:nvSpPr>
          <p:cNvPr id="77829" name="Rectangle 5">
            <a:extLst>
              <a:ext uri="{FF2B5EF4-FFF2-40B4-BE49-F238E27FC236}">
                <a16:creationId xmlns:a16="http://schemas.microsoft.com/office/drawing/2014/main" id="{16BD8780-EFE0-4C4E-B63E-DDE9C40DCD20}"/>
              </a:ext>
            </a:extLst>
          </p:cNvPr>
          <p:cNvSpPr>
            <a:spLocks noGrp="1" noChangeArrowheads="1"/>
          </p:cNvSpPr>
          <p:nvPr>
            <p:ph type="body" idx="1"/>
          </p:nvPr>
        </p:nvSpPr>
        <p:spPr>
          <a:xfrm>
            <a:off x="786174" y="971550"/>
            <a:ext cx="6172200" cy="457200"/>
          </a:xfrm>
        </p:spPr>
        <p:txBody>
          <a:bodyPr>
            <a:normAutofit/>
          </a:bodyPr>
          <a:lstStyle/>
          <a:p>
            <a:r>
              <a:rPr lang="en-US" altLang="en-US" dirty="0"/>
              <a:t>Partitioning of the market based on attitudes toward or reactions to a product </a:t>
            </a:r>
          </a:p>
          <a:p>
            <a:pPr>
              <a:buFont typeface="Wingdings" pitchFamily="2" charset="2"/>
              <a:buNone/>
            </a:pPr>
            <a:endParaRPr lang="en-US" altLang="en-US" dirty="0"/>
          </a:p>
          <a:p>
            <a:pPr>
              <a:buFont typeface="Wingdings" pitchFamily="2" charset="2"/>
              <a:buNone/>
            </a:pPr>
            <a:endParaRPr lang="en-US" altLang="en-US" sz="2100" dirty="0"/>
          </a:p>
        </p:txBody>
      </p:sp>
      <p:sp>
        <p:nvSpPr>
          <p:cNvPr id="4" name="Rectangle 3">
            <a:extLst>
              <a:ext uri="{FF2B5EF4-FFF2-40B4-BE49-F238E27FC236}">
                <a16:creationId xmlns:a16="http://schemas.microsoft.com/office/drawing/2014/main" id="{190A1DAF-3BFE-5F43-B1CC-BF6112CC5C30}"/>
              </a:ext>
            </a:extLst>
          </p:cNvPr>
          <p:cNvSpPr txBox="1">
            <a:spLocks noChangeArrowheads="1"/>
          </p:cNvSpPr>
          <p:nvPr/>
        </p:nvSpPr>
        <p:spPr>
          <a:xfrm>
            <a:off x="849236" y="1504950"/>
            <a:ext cx="7543800" cy="3017520"/>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428625" indent="-428625" fontAlgn="auto"/>
            <a:r>
              <a:rPr lang="en-US" altLang="en-US" dirty="0"/>
              <a:t>Behavioral segmentation can be done on the basis of:</a:t>
            </a:r>
          </a:p>
          <a:p>
            <a:pPr marL="428625" indent="-428625" fontAlgn="auto">
              <a:buFont typeface="Wingdings" pitchFamily="2" charset="2"/>
              <a:buAutoNum type="arabicPeriod"/>
            </a:pPr>
            <a:r>
              <a:rPr lang="en-US" altLang="en-US" dirty="0"/>
              <a:t>Usage rate</a:t>
            </a:r>
          </a:p>
          <a:p>
            <a:pPr marL="428625" indent="-428625" fontAlgn="auto">
              <a:buFont typeface="Wingdings" pitchFamily="2" charset="2"/>
              <a:buAutoNum type="arabicPeriod"/>
            </a:pPr>
            <a:r>
              <a:rPr lang="en-US" altLang="en-US" dirty="0"/>
              <a:t>Benefits sought from a product</a:t>
            </a:r>
          </a:p>
        </p:txBody>
      </p:sp>
    </p:spTree>
    <p:extLst>
      <p:ext uri="{BB962C8B-B14F-4D97-AF65-F5344CB8AC3E}">
        <p14:creationId xmlns:p14="http://schemas.microsoft.com/office/powerpoint/2010/main" val="79156178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0222A1C2-5DC7-474A-A146-FFFC6236D052}"/>
              </a:ext>
            </a:extLst>
          </p:cNvPr>
          <p:cNvSpPr>
            <a:spLocks noGrp="1" noChangeArrowheads="1"/>
          </p:cNvSpPr>
          <p:nvPr>
            <p:ph type="title"/>
          </p:nvPr>
        </p:nvSpPr>
        <p:spPr>
          <a:xfrm>
            <a:off x="1485900" y="208360"/>
            <a:ext cx="6172200" cy="648890"/>
          </a:xfrm>
        </p:spPr>
        <p:txBody>
          <a:bodyPr/>
          <a:lstStyle/>
          <a:p>
            <a:r>
              <a:rPr lang="en-US" altLang="en-US"/>
              <a:t>1. Usage Rate</a:t>
            </a:r>
          </a:p>
        </p:txBody>
      </p:sp>
      <p:sp>
        <p:nvSpPr>
          <p:cNvPr id="126979" name="Rectangle 3">
            <a:extLst>
              <a:ext uri="{FF2B5EF4-FFF2-40B4-BE49-F238E27FC236}">
                <a16:creationId xmlns:a16="http://schemas.microsoft.com/office/drawing/2014/main" id="{08CBCB5B-C0F8-804C-A914-175B738FB0C0}"/>
              </a:ext>
            </a:extLst>
          </p:cNvPr>
          <p:cNvSpPr>
            <a:spLocks noGrp="1" noChangeArrowheads="1"/>
          </p:cNvSpPr>
          <p:nvPr>
            <p:ph type="body" idx="1"/>
          </p:nvPr>
        </p:nvSpPr>
        <p:spPr>
          <a:xfrm>
            <a:off x="1485900" y="1428750"/>
            <a:ext cx="6172200" cy="3169444"/>
          </a:xfrm>
        </p:spPr>
        <p:txBody>
          <a:bodyPr/>
          <a:lstStyle/>
          <a:p>
            <a:pPr>
              <a:lnSpc>
                <a:spcPct val="90000"/>
              </a:lnSpc>
            </a:pPr>
            <a:r>
              <a:rPr lang="en-US" altLang="en-US" dirty="0"/>
              <a:t>Differentiates between </a:t>
            </a:r>
          </a:p>
          <a:p>
            <a:pPr lvl="1">
              <a:lnSpc>
                <a:spcPct val="90000"/>
              </a:lnSpc>
            </a:pPr>
            <a:r>
              <a:rPr lang="en-US" altLang="en-US" dirty="0"/>
              <a:t>heavy users</a:t>
            </a:r>
          </a:p>
          <a:p>
            <a:pPr lvl="1">
              <a:lnSpc>
                <a:spcPct val="90000"/>
              </a:lnSpc>
            </a:pPr>
            <a:r>
              <a:rPr lang="en-US" altLang="en-US" dirty="0"/>
              <a:t>medium users </a:t>
            </a:r>
          </a:p>
          <a:p>
            <a:pPr lvl="1">
              <a:lnSpc>
                <a:spcPct val="90000"/>
              </a:lnSpc>
            </a:pPr>
            <a:r>
              <a:rPr lang="en-US" altLang="en-US" dirty="0"/>
              <a:t>light users </a:t>
            </a:r>
          </a:p>
          <a:p>
            <a:pPr lvl="1">
              <a:lnSpc>
                <a:spcPct val="90000"/>
              </a:lnSpc>
            </a:pPr>
            <a:r>
              <a:rPr lang="en-US" altLang="en-US" dirty="0"/>
              <a:t>nonusers</a:t>
            </a:r>
          </a:p>
          <a:p>
            <a:pPr>
              <a:lnSpc>
                <a:spcPct val="90000"/>
              </a:lnSpc>
            </a:pPr>
            <a:r>
              <a:rPr lang="en-US" altLang="en-US" dirty="0"/>
              <a:t>In general, a relatively small number of heavy users account for a disproportionately large percentage of product usage</a:t>
            </a:r>
          </a:p>
          <a:p>
            <a:pPr>
              <a:lnSpc>
                <a:spcPct val="90000"/>
              </a:lnSpc>
            </a:pPr>
            <a:r>
              <a:rPr lang="en-US" altLang="en-US" dirty="0"/>
              <a:t>Targeting those heavy users is a common marketing strategy</a:t>
            </a:r>
          </a:p>
        </p:txBody>
      </p:sp>
    </p:spTree>
    <p:extLst>
      <p:ext uri="{BB962C8B-B14F-4D97-AF65-F5344CB8AC3E}">
        <p14:creationId xmlns:p14="http://schemas.microsoft.com/office/powerpoint/2010/main" val="292927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45176443-FAD3-8743-88D5-B0C250AE3C94}"/>
              </a:ext>
            </a:extLst>
          </p:cNvPr>
          <p:cNvSpPr>
            <a:spLocks noGrp="1" noChangeArrowheads="1"/>
          </p:cNvSpPr>
          <p:nvPr>
            <p:ph type="title"/>
          </p:nvPr>
        </p:nvSpPr>
        <p:spPr>
          <a:xfrm>
            <a:off x="1485900" y="208360"/>
            <a:ext cx="6172200" cy="591740"/>
          </a:xfrm>
        </p:spPr>
        <p:txBody>
          <a:bodyPr/>
          <a:lstStyle/>
          <a:p>
            <a:r>
              <a:rPr lang="en-US" altLang="en-US"/>
              <a:t>2. Benefit Segmentation</a:t>
            </a:r>
          </a:p>
        </p:txBody>
      </p:sp>
      <p:sp>
        <p:nvSpPr>
          <p:cNvPr id="128003" name="Rectangle 3">
            <a:extLst>
              <a:ext uri="{FF2B5EF4-FFF2-40B4-BE49-F238E27FC236}">
                <a16:creationId xmlns:a16="http://schemas.microsoft.com/office/drawing/2014/main" id="{4B929F61-A516-DE4A-9D16-4F4357AF6F97}"/>
              </a:ext>
            </a:extLst>
          </p:cNvPr>
          <p:cNvSpPr>
            <a:spLocks noGrp="1" noChangeArrowheads="1"/>
          </p:cNvSpPr>
          <p:nvPr>
            <p:ph type="body" idx="1"/>
          </p:nvPr>
        </p:nvSpPr>
        <p:spPr>
          <a:xfrm>
            <a:off x="1371600" y="1428750"/>
            <a:ext cx="6172200" cy="1752600"/>
          </a:xfrm>
        </p:spPr>
        <p:txBody>
          <a:bodyPr/>
          <a:lstStyle/>
          <a:p>
            <a:r>
              <a:rPr lang="en-US" altLang="en-US" dirty="0"/>
              <a:t>Marketers constantly attempt to identify the </a:t>
            </a:r>
            <a:r>
              <a:rPr lang="en-US" altLang="en-US" i="1" dirty="0"/>
              <a:t>single most important benefit</a:t>
            </a:r>
            <a:r>
              <a:rPr lang="en-US" altLang="en-US" dirty="0"/>
              <a:t> of their product that will be the most meaningful to consumers</a:t>
            </a:r>
          </a:p>
          <a:p>
            <a:r>
              <a:rPr lang="en-US" altLang="en-US" dirty="0"/>
              <a:t>Changing lifestyles play a major role in determining the product benefits that are important to consumers and also provide marketers with opportunities for new products and services</a:t>
            </a:r>
          </a:p>
        </p:txBody>
      </p:sp>
    </p:spTree>
    <p:extLst>
      <p:ext uri="{BB962C8B-B14F-4D97-AF65-F5344CB8AC3E}">
        <p14:creationId xmlns:p14="http://schemas.microsoft.com/office/powerpoint/2010/main" val="4147218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1F4B47F-104F-0342-A8F8-47558BBC0F0A}"/>
              </a:ext>
            </a:extLst>
          </p:cNvPr>
          <p:cNvSpPr>
            <a:spLocks noChangeArrowheads="1"/>
          </p:cNvSpPr>
          <p:nvPr/>
        </p:nvSpPr>
        <p:spPr bwMode="auto">
          <a:xfrm>
            <a:off x="1657350" y="468630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800"/>
          </a:p>
        </p:txBody>
      </p:sp>
      <p:sp>
        <p:nvSpPr>
          <p:cNvPr id="10243" name="Rectangle 3">
            <a:extLst>
              <a:ext uri="{FF2B5EF4-FFF2-40B4-BE49-F238E27FC236}">
                <a16:creationId xmlns:a16="http://schemas.microsoft.com/office/drawing/2014/main" id="{02DF89EC-108B-2E4A-B6DD-6586BA2C4A21}"/>
              </a:ext>
            </a:extLst>
          </p:cNvPr>
          <p:cNvSpPr>
            <a:spLocks noChangeArrowheads="1"/>
          </p:cNvSpPr>
          <p:nvPr/>
        </p:nvSpPr>
        <p:spPr bwMode="auto">
          <a:xfrm>
            <a:off x="3486150" y="4686300"/>
            <a:ext cx="21717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800"/>
          </a:p>
        </p:txBody>
      </p:sp>
      <p:sp>
        <p:nvSpPr>
          <p:cNvPr id="10244" name="Rectangle 4">
            <a:extLst>
              <a:ext uri="{FF2B5EF4-FFF2-40B4-BE49-F238E27FC236}">
                <a16:creationId xmlns:a16="http://schemas.microsoft.com/office/drawing/2014/main" id="{E42EEB18-7140-EB42-A8C2-642D0EC7A59C}"/>
              </a:ext>
            </a:extLst>
          </p:cNvPr>
          <p:cNvSpPr>
            <a:spLocks noChangeArrowheads="1"/>
          </p:cNvSpPr>
          <p:nvPr/>
        </p:nvSpPr>
        <p:spPr bwMode="auto">
          <a:xfrm>
            <a:off x="1657350" y="468630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800"/>
          </a:p>
        </p:txBody>
      </p:sp>
      <p:sp>
        <p:nvSpPr>
          <p:cNvPr id="10245" name="Rectangle 5">
            <a:extLst>
              <a:ext uri="{FF2B5EF4-FFF2-40B4-BE49-F238E27FC236}">
                <a16:creationId xmlns:a16="http://schemas.microsoft.com/office/drawing/2014/main" id="{AD872CF0-B5EE-9840-AE5E-A1773153FB97}"/>
              </a:ext>
            </a:extLst>
          </p:cNvPr>
          <p:cNvSpPr>
            <a:spLocks noChangeArrowheads="1"/>
          </p:cNvSpPr>
          <p:nvPr/>
        </p:nvSpPr>
        <p:spPr bwMode="auto">
          <a:xfrm>
            <a:off x="3486150" y="4686300"/>
            <a:ext cx="21717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800"/>
          </a:p>
        </p:txBody>
      </p:sp>
      <p:grpSp>
        <p:nvGrpSpPr>
          <p:cNvPr id="10247" name="Group 7">
            <a:extLst>
              <a:ext uri="{FF2B5EF4-FFF2-40B4-BE49-F238E27FC236}">
                <a16:creationId xmlns:a16="http://schemas.microsoft.com/office/drawing/2014/main" id="{8B1459B4-4390-F644-B17B-9893B5C2FA50}"/>
              </a:ext>
            </a:extLst>
          </p:cNvPr>
          <p:cNvGrpSpPr>
            <a:grpSpLocks/>
          </p:cNvGrpSpPr>
          <p:nvPr/>
        </p:nvGrpSpPr>
        <p:grpSpPr bwMode="auto">
          <a:xfrm>
            <a:off x="762000" y="971550"/>
            <a:ext cx="7924800" cy="3721894"/>
            <a:chOff x="589" y="1098"/>
            <a:chExt cx="4721" cy="3126"/>
          </a:xfrm>
        </p:grpSpPr>
        <p:sp>
          <p:nvSpPr>
            <p:cNvPr id="10248" name="Rectangle 8">
              <a:extLst>
                <a:ext uri="{FF2B5EF4-FFF2-40B4-BE49-F238E27FC236}">
                  <a16:creationId xmlns:a16="http://schemas.microsoft.com/office/drawing/2014/main" id="{33D42D5C-3FDF-9348-B104-288DDEB0933F}"/>
                </a:ext>
              </a:extLst>
            </p:cNvPr>
            <p:cNvSpPr>
              <a:spLocks noChangeArrowheads="1"/>
            </p:cNvSpPr>
            <p:nvPr/>
          </p:nvSpPr>
          <p:spPr bwMode="auto">
            <a:xfrm>
              <a:off x="634" y="1123"/>
              <a:ext cx="4676" cy="2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56" tIns="34529" rIns="69056" bIns="34529">
              <a:spAutoFit/>
            </a:bodyPr>
            <a:lstStyle>
              <a:lvl1pPr eaLnBrk="0" hangingPunct="0">
                <a:tabLst>
                  <a:tab pos="1803400" algn="l"/>
                  <a:tab pos="2759075" algn="ctr"/>
                  <a:tab pos="4279900" algn="l"/>
                  <a:tab pos="5722938" algn="ctr"/>
                </a:tabLst>
                <a:defRPr sz="2400">
                  <a:solidFill>
                    <a:schemeClr val="tx1"/>
                  </a:solidFill>
                  <a:latin typeface="Times New Roman" panose="02020603050405020304" pitchFamily="18" charset="0"/>
                </a:defRPr>
              </a:lvl1pPr>
              <a:lvl2pPr marL="742950" indent="-285750" eaLnBrk="0" hangingPunct="0">
                <a:tabLst>
                  <a:tab pos="1803400" algn="l"/>
                  <a:tab pos="2759075" algn="ctr"/>
                  <a:tab pos="4279900" algn="l"/>
                  <a:tab pos="5722938" algn="ctr"/>
                </a:tabLst>
                <a:defRPr sz="2400">
                  <a:solidFill>
                    <a:schemeClr val="tx1"/>
                  </a:solidFill>
                  <a:latin typeface="Times New Roman" panose="02020603050405020304" pitchFamily="18" charset="0"/>
                </a:defRPr>
              </a:lvl2pPr>
              <a:lvl3pPr marL="1143000" indent="-228600" eaLnBrk="0" hangingPunct="0">
                <a:tabLst>
                  <a:tab pos="1803400" algn="l"/>
                  <a:tab pos="2759075" algn="ctr"/>
                  <a:tab pos="4279900" algn="l"/>
                  <a:tab pos="5722938" algn="ctr"/>
                </a:tabLst>
                <a:defRPr sz="2400">
                  <a:solidFill>
                    <a:schemeClr val="tx1"/>
                  </a:solidFill>
                  <a:latin typeface="Times New Roman" panose="02020603050405020304" pitchFamily="18" charset="0"/>
                </a:defRPr>
              </a:lvl3pPr>
              <a:lvl4pPr marL="1600200" indent="-228600" eaLnBrk="0" hangingPunct="0">
                <a:tabLst>
                  <a:tab pos="1803400" algn="l"/>
                  <a:tab pos="2759075" algn="ctr"/>
                  <a:tab pos="4279900" algn="l"/>
                  <a:tab pos="5722938" algn="ctr"/>
                </a:tabLst>
                <a:defRPr sz="2400">
                  <a:solidFill>
                    <a:schemeClr val="tx1"/>
                  </a:solidFill>
                  <a:latin typeface="Times New Roman" panose="02020603050405020304" pitchFamily="18" charset="0"/>
                </a:defRPr>
              </a:lvl4pPr>
              <a:lvl5pPr marL="2057400" indent="-228600" eaLnBrk="0" hangingPunct="0">
                <a:tabLst>
                  <a:tab pos="1803400" algn="l"/>
                  <a:tab pos="2759075" algn="ctr"/>
                  <a:tab pos="4279900" algn="l"/>
                  <a:tab pos="5722938" algn="ct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803400" algn="l"/>
                  <a:tab pos="2759075" algn="ctr"/>
                  <a:tab pos="4279900" algn="l"/>
                  <a:tab pos="5722938" algn="ct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803400" algn="l"/>
                  <a:tab pos="2759075" algn="ctr"/>
                  <a:tab pos="4279900" algn="l"/>
                  <a:tab pos="5722938" algn="ct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803400" algn="l"/>
                  <a:tab pos="2759075" algn="ctr"/>
                  <a:tab pos="4279900" algn="l"/>
                  <a:tab pos="5722938" algn="ct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803400" algn="l"/>
                  <a:tab pos="2759075" algn="ctr"/>
                  <a:tab pos="4279900" algn="l"/>
                  <a:tab pos="5722938" algn="ctr"/>
                </a:tabLst>
                <a:defRPr sz="2400">
                  <a:solidFill>
                    <a:schemeClr val="tx1"/>
                  </a:solidFill>
                  <a:latin typeface="Times New Roman" panose="02020603050405020304" pitchFamily="18" charset="0"/>
                </a:defRPr>
              </a:lvl9pPr>
            </a:lstStyle>
            <a:p>
              <a:pPr>
                <a:lnSpc>
                  <a:spcPct val="85000"/>
                </a:lnSpc>
                <a:spcAft>
                  <a:spcPct val="80000"/>
                </a:spcAft>
              </a:pPr>
              <a:r>
                <a:rPr lang="en-US" altLang="en-US" sz="900" dirty="0"/>
                <a:t>		Consumer		Industrial</a:t>
              </a:r>
            </a:p>
            <a:p>
              <a:pPr>
                <a:lnSpc>
                  <a:spcPct val="85000"/>
                </a:lnSpc>
                <a:spcAft>
                  <a:spcPct val="25000"/>
                </a:spcAft>
              </a:pPr>
              <a:endParaRPr lang="en-US" altLang="en-US" sz="900" i="1" dirty="0"/>
            </a:p>
            <a:p>
              <a:pPr>
                <a:lnSpc>
                  <a:spcPct val="85000"/>
                </a:lnSpc>
                <a:spcAft>
                  <a:spcPct val="25000"/>
                </a:spcAft>
              </a:pPr>
              <a:endParaRPr lang="en-US" altLang="en-US" sz="900" i="1" dirty="0"/>
            </a:p>
            <a:p>
              <a:pPr>
                <a:lnSpc>
                  <a:spcPct val="85000"/>
                </a:lnSpc>
                <a:spcAft>
                  <a:spcPct val="25000"/>
                </a:spcAft>
              </a:pPr>
              <a:r>
                <a:rPr lang="en-US" altLang="en-US" sz="900" i="1" dirty="0"/>
                <a:t>Descriptors</a:t>
              </a:r>
              <a:r>
                <a:rPr lang="en-US" altLang="en-US" sz="900" dirty="0"/>
                <a:t>	Age, income, marital status,	Industry, size, location, current</a:t>
              </a:r>
              <a:br>
                <a:rPr lang="en-US" altLang="en-US" sz="900" dirty="0"/>
              </a:br>
              <a:r>
                <a:rPr lang="en-US" altLang="en-US" sz="900" dirty="0"/>
                <a:t>   Demographics	family type &amp; size,	supplier(s), technology utilization,</a:t>
              </a:r>
              <a:br>
                <a:rPr lang="en-US" altLang="en-US" sz="900" dirty="0"/>
              </a:br>
              <a:r>
                <a:rPr lang="en-US" altLang="en-US" sz="900" dirty="0"/>
                <a:t>	gender, social class, etc.	etc.</a:t>
              </a:r>
            </a:p>
            <a:p>
              <a:pPr>
                <a:lnSpc>
                  <a:spcPct val="85000"/>
                </a:lnSpc>
                <a:spcAft>
                  <a:spcPct val="25000"/>
                </a:spcAft>
              </a:pPr>
              <a:r>
                <a:rPr lang="en-US" altLang="en-US" sz="900" dirty="0"/>
                <a:t>  </a:t>
              </a:r>
            </a:p>
            <a:p>
              <a:pPr>
                <a:lnSpc>
                  <a:spcPct val="85000"/>
                </a:lnSpc>
                <a:spcAft>
                  <a:spcPct val="25000"/>
                </a:spcAft>
              </a:pPr>
              <a:r>
                <a:rPr lang="en-US" altLang="en-US" sz="900" dirty="0"/>
                <a:t>   Psychographics	Lifestyle, values, &amp;	Personality characteristics of</a:t>
              </a:r>
              <a:br>
                <a:rPr lang="en-US" altLang="en-US" sz="900" dirty="0"/>
              </a:br>
              <a:r>
                <a:rPr lang="en-US" altLang="en-US" sz="900" dirty="0"/>
                <a:t>	personality characteristics.	decision makers.</a:t>
              </a:r>
            </a:p>
            <a:p>
              <a:pPr>
                <a:lnSpc>
                  <a:spcPct val="85000"/>
                </a:lnSpc>
                <a:spcAft>
                  <a:spcPct val="25000"/>
                </a:spcAft>
              </a:pPr>
              <a:r>
                <a:rPr lang="en-US" altLang="en-US" sz="900" dirty="0"/>
                <a:t>   </a:t>
              </a:r>
            </a:p>
            <a:p>
              <a:pPr>
                <a:lnSpc>
                  <a:spcPct val="85000"/>
                </a:lnSpc>
                <a:spcAft>
                  <a:spcPct val="25000"/>
                </a:spcAft>
              </a:pPr>
              <a:r>
                <a:rPr lang="en-US" altLang="en-US" sz="900" dirty="0"/>
                <a:t>   Behavior	Use occasions, usage level,	Use occasions, usage level,</a:t>
              </a:r>
              <a:br>
                <a:rPr lang="en-US" altLang="en-US" sz="900" dirty="0"/>
              </a:br>
              <a:r>
                <a:rPr lang="en-US" altLang="en-US" sz="900" dirty="0"/>
                <a:t>	complementary &amp;	complementary &amp; substitute</a:t>
              </a:r>
              <a:br>
                <a:rPr lang="en-US" altLang="en-US" sz="900" dirty="0"/>
              </a:br>
              <a:r>
                <a:rPr lang="en-US" altLang="en-US" sz="900" dirty="0"/>
                <a:t>	substitute products used,	products used, brand loyalty, order</a:t>
              </a:r>
              <a:br>
                <a:rPr lang="en-US" altLang="en-US" sz="900" dirty="0"/>
              </a:br>
              <a:r>
                <a:rPr lang="en-US" altLang="en-US" sz="900" dirty="0"/>
                <a:t>	brand loyalty, etc.	size, applications, etc.</a:t>
              </a:r>
            </a:p>
            <a:p>
              <a:pPr>
                <a:lnSpc>
                  <a:spcPct val="85000"/>
                </a:lnSpc>
                <a:spcAft>
                  <a:spcPct val="25000"/>
                </a:spcAft>
              </a:pPr>
              <a:r>
                <a:rPr lang="en-US" altLang="en-US" sz="900" dirty="0"/>
                <a:t>   </a:t>
              </a:r>
            </a:p>
            <a:p>
              <a:pPr>
                <a:lnSpc>
                  <a:spcPct val="85000"/>
                </a:lnSpc>
                <a:spcAft>
                  <a:spcPct val="25000"/>
                </a:spcAft>
              </a:pPr>
              <a:r>
                <a:rPr lang="en-US" altLang="en-US" sz="900" dirty="0"/>
                <a:t>  Decision Making	Individual or group	Formalization of purchasing</a:t>
              </a:r>
              <a:br>
                <a:rPr lang="en-US" altLang="en-US" sz="900" dirty="0"/>
              </a:br>
              <a:r>
                <a:rPr lang="en-US" altLang="en-US" sz="900" dirty="0"/>
                <a:t>	(family) choice, low or high	procedures, size &amp; characteristics</a:t>
              </a:r>
              <a:br>
                <a:rPr lang="en-US" altLang="en-US" sz="900" dirty="0"/>
              </a:br>
              <a:r>
                <a:rPr lang="en-US" altLang="en-US" sz="900" dirty="0"/>
                <a:t>	involvement purchase,	of decision making group, use of</a:t>
              </a:r>
              <a:br>
                <a:rPr lang="en-US" altLang="en-US" sz="900" dirty="0"/>
              </a:br>
              <a:r>
                <a:rPr lang="en-US" altLang="en-US" sz="900" dirty="0"/>
                <a:t>	attitudes and knowledge	outside consultants, purchasing</a:t>
              </a:r>
              <a:br>
                <a:rPr lang="en-US" altLang="en-US" sz="900" dirty="0"/>
              </a:br>
              <a:r>
                <a:rPr lang="en-US" altLang="en-US" sz="900" dirty="0"/>
                <a:t>	about product class, price	criteria, (de) centralizing buying,</a:t>
              </a:r>
              <a:br>
                <a:rPr lang="en-US" altLang="en-US" sz="900" dirty="0"/>
              </a:br>
              <a:r>
                <a:rPr lang="en-US" altLang="en-US" sz="900" dirty="0"/>
                <a:t>	sensitivity, etc.	price sensitivity, switching costs, etc.</a:t>
              </a:r>
            </a:p>
          </p:txBody>
        </p:sp>
        <p:sp>
          <p:nvSpPr>
            <p:cNvPr id="10249" name="Line 9">
              <a:extLst>
                <a:ext uri="{FF2B5EF4-FFF2-40B4-BE49-F238E27FC236}">
                  <a16:creationId xmlns:a16="http://schemas.microsoft.com/office/drawing/2014/main" id="{B4CF5D45-0827-0342-877B-A6EDCB70DC10}"/>
                </a:ext>
              </a:extLst>
            </p:cNvPr>
            <p:cNvSpPr>
              <a:spLocks noChangeShapeType="1"/>
            </p:cNvSpPr>
            <p:nvPr/>
          </p:nvSpPr>
          <p:spPr bwMode="auto">
            <a:xfrm>
              <a:off x="592" y="1098"/>
              <a:ext cx="455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250" name="Line 10">
              <a:extLst>
                <a:ext uri="{FF2B5EF4-FFF2-40B4-BE49-F238E27FC236}">
                  <a16:creationId xmlns:a16="http://schemas.microsoft.com/office/drawing/2014/main" id="{E69A33E6-AB20-1346-AC69-3DCF1C88FC10}"/>
                </a:ext>
              </a:extLst>
            </p:cNvPr>
            <p:cNvSpPr>
              <a:spLocks noChangeShapeType="1"/>
            </p:cNvSpPr>
            <p:nvPr/>
          </p:nvSpPr>
          <p:spPr bwMode="auto">
            <a:xfrm>
              <a:off x="590" y="1343"/>
              <a:ext cx="4558"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251" name="Line 11">
              <a:extLst>
                <a:ext uri="{FF2B5EF4-FFF2-40B4-BE49-F238E27FC236}">
                  <a16:creationId xmlns:a16="http://schemas.microsoft.com/office/drawing/2014/main" id="{EFDBEF2D-7E71-5C48-9A5E-611B1C9A7307}"/>
                </a:ext>
              </a:extLst>
            </p:cNvPr>
            <p:cNvSpPr>
              <a:spLocks noChangeShapeType="1"/>
            </p:cNvSpPr>
            <p:nvPr/>
          </p:nvSpPr>
          <p:spPr bwMode="auto">
            <a:xfrm>
              <a:off x="589" y="4224"/>
              <a:ext cx="4559"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Tree>
    <p:custDataLst>
      <p:tags r:id="rId1"/>
    </p:custDataLst>
    <p:extLst>
      <p:ext uri="{BB962C8B-B14F-4D97-AF65-F5344CB8AC3E}">
        <p14:creationId xmlns:p14="http://schemas.microsoft.com/office/powerpoint/2010/main" val="82379612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bird&#10;&#10;Description automatically generated">
            <a:extLst>
              <a:ext uri="{FF2B5EF4-FFF2-40B4-BE49-F238E27FC236}">
                <a16:creationId xmlns:a16="http://schemas.microsoft.com/office/drawing/2014/main" id="{4BDB5E73-EC70-1A44-A110-D049F38B5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352550"/>
            <a:ext cx="4635300" cy="3181350"/>
          </a:xfrm>
          <a:prstGeom prst="rect">
            <a:avLst/>
          </a:prstGeom>
        </p:spPr>
      </p:pic>
    </p:spTree>
    <p:extLst>
      <p:ext uri="{BB962C8B-B14F-4D97-AF65-F5344CB8AC3E}">
        <p14:creationId xmlns:p14="http://schemas.microsoft.com/office/powerpoint/2010/main" val="4283495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CAB4C5E0-01A9-C54B-A397-E1904CA7C244}"/>
              </a:ext>
            </a:extLst>
          </p:cNvPr>
          <p:cNvSpPr>
            <a:spLocks noGrp="1" noChangeArrowheads="1"/>
          </p:cNvSpPr>
          <p:nvPr>
            <p:ph type="title"/>
          </p:nvPr>
        </p:nvSpPr>
        <p:spPr/>
        <p:txBody>
          <a:bodyPr/>
          <a:lstStyle/>
          <a:p>
            <a:r>
              <a:rPr lang="en-US" altLang="en-US"/>
              <a:t>Choosing Market Segments to Target</a:t>
            </a:r>
          </a:p>
        </p:txBody>
      </p:sp>
      <p:sp>
        <p:nvSpPr>
          <p:cNvPr id="78851" name="Rectangle 3">
            <a:extLst>
              <a:ext uri="{FF2B5EF4-FFF2-40B4-BE49-F238E27FC236}">
                <a16:creationId xmlns:a16="http://schemas.microsoft.com/office/drawing/2014/main" id="{0AAE6E38-5FD1-1D40-B706-9F32B9865422}"/>
              </a:ext>
            </a:extLst>
          </p:cNvPr>
          <p:cNvSpPr>
            <a:spLocks noGrp="1" noChangeArrowheads="1"/>
          </p:cNvSpPr>
          <p:nvPr>
            <p:ph type="body" idx="1"/>
          </p:nvPr>
        </p:nvSpPr>
        <p:spPr/>
        <p:txBody>
          <a:bodyPr/>
          <a:lstStyle/>
          <a:p>
            <a:r>
              <a:rPr lang="en-US" altLang="en-US" sz="1950"/>
              <a:t>Once an organization has identified its most promising market segments, it must decide whether to target one segment or several segments</a:t>
            </a:r>
          </a:p>
          <a:p>
            <a:endParaRPr lang="en-US" altLang="en-US" sz="1950"/>
          </a:p>
          <a:p>
            <a:r>
              <a:rPr lang="en-US" altLang="en-US" sz="1950"/>
              <a:t>Each targeted segment will then receive a specially designed </a:t>
            </a:r>
            <a:r>
              <a:rPr lang="en-US" altLang="en-US" sz="1950" i="1"/>
              <a:t>marketing mix</a:t>
            </a:r>
            <a:r>
              <a:rPr lang="en-US" altLang="en-US" sz="1950"/>
              <a:t> — i.e., a specially tailored product, price, distribution network and/or promotional campaign</a:t>
            </a:r>
          </a:p>
        </p:txBody>
      </p:sp>
    </p:spTree>
    <p:extLst>
      <p:ext uri="{BB962C8B-B14F-4D97-AF65-F5344CB8AC3E}">
        <p14:creationId xmlns:p14="http://schemas.microsoft.com/office/powerpoint/2010/main" val="136621990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E703B0D3-9237-B14F-9C0C-3F9AA7662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352550"/>
            <a:ext cx="4304470" cy="3340511"/>
          </a:xfrm>
          <a:prstGeom prst="rect">
            <a:avLst/>
          </a:prstGeom>
        </p:spPr>
      </p:pic>
    </p:spTree>
    <p:extLst>
      <p:ext uri="{BB962C8B-B14F-4D97-AF65-F5344CB8AC3E}">
        <p14:creationId xmlns:p14="http://schemas.microsoft.com/office/powerpoint/2010/main" val="3257385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576870DC-622D-D642-B712-42C81E487CAD}"/>
              </a:ext>
            </a:extLst>
          </p:cNvPr>
          <p:cNvSpPr>
            <a:spLocks noGrp="1" noChangeArrowheads="1"/>
          </p:cNvSpPr>
          <p:nvPr>
            <p:ph type="title"/>
          </p:nvPr>
        </p:nvSpPr>
        <p:spPr/>
        <p:txBody>
          <a:bodyPr/>
          <a:lstStyle/>
          <a:p>
            <a:r>
              <a:rPr lang="en-US" altLang="en-US"/>
              <a:t>Market Targeting Strategies</a:t>
            </a:r>
          </a:p>
        </p:txBody>
      </p:sp>
      <p:sp>
        <p:nvSpPr>
          <p:cNvPr id="132099" name="Rectangle 3">
            <a:extLst>
              <a:ext uri="{FF2B5EF4-FFF2-40B4-BE49-F238E27FC236}">
                <a16:creationId xmlns:a16="http://schemas.microsoft.com/office/drawing/2014/main" id="{CAF4034E-7B28-4348-A7C7-4A54001068F1}"/>
              </a:ext>
            </a:extLst>
          </p:cNvPr>
          <p:cNvSpPr>
            <a:spLocks noGrp="1" noChangeArrowheads="1"/>
          </p:cNvSpPr>
          <p:nvPr>
            <p:ph type="body" idx="1"/>
          </p:nvPr>
        </p:nvSpPr>
        <p:spPr/>
        <p:txBody>
          <a:bodyPr/>
          <a:lstStyle/>
          <a:p>
            <a:pPr marL="428625" indent="-428625">
              <a:buNone/>
            </a:pPr>
            <a:r>
              <a:rPr lang="en-US" altLang="en-US"/>
              <a:t>There are three basic types of strategies:</a:t>
            </a:r>
          </a:p>
          <a:p>
            <a:pPr marL="428625" indent="-428625">
              <a:buFont typeface="Wingdings" pitchFamily="2" charset="2"/>
              <a:buAutoNum type="arabicPeriod"/>
            </a:pPr>
            <a:r>
              <a:rPr lang="en-US" altLang="en-US"/>
              <a:t>Undifferentiated</a:t>
            </a:r>
          </a:p>
          <a:p>
            <a:pPr marL="428625" indent="-428625">
              <a:buFont typeface="Wingdings" pitchFamily="2" charset="2"/>
              <a:buAutoNum type="arabicPeriod"/>
            </a:pPr>
            <a:r>
              <a:rPr lang="en-US" altLang="en-US"/>
              <a:t>Multisegment (Differentiated)</a:t>
            </a:r>
          </a:p>
          <a:p>
            <a:pPr marL="428625" indent="-428625">
              <a:buFont typeface="Wingdings" pitchFamily="2" charset="2"/>
              <a:buAutoNum type="arabicPeriod"/>
            </a:pPr>
            <a:r>
              <a:rPr lang="en-US" altLang="en-US"/>
              <a:t>Concentration (Niche)</a:t>
            </a:r>
          </a:p>
          <a:p>
            <a:pPr marL="428625" indent="-428625">
              <a:buFont typeface="Wingdings" pitchFamily="2" charset="2"/>
              <a:buAutoNum type="arabicPeriod"/>
            </a:pPr>
            <a:endParaRPr lang="en-US" altLang="en-US"/>
          </a:p>
        </p:txBody>
      </p:sp>
    </p:spTree>
    <p:extLst>
      <p:ext uri="{BB962C8B-B14F-4D97-AF65-F5344CB8AC3E}">
        <p14:creationId xmlns:p14="http://schemas.microsoft.com/office/powerpoint/2010/main" val="3748161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DBECFE83-077A-F64E-BF44-6B4D65CD6E15}"/>
              </a:ext>
            </a:extLst>
          </p:cNvPr>
          <p:cNvSpPr>
            <a:spLocks noGrp="1" noChangeArrowheads="1"/>
          </p:cNvSpPr>
          <p:nvPr>
            <p:ph type="title"/>
          </p:nvPr>
        </p:nvSpPr>
        <p:spPr/>
        <p:txBody>
          <a:bodyPr/>
          <a:lstStyle/>
          <a:p>
            <a:r>
              <a:rPr lang="en-US" altLang="en-US"/>
              <a:t>Positioning</a:t>
            </a:r>
          </a:p>
        </p:txBody>
      </p:sp>
      <p:sp>
        <p:nvSpPr>
          <p:cNvPr id="82947" name="Rectangle 3">
            <a:extLst>
              <a:ext uri="{FF2B5EF4-FFF2-40B4-BE49-F238E27FC236}">
                <a16:creationId xmlns:a16="http://schemas.microsoft.com/office/drawing/2014/main" id="{43FE25E3-E914-5149-881C-E2E6D72957C3}"/>
              </a:ext>
            </a:extLst>
          </p:cNvPr>
          <p:cNvSpPr>
            <a:spLocks noGrp="1" noChangeArrowheads="1"/>
          </p:cNvSpPr>
          <p:nvPr>
            <p:ph type="body" idx="1"/>
          </p:nvPr>
        </p:nvSpPr>
        <p:spPr>
          <a:xfrm>
            <a:off x="1485900" y="857250"/>
            <a:ext cx="6172200" cy="3740944"/>
          </a:xfrm>
        </p:spPr>
        <p:txBody>
          <a:bodyPr/>
          <a:lstStyle/>
          <a:p>
            <a:endParaRPr lang="en-US" altLang="en-US" sz="1950"/>
          </a:p>
          <a:p>
            <a:r>
              <a:rPr lang="en-US" altLang="en-US" sz="2100"/>
              <a:t>Deciding how the firm wants the company and its brands to be perceived and evaluated by target markets</a:t>
            </a:r>
          </a:p>
          <a:p>
            <a:r>
              <a:rPr lang="en-US" altLang="en-US" sz="2100"/>
              <a:t>Differentiating the product from other products of the firm or its competition</a:t>
            </a:r>
          </a:p>
        </p:txBody>
      </p:sp>
    </p:spTree>
    <p:extLst>
      <p:ext uri="{BB962C8B-B14F-4D97-AF65-F5344CB8AC3E}">
        <p14:creationId xmlns:p14="http://schemas.microsoft.com/office/powerpoint/2010/main" val="333856645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25D9AACA-9D27-EE45-B91A-7B15E180EA1F}"/>
              </a:ext>
            </a:extLst>
          </p:cNvPr>
          <p:cNvSpPr>
            <a:spLocks noGrp="1" noChangeArrowheads="1"/>
          </p:cNvSpPr>
          <p:nvPr>
            <p:ph type="title"/>
          </p:nvPr>
        </p:nvSpPr>
        <p:spPr/>
        <p:txBody>
          <a:bodyPr/>
          <a:lstStyle/>
          <a:p>
            <a:r>
              <a:rPr lang="en-US" altLang="en-US"/>
              <a:t>Mass-marketing</a:t>
            </a:r>
          </a:p>
        </p:txBody>
      </p:sp>
      <p:sp>
        <p:nvSpPr>
          <p:cNvPr id="67587" name="Rectangle 3">
            <a:extLst>
              <a:ext uri="{FF2B5EF4-FFF2-40B4-BE49-F238E27FC236}">
                <a16:creationId xmlns:a16="http://schemas.microsoft.com/office/drawing/2014/main" id="{4E252AD7-0798-2846-BE5C-7D7BAE0A0D34}"/>
              </a:ext>
            </a:extLst>
          </p:cNvPr>
          <p:cNvSpPr>
            <a:spLocks noGrp="1" noChangeArrowheads="1"/>
          </p:cNvSpPr>
          <p:nvPr>
            <p:ph type="body" sz="half" idx="1"/>
          </p:nvPr>
        </p:nvSpPr>
        <p:spPr>
          <a:xfrm>
            <a:off x="1485900" y="2495550"/>
            <a:ext cx="5886450" cy="762000"/>
          </a:xfrm>
        </p:spPr>
        <p:txBody>
          <a:bodyPr/>
          <a:lstStyle/>
          <a:p>
            <a:r>
              <a:rPr lang="en-US" altLang="en-US" dirty="0"/>
              <a:t>A strategy that presumes there is </a:t>
            </a:r>
            <a:r>
              <a:rPr lang="en-US" altLang="en-US" i="1" dirty="0"/>
              <a:t>one undifferentiated market</a:t>
            </a:r>
            <a:r>
              <a:rPr lang="en-US" altLang="en-US" dirty="0"/>
              <a:t> and that one product will appeal to all consumers in that market.</a:t>
            </a:r>
          </a:p>
          <a:p>
            <a:endParaRPr lang="en-US" altLang="en-US" dirty="0"/>
          </a:p>
          <a:p>
            <a:pPr>
              <a:buFont typeface="Wingdings" pitchFamily="2" charset="2"/>
              <a:buNone/>
            </a:pPr>
            <a:endParaRPr lang="en-US" altLang="en-US" dirty="0"/>
          </a:p>
          <a:p>
            <a:pPr>
              <a:buFont typeface="Wingdings" pitchFamily="2" charset="2"/>
              <a:buNone/>
            </a:pPr>
            <a:endParaRPr lang="en-US" altLang="en-US" dirty="0"/>
          </a:p>
        </p:txBody>
      </p:sp>
    </p:spTree>
    <p:extLst>
      <p:ext uri="{BB962C8B-B14F-4D97-AF65-F5344CB8AC3E}">
        <p14:creationId xmlns:p14="http://schemas.microsoft.com/office/powerpoint/2010/main" val="370912104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a:extLst>
              <a:ext uri="{FF2B5EF4-FFF2-40B4-BE49-F238E27FC236}">
                <a16:creationId xmlns:a16="http://schemas.microsoft.com/office/drawing/2014/main" id="{FC07DCF5-96ED-514F-96D8-86942FDB869C}"/>
              </a:ext>
            </a:extLst>
          </p:cNvPr>
          <p:cNvSpPr>
            <a:spLocks noGrp="1" noChangeArrowheads="1"/>
          </p:cNvSpPr>
          <p:nvPr>
            <p:ph type="body" idx="1"/>
          </p:nvPr>
        </p:nvSpPr>
        <p:spPr/>
        <p:txBody>
          <a:bodyPr/>
          <a:lstStyle/>
          <a:p>
            <a:r>
              <a:rPr lang="en-US" altLang="en-US"/>
              <a:t>Positioning complements and is an integral part of the company’s segmentation strategy and selection of target markets</a:t>
            </a:r>
          </a:p>
          <a:p>
            <a:r>
              <a:rPr lang="en-US" altLang="en-US"/>
              <a:t>The same product can be positioned differently to different market segments</a:t>
            </a:r>
          </a:p>
          <a:p>
            <a:r>
              <a:rPr lang="en-US" altLang="en-US"/>
              <a:t>The result of successful positioning is a distinctive brand image on which consumers rely in making product choices</a:t>
            </a:r>
          </a:p>
        </p:txBody>
      </p:sp>
    </p:spTree>
    <p:extLst>
      <p:ext uri="{BB962C8B-B14F-4D97-AF65-F5344CB8AC3E}">
        <p14:creationId xmlns:p14="http://schemas.microsoft.com/office/powerpoint/2010/main" val="2628817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Segmentation Process</a:t>
            </a:r>
          </a:p>
        </p:txBody>
      </p:sp>
      <p:sp>
        <p:nvSpPr>
          <p:cNvPr id="3" name="Content Placeholder 2"/>
          <p:cNvSpPr>
            <a:spLocks noGrp="1"/>
          </p:cNvSpPr>
          <p:nvPr>
            <p:ph idx="1"/>
          </p:nvPr>
        </p:nvSpPr>
        <p:spPr>
          <a:xfrm>
            <a:off x="628650" y="1369219"/>
            <a:ext cx="7886700" cy="3587792"/>
          </a:xfrm>
        </p:spPr>
        <p:txBody>
          <a:bodyPr>
            <a:normAutofit/>
          </a:bodyPr>
          <a:lstStyle/>
          <a:p>
            <a:r>
              <a:rPr lang="en-US" dirty="0"/>
              <a:t>Step 0: Identify your passions</a:t>
            </a:r>
          </a:p>
          <a:p>
            <a:pPr lvl="1"/>
            <a:r>
              <a:rPr lang="en-US" dirty="0"/>
              <a:t>E.g., Technology (i.e., expertise) &amp; Education (i.e., domain/market)</a:t>
            </a:r>
          </a:p>
          <a:p>
            <a:pPr lvl="1"/>
            <a:endParaRPr lang="en-US" dirty="0"/>
          </a:p>
          <a:p>
            <a:r>
              <a:rPr lang="en-US" dirty="0"/>
              <a:t>Step 1: Start with a “generic” idea</a:t>
            </a:r>
          </a:p>
          <a:p>
            <a:pPr lvl="1"/>
            <a:r>
              <a:rPr lang="en-US" dirty="0"/>
              <a:t>E.g., I want to improve education through technology</a:t>
            </a:r>
          </a:p>
          <a:p>
            <a:pPr lvl="1"/>
            <a:endParaRPr lang="en-US" dirty="0"/>
          </a:p>
          <a:p>
            <a:r>
              <a:rPr lang="en-US" dirty="0"/>
              <a:t>Step 2: Identify potential “industries” of your selected domain</a:t>
            </a:r>
          </a:p>
          <a:p>
            <a:pPr lvl="1"/>
            <a:r>
              <a:rPr lang="en-US" dirty="0"/>
              <a:t>E.g., Universities, schools, centers, etc.,</a:t>
            </a:r>
          </a:p>
          <a:p>
            <a:pPr lvl="1"/>
            <a:endParaRPr lang="en-US" dirty="0"/>
          </a:p>
          <a:p>
            <a:r>
              <a:rPr lang="en-US" dirty="0"/>
              <a:t>Step 3: Identify all “end-users” in your industries</a:t>
            </a:r>
          </a:p>
          <a:p>
            <a:pPr lvl="1"/>
            <a:r>
              <a:rPr lang="en-US" dirty="0"/>
              <a:t>End-users are potential people who will use your potential product</a:t>
            </a:r>
          </a:p>
          <a:p>
            <a:pPr lvl="2"/>
            <a:r>
              <a:rPr lang="en-US" dirty="0"/>
              <a:t>E.g., Teachers, Students, Administrators, Parents, etc., </a:t>
            </a:r>
          </a:p>
          <a:p>
            <a:endParaRPr lang="en-US" dirty="0"/>
          </a:p>
        </p:txBody>
      </p:sp>
    </p:spTree>
    <p:extLst>
      <p:ext uri="{BB962C8B-B14F-4D97-AF65-F5344CB8AC3E}">
        <p14:creationId xmlns:p14="http://schemas.microsoft.com/office/powerpoint/2010/main" val="325934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Segmentation Process</a:t>
            </a:r>
          </a:p>
        </p:txBody>
      </p:sp>
      <p:sp>
        <p:nvSpPr>
          <p:cNvPr id="3" name="Content Placeholder 2"/>
          <p:cNvSpPr>
            <a:spLocks noGrp="1"/>
          </p:cNvSpPr>
          <p:nvPr>
            <p:ph idx="1"/>
          </p:nvPr>
        </p:nvSpPr>
        <p:spPr>
          <a:xfrm>
            <a:off x="628650" y="1369219"/>
            <a:ext cx="7886700" cy="3503571"/>
          </a:xfrm>
        </p:spPr>
        <p:txBody>
          <a:bodyPr>
            <a:normAutofit/>
          </a:bodyPr>
          <a:lstStyle/>
          <a:p>
            <a:r>
              <a:rPr lang="en-US" dirty="0"/>
              <a:t>Step 3 (Cont’d): Identify all “end-users” in your industries</a:t>
            </a:r>
          </a:p>
          <a:p>
            <a:pPr lvl="1"/>
            <a:r>
              <a:rPr lang="en-US" dirty="0"/>
              <a:t>End-users are not necessarily “economic buyers”</a:t>
            </a:r>
          </a:p>
          <a:p>
            <a:pPr lvl="2"/>
            <a:r>
              <a:rPr lang="en-US" dirty="0"/>
              <a:t>E.g., Schools do not use course or advising systems, but teachers do</a:t>
            </a:r>
          </a:p>
          <a:p>
            <a:pPr lvl="2"/>
            <a:endParaRPr lang="en-US" dirty="0"/>
          </a:p>
          <a:p>
            <a:r>
              <a:rPr lang="en-US" dirty="0"/>
              <a:t>Step 4: Identify different “tasks” your end-users perform </a:t>
            </a:r>
          </a:p>
          <a:p>
            <a:pPr lvl="1"/>
            <a:r>
              <a:rPr lang="en-US" dirty="0"/>
              <a:t>E.g., Teachers teach, grade, advise, etc.,</a:t>
            </a:r>
          </a:p>
          <a:p>
            <a:pPr lvl="1"/>
            <a:endParaRPr lang="en-US" dirty="0"/>
          </a:p>
          <a:p>
            <a:r>
              <a:rPr lang="en-US" dirty="0"/>
              <a:t>Step 5: Identify different “specialties” of your end-users</a:t>
            </a:r>
            <a:endParaRPr lang="is-IS" dirty="0"/>
          </a:p>
          <a:p>
            <a:endParaRPr lang="is-IS" dirty="0"/>
          </a:p>
          <a:p>
            <a:r>
              <a:rPr lang="is-IS" dirty="0"/>
              <a:t>...</a:t>
            </a:r>
          </a:p>
          <a:p>
            <a:endParaRPr lang="en-US" dirty="0"/>
          </a:p>
          <a:p>
            <a:endParaRPr lang="en-US" dirty="0"/>
          </a:p>
          <a:p>
            <a:pPr lvl="1"/>
            <a:endParaRPr lang="en-US" dirty="0"/>
          </a:p>
        </p:txBody>
      </p:sp>
      <p:sp>
        <p:nvSpPr>
          <p:cNvPr id="4" name="Down Arrow 3"/>
          <p:cNvSpPr/>
          <p:nvPr/>
        </p:nvSpPr>
        <p:spPr>
          <a:xfrm>
            <a:off x="7585107" y="3019634"/>
            <a:ext cx="930244" cy="1154317"/>
          </a:xfrm>
          <a:prstGeom prst="down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495957" y="2131062"/>
            <a:ext cx="3108543" cy="923330"/>
          </a:xfrm>
          <a:prstGeom prst="rect">
            <a:avLst/>
          </a:prstGeom>
          <a:noFill/>
        </p:spPr>
        <p:txBody>
          <a:bodyPr wrap="none" rtlCol="0">
            <a:spAutoFit/>
          </a:bodyPr>
          <a:lstStyle/>
          <a:p>
            <a:pPr algn="ctr"/>
            <a:r>
              <a:rPr lang="en-US" b="1" dirty="0">
                <a:solidFill>
                  <a:srgbClr val="00B050"/>
                </a:solidFill>
              </a:rPr>
              <a:t>You can follow </a:t>
            </a:r>
          </a:p>
          <a:p>
            <a:pPr algn="ctr"/>
            <a:r>
              <a:rPr lang="en-US" b="1" dirty="0">
                <a:solidFill>
                  <a:srgbClr val="00B050"/>
                </a:solidFill>
              </a:rPr>
              <a:t>any logical order</a:t>
            </a:r>
          </a:p>
          <a:p>
            <a:pPr algn="ctr"/>
            <a:r>
              <a:rPr lang="en-US" b="1" dirty="0">
                <a:solidFill>
                  <a:srgbClr val="00B050"/>
                </a:solidFill>
              </a:rPr>
              <a:t>and go as deep as you like</a:t>
            </a:r>
          </a:p>
        </p:txBody>
      </p:sp>
    </p:spTree>
    <p:extLst>
      <p:ext uri="{BB962C8B-B14F-4D97-AF65-F5344CB8AC3E}">
        <p14:creationId xmlns:p14="http://schemas.microsoft.com/office/powerpoint/2010/main" val="397579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a:t>
            </a:r>
          </a:p>
        </p:txBody>
      </p:sp>
      <p:sp>
        <p:nvSpPr>
          <p:cNvPr id="4" name="Rounded Rectangle 3"/>
          <p:cNvSpPr/>
          <p:nvPr/>
        </p:nvSpPr>
        <p:spPr>
          <a:xfrm>
            <a:off x="3480132" y="1318305"/>
            <a:ext cx="1720516" cy="409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Improve Education through Technology</a:t>
            </a:r>
          </a:p>
        </p:txBody>
      </p:sp>
      <p:sp>
        <p:nvSpPr>
          <p:cNvPr id="5" name="Rounded Rectangle 4"/>
          <p:cNvSpPr/>
          <p:nvPr/>
        </p:nvSpPr>
        <p:spPr>
          <a:xfrm>
            <a:off x="442830" y="2705045"/>
            <a:ext cx="1257301" cy="409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Students</a:t>
            </a:r>
          </a:p>
        </p:txBody>
      </p:sp>
      <p:sp>
        <p:nvSpPr>
          <p:cNvPr id="6" name="Rounded Rectangle 5"/>
          <p:cNvSpPr/>
          <p:nvPr/>
        </p:nvSpPr>
        <p:spPr>
          <a:xfrm>
            <a:off x="3743822" y="2702218"/>
            <a:ext cx="1257301" cy="409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Administrators</a:t>
            </a:r>
          </a:p>
        </p:txBody>
      </p:sp>
      <p:sp>
        <p:nvSpPr>
          <p:cNvPr id="7" name="Rounded Rectangle 6"/>
          <p:cNvSpPr/>
          <p:nvPr/>
        </p:nvSpPr>
        <p:spPr>
          <a:xfrm>
            <a:off x="1842332" y="2702218"/>
            <a:ext cx="1257301" cy="409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Professors</a:t>
            </a:r>
          </a:p>
        </p:txBody>
      </p:sp>
      <p:sp>
        <p:nvSpPr>
          <p:cNvPr id="9" name="Rounded Rectangle 8"/>
          <p:cNvSpPr/>
          <p:nvPr/>
        </p:nvSpPr>
        <p:spPr>
          <a:xfrm>
            <a:off x="2173240" y="2015889"/>
            <a:ext cx="1257301" cy="409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Universities</a:t>
            </a:r>
          </a:p>
        </p:txBody>
      </p:sp>
      <p:sp>
        <p:nvSpPr>
          <p:cNvPr id="11" name="Rounded Rectangle 10"/>
          <p:cNvSpPr/>
          <p:nvPr/>
        </p:nvSpPr>
        <p:spPr>
          <a:xfrm>
            <a:off x="5656446" y="2031972"/>
            <a:ext cx="1257301" cy="409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Education Centers</a:t>
            </a:r>
          </a:p>
        </p:txBody>
      </p:sp>
      <p:sp>
        <p:nvSpPr>
          <p:cNvPr id="12" name="Rounded Rectangle 11"/>
          <p:cNvSpPr/>
          <p:nvPr/>
        </p:nvSpPr>
        <p:spPr>
          <a:xfrm>
            <a:off x="4285404" y="3313198"/>
            <a:ext cx="1257301" cy="409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Sociology </a:t>
            </a:r>
            <a:endParaRPr lang="en-US" sz="1050" dirty="0"/>
          </a:p>
        </p:txBody>
      </p:sp>
      <p:sp>
        <p:nvSpPr>
          <p:cNvPr id="13" name="Rounded Rectangle 12"/>
          <p:cNvSpPr/>
          <p:nvPr/>
        </p:nvSpPr>
        <p:spPr>
          <a:xfrm>
            <a:off x="918907" y="3313349"/>
            <a:ext cx="1257301" cy="409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Business</a:t>
            </a:r>
          </a:p>
        </p:txBody>
      </p:sp>
      <p:sp>
        <p:nvSpPr>
          <p:cNvPr id="15" name="Rounded Rectangle 14"/>
          <p:cNvSpPr/>
          <p:nvPr/>
        </p:nvSpPr>
        <p:spPr>
          <a:xfrm>
            <a:off x="1154192" y="3921501"/>
            <a:ext cx="1257301" cy="409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Teaching</a:t>
            </a:r>
          </a:p>
        </p:txBody>
      </p:sp>
      <p:sp>
        <p:nvSpPr>
          <p:cNvPr id="16" name="Rounded Rectangle 15"/>
          <p:cNvSpPr/>
          <p:nvPr/>
        </p:nvSpPr>
        <p:spPr>
          <a:xfrm>
            <a:off x="2596388" y="3921501"/>
            <a:ext cx="1257301" cy="409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Grading</a:t>
            </a:r>
          </a:p>
        </p:txBody>
      </p:sp>
      <p:sp>
        <p:nvSpPr>
          <p:cNvPr id="17" name="Rounded Rectangle 16"/>
          <p:cNvSpPr/>
          <p:nvPr/>
        </p:nvSpPr>
        <p:spPr>
          <a:xfrm>
            <a:off x="4372472" y="3921501"/>
            <a:ext cx="1257301" cy="409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Advising</a:t>
            </a:r>
          </a:p>
        </p:txBody>
      </p:sp>
      <p:sp>
        <p:nvSpPr>
          <p:cNvPr id="18" name="TextBox 17"/>
          <p:cNvSpPr txBox="1"/>
          <p:nvPr/>
        </p:nvSpPr>
        <p:spPr>
          <a:xfrm>
            <a:off x="5320406" y="1335620"/>
            <a:ext cx="1029449" cy="261610"/>
          </a:xfrm>
          <a:prstGeom prst="rect">
            <a:avLst/>
          </a:prstGeom>
          <a:noFill/>
        </p:spPr>
        <p:txBody>
          <a:bodyPr wrap="none" rtlCol="0">
            <a:spAutoFit/>
          </a:bodyPr>
          <a:lstStyle/>
          <a:p>
            <a:r>
              <a:rPr lang="en-US" sz="1050" b="1"/>
              <a:t>Generic Idea</a:t>
            </a:r>
          </a:p>
        </p:txBody>
      </p:sp>
      <p:sp>
        <p:nvSpPr>
          <p:cNvPr id="19" name="Rounded Rectangle 18"/>
          <p:cNvSpPr/>
          <p:nvPr/>
        </p:nvSpPr>
        <p:spPr>
          <a:xfrm>
            <a:off x="3711023" y="2021588"/>
            <a:ext cx="1257301" cy="409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Schools</a:t>
            </a:r>
            <a:endParaRPr lang="en-US" sz="1050" dirty="0"/>
          </a:p>
        </p:txBody>
      </p:sp>
      <p:sp>
        <p:nvSpPr>
          <p:cNvPr id="20" name="TextBox 19"/>
          <p:cNvSpPr txBox="1"/>
          <p:nvPr/>
        </p:nvSpPr>
        <p:spPr>
          <a:xfrm>
            <a:off x="5102659" y="1952217"/>
            <a:ext cx="381836" cy="276999"/>
          </a:xfrm>
          <a:prstGeom prst="rect">
            <a:avLst/>
          </a:prstGeom>
          <a:noFill/>
        </p:spPr>
        <p:txBody>
          <a:bodyPr wrap="none" rtlCol="0">
            <a:spAutoFit/>
          </a:bodyPr>
          <a:lstStyle/>
          <a:p>
            <a:r>
              <a:rPr lang="is-IS" sz="1200" dirty="0"/>
              <a:t>….</a:t>
            </a:r>
            <a:endParaRPr lang="en-US" sz="1200" dirty="0"/>
          </a:p>
        </p:txBody>
      </p:sp>
      <p:sp>
        <p:nvSpPr>
          <p:cNvPr id="21" name="TextBox 20"/>
          <p:cNvSpPr txBox="1"/>
          <p:nvPr/>
        </p:nvSpPr>
        <p:spPr>
          <a:xfrm>
            <a:off x="6976573" y="2078714"/>
            <a:ext cx="857927" cy="261610"/>
          </a:xfrm>
          <a:prstGeom prst="rect">
            <a:avLst/>
          </a:prstGeom>
          <a:noFill/>
        </p:spPr>
        <p:txBody>
          <a:bodyPr wrap="none" rtlCol="0">
            <a:spAutoFit/>
          </a:bodyPr>
          <a:lstStyle/>
          <a:p>
            <a:r>
              <a:rPr lang="en-US" sz="1050" b="1" dirty="0"/>
              <a:t>Industries</a:t>
            </a:r>
          </a:p>
        </p:txBody>
      </p:sp>
      <p:sp>
        <p:nvSpPr>
          <p:cNvPr id="22" name="TextBox 21"/>
          <p:cNvSpPr txBox="1"/>
          <p:nvPr/>
        </p:nvSpPr>
        <p:spPr>
          <a:xfrm>
            <a:off x="3225038" y="2643528"/>
            <a:ext cx="381836" cy="276999"/>
          </a:xfrm>
          <a:prstGeom prst="rect">
            <a:avLst/>
          </a:prstGeom>
          <a:noFill/>
        </p:spPr>
        <p:txBody>
          <a:bodyPr wrap="none" rtlCol="0">
            <a:spAutoFit/>
          </a:bodyPr>
          <a:lstStyle/>
          <a:p>
            <a:r>
              <a:rPr lang="is-IS" sz="1200" dirty="0"/>
              <a:t>….</a:t>
            </a:r>
            <a:endParaRPr lang="en-US" sz="1200" dirty="0"/>
          </a:p>
        </p:txBody>
      </p:sp>
      <p:sp>
        <p:nvSpPr>
          <p:cNvPr id="23" name="Rounded Rectangle 22"/>
          <p:cNvSpPr/>
          <p:nvPr/>
        </p:nvSpPr>
        <p:spPr>
          <a:xfrm>
            <a:off x="2361115" y="3313198"/>
            <a:ext cx="1257301" cy="409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Computer Science</a:t>
            </a:r>
          </a:p>
        </p:txBody>
      </p:sp>
      <p:sp>
        <p:nvSpPr>
          <p:cNvPr id="24" name="TextBox 23"/>
          <p:cNvSpPr txBox="1"/>
          <p:nvPr/>
        </p:nvSpPr>
        <p:spPr>
          <a:xfrm>
            <a:off x="3725192" y="3275055"/>
            <a:ext cx="381836" cy="276999"/>
          </a:xfrm>
          <a:prstGeom prst="rect">
            <a:avLst/>
          </a:prstGeom>
          <a:noFill/>
        </p:spPr>
        <p:txBody>
          <a:bodyPr wrap="none" rtlCol="0">
            <a:spAutoFit/>
          </a:bodyPr>
          <a:lstStyle/>
          <a:p>
            <a:r>
              <a:rPr lang="is-IS" sz="1200" dirty="0"/>
              <a:t>….</a:t>
            </a:r>
            <a:endParaRPr lang="en-US" sz="1200" dirty="0"/>
          </a:p>
        </p:txBody>
      </p:sp>
      <p:sp>
        <p:nvSpPr>
          <p:cNvPr id="25" name="TextBox 24"/>
          <p:cNvSpPr txBox="1"/>
          <p:nvPr/>
        </p:nvSpPr>
        <p:spPr>
          <a:xfrm>
            <a:off x="3901587" y="3865783"/>
            <a:ext cx="381836" cy="276999"/>
          </a:xfrm>
          <a:prstGeom prst="rect">
            <a:avLst/>
          </a:prstGeom>
          <a:noFill/>
        </p:spPr>
        <p:txBody>
          <a:bodyPr wrap="none" rtlCol="0">
            <a:spAutoFit/>
          </a:bodyPr>
          <a:lstStyle/>
          <a:p>
            <a:r>
              <a:rPr lang="is-IS" sz="1200" dirty="0"/>
              <a:t>….</a:t>
            </a:r>
            <a:endParaRPr lang="en-US" sz="1200" dirty="0"/>
          </a:p>
        </p:txBody>
      </p:sp>
      <p:sp>
        <p:nvSpPr>
          <p:cNvPr id="26" name="TextBox 25"/>
          <p:cNvSpPr txBox="1"/>
          <p:nvPr/>
        </p:nvSpPr>
        <p:spPr>
          <a:xfrm>
            <a:off x="5277287" y="2733630"/>
            <a:ext cx="891591" cy="261610"/>
          </a:xfrm>
          <a:prstGeom prst="rect">
            <a:avLst/>
          </a:prstGeom>
          <a:noFill/>
        </p:spPr>
        <p:txBody>
          <a:bodyPr wrap="none" rtlCol="0">
            <a:spAutoFit/>
          </a:bodyPr>
          <a:lstStyle/>
          <a:p>
            <a:r>
              <a:rPr lang="en-US" sz="1050" b="1" dirty="0"/>
              <a:t>End-Users</a:t>
            </a:r>
          </a:p>
        </p:txBody>
      </p:sp>
      <p:sp>
        <p:nvSpPr>
          <p:cNvPr id="27" name="TextBox 26"/>
          <p:cNvSpPr txBox="1"/>
          <p:nvPr/>
        </p:nvSpPr>
        <p:spPr>
          <a:xfrm>
            <a:off x="5709538" y="3313198"/>
            <a:ext cx="920445" cy="261610"/>
          </a:xfrm>
          <a:prstGeom prst="rect">
            <a:avLst/>
          </a:prstGeom>
          <a:noFill/>
        </p:spPr>
        <p:txBody>
          <a:bodyPr wrap="none" rtlCol="0">
            <a:spAutoFit/>
          </a:bodyPr>
          <a:lstStyle/>
          <a:p>
            <a:r>
              <a:rPr lang="en-US" sz="1050" b="1" dirty="0"/>
              <a:t>Specialties</a:t>
            </a:r>
          </a:p>
        </p:txBody>
      </p:sp>
      <p:sp>
        <p:nvSpPr>
          <p:cNvPr id="28" name="TextBox 27"/>
          <p:cNvSpPr txBox="1"/>
          <p:nvPr/>
        </p:nvSpPr>
        <p:spPr>
          <a:xfrm>
            <a:off x="5766236" y="3952913"/>
            <a:ext cx="585417" cy="261610"/>
          </a:xfrm>
          <a:prstGeom prst="rect">
            <a:avLst/>
          </a:prstGeom>
          <a:noFill/>
        </p:spPr>
        <p:txBody>
          <a:bodyPr wrap="none" rtlCol="0">
            <a:spAutoFit/>
          </a:bodyPr>
          <a:lstStyle/>
          <a:p>
            <a:r>
              <a:rPr lang="en-US" sz="1050" b="1" dirty="0"/>
              <a:t>Tasks</a:t>
            </a:r>
          </a:p>
        </p:txBody>
      </p:sp>
      <p:sp>
        <p:nvSpPr>
          <p:cNvPr id="31" name="TextBox 30"/>
          <p:cNvSpPr txBox="1"/>
          <p:nvPr/>
        </p:nvSpPr>
        <p:spPr>
          <a:xfrm>
            <a:off x="3146515" y="4529804"/>
            <a:ext cx="260008" cy="435760"/>
          </a:xfrm>
          <a:prstGeom prst="rect">
            <a:avLst/>
          </a:prstGeom>
          <a:noFill/>
        </p:spPr>
        <p:txBody>
          <a:bodyPr wrap="none" rtlCol="0">
            <a:spAutoFit/>
          </a:bodyPr>
          <a:lstStyle/>
          <a:p>
            <a:pPr>
              <a:lnSpc>
                <a:spcPts val="825"/>
              </a:lnSpc>
            </a:pPr>
            <a:r>
              <a:rPr lang="is-IS" sz="2100" dirty="0"/>
              <a:t>.</a:t>
            </a:r>
          </a:p>
          <a:p>
            <a:pPr>
              <a:lnSpc>
                <a:spcPts val="825"/>
              </a:lnSpc>
            </a:pPr>
            <a:r>
              <a:rPr lang="is-IS" sz="2100" dirty="0"/>
              <a:t>.</a:t>
            </a:r>
          </a:p>
          <a:p>
            <a:pPr>
              <a:lnSpc>
                <a:spcPts val="825"/>
              </a:lnSpc>
            </a:pPr>
            <a:r>
              <a:rPr lang="is-IS" sz="2100" dirty="0"/>
              <a:t>.</a:t>
            </a:r>
            <a:endParaRPr lang="en-US" sz="2100" dirty="0"/>
          </a:p>
        </p:txBody>
      </p:sp>
      <p:cxnSp>
        <p:nvCxnSpPr>
          <p:cNvPr id="8" name="Straight Connector 7"/>
          <p:cNvCxnSpPr>
            <a:stCxn id="4" idx="2"/>
            <a:endCxn id="9" idx="0"/>
          </p:cNvCxnSpPr>
          <p:nvPr/>
        </p:nvCxnSpPr>
        <p:spPr>
          <a:xfrm flipH="1">
            <a:off x="2801891" y="1727379"/>
            <a:ext cx="1538499" cy="28851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2"/>
            <a:endCxn id="19" idx="0"/>
          </p:cNvCxnSpPr>
          <p:nvPr/>
        </p:nvCxnSpPr>
        <p:spPr>
          <a:xfrm flipH="1">
            <a:off x="4339674" y="1727379"/>
            <a:ext cx="716" cy="29420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4" idx="2"/>
            <a:endCxn id="11" idx="0"/>
          </p:cNvCxnSpPr>
          <p:nvPr/>
        </p:nvCxnSpPr>
        <p:spPr>
          <a:xfrm>
            <a:off x="4340390" y="1727379"/>
            <a:ext cx="1944707" cy="30459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9" idx="2"/>
            <a:endCxn id="5" idx="0"/>
          </p:cNvCxnSpPr>
          <p:nvPr/>
        </p:nvCxnSpPr>
        <p:spPr>
          <a:xfrm flipH="1">
            <a:off x="1071480" y="2424964"/>
            <a:ext cx="1730411" cy="28008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9" idx="2"/>
            <a:endCxn id="7" idx="0"/>
          </p:cNvCxnSpPr>
          <p:nvPr/>
        </p:nvCxnSpPr>
        <p:spPr>
          <a:xfrm flipH="1">
            <a:off x="2470983" y="2424963"/>
            <a:ext cx="330908" cy="27725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9" idx="2"/>
            <a:endCxn id="6" idx="0"/>
          </p:cNvCxnSpPr>
          <p:nvPr/>
        </p:nvCxnSpPr>
        <p:spPr>
          <a:xfrm>
            <a:off x="2801891" y="2424963"/>
            <a:ext cx="1570582" cy="27725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7" idx="2"/>
            <a:endCxn id="13" idx="0"/>
          </p:cNvCxnSpPr>
          <p:nvPr/>
        </p:nvCxnSpPr>
        <p:spPr>
          <a:xfrm flipH="1">
            <a:off x="1547558" y="3111292"/>
            <a:ext cx="923425" cy="20205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7" idx="2"/>
            <a:endCxn id="23" idx="0"/>
          </p:cNvCxnSpPr>
          <p:nvPr/>
        </p:nvCxnSpPr>
        <p:spPr>
          <a:xfrm>
            <a:off x="2470983" y="3111292"/>
            <a:ext cx="518783" cy="20190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7" idx="2"/>
            <a:endCxn id="12" idx="0"/>
          </p:cNvCxnSpPr>
          <p:nvPr/>
        </p:nvCxnSpPr>
        <p:spPr>
          <a:xfrm>
            <a:off x="2470983" y="3111292"/>
            <a:ext cx="2443072" cy="20190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3" idx="2"/>
            <a:endCxn id="15" idx="0"/>
          </p:cNvCxnSpPr>
          <p:nvPr/>
        </p:nvCxnSpPr>
        <p:spPr>
          <a:xfrm flipH="1">
            <a:off x="1782843" y="3722272"/>
            <a:ext cx="1206923" cy="19922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3" idx="2"/>
            <a:endCxn id="16" idx="0"/>
          </p:cNvCxnSpPr>
          <p:nvPr/>
        </p:nvCxnSpPr>
        <p:spPr>
          <a:xfrm>
            <a:off x="2989766" y="3722272"/>
            <a:ext cx="235273" cy="19922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3" idx="2"/>
            <a:endCxn id="17" idx="0"/>
          </p:cNvCxnSpPr>
          <p:nvPr/>
        </p:nvCxnSpPr>
        <p:spPr>
          <a:xfrm>
            <a:off x="2989766" y="3722272"/>
            <a:ext cx="2011357" cy="19922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41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up)">
                                      <p:cBhvr>
                                        <p:cTn id="13" dur="500"/>
                                        <p:tgtEl>
                                          <p:spTgt spid="14"/>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up)">
                                      <p:cBhvr>
                                        <p:cTn id="16" dur="500"/>
                                        <p:tgtEl>
                                          <p:spTgt spid="19"/>
                                        </p:tgtEl>
                                      </p:cBhvr>
                                    </p:animEffect>
                                  </p:childTnLst>
                                </p:cTn>
                              </p:par>
                              <p:par>
                                <p:cTn id="17" presetID="22" presetClass="entr" presetSubtype="1"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up)">
                                      <p:cBhvr>
                                        <p:cTn id="19" dur="500"/>
                                        <p:tgtEl>
                                          <p:spTgt spid="33"/>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up)">
                                      <p:cBhvr>
                                        <p:cTn id="25" dur="500"/>
                                        <p:tgtEl>
                                          <p:spTgt spid="20"/>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par>
                                <p:cTn id="29" presetID="22" presetClass="entr" presetSubtype="1"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up)">
                                      <p:cBhvr>
                                        <p:cTn id="31" dur="500"/>
                                        <p:tgtEl>
                                          <p:spTgt spid="8"/>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up)">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up)">
                                      <p:cBhvr>
                                        <p:cTn id="42" dur="500"/>
                                        <p:tgtEl>
                                          <p:spTgt spid="7"/>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up)">
                                      <p:cBhvr>
                                        <p:cTn id="45" dur="500"/>
                                        <p:tgtEl>
                                          <p:spTgt spid="22"/>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up)">
                                      <p:cBhvr>
                                        <p:cTn id="48" dur="500"/>
                                        <p:tgtEl>
                                          <p:spTgt spid="6"/>
                                        </p:tgtEl>
                                      </p:cBhvr>
                                    </p:animEffect>
                                  </p:childTnLst>
                                </p:cTn>
                              </p:par>
                              <p:par>
                                <p:cTn id="49" presetID="22" presetClass="entr" presetSubtype="1"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wipe(up)">
                                      <p:cBhvr>
                                        <p:cTn id="51" dur="500"/>
                                        <p:tgtEl>
                                          <p:spTgt spid="39"/>
                                        </p:tgtEl>
                                      </p:cBhvr>
                                    </p:animEffect>
                                  </p:childTnLst>
                                </p:cTn>
                              </p:par>
                              <p:par>
                                <p:cTn id="52" presetID="22" presetClass="entr" presetSubtype="1" fill="hold" nodeType="with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wipe(up)">
                                      <p:cBhvr>
                                        <p:cTn id="54" dur="500"/>
                                        <p:tgtEl>
                                          <p:spTgt spid="37"/>
                                        </p:tgtEl>
                                      </p:cBhvr>
                                    </p:animEffect>
                                  </p:childTnLst>
                                </p:cTn>
                              </p:par>
                              <p:par>
                                <p:cTn id="55" presetID="22" presetClass="entr" presetSubtype="1"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wipe(up)">
                                      <p:cBhvr>
                                        <p:cTn id="57" dur="500"/>
                                        <p:tgtEl>
                                          <p:spTgt spid="35"/>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up)">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wipe(up)">
                                      <p:cBhvr>
                                        <p:cTn id="65" dur="500"/>
                                        <p:tgtEl>
                                          <p:spTgt spid="41"/>
                                        </p:tgtEl>
                                      </p:cBhvr>
                                    </p:animEffect>
                                  </p:childTnLst>
                                </p:cTn>
                              </p:par>
                              <p:par>
                                <p:cTn id="66" presetID="22" presetClass="entr" presetSubtype="1" fill="hold" nodeType="with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wipe(up)">
                                      <p:cBhvr>
                                        <p:cTn id="68" dur="500"/>
                                        <p:tgtEl>
                                          <p:spTgt spid="43"/>
                                        </p:tgtEl>
                                      </p:cBhvr>
                                    </p:animEffect>
                                  </p:childTnLst>
                                </p:cTn>
                              </p:par>
                              <p:par>
                                <p:cTn id="69" presetID="22" presetClass="entr" presetSubtype="1"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wipe(up)">
                                      <p:cBhvr>
                                        <p:cTn id="71" dur="500"/>
                                        <p:tgtEl>
                                          <p:spTgt spid="45"/>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wipe(up)">
                                      <p:cBhvr>
                                        <p:cTn id="74" dur="500"/>
                                        <p:tgtEl>
                                          <p:spTgt spid="24"/>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wipe(up)">
                                      <p:cBhvr>
                                        <p:cTn id="77" dur="500"/>
                                        <p:tgtEl>
                                          <p:spTgt spid="27"/>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wipe(up)">
                                      <p:cBhvr>
                                        <p:cTn id="80" dur="500"/>
                                        <p:tgtEl>
                                          <p:spTgt spid="12"/>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wipe(up)">
                                      <p:cBhvr>
                                        <p:cTn id="83" dur="500"/>
                                        <p:tgtEl>
                                          <p:spTgt spid="23"/>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13"/>
                                        </p:tgtEl>
                                        <p:attrNameLst>
                                          <p:attrName>style.visibility</p:attrName>
                                        </p:attrNameLst>
                                      </p:cBhvr>
                                      <p:to>
                                        <p:strVal val="visible"/>
                                      </p:to>
                                    </p:set>
                                    <p:animEffect transition="in" filter="wipe(up)">
                                      <p:cBhvr>
                                        <p:cTn id="86" dur="500"/>
                                        <p:tgtEl>
                                          <p:spTgt spid="13"/>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wipe(up)">
                                      <p:cBhvr>
                                        <p:cTn id="91" dur="500"/>
                                        <p:tgtEl>
                                          <p:spTgt spid="47"/>
                                        </p:tgtEl>
                                      </p:cBhvr>
                                    </p:animEffect>
                                  </p:childTnLst>
                                </p:cTn>
                              </p:par>
                              <p:par>
                                <p:cTn id="92" presetID="22" presetClass="entr" presetSubtype="1" fill="hold" nodeType="withEffect">
                                  <p:stCondLst>
                                    <p:cond delay="0"/>
                                  </p:stCondLst>
                                  <p:childTnLst>
                                    <p:set>
                                      <p:cBhvr>
                                        <p:cTn id="93" dur="1" fill="hold">
                                          <p:stCondLst>
                                            <p:cond delay="0"/>
                                          </p:stCondLst>
                                        </p:cTn>
                                        <p:tgtEl>
                                          <p:spTgt spid="49"/>
                                        </p:tgtEl>
                                        <p:attrNameLst>
                                          <p:attrName>style.visibility</p:attrName>
                                        </p:attrNameLst>
                                      </p:cBhvr>
                                      <p:to>
                                        <p:strVal val="visible"/>
                                      </p:to>
                                    </p:set>
                                    <p:animEffect transition="in" filter="wipe(up)">
                                      <p:cBhvr>
                                        <p:cTn id="94" dur="500"/>
                                        <p:tgtEl>
                                          <p:spTgt spid="49"/>
                                        </p:tgtEl>
                                      </p:cBhvr>
                                    </p:animEffect>
                                  </p:childTnLst>
                                </p:cTn>
                              </p:par>
                              <p:par>
                                <p:cTn id="95" presetID="22" presetClass="entr" presetSubtype="1" fill="hold" nodeType="with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wipe(up)">
                                      <p:cBhvr>
                                        <p:cTn id="97" dur="500"/>
                                        <p:tgtEl>
                                          <p:spTgt spid="51"/>
                                        </p:tgtEl>
                                      </p:cBhvr>
                                    </p:animEffect>
                                  </p:childTnLst>
                                </p:cTn>
                              </p:par>
                              <p:par>
                                <p:cTn id="98" presetID="22" presetClass="entr" presetSubtype="1"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wipe(up)">
                                      <p:cBhvr>
                                        <p:cTn id="100" dur="500"/>
                                        <p:tgtEl>
                                          <p:spTgt spid="25"/>
                                        </p:tgtEl>
                                      </p:cBhvr>
                                    </p:animEffect>
                                  </p:childTnLst>
                                </p:cTn>
                              </p:par>
                              <p:par>
                                <p:cTn id="101" presetID="22" presetClass="entr" presetSubtype="1" fill="hold" grpId="0" nodeType="with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wipe(up)">
                                      <p:cBhvr>
                                        <p:cTn id="103" dur="500"/>
                                        <p:tgtEl>
                                          <p:spTgt spid="28"/>
                                        </p:tgtEl>
                                      </p:cBhvr>
                                    </p:animEffect>
                                  </p:childTnLst>
                                </p:cTn>
                              </p:par>
                              <p:par>
                                <p:cTn id="104" presetID="22" presetClass="entr" presetSubtype="1" fill="hold" grpId="0" nodeType="withEffect">
                                  <p:stCondLst>
                                    <p:cond delay="0"/>
                                  </p:stCondLst>
                                  <p:childTnLst>
                                    <p:set>
                                      <p:cBhvr>
                                        <p:cTn id="105" dur="1" fill="hold">
                                          <p:stCondLst>
                                            <p:cond delay="0"/>
                                          </p:stCondLst>
                                        </p:cTn>
                                        <p:tgtEl>
                                          <p:spTgt spid="17"/>
                                        </p:tgtEl>
                                        <p:attrNameLst>
                                          <p:attrName>style.visibility</p:attrName>
                                        </p:attrNameLst>
                                      </p:cBhvr>
                                      <p:to>
                                        <p:strVal val="visible"/>
                                      </p:to>
                                    </p:set>
                                    <p:animEffect transition="in" filter="wipe(up)">
                                      <p:cBhvr>
                                        <p:cTn id="106" dur="500"/>
                                        <p:tgtEl>
                                          <p:spTgt spid="17"/>
                                        </p:tgtEl>
                                      </p:cBhvr>
                                    </p:animEffect>
                                  </p:childTnLst>
                                </p:cTn>
                              </p:par>
                              <p:par>
                                <p:cTn id="107" presetID="22" presetClass="entr" presetSubtype="1" fill="hold" grpId="0" nodeType="with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up)">
                                      <p:cBhvr>
                                        <p:cTn id="109" dur="500"/>
                                        <p:tgtEl>
                                          <p:spTgt spid="16"/>
                                        </p:tgtEl>
                                      </p:cBhvr>
                                    </p:animEffect>
                                  </p:childTnLst>
                                </p:cTn>
                              </p:par>
                              <p:par>
                                <p:cTn id="110" presetID="22" presetClass="entr" presetSubtype="1" fill="hold" grpId="0" nodeType="withEffect">
                                  <p:stCondLst>
                                    <p:cond delay="0"/>
                                  </p:stCondLst>
                                  <p:childTnLst>
                                    <p:set>
                                      <p:cBhvr>
                                        <p:cTn id="111" dur="1" fill="hold">
                                          <p:stCondLst>
                                            <p:cond delay="0"/>
                                          </p:stCondLst>
                                        </p:cTn>
                                        <p:tgtEl>
                                          <p:spTgt spid="15"/>
                                        </p:tgtEl>
                                        <p:attrNameLst>
                                          <p:attrName>style.visibility</p:attrName>
                                        </p:attrNameLst>
                                      </p:cBhvr>
                                      <p:to>
                                        <p:strVal val="visible"/>
                                      </p:to>
                                    </p:set>
                                    <p:animEffect transition="in" filter="wipe(up)">
                                      <p:cBhvr>
                                        <p:cTn id="112" dur="500"/>
                                        <p:tgtEl>
                                          <p:spTgt spid="15"/>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31"/>
                                        </p:tgtEl>
                                        <p:attrNameLst>
                                          <p:attrName>style.visibility</p:attrName>
                                        </p:attrNameLst>
                                      </p:cBhvr>
                                      <p:to>
                                        <p:strVal val="visible"/>
                                      </p:to>
                                    </p:set>
                                    <p:animEffect transition="in" filter="wipe(up)">
                                      <p:cBhvr>
                                        <p:cTn id="1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1" grpId="0" animBg="1"/>
      <p:bldP spid="12" grpId="0" animBg="1"/>
      <p:bldP spid="13" grpId="0" animBg="1"/>
      <p:bldP spid="15" grpId="0" animBg="1"/>
      <p:bldP spid="16" grpId="0" animBg="1"/>
      <p:bldP spid="17" grpId="0" animBg="1"/>
      <p:bldP spid="18" grpId="0"/>
      <p:bldP spid="19" grpId="0" animBg="1"/>
      <p:bldP spid="20" grpId="0"/>
      <p:bldP spid="21" grpId="0"/>
      <p:bldP spid="22" grpId="0"/>
      <p:bldP spid="23" grpId="0" animBg="1"/>
      <p:bldP spid="24" grpId="0"/>
      <p:bldP spid="25" grpId="0"/>
      <p:bldP spid="26" grpId="0"/>
      <p:bldP spid="27" grpId="0"/>
      <p:bldP spid="28" grpId="0"/>
      <p:bldP spid="3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8DD9043-83EA-DB4E-8C9F-4865C3A8028E}"/>
              </a:ext>
            </a:extLst>
          </p:cNvPr>
          <p:cNvSpPr>
            <a:spLocks noChangeArrowheads="1"/>
          </p:cNvSpPr>
          <p:nvPr/>
        </p:nvSpPr>
        <p:spPr bwMode="auto">
          <a:xfrm>
            <a:off x="1657350" y="468630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800"/>
          </a:p>
        </p:txBody>
      </p:sp>
      <p:sp>
        <p:nvSpPr>
          <p:cNvPr id="7171" name="Rectangle 3">
            <a:extLst>
              <a:ext uri="{FF2B5EF4-FFF2-40B4-BE49-F238E27FC236}">
                <a16:creationId xmlns:a16="http://schemas.microsoft.com/office/drawing/2014/main" id="{4C965145-1A45-334C-B2FE-7559E8BF60C0}"/>
              </a:ext>
            </a:extLst>
          </p:cNvPr>
          <p:cNvSpPr>
            <a:spLocks noChangeArrowheads="1"/>
          </p:cNvSpPr>
          <p:nvPr/>
        </p:nvSpPr>
        <p:spPr bwMode="auto">
          <a:xfrm>
            <a:off x="3486150" y="4686300"/>
            <a:ext cx="21717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800"/>
          </a:p>
        </p:txBody>
      </p:sp>
      <p:sp>
        <p:nvSpPr>
          <p:cNvPr id="7172" name="Rectangle 4">
            <a:extLst>
              <a:ext uri="{FF2B5EF4-FFF2-40B4-BE49-F238E27FC236}">
                <a16:creationId xmlns:a16="http://schemas.microsoft.com/office/drawing/2014/main" id="{85E445D0-D920-824B-A3E8-ED1D9FF95A29}"/>
              </a:ext>
            </a:extLst>
          </p:cNvPr>
          <p:cNvSpPr>
            <a:spLocks noChangeArrowheads="1"/>
          </p:cNvSpPr>
          <p:nvPr/>
        </p:nvSpPr>
        <p:spPr bwMode="auto">
          <a:xfrm>
            <a:off x="1657350" y="468630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800"/>
          </a:p>
        </p:txBody>
      </p:sp>
      <p:sp>
        <p:nvSpPr>
          <p:cNvPr id="7173" name="Rectangle 5">
            <a:extLst>
              <a:ext uri="{FF2B5EF4-FFF2-40B4-BE49-F238E27FC236}">
                <a16:creationId xmlns:a16="http://schemas.microsoft.com/office/drawing/2014/main" id="{6C630D3B-3091-9A41-8DA8-A33E2605A88B}"/>
              </a:ext>
            </a:extLst>
          </p:cNvPr>
          <p:cNvSpPr>
            <a:spLocks noChangeArrowheads="1"/>
          </p:cNvSpPr>
          <p:nvPr/>
        </p:nvSpPr>
        <p:spPr bwMode="auto">
          <a:xfrm>
            <a:off x="3486150" y="4686300"/>
            <a:ext cx="21717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800"/>
          </a:p>
        </p:txBody>
      </p:sp>
      <p:sp>
        <p:nvSpPr>
          <p:cNvPr id="7174" name="Rectangle 6">
            <a:extLst>
              <a:ext uri="{FF2B5EF4-FFF2-40B4-BE49-F238E27FC236}">
                <a16:creationId xmlns:a16="http://schemas.microsoft.com/office/drawing/2014/main" id="{6F0BC73E-8022-B348-A123-805B26E817A6}"/>
              </a:ext>
            </a:extLst>
          </p:cNvPr>
          <p:cNvSpPr>
            <a:spLocks noGrp="1" noChangeArrowheads="1"/>
          </p:cNvSpPr>
          <p:nvPr>
            <p:ph type="title"/>
          </p:nvPr>
        </p:nvSpPr>
        <p:spPr>
          <a:xfrm>
            <a:off x="800100" y="572490"/>
            <a:ext cx="7543800" cy="604197"/>
          </a:xfrm>
          <a:noFill/>
        </p:spPr>
        <p:txBody>
          <a:bodyPr vert="horz" lIns="69056" tIns="34529" rIns="69056" bIns="34529" rtlCol="0" anchor="b">
            <a:normAutofit fontScale="90000"/>
          </a:bodyPr>
          <a:lstStyle/>
          <a:p>
            <a:pPr eaLnBrk="1" hangingPunct="1"/>
            <a:r>
              <a:rPr lang="en-US" altLang="en-US"/>
              <a:t>A Two-Stage Approach</a:t>
            </a:r>
            <a:br>
              <a:rPr lang="en-US" altLang="en-US"/>
            </a:br>
            <a:r>
              <a:rPr lang="en-US" altLang="en-US"/>
              <a:t>in Business Markets</a:t>
            </a:r>
          </a:p>
        </p:txBody>
      </p:sp>
      <p:sp>
        <p:nvSpPr>
          <p:cNvPr id="7175" name="Rectangle 7">
            <a:extLst>
              <a:ext uri="{FF2B5EF4-FFF2-40B4-BE49-F238E27FC236}">
                <a16:creationId xmlns:a16="http://schemas.microsoft.com/office/drawing/2014/main" id="{8D6A4B65-93EB-2C46-8C05-6EC0737E3360}"/>
              </a:ext>
            </a:extLst>
          </p:cNvPr>
          <p:cNvSpPr>
            <a:spLocks noGrp="1" noChangeArrowheads="1"/>
          </p:cNvSpPr>
          <p:nvPr>
            <p:ph type="body" idx="1"/>
          </p:nvPr>
        </p:nvSpPr>
        <p:spPr>
          <a:xfrm>
            <a:off x="1066800" y="1484884"/>
            <a:ext cx="5943600" cy="2893219"/>
          </a:xfrm>
          <a:noFill/>
        </p:spPr>
        <p:txBody>
          <a:bodyPr vert="horz" lIns="69056" tIns="34529" rIns="69056" bIns="34529" rtlCol="0">
            <a:normAutofit/>
          </a:bodyPr>
          <a:lstStyle/>
          <a:p>
            <a:pPr marL="284560" indent="-284560">
              <a:spcAft>
                <a:spcPct val="75000"/>
              </a:spcAft>
              <a:buNone/>
            </a:pPr>
            <a:r>
              <a:rPr lang="en-US" altLang="en-US" b="1" dirty="0"/>
              <a:t>Macro-Segments:</a:t>
            </a:r>
            <a:endParaRPr lang="en-US" altLang="en-US" dirty="0"/>
          </a:p>
          <a:p>
            <a:pPr marL="284560" indent="-284560"/>
            <a:r>
              <a:rPr lang="en-US" altLang="en-US" sz="1800" dirty="0"/>
              <a:t>First stage/rough cut</a:t>
            </a:r>
          </a:p>
          <a:p>
            <a:pPr marL="646510" lvl="1" indent="-219075">
              <a:spcAft>
                <a:spcPct val="25000"/>
              </a:spcAft>
            </a:pPr>
            <a:r>
              <a:rPr lang="en-US" altLang="en-US" dirty="0"/>
              <a:t>Industry/application</a:t>
            </a:r>
          </a:p>
          <a:p>
            <a:pPr marL="646510" lvl="1" indent="-219075">
              <a:spcAft>
                <a:spcPct val="200000"/>
              </a:spcAft>
            </a:pPr>
            <a:r>
              <a:rPr lang="en-US" altLang="en-US" dirty="0"/>
              <a:t>Firm size</a:t>
            </a:r>
          </a:p>
          <a:p>
            <a:pPr marL="284560" indent="-284560">
              <a:spcAft>
                <a:spcPct val="75000"/>
              </a:spcAft>
              <a:buNone/>
            </a:pPr>
            <a:r>
              <a:rPr lang="en-US" altLang="en-US" b="1" dirty="0"/>
              <a:t>Micro-Segments:</a:t>
            </a:r>
            <a:endParaRPr lang="en-US" altLang="en-US" dirty="0"/>
          </a:p>
          <a:p>
            <a:pPr marL="284560" indent="-284560"/>
            <a:r>
              <a:rPr lang="en-US" altLang="en-US" sz="1800" dirty="0"/>
              <a:t>Second-stage/fine cut</a:t>
            </a:r>
          </a:p>
          <a:p>
            <a:pPr marL="646510" lvl="1" indent="-219075"/>
            <a:r>
              <a:rPr lang="en-US" altLang="en-US" dirty="0"/>
              <a:t>Different customer needs, wants, values </a:t>
            </a:r>
            <a:r>
              <a:rPr lang="en-US" altLang="en-US" i="1" dirty="0"/>
              <a:t>within</a:t>
            </a:r>
            <a:r>
              <a:rPr lang="en-US" altLang="en-US" dirty="0"/>
              <a:t> macro-segment</a:t>
            </a:r>
          </a:p>
        </p:txBody>
      </p:sp>
    </p:spTree>
    <p:custDataLst>
      <p:tags r:id="rId1"/>
    </p:custDataLst>
    <p:extLst>
      <p:ext uri="{BB962C8B-B14F-4D97-AF65-F5344CB8AC3E}">
        <p14:creationId xmlns:p14="http://schemas.microsoft.com/office/powerpoint/2010/main" val="3191805211"/>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521DCF4-64AC-F24B-93AD-B6E11A722C54}"/>
              </a:ext>
            </a:extLst>
          </p:cNvPr>
          <p:cNvSpPr>
            <a:spLocks noChangeArrowheads="1"/>
          </p:cNvSpPr>
          <p:nvPr/>
        </p:nvSpPr>
        <p:spPr bwMode="auto">
          <a:xfrm>
            <a:off x="1657350" y="468630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800"/>
          </a:p>
        </p:txBody>
      </p:sp>
      <p:sp>
        <p:nvSpPr>
          <p:cNvPr id="8195" name="Rectangle 3">
            <a:extLst>
              <a:ext uri="{FF2B5EF4-FFF2-40B4-BE49-F238E27FC236}">
                <a16:creationId xmlns:a16="http://schemas.microsoft.com/office/drawing/2014/main" id="{25E09000-157E-DB4F-ACB5-4A227995341D}"/>
              </a:ext>
            </a:extLst>
          </p:cNvPr>
          <p:cNvSpPr>
            <a:spLocks noChangeArrowheads="1"/>
          </p:cNvSpPr>
          <p:nvPr/>
        </p:nvSpPr>
        <p:spPr bwMode="auto">
          <a:xfrm>
            <a:off x="3486150" y="4686300"/>
            <a:ext cx="21717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800"/>
          </a:p>
        </p:txBody>
      </p:sp>
      <p:sp>
        <p:nvSpPr>
          <p:cNvPr id="8196" name="Rectangle 4">
            <a:extLst>
              <a:ext uri="{FF2B5EF4-FFF2-40B4-BE49-F238E27FC236}">
                <a16:creationId xmlns:a16="http://schemas.microsoft.com/office/drawing/2014/main" id="{9CF1DA55-7DF8-5043-9140-C027022CC030}"/>
              </a:ext>
            </a:extLst>
          </p:cNvPr>
          <p:cNvSpPr>
            <a:spLocks noChangeArrowheads="1"/>
          </p:cNvSpPr>
          <p:nvPr/>
        </p:nvSpPr>
        <p:spPr bwMode="auto">
          <a:xfrm>
            <a:off x="1657350" y="468630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800"/>
          </a:p>
        </p:txBody>
      </p:sp>
      <p:sp>
        <p:nvSpPr>
          <p:cNvPr id="8197" name="Rectangle 5">
            <a:extLst>
              <a:ext uri="{FF2B5EF4-FFF2-40B4-BE49-F238E27FC236}">
                <a16:creationId xmlns:a16="http://schemas.microsoft.com/office/drawing/2014/main" id="{226A22CF-33EE-7B41-890D-DACC4787AF66}"/>
              </a:ext>
            </a:extLst>
          </p:cNvPr>
          <p:cNvSpPr>
            <a:spLocks noChangeArrowheads="1"/>
          </p:cNvSpPr>
          <p:nvPr/>
        </p:nvSpPr>
        <p:spPr bwMode="auto">
          <a:xfrm>
            <a:off x="3486150" y="4686300"/>
            <a:ext cx="21717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800"/>
          </a:p>
        </p:txBody>
      </p:sp>
      <p:sp>
        <p:nvSpPr>
          <p:cNvPr id="8198" name="Rectangle 6">
            <a:extLst>
              <a:ext uri="{FF2B5EF4-FFF2-40B4-BE49-F238E27FC236}">
                <a16:creationId xmlns:a16="http://schemas.microsoft.com/office/drawing/2014/main" id="{E02DA314-C002-7A40-BFBE-6C318EB1972E}"/>
              </a:ext>
            </a:extLst>
          </p:cNvPr>
          <p:cNvSpPr>
            <a:spLocks noGrp="1" noChangeArrowheads="1"/>
          </p:cNvSpPr>
          <p:nvPr>
            <p:ph type="title"/>
          </p:nvPr>
        </p:nvSpPr>
        <p:spPr>
          <a:xfrm>
            <a:off x="807243" y="456605"/>
            <a:ext cx="6431749" cy="756047"/>
          </a:xfrm>
          <a:noFill/>
        </p:spPr>
        <p:txBody>
          <a:bodyPr vert="horz" lIns="69056" tIns="34529" rIns="69056" bIns="34529" rtlCol="0" anchor="b">
            <a:normAutofit/>
          </a:bodyPr>
          <a:lstStyle/>
          <a:p>
            <a:pPr eaLnBrk="1" hangingPunct="1"/>
            <a:r>
              <a:rPr lang="en-US" altLang="en-US" dirty="0"/>
              <a:t>Relevant Segmentation Descriptor</a:t>
            </a:r>
          </a:p>
        </p:txBody>
      </p:sp>
      <p:sp>
        <p:nvSpPr>
          <p:cNvPr id="8199" name="Rectangle 7">
            <a:extLst>
              <a:ext uri="{FF2B5EF4-FFF2-40B4-BE49-F238E27FC236}">
                <a16:creationId xmlns:a16="http://schemas.microsoft.com/office/drawing/2014/main" id="{40C54325-A3BA-E349-A3F3-99AFE9D9ADAA}"/>
              </a:ext>
            </a:extLst>
          </p:cNvPr>
          <p:cNvSpPr>
            <a:spLocks noChangeArrowheads="1"/>
          </p:cNvSpPr>
          <p:nvPr/>
        </p:nvSpPr>
        <p:spPr bwMode="auto">
          <a:xfrm>
            <a:off x="4404122" y="1438275"/>
            <a:ext cx="2600325" cy="859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marL="469900" indent="-469900" eaLnBrk="0" hangingPunct="0">
              <a:tabLst>
                <a:tab pos="282575" algn="dec"/>
              </a:tabLst>
              <a:defRPr sz="2400">
                <a:solidFill>
                  <a:schemeClr val="tx1"/>
                </a:solidFill>
                <a:latin typeface="Times New Roman" panose="02020603050405020304" pitchFamily="18" charset="0"/>
              </a:defRPr>
            </a:lvl1pPr>
            <a:lvl2pPr marL="742950" indent="-285750" eaLnBrk="0" hangingPunct="0">
              <a:tabLst>
                <a:tab pos="282575" algn="dec"/>
              </a:tabLst>
              <a:defRPr sz="2400">
                <a:solidFill>
                  <a:schemeClr val="tx1"/>
                </a:solidFill>
                <a:latin typeface="Times New Roman" panose="02020603050405020304" pitchFamily="18" charset="0"/>
              </a:defRPr>
            </a:lvl2pPr>
            <a:lvl3pPr marL="1143000" indent="-228600" eaLnBrk="0" hangingPunct="0">
              <a:tabLst>
                <a:tab pos="282575" algn="dec"/>
              </a:tabLst>
              <a:defRPr sz="2400">
                <a:solidFill>
                  <a:schemeClr val="tx1"/>
                </a:solidFill>
                <a:latin typeface="Times New Roman" panose="02020603050405020304" pitchFamily="18" charset="0"/>
              </a:defRPr>
            </a:lvl3pPr>
            <a:lvl4pPr marL="1600200" indent="-228600" eaLnBrk="0" hangingPunct="0">
              <a:tabLst>
                <a:tab pos="282575" algn="dec"/>
              </a:tabLst>
              <a:defRPr sz="2400">
                <a:solidFill>
                  <a:schemeClr val="tx1"/>
                </a:solidFill>
                <a:latin typeface="Times New Roman" panose="02020603050405020304" pitchFamily="18" charset="0"/>
              </a:defRPr>
            </a:lvl4pPr>
            <a:lvl5pPr marL="2057400" indent="-228600" eaLnBrk="0" hangingPunct="0">
              <a:tabLst>
                <a:tab pos="282575" algn="dec"/>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82575" algn="dec"/>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82575" algn="dec"/>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82575" algn="dec"/>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82575" algn="dec"/>
              </a:tabLst>
              <a:defRPr sz="2400">
                <a:solidFill>
                  <a:schemeClr val="tx1"/>
                </a:solidFill>
                <a:latin typeface="Times New Roman" panose="02020603050405020304" pitchFamily="18" charset="0"/>
              </a:defRPr>
            </a:lvl9pPr>
          </a:lstStyle>
          <a:p>
            <a:r>
              <a:rPr lang="en-US" altLang="en-US" sz="1500" b="1"/>
              <a:t>Variable A:  Climatic Region</a:t>
            </a:r>
            <a:endParaRPr lang="en-US" altLang="en-US" sz="1500"/>
          </a:p>
          <a:p>
            <a:pPr>
              <a:lnSpc>
                <a:spcPct val="90000"/>
              </a:lnSpc>
            </a:pPr>
            <a:r>
              <a:rPr lang="en-US" altLang="en-US" sz="1500"/>
              <a:t> 	</a:t>
            </a:r>
            <a:r>
              <a:rPr lang="en-US" altLang="en-US" sz="1200"/>
              <a:t>1.	Snow Belt</a:t>
            </a:r>
          </a:p>
          <a:p>
            <a:pPr>
              <a:lnSpc>
                <a:spcPct val="90000"/>
              </a:lnSpc>
            </a:pPr>
            <a:r>
              <a:rPr lang="en-US" altLang="en-US" sz="1200"/>
              <a:t>	 2.	Moderate Belt</a:t>
            </a:r>
          </a:p>
          <a:p>
            <a:r>
              <a:rPr lang="en-US" altLang="en-US" sz="1200"/>
              <a:t>	 3.	Sun Belt</a:t>
            </a:r>
          </a:p>
        </p:txBody>
      </p:sp>
      <p:sp>
        <p:nvSpPr>
          <p:cNvPr id="8200" name="Line 8">
            <a:extLst>
              <a:ext uri="{FF2B5EF4-FFF2-40B4-BE49-F238E27FC236}">
                <a16:creationId xmlns:a16="http://schemas.microsoft.com/office/drawing/2014/main" id="{CA60CD50-23F9-AA41-95B1-8EA644F71502}"/>
              </a:ext>
            </a:extLst>
          </p:cNvPr>
          <p:cNvSpPr>
            <a:spLocks noChangeShapeType="1"/>
          </p:cNvSpPr>
          <p:nvPr/>
        </p:nvSpPr>
        <p:spPr bwMode="auto">
          <a:xfrm>
            <a:off x="3058716" y="1771650"/>
            <a:ext cx="0" cy="2343150"/>
          </a:xfrm>
          <a:prstGeom prst="line">
            <a:avLst/>
          </a:prstGeom>
          <a:noFill/>
          <a:ln w="25400">
            <a:solidFill>
              <a:schemeClr val="hlink"/>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8201" name="Line 9">
            <a:extLst>
              <a:ext uri="{FF2B5EF4-FFF2-40B4-BE49-F238E27FC236}">
                <a16:creationId xmlns:a16="http://schemas.microsoft.com/office/drawing/2014/main" id="{DBBC282E-8918-E347-8D98-EECD627C7E7C}"/>
              </a:ext>
            </a:extLst>
          </p:cNvPr>
          <p:cNvSpPr>
            <a:spLocks noChangeShapeType="1"/>
          </p:cNvSpPr>
          <p:nvPr/>
        </p:nvSpPr>
        <p:spPr bwMode="auto">
          <a:xfrm>
            <a:off x="3058716" y="4114800"/>
            <a:ext cx="3028950" cy="0"/>
          </a:xfrm>
          <a:prstGeom prst="line">
            <a:avLst/>
          </a:prstGeom>
          <a:noFill/>
          <a:ln w="254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8202" name="Rectangle 10">
            <a:extLst>
              <a:ext uri="{FF2B5EF4-FFF2-40B4-BE49-F238E27FC236}">
                <a16:creationId xmlns:a16="http://schemas.microsoft.com/office/drawing/2014/main" id="{E58EC9FC-7598-D547-ADC8-0215BEF6F7EB}"/>
              </a:ext>
            </a:extLst>
          </p:cNvPr>
          <p:cNvSpPr>
            <a:spLocks noChangeArrowheads="1"/>
          </p:cNvSpPr>
          <p:nvPr/>
        </p:nvSpPr>
        <p:spPr bwMode="auto">
          <a:xfrm>
            <a:off x="1974056" y="2774157"/>
            <a:ext cx="882254" cy="439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b="1"/>
              <a:t>Fraction of Customers</a:t>
            </a:r>
          </a:p>
        </p:txBody>
      </p:sp>
      <p:sp>
        <p:nvSpPr>
          <p:cNvPr id="8203" name="Rectangle 11">
            <a:extLst>
              <a:ext uri="{FF2B5EF4-FFF2-40B4-BE49-F238E27FC236}">
                <a16:creationId xmlns:a16="http://schemas.microsoft.com/office/drawing/2014/main" id="{F63B0DD1-9D37-E74B-BF4E-E6D7A3FE2EA5}"/>
              </a:ext>
            </a:extLst>
          </p:cNvPr>
          <p:cNvSpPr>
            <a:spLocks noChangeArrowheads="1"/>
          </p:cNvSpPr>
          <p:nvPr/>
        </p:nvSpPr>
        <p:spPr bwMode="auto">
          <a:xfrm>
            <a:off x="2893219" y="4476750"/>
            <a:ext cx="3127772" cy="439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b="1"/>
              <a:t>Likelihood of Purchasing Solar Water Heater (a)</a:t>
            </a:r>
          </a:p>
        </p:txBody>
      </p:sp>
      <p:sp>
        <p:nvSpPr>
          <p:cNvPr id="8204" name="Rectangle 12">
            <a:extLst>
              <a:ext uri="{FF2B5EF4-FFF2-40B4-BE49-F238E27FC236}">
                <a16:creationId xmlns:a16="http://schemas.microsoft.com/office/drawing/2014/main" id="{83E47CE2-B866-EA49-91AF-3773AC2C5C90}"/>
              </a:ext>
            </a:extLst>
          </p:cNvPr>
          <p:cNvSpPr>
            <a:spLocks noChangeArrowheads="1"/>
          </p:cNvSpPr>
          <p:nvPr/>
        </p:nvSpPr>
        <p:spPr bwMode="auto">
          <a:xfrm>
            <a:off x="2961229" y="4126707"/>
            <a:ext cx="21640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t>0</a:t>
            </a:r>
          </a:p>
        </p:txBody>
      </p:sp>
      <p:sp>
        <p:nvSpPr>
          <p:cNvPr id="8205" name="Rectangle 13">
            <a:extLst>
              <a:ext uri="{FF2B5EF4-FFF2-40B4-BE49-F238E27FC236}">
                <a16:creationId xmlns:a16="http://schemas.microsoft.com/office/drawing/2014/main" id="{69BAB43D-EECF-A141-8FC8-1E22A9D2FB48}"/>
              </a:ext>
            </a:extLst>
          </p:cNvPr>
          <p:cNvSpPr>
            <a:spLocks noChangeArrowheads="1"/>
          </p:cNvSpPr>
          <p:nvPr/>
        </p:nvSpPr>
        <p:spPr bwMode="auto">
          <a:xfrm>
            <a:off x="5461566" y="4126707"/>
            <a:ext cx="498534"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t>100%</a:t>
            </a:r>
          </a:p>
        </p:txBody>
      </p:sp>
      <p:sp>
        <p:nvSpPr>
          <p:cNvPr id="8206" name="Arc 14">
            <a:extLst>
              <a:ext uri="{FF2B5EF4-FFF2-40B4-BE49-F238E27FC236}">
                <a16:creationId xmlns:a16="http://schemas.microsoft.com/office/drawing/2014/main" id="{C0163D00-6FF5-0B4F-8155-BD5B17511380}"/>
              </a:ext>
            </a:extLst>
          </p:cNvPr>
          <p:cNvSpPr>
            <a:spLocks/>
          </p:cNvSpPr>
          <p:nvPr/>
        </p:nvSpPr>
        <p:spPr bwMode="auto">
          <a:xfrm>
            <a:off x="3055144" y="3203972"/>
            <a:ext cx="516731" cy="894159"/>
          </a:xfrm>
          <a:custGeom>
            <a:avLst/>
            <a:gdLst>
              <a:gd name="T0" fmla="*/ 0 w 21600"/>
              <a:gd name="T1" fmla="*/ 2147483647 h 21600"/>
              <a:gd name="T2" fmla="*/ 699352497 w 21600"/>
              <a:gd name="T3" fmla="*/ 0 h 21600"/>
              <a:gd name="T4" fmla="*/ 700975415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07" name="Arc 15">
            <a:extLst>
              <a:ext uri="{FF2B5EF4-FFF2-40B4-BE49-F238E27FC236}">
                <a16:creationId xmlns:a16="http://schemas.microsoft.com/office/drawing/2014/main" id="{170A221F-11C4-B740-A297-97C2EF07FEF8}"/>
              </a:ext>
            </a:extLst>
          </p:cNvPr>
          <p:cNvSpPr>
            <a:spLocks/>
          </p:cNvSpPr>
          <p:nvPr/>
        </p:nvSpPr>
        <p:spPr bwMode="auto">
          <a:xfrm>
            <a:off x="3546873" y="3203972"/>
            <a:ext cx="516731" cy="894159"/>
          </a:xfrm>
          <a:custGeom>
            <a:avLst/>
            <a:gdLst>
              <a:gd name="T0" fmla="*/ 0 w 21600"/>
              <a:gd name="T1" fmla="*/ 0 h 21600"/>
              <a:gd name="T2" fmla="*/ 700975415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08" name="Arc 16">
            <a:extLst>
              <a:ext uri="{FF2B5EF4-FFF2-40B4-BE49-F238E27FC236}">
                <a16:creationId xmlns:a16="http://schemas.microsoft.com/office/drawing/2014/main" id="{E340B50F-32E4-A94D-82EA-4F085C931232}"/>
              </a:ext>
            </a:extLst>
          </p:cNvPr>
          <p:cNvSpPr>
            <a:spLocks/>
          </p:cNvSpPr>
          <p:nvPr/>
        </p:nvSpPr>
        <p:spPr bwMode="auto">
          <a:xfrm>
            <a:off x="3851673" y="3298032"/>
            <a:ext cx="516731" cy="808435"/>
          </a:xfrm>
          <a:custGeom>
            <a:avLst/>
            <a:gdLst>
              <a:gd name="T0" fmla="*/ 0 w 21600"/>
              <a:gd name="T1" fmla="*/ 2147483647 h 21600"/>
              <a:gd name="T2" fmla="*/ 699352497 w 21600"/>
              <a:gd name="T3" fmla="*/ 0 h 21600"/>
              <a:gd name="T4" fmla="*/ 700975415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09" name="Arc 17">
            <a:extLst>
              <a:ext uri="{FF2B5EF4-FFF2-40B4-BE49-F238E27FC236}">
                <a16:creationId xmlns:a16="http://schemas.microsoft.com/office/drawing/2014/main" id="{AA89B46F-03A8-3A46-B82A-A810F047F9B6}"/>
              </a:ext>
            </a:extLst>
          </p:cNvPr>
          <p:cNvSpPr>
            <a:spLocks/>
          </p:cNvSpPr>
          <p:nvPr/>
        </p:nvSpPr>
        <p:spPr bwMode="auto">
          <a:xfrm>
            <a:off x="4343401" y="3298032"/>
            <a:ext cx="516731" cy="808435"/>
          </a:xfrm>
          <a:custGeom>
            <a:avLst/>
            <a:gdLst>
              <a:gd name="T0" fmla="*/ 0 w 21600"/>
              <a:gd name="T1" fmla="*/ 0 h 21600"/>
              <a:gd name="T2" fmla="*/ 700975415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10" name="Arc 18">
            <a:extLst>
              <a:ext uri="{FF2B5EF4-FFF2-40B4-BE49-F238E27FC236}">
                <a16:creationId xmlns:a16="http://schemas.microsoft.com/office/drawing/2014/main" id="{FC1C1A5D-6E8B-8046-BC0E-D94C9EFA3F9D}"/>
              </a:ext>
            </a:extLst>
          </p:cNvPr>
          <p:cNvSpPr>
            <a:spLocks/>
          </p:cNvSpPr>
          <p:nvPr/>
        </p:nvSpPr>
        <p:spPr bwMode="auto">
          <a:xfrm>
            <a:off x="4682729" y="3439716"/>
            <a:ext cx="516731" cy="663178"/>
          </a:xfrm>
          <a:custGeom>
            <a:avLst/>
            <a:gdLst>
              <a:gd name="T0" fmla="*/ 0 w 21600"/>
              <a:gd name="T1" fmla="*/ 1481829373 h 21600"/>
              <a:gd name="T2" fmla="*/ 699352497 w 21600"/>
              <a:gd name="T3" fmla="*/ 0 h 21600"/>
              <a:gd name="T4" fmla="*/ 700975415 w 21600"/>
              <a:gd name="T5" fmla="*/ 148182937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11" name="Arc 19">
            <a:extLst>
              <a:ext uri="{FF2B5EF4-FFF2-40B4-BE49-F238E27FC236}">
                <a16:creationId xmlns:a16="http://schemas.microsoft.com/office/drawing/2014/main" id="{04B41C0C-CB70-6248-B098-8DDE59B0CB2C}"/>
              </a:ext>
            </a:extLst>
          </p:cNvPr>
          <p:cNvSpPr>
            <a:spLocks/>
          </p:cNvSpPr>
          <p:nvPr/>
        </p:nvSpPr>
        <p:spPr bwMode="auto">
          <a:xfrm>
            <a:off x="5174457" y="3439716"/>
            <a:ext cx="516731" cy="663178"/>
          </a:xfrm>
          <a:custGeom>
            <a:avLst/>
            <a:gdLst>
              <a:gd name="T0" fmla="*/ 0 w 21600"/>
              <a:gd name="T1" fmla="*/ 0 h 21600"/>
              <a:gd name="T2" fmla="*/ 700975415 w 21600"/>
              <a:gd name="T3" fmla="*/ 1481829373 h 21600"/>
              <a:gd name="T4" fmla="*/ 0 w 21600"/>
              <a:gd name="T5" fmla="*/ 148182937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12" name="Rectangle 20">
            <a:extLst>
              <a:ext uri="{FF2B5EF4-FFF2-40B4-BE49-F238E27FC236}">
                <a16:creationId xmlns:a16="http://schemas.microsoft.com/office/drawing/2014/main" id="{39BD8688-E9AB-BF4B-905A-5E135AC83908}"/>
              </a:ext>
            </a:extLst>
          </p:cNvPr>
          <p:cNvSpPr>
            <a:spLocks noChangeArrowheads="1"/>
          </p:cNvSpPr>
          <p:nvPr/>
        </p:nvSpPr>
        <p:spPr bwMode="auto">
          <a:xfrm>
            <a:off x="3219191" y="3580210"/>
            <a:ext cx="710131" cy="23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50"/>
              <a:t>Segment 1</a:t>
            </a:r>
          </a:p>
        </p:txBody>
      </p:sp>
      <p:sp>
        <p:nvSpPr>
          <p:cNvPr id="8213" name="Rectangle 21">
            <a:extLst>
              <a:ext uri="{FF2B5EF4-FFF2-40B4-BE49-F238E27FC236}">
                <a16:creationId xmlns:a16="http://schemas.microsoft.com/office/drawing/2014/main" id="{21563A2D-D250-F643-ABAE-009E4E2C196C}"/>
              </a:ext>
            </a:extLst>
          </p:cNvPr>
          <p:cNvSpPr>
            <a:spLocks noChangeArrowheads="1"/>
          </p:cNvSpPr>
          <p:nvPr/>
        </p:nvSpPr>
        <p:spPr bwMode="auto">
          <a:xfrm>
            <a:off x="4039532" y="3670697"/>
            <a:ext cx="710131" cy="23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50"/>
              <a:t>Segment 2</a:t>
            </a:r>
          </a:p>
        </p:txBody>
      </p:sp>
      <p:sp>
        <p:nvSpPr>
          <p:cNvPr id="8214" name="Rectangle 22">
            <a:extLst>
              <a:ext uri="{FF2B5EF4-FFF2-40B4-BE49-F238E27FC236}">
                <a16:creationId xmlns:a16="http://schemas.microsoft.com/office/drawing/2014/main" id="{DC052B18-5407-CE46-AB06-A3A074533F1B}"/>
              </a:ext>
            </a:extLst>
          </p:cNvPr>
          <p:cNvSpPr>
            <a:spLocks noChangeArrowheads="1"/>
          </p:cNvSpPr>
          <p:nvPr/>
        </p:nvSpPr>
        <p:spPr bwMode="auto">
          <a:xfrm>
            <a:off x="4880113" y="3762375"/>
            <a:ext cx="710131" cy="23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50"/>
              <a:t>Segment 3</a:t>
            </a:r>
          </a:p>
        </p:txBody>
      </p:sp>
    </p:spTree>
    <p:custDataLst>
      <p:tags r:id="rId1"/>
    </p:custDataLst>
    <p:extLst>
      <p:ext uri="{BB962C8B-B14F-4D97-AF65-F5344CB8AC3E}">
        <p14:creationId xmlns:p14="http://schemas.microsoft.com/office/powerpoint/2010/main" val="2285534066"/>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69F5D13-B683-304F-AE12-0BC5AAEA57EB}"/>
              </a:ext>
            </a:extLst>
          </p:cNvPr>
          <p:cNvSpPr>
            <a:spLocks noChangeArrowheads="1"/>
          </p:cNvSpPr>
          <p:nvPr/>
        </p:nvSpPr>
        <p:spPr bwMode="auto">
          <a:xfrm>
            <a:off x="1657350" y="468630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800"/>
          </a:p>
        </p:txBody>
      </p:sp>
      <p:sp>
        <p:nvSpPr>
          <p:cNvPr id="9219" name="Rectangle 3">
            <a:extLst>
              <a:ext uri="{FF2B5EF4-FFF2-40B4-BE49-F238E27FC236}">
                <a16:creationId xmlns:a16="http://schemas.microsoft.com/office/drawing/2014/main" id="{A0B3F702-2C75-814F-B0EA-02BEBF00C6D6}"/>
              </a:ext>
            </a:extLst>
          </p:cNvPr>
          <p:cNvSpPr>
            <a:spLocks noChangeArrowheads="1"/>
          </p:cNvSpPr>
          <p:nvPr/>
        </p:nvSpPr>
        <p:spPr bwMode="auto">
          <a:xfrm>
            <a:off x="3486150" y="4686300"/>
            <a:ext cx="21717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800"/>
          </a:p>
        </p:txBody>
      </p:sp>
      <p:sp>
        <p:nvSpPr>
          <p:cNvPr id="9220" name="Rectangle 4">
            <a:extLst>
              <a:ext uri="{FF2B5EF4-FFF2-40B4-BE49-F238E27FC236}">
                <a16:creationId xmlns:a16="http://schemas.microsoft.com/office/drawing/2014/main" id="{954F22CE-8830-2846-ADC7-2CC53FD18E50}"/>
              </a:ext>
            </a:extLst>
          </p:cNvPr>
          <p:cNvSpPr>
            <a:spLocks noChangeArrowheads="1"/>
          </p:cNvSpPr>
          <p:nvPr/>
        </p:nvSpPr>
        <p:spPr bwMode="auto">
          <a:xfrm>
            <a:off x="1657350" y="468630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800"/>
          </a:p>
        </p:txBody>
      </p:sp>
      <p:sp>
        <p:nvSpPr>
          <p:cNvPr id="9221" name="Rectangle 5">
            <a:extLst>
              <a:ext uri="{FF2B5EF4-FFF2-40B4-BE49-F238E27FC236}">
                <a16:creationId xmlns:a16="http://schemas.microsoft.com/office/drawing/2014/main" id="{2CF3BF92-DE63-6744-8F9B-05C492013E50}"/>
              </a:ext>
            </a:extLst>
          </p:cNvPr>
          <p:cNvSpPr>
            <a:spLocks noChangeArrowheads="1"/>
          </p:cNvSpPr>
          <p:nvPr/>
        </p:nvSpPr>
        <p:spPr bwMode="auto">
          <a:xfrm>
            <a:off x="3486150" y="4686300"/>
            <a:ext cx="21717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800"/>
          </a:p>
        </p:txBody>
      </p:sp>
      <p:sp>
        <p:nvSpPr>
          <p:cNvPr id="9222" name="Rectangle 6">
            <a:extLst>
              <a:ext uri="{FF2B5EF4-FFF2-40B4-BE49-F238E27FC236}">
                <a16:creationId xmlns:a16="http://schemas.microsoft.com/office/drawing/2014/main" id="{9D6E7ECD-0766-BB46-AEFF-5B2DB49224C5}"/>
              </a:ext>
            </a:extLst>
          </p:cNvPr>
          <p:cNvSpPr>
            <a:spLocks noChangeArrowheads="1"/>
          </p:cNvSpPr>
          <p:nvPr/>
        </p:nvSpPr>
        <p:spPr bwMode="auto">
          <a:xfrm>
            <a:off x="2870598" y="4476750"/>
            <a:ext cx="3173015" cy="439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b="1"/>
              <a:t>Likelihood of Purchasing Solar Water Heater (b)</a:t>
            </a:r>
          </a:p>
        </p:txBody>
      </p:sp>
      <p:sp>
        <p:nvSpPr>
          <p:cNvPr id="9223" name="Rectangle 7">
            <a:extLst>
              <a:ext uri="{FF2B5EF4-FFF2-40B4-BE49-F238E27FC236}">
                <a16:creationId xmlns:a16="http://schemas.microsoft.com/office/drawing/2014/main" id="{2EAEA9DD-02B0-FD4F-B3CD-FE7B5F0CB206}"/>
              </a:ext>
            </a:extLst>
          </p:cNvPr>
          <p:cNvSpPr>
            <a:spLocks noGrp="1" noChangeArrowheads="1"/>
          </p:cNvSpPr>
          <p:nvPr>
            <p:ph type="title"/>
          </p:nvPr>
        </p:nvSpPr>
        <p:spPr>
          <a:xfrm>
            <a:off x="778668" y="392049"/>
            <a:ext cx="7069929" cy="756047"/>
          </a:xfrm>
          <a:noFill/>
        </p:spPr>
        <p:txBody>
          <a:bodyPr vert="horz" lIns="69056" tIns="34529" rIns="69056" bIns="34529" rtlCol="0" anchor="b">
            <a:normAutofit/>
          </a:bodyPr>
          <a:lstStyle/>
          <a:p>
            <a:pPr eaLnBrk="1" hangingPunct="1"/>
            <a:r>
              <a:rPr lang="en-US" altLang="en-US" dirty="0"/>
              <a:t>Irrelevant Segmentation Descriptor</a:t>
            </a:r>
          </a:p>
        </p:txBody>
      </p:sp>
      <p:sp>
        <p:nvSpPr>
          <p:cNvPr id="9224" name="Line 8">
            <a:extLst>
              <a:ext uri="{FF2B5EF4-FFF2-40B4-BE49-F238E27FC236}">
                <a16:creationId xmlns:a16="http://schemas.microsoft.com/office/drawing/2014/main" id="{76E82409-83D3-374A-B6A6-BE1ADC3AC6A6}"/>
              </a:ext>
            </a:extLst>
          </p:cNvPr>
          <p:cNvSpPr>
            <a:spLocks noChangeShapeType="1"/>
          </p:cNvSpPr>
          <p:nvPr/>
        </p:nvSpPr>
        <p:spPr bwMode="auto">
          <a:xfrm>
            <a:off x="3058716" y="1771650"/>
            <a:ext cx="0" cy="2343150"/>
          </a:xfrm>
          <a:prstGeom prst="line">
            <a:avLst/>
          </a:prstGeom>
          <a:noFill/>
          <a:ln w="25400">
            <a:solidFill>
              <a:schemeClr val="hlink"/>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9225" name="Line 9">
            <a:extLst>
              <a:ext uri="{FF2B5EF4-FFF2-40B4-BE49-F238E27FC236}">
                <a16:creationId xmlns:a16="http://schemas.microsoft.com/office/drawing/2014/main" id="{2CF52B10-F024-F64C-9C25-BCCA3662D8E7}"/>
              </a:ext>
            </a:extLst>
          </p:cNvPr>
          <p:cNvSpPr>
            <a:spLocks noChangeShapeType="1"/>
          </p:cNvSpPr>
          <p:nvPr/>
        </p:nvSpPr>
        <p:spPr bwMode="auto">
          <a:xfrm>
            <a:off x="3058716" y="4114800"/>
            <a:ext cx="3028950" cy="0"/>
          </a:xfrm>
          <a:prstGeom prst="line">
            <a:avLst/>
          </a:prstGeom>
          <a:noFill/>
          <a:ln w="254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9226" name="Rectangle 10">
            <a:extLst>
              <a:ext uri="{FF2B5EF4-FFF2-40B4-BE49-F238E27FC236}">
                <a16:creationId xmlns:a16="http://schemas.microsoft.com/office/drawing/2014/main" id="{CF3A42F6-7541-2B48-90CF-5CD6FBFDA8F3}"/>
              </a:ext>
            </a:extLst>
          </p:cNvPr>
          <p:cNvSpPr>
            <a:spLocks noChangeArrowheads="1"/>
          </p:cNvSpPr>
          <p:nvPr/>
        </p:nvSpPr>
        <p:spPr bwMode="auto">
          <a:xfrm>
            <a:off x="1974056" y="2774157"/>
            <a:ext cx="882254" cy="439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b="1"/>
              <a:t>Fraction of Customers</a:t>
            </a:r>
          </a:p>
        </p:txBody>
      </p:sp>
      <p:sp>
        <p:nvSpPr>
          <p:cNvPr id="9227" name="Rectangle 11">
            <a:extLst>
              <a:ext uri="{FF2B5EF4-FFF2-40B4-BE49-F238E27FC236}">
                <a16:creationId xmlns:a16="http://schemas.microsoft.com/office/drawing/2014/main" id="{F0592C99-04EA-9947-8F5E-D84E8A82D264}"/>
              </a:ext>
            </a:extLst>
          </p:cNvPr>
          <p:cNvSpPr>
            <a:spLocks noChangeArrowheads="1"/>
          </p:cNvSpPr>
          <p:nvPr/>
        </p:nvSpPr>
        <p:spPr bwMode="auto">
          <a:xfrm>
            <a:off x="2961229" y="4126707"/>
            <a:ext cx="216406"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t>0</a:t>
            </a:r>
          </a:p>
        </p:txBody>
      </p:sp>
      <p:sp>
        <p:nvSpPr>
          <p:cNvPr id="9228" name="Rectangle 12">
            <a:extLst>
              <a:ext uri="{FF2B5EF4-FFF2-40B4-BE49-F238E27FC236}">
                <a16:creationId xmlns:a16="http://schemas.microsoft.com/office/drawing/2014/main" id="{7B8D39C5-5545-C94A-9544-024C3F61F772}"/>
              </a:ext>
            </a:extLst>
          </p:cNvPr>
          <p:cNvSpPr>
            <a:spLocks noChangeArrowheads="1"/>
          </p:cNvSpPr>
          <p:nvPr/>
        </p:nvSpPr>
        <p:spPr bwMode="auto">
          <a:xfrm>
            <a:off x="5461566" y="4126707"/>
            <a:ext cx="498534"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t>100%</a:t>
            </a:r>
          </a:p>
        </p:txBody>
      </p:sp>
      <p:sp>
        <p:nvSpPr>
          <p:cNvPr id="9229" name="Rectangle 13">
            <a:extLst>
              <a:ext uri="{FF2B5EF4-FFF2-40B4-BE49-F238E27FC236}">
                <a16:creationId xmlns:a16="http://schemas.microsoft.com/office/drawing/2014/main" id="{663C8AE8-6FB0-084D-9455-1805FE865A6C}"/>
              </a:ext>
            </a:extLst>
          </p:cNvPr>
          <p:cNvSpPr>
            <a:spLocks noChangeArrowheads="1"/>
          </p:cNvSpPr>
          <p:nvPr/>
        </p:nvSpPr>
        <p:spPr bwMode="auto">
          <a:xfrm>
            <a:off x="4404123" y="1438275"/>
            <a:ext cx="2053828" cy="859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marL="469900" indent="-469900" eaLnBrk="0" hangingPunct="0">
              <a:tabLst>
                <a:tab pos="282575" algn="dec"/>
              </a:tabLst>
              <a:defRPr sz="2400">
                <a:solidFill>
                  <a:schemeClr val="tx1"/>
                </a:solidFill>
                <a:latin typeface="Times New Roman" panose="02020603050405020304" pitchFamily="18" charset="0"/>
              </a:defRPr>
            </a:lvl1pPr>
            <a:lvl2pPr marL="742950" indent="-285750" eaLnBrk="0" hangingPunct="0">
              <a:tabLst>
                <a:tab pos="282575" algn="dec"/>
              </a:tabLst>
              <a:defRPr sz="2400">
                <a:solidFill>
                  <a:schemeClr val="tx1"/>
                </a:solidFill>
                <a:latin typeface="Times New Roman" panose="02020603050405020304" pitchFamily="18" charset="0"/>
              </a:defRPr>
            </a:lvl2pPr>
            <a:lvl3pPr marL="1143000" indent="-228600" eaLnBrk="0" hangingPunct="0">
              <a:tabLst>
                <a:tab pos="282575" algn="dec"/>
              </a:tabLst>
              <a:defRPr sz="2400">
                <a:solidFill>
                  <a:schemeClr val="tx1"/>
                </a:solidFill>
                <a:latin typeface="Times New Roman" panose="02020603050405020304" pitchFamily="18" charset="0"/>
              </a:defRPr>
            </a:lvl3pPr>
            <a:lvl4pPr marL="1600200" indent="-228600" eaLnBrk="0" hangingPunct="0">
              <a:tabLst>
                <a:tab pos="282575" algn="dec"/>
              </a:tabLst>
              <a:defRPr sz="2400">
                <a:solidFill>
                  <a:schemeClr val="tx1"/>
                </a:solidFill>
                <a:latin typeface="Times New Roman" panose="02020603050405020304" pitchFamily="18" charset="0"/>
              </a:defRPr>
            </a:lvl4pPr>
            <a:lvl5pPr marL="2057400" indent="-228600" eaLnBrk="0" hangingPunct="0">
              <a:tabLst>
                <a:tab pos="282575" algn="dec"/>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82575" algn="dec"/>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82575" algn="dec"/>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82575" algn="dec"/>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82575" algn="dec"/>
              </a:tabLst>
              <a:defRPr sz="2400">
                <a:solidFill>
                  <a:schemeClr val="tx1"/>
                </a:solidFill>
                <a:latin typeface="Times New Roman" panose="02020603050405020304" pitchFamily="18" charset="0"/>
              </a:defRPr>
            </a:lvl9pPr>
          </a:lstStyle>
          <a:p>
            <a:r>
              <a:rPr lang="en-US" altLang="en-US" sz="1500" b="1"/>
              <a:t>Variable B:  Education</a:t>
            </a:r>
            <a:endParaRPr lang="en-US" altLang="en-US" sz="1500"/>
          </a:p>
          <a:p>
            <a:pPr>
              <a:lnSpc>
                <a:spcPct val="90000"/>
              </a:lnSpc>
            </a:pPr>
            <a:r>
              <a:rPr lang="en-US" altLang="en-US" sz="1500"/>
              <a:t>	 </a:t>
            </a:r>
            <a:r>
              <a:rPr lang="en-US" altLang="en-US" sz="1200"/>
              <a:t>1.	Low Education</a:t>
            </a:r>
          </a:p>
          <a:p>
            <a:pPr>
              <a:lnSpc>
                <a:spcPct val="90000"/>
              </a:lnSpc>
            </a:pPr>
            <a:r>
              <a:rPr lang="en-US" altLang="en-US" sz="1200"/>
              <a:t>	 2.	Moderate Education</a:t>
            </a:r>
          </a:p>
          <a:p>
            <a:r>
              <a:rPr lang="en-US" altLang="en-US" sz="1200"/>
              <a:t>	 3.	High Education</a:t>
            </a:r>
          </a:p>
        </p:txBody>
      </p:sp>
      <p:sp>
        <p:nvSpPr>
          <p:cNvPr id="9230" name="Freeform 14">
            <a:extLst>
              <a:ext uri="{FF2B5EF4-FFF2-40B4-BE49-F238E27FC236}">
                <a16:creationId xmlns:a16="http://schemas.microsoft.com/office/drawing/2014/main" id="{824FAB12-0F8F-FB4C-AE7E-ADCFC3F808AF}"/>
              </a:ext>
            </a:extLst>
          </p:cNvPr>
          <p:cNvSpPr>
            <a:spLocks/>
          </p:cNvSpPr>
          <p:nvPr/>
        </p:nvSpPr>
        <p:spPr bwMode="auto">
          <a:xfrm>
            <a:off x="3055144" y="3358754"/>
            <a:ext cx="1365647" cy="741759"/>
          </a:xfrm>
          <a:custGeom>
            <a:avLst/>
            <a:gdLst>
              <a:gd name="T0" fmla="*/ 0 w 1147"/>
              <a:gd name="T1" fmla="*/ 1542334638 h 623"/>
              <a:gd name="T2" fmla="*/ 249496324 w 1147"/>
              <a:gd name="T3" fmla="*/ 897175217 h 623"/>
              <a:gd name="T4" fmla="*/ 546874816 w 1147"/>
              <a:gd name="T5" fmla="*/ 372982889 h 623"/>
              <a:gd name="T6" fmla="*/ 720764777 w 1147"/>
              <a:gd name="T7" fmla="*/ 173889881 h 623"/>
              <a:gd name="T8" fmla="*/ 995462759 w 1147"/>
              <a:gd name="T9" fmla="*/ 25201546 h 623"/>
              <a:gd name="T10" fmla="*/ 1244957396 w 1147"/>
              <a:gd name="T11" fmla="*/ 0 h 623"/>
              <a:gd name="T12" fmla="*/ 1469252062 w 1147"/>
              <a:gd name="T13" fmla="*/ 50403092 h 623"/>
              <a:gd name="T14" fmla="*/ 1766630852 w 1147"/>
              <a:gd name="T15" fmla="*/ 224293010 h 623"/>
              <a:gd name="T16" fmla="*/ 1990923930 w 1147"/>
              <a:gd name="T17" fmla="*/ 572074360 h 623"/>
              <a:gd name="T18" fmla="*/ 2147483647 w 1147"/>
              <a:gd name="T19" fmla="*/ 871973677 h 623"/>
              <a:gd name="T20" fmla="*/ 2147483647 w 1147"/>
              <a:gd name="T21" fmla="*/ 1169351847 h 623"/>
              <a:gd name="T22" fmla="*/ 2147483647 w 1147"/>
              <a:gd name="T23" fmla="*/ 1343241679 h 623"/>
              <a:gd name="T24" fmla="*/ 2147483647 w 1147"/>
              <a:gd name="T25" fmla="*/ 1567536178 h 6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47"/>
              <a:gd name="T40" fmla="*/ 0 h 623"/>
              <a:gd name="T41" fmla="*/ 1147 w 1147"/>
              <a:gd name="T42" fmla="*/ 623 h 6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47" h="623">
                <a:moveTo>
                  <a:pt x="0" y="612"/>
                </a:moveTo>
                <a:lnTo>
                  <a:pt x="99" y="356"/>
                </a:lnTo>
                <a:lnTo>
                  <a:pt x="217" y="148"/>
                </a:lnTo>
                <a:lnTo>
                  <a:pt x="286" y="69"/>
                </a:lnTo>
                <a:lnTo>
                  <a:pt x="395" y="10"/>
                </a:lnTo>
                <a:lnTo>
                  <a:pt x="494" y="0"/>
                </a:lnTo>
                <a:lnTo>
                  <a:pt x="583" y="20"/>
                </a:lnTo>
                <a:lnTo>
                  <a:pt x="701" y="89"/>
                </a:lnTo>
                <a:lnTo>
                  <a:pt x="790" y="227"/>
                </a:lnTo>
                <a:lnTo>
                  <a:pt x="859" y="346"/>
                </a:lnTo>
                <a:lnTo>
                  <a:pt x="958" y="464"/>
                </a:lnTo>
                <a:lnTo>
                  <a:pt x="1017" y="533"/>
                </a:lnTo>
                <a:lnTo>
                  <a:pt x="1146" y="622"/>
                </a:lnTo>
              </a:path>
            </a:pathLst>
          </a:custGeom>
          <a:noFill/>
          <a:ln w="254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31" name="Freeform 15">
            <a:extLst>
              <a:ext uri="{FF2B5EF4-FFF2-40B4-BE49-F238E27FC236}">
                <a16:creationId xmlns:a16="http://schemas.microsoft.com/office/drawing/2014/main" id="{D804427F-12BB-F542-A5DF-9650448CB3C7}"/>
              </a:ext>
            </a:extLst>
          </p:cNvPr>
          <p:cNvSpPr>
            <a:spLocks/>
          </p:cNvSpPr>
          <p:nvPr/>
        </p:nvSpPr>
        <p:spPr bwMode="auto">
          <a:xfrm>
            <a:off x="3300413" y="3452813"/>
            <a:ext cx="1365647" cy="654844"/>
          </a:xfrm>
          <a:custGeom>
            <a:avLst/>
            <a:gdLst>
              <a:gd name="T0" fmla="*/ 0 w 1147"/>
              <a:gd name="T1" fmla="*/ 1360884168 h 550"/>
              <a:gd name="T2" fmla="*/ 249496324 w 1147"/>
              <a:gd name="T3" fmla="*/ 791328910 h 550"/>
              <a:gd name="T4" fmla="*/ 501512010 w 1147"/>
              <a:gd name="T5" fmla="*/ 423386260 h 550"/>
              <a:gd name="T6" fmla="*/ 751006647 w 1147"/>
              <a:gd name="T7" fmla="*/ 148688409 h 550"/>
              <a:gd name="T8" fmla="*/ 995462759 w 1147"/>
              <a:gd name="T9" fmla="*/ 22680609 h 550"/>
              <a:gd name="T10" fmla="*/ 1244957396 w 1147"/>
              <a:gd name="T11" fmla="*/ 0 h 550"/>
              <a:gd name="T12" fmla="*/ 1542335789 w 1147"/>
              <a:gd name="T13" fmla="*/ 88204661 h 550"/>
              <a:gd name="T14" fmla="*/ 1771671164 w 1147"/>
              <a:gd name="T15" fmla="*/ 274696215 h 550"/>
              <a:gd name="T16" fmla="*/ 1990923930 w 1147"/>
              <a:gd name="T17" fmla="*/ 504031225 h 550"/>
              <a:gd name="T18" fmla="*/ 2147483647 w 1147"/>
              <a:gd name="T19" fmla="*/ 768646720 h 550"/>
              <a:gd name="T20" fmla="*/ 2147483647 w 1147"/>
              <a:gd name="T21" fmla="*/ 1033264001 h 550"/>
              <a:gd name="T22" fmla="*/ 2147483647 w 1147"/>
              <a:gd name="T23" fmla="*/ 1184473309 h 550"/>
              <a:gd name="T24" fmla="*/ 2147483647 w 1147"/>
              <a:gd name="T25" fmla="*/ 1383566358 h 5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47"/>
              <a:gd name="T40" fmla="*/ 0 h 550"/>
              <a:gd name="T41" fmla="*/ 1147 w 1147"/>
              <a:gd name="T42" fmla="*/ 550 h 5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47" h="550">
                <a:moveTo>
                  <a:pt x="0" y="540"/>
                </a:moveTo>
                <a:lnTo>
                  <a:pt x="99" y="314"/>
                </a:lnTo>
                <a:lnTo>
                  <a:pt x="199" y="168"/>
                </a:lnTo>
                <a:lnTo>
                  <a:pt x="298" y="59"/>
                </a:lnTo>
                <a:lnTo>
                  <a:pt x="395" y="9"/>
                </a:lnTo>
                <a:lnTo>
                  <a:pt x="494" y="0"/>
                </a:lnTo>
                <a:lnTo>
                  <a:pt x="612" y="35"/>
                </a:lnTo>
                <a:lnTo>
                  <a:pt x="703" y="109"/>
                </a:lnTo>
                <a:lnTo>
                  <a:pt x="790" y="200"/>
                </a:lnTo>
                <a:lnTo>
                  <a:pt x="859" y="305"/>
                </a:lnTo>
                <a:lnTo>
                  <a:pt x="958" y="410"/>
                </a:lnTo>
                <a:lnTo>
                  <a:pt x="1017" y="470"/>
                </a:lnTo>
                <a:lnTo>
                  <a:pt x="1146" y="549"/>
                </a:lnTo>
              </a:path>
            </a:pathLst>
          </a:custGeom>
          <a:noFill/>
          <a:ln w="254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32" name="Freeform 16">
            <a:extLst>
              <a:ext uri="{FF2B5EF4-FFF2-40B4-BE49-F238E27FC236}">
                <a16:creationId xmlns:a16="http://schemas.microsoft.com/office/drawing/2014/main" id="{8856CF08-3FF9-954D-A4E4-AF46B8C7A423}"/>
              </a:ext>
            </a:extLst>
          </p:cNvPr>
          <p:cNvSpPr>
            <a:spLocks/>
          </p:cNvSpPr>
          <p:nvPr/>
        </p:nvSpPr>
        <p:spPr bwMode="auto">
          <a:xfrm>
            <a:off x="3062288" y="3769519"/>
            <a:ext cx="2099072" cy="326231"/>
          </a:xfrm>
          <a:custGeom>
            <a:avLst/>
            <a:gdLst>
              <a:gd name="T0" fmla="*/ 0 w 1763"/>
              <a:gd name="T1" fmla="*/ 677922721 h 274"/>
              <a:gd name="T2" fmla="*/ 383063812 w 1763"/>
              <a:gd name="T3" fmla="*/ 393144299 h 274"/>
              <a:gd name="T4" fmla="*/ 841732502 w 1763"/>
              <a:gd name="T5" fmla="*/ 163810927 h 274"/>
              <a:gd name="T6" fmla="*/ 1146672172 w 1763"/>
              <a:gd name="T7" fmla="*/ 55443438 h 274"/>
              <a:gd name="T8" fmla="*/ 1529735884 w 1763"/>
              <a:gd name="T9" fmla="*/ 10080624 h 274"/>
              <a:gd name="T10" fmla="*/ 1915319355 w 1763"/>
              <a:gd name="T11" fmla="*/ 0 h 274"/>
              <a:gd name="T12" fmla="*/ 2147483647 w 1763"/>
              <a:gd name="T13" fmla="*/ 45362805 h 274"/>
              <a:gd name="T14" fmla="*/ 2147483647 w 1763"/>
              <a:gd name="T15" fmla="*/ 151209357 h 274"/>
              <a:gd name="T16" fmla="*/ 2147483647 w 1763"/>
              <a:gd name="T17" fmla="*/ 299897766 h 274"/>
              <a:gd name="T18" fmla="*/ 2147483647 w 1763"/>
              <a:gd name="T19" fmla="*/ 383063679 h 274"/>
              <a:gd name="T20" fmla="*/ 2147483647 w 1763"/>
              <a:gd name="T21" fmla="*/ 514111844 h 274"/>
              <a:gd name="T22" fmla="*/ 2147483647 w 1763"/>
              <a:gd name="T23" fmla="*/ 589716498 h 274"/>
              <a:gd name="T24" fmla="*/ 2147483647 w 1763"/>
              <a:gd name="T25" fmla="*/ 688003342 h 2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63"/>
              <a:gd name="T40" fmla="*/ 0 h 274"/>
              <a:gd name="T41" fmla="*/ 1763 w 1763"/>
              <a:gd name="T42" fmla="*/ 274 h 2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63" h="274">
                <a:moveTo>
                  <a:pt x="0" y="269"/>
                </a:moveTo>
                <a:lnTo>
                  <a:pt x="152" y="156"/>
                </a:lnTo>
                <a:lnTo>
                  <a:pt x="334" y="65"/>
                </a:lnTo>
                <a:lnTo>
                  <a:pt x="455" y="22"/>
                </a:lnTo>
                <a:lnTo>
                  <a:pt x="607" y="4"/>
                </a:lnTo>
                <a:lnTo>
                  <a:pt x="760" y="0"/>
                </a:lnTo>
                <a:lnTo>
                  <a:pt x="941" y="18"/>
                </a:lnTo>
                <a:lnTo>
                  <a:pt x="1047" y="60"/>
                </a:lnTo>
                <a:lnTo>
                  <a:pt x="1216" y="119"/>
                </a:lnTo>
                <a:lnTo>
                  <a:pt x="1321" y="152"/>
                </a:lnTo>
                <a:lnTo>
                  <a:pt x="1473" y="204"/>
                </a:lnTo>
                <a:lnTo>
                  <a:pt x="1564" y="234"/>
                </a:lnTo>
                <a:lnTo>
                  <a:pt x="1762" y="273"/>
                </a:lnTo>
              </a:path>
            </a:pathLst>
          </a:custGeom>
          <a:noFill/>
          <a:ln w="254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33" name="Rectangle 17">
            <a:extLst>
              <a:ext uri="{FF2B5EF4-FFF2-40B4-BE49-F238E27FC236}">
                <a16:creationId xmlns:a16="http://schemas.microsoft.com/office/drawing/2014/main" id="{D24421CA-7C11-874E-9020-032C5A31D1F5}"/>
              </a:ext>
            </a:extLst>
          </p:cNvPr>
          <p:cNvSpPr>
            <a:spLocks noChangeArrowheads="1"/>
          </p:cNvSpPr>
          <p:nvPr/>
        </p:nvSpPr>
        <p:spPr bwMode="auto">
          <a:xfrm>
            <a:off x="3102510" y="3109912"/>
            <a:ext cx="710131" cy="23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50"/>
              <a:t>Segment 1</a:t>
            </a:r>
          </a:p>
        </p:txBody>
      </p:sp>
      <p:sp>
        <p:nvSpPr>
          <p:cNvPr id="9234" name="Rectangle 18">
            <a:extLst>
              <a:ext uri="{FF2B5EF4-FFF2-40B4-BE49-F238E27FC236}">
                <a16:creationId xmlns:a16="http://schemas.microsoft.com/office/drawing/2014/main" id="{22069942-E19B-D441-B905-FC42BC2AEF6E}"/>
              </a:ext>
            </a:extLst>
          </p:cNvPr>
          <p:cNvSpPr>
            <a:spLocks noChangeArrowheads="1"/>
          </p:cNvSpPr>
          <p:nvPr/>
        </p:nvSpPr>
        <p:spPr bwMode="auto">
          <a:xfrm>
            <a:off x="3985953" y="3248025"/>
            <a:ext cx="710131" cy="23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50"/>
              <a:t>Segment 2</a:t>
            </a:r>
          </a:p>
        </p:txBody>
      </p:sp>
      <p:sp>
        <p:nvSpPr>
          <p:cNvPr id="9235" name="Rectangle 19">
            <a:extLst>
              <a:ext uri="{FF2B5EF4-FFF2-40B4-BE49-F238E27FC236}">
                <a16:creationId xmlns:a16="http://schemas.microsoft.com/office/drawing/2014/main" id="{48978A57-844A-1341-AEBB-37BE5E5475E2}"/>
              </a:ext>
            </a:extLst>
          </p:cNvPr>
          <p:cNvSpPr>
            <a:spLocks noChangeArrowheads="1"/>
          </p:cNvSpPr>
          <p:nvPr/>
        </p:nvSpPr>
        <p:spPr bwMode="auto">
          <a:xfrm>
            <a:off x="4720569" y="3749278"/>
            <a:ext cx="710131" cy="23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50"/>
              <a:t>Segment 3</a:t>
            </a:r>
          </a:p>
        </p:txBody>
      </p:sp>
    </p:spTree>
    <p:custDataLst>
      <p:tags r:id="rId1"/>
    </p:custDataLst>
    <p:extLst>
      <p:ext uri="{BB962C8B-B14F-4D97-AF65-F5344CB8AC3E}">
        <p14:creationId xmlns:p14="http://schemas.microsoft.com/office/powerpoint/2010/main" val="2979671538"/>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BC01-2D40-3947-B783-979FA7FE98F9}"/>
              </a:ext>
            </a:extLst>
          </p:cNvPr>
          <p:cNvSpPr>
            <a:spLocks noGrp="1"/>
          </p:cNvSpPr>
          <p:nvPr>
            <p:ph type="title"/>
          </p:nvPr>
        </p:nvSpPr>
        <p:spPr/>
        <p:txBody>
          <a:bodyPr/>
          <a:lstStyle/>
          <a:p>
            <a:endParaRPr lang="en-US" dirty="0"/>
          </a:p>
        </p:txBody>
      </p:sp>
      <p:pic>
        <p:nvPicPr>
          <p:cNvPr id="4" name="Picture 3" descr="A screenshot of a cell phone&#10;&#10;Description automatically generated">
            <a:extLst>
              <a:ext uri="{FF2B5EF4-FFF2-40B4-BE49-F238E27FC236}">
                <a16:creationId xmlns:a16="http://schemas.microsoft.com/office/drawing/2014/main" id="{ED134994-AEDF-2047-9A67-D261240C4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384302"/>
            <a:ext cx="4481452" cy="3017520"/>
          </a:xfrm>
          <a:prstGeom prst="rect">
            <a:avLst/>
          </a:prstGeom>
        </p:spPr>
      </p:pic>
    </p:spTree>
    <p:extLst>
      <p:ext uri="{BB962C8B-B14F-4D97-AF65-F5344CB8AC3E}">
        <p14:creationId xmlns:p14="http://schemas.microsoft.com/office/powerpoint/2010/main" val="2210318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15A898D0-7BBA-7540-831E-CDE9BC546B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361950"/>
            <a:ext cx="4027544" cy="4116388"/>
          </a:xfrm>
        </p:spPr>
      </p:pic>
    </p:spTree>
    <p:extLst>
      <p:ext uri="{BB962C8B-B14F-4D97-AF65-F5344CB8AC3E}">
        <p14:creationId xmlns:p14="http://schemas.microsoft.com/office/powerpoint/2010/main" val="1892409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a:extLst>
              <a:ext uri="{FF2B5EF4-FFF2-40B4-BE49-F238E27FC236}">
                <a16:creationId xmlns:a16="http://schemas.microsoft.com/office/drawing/2014/main" id="{A60908BB-F5B9-AA49-A774-A01302335518}"/>
              </a:ext>
            </a:extLst>
          </p:cNvPr>
          <p:cNvSpPr>
            <a:spLocks noGrp="1" noChangeArrowheads="1"/>
          </p:cNvSpPr>
          <p:nvPr>
            <p:ph type="body" idx="1"/>
          </p:nvPr>
        </p:nvSpPr>
        <p:spPr>
          <a:xfrm>
            <a:off x="914400" y="1276350"/>
            <a:ext cx="7543800" cy="1752600"/>
          </a:xfrm>
        </p:spPr>
        <p:txBody>
          <a:bodyPr/>
          <a:lstStyle/>
          <a:p>
            <a:pPr>
              <a:buFont typeface="Wingdings" pitchFamily="2" charset="2"/>
              <a:buNone/>
            </a:pPr>
            <a:r>
              <a:rPr lang="en-US" altLang="en-US" b="1" dirty="0"/>
              <a:t>Advantages</a:t>
            </a:r>
          </a:p>
          <a:p>
            <a:r>
              <a:rPr lang="en-US" altLang="en-US" dirty="0"/>
              <a:t>Lower cost</a:t>
            </a:r>
          </a:p>
          <a:p>
            <a:r>
              <a:rPr lang="en-US" altLang="en-US" dirty="0"/>
              <a:t>One advertising campaign is needed</a:t>
            </a:r>
          </a:p>
          <a:p>
            <a:r>
              <a:rPr lang="en-US" altLang="en-US" dirty="0"/>
              <a:t>One marketing strategy is developed</a:t>
            </a:r>
          </a:p>
          <a:p>
            <a:r>
              <a:rPr lang="en-US" altLang="en-US" dirty="0"/>
              <a:t>Usually only one standardized product is developed</a:t>
            </a:r>
          </a:p>
        </p:txBody>
      </p:sp>
      <p:sp>
        <p:nvSpPr>
          <p:cNvPr id="4" name="Rectangle 3">
            <a:extLst>
              <a:ext uri="{FF2B5EF4-FFF2-40B4-BE49-F238E27FC236}">
                <a16:creationId xmlns:a16="http://schemas.microsoft.com/office/drawing/2014/main" id="{BE5113EF-5E9B-E84C-8959-01F461E80848}"/>
              </a:ext>
            </a:extLst>
          </p:cNvPr>
          <p:cNvSpPr txBox="1">
            <a:spLocks noChangeArrowheads="1"/>
          </p:cNvSpPr>
          <p:nvPr/>
        </p:nvSpPr>
        <p:spPr>
          <a:xfrm>
            <a:off x="909415" y="3197225"/>
            <a:ext cx="7543800" cy="1339849"/>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fontAlgn="auto">
              <a:buFont typeface="Wingdings" pitchFamily="2" charset="2"/>
              <a:buNone/>
            </a:pPr>
            <a:r>
              <a:rPr lang="en-US" altLang="en-US" b="1"/>
              <a:t>Disadvantage</a:t>
            </a:r>
          </a:p>
          <a:p>
            <a:pPr fontAlgn="auto"/>
            <a:r>
              <a:rPr lang="en-US" altLang="en-US"/>
              <a:t>It only works if all consumers have the same needs, wants, desires, and the same background, education and experience</a:t>
            </a:r>
          </a:p>
          <a:p>
            <a:pPr fontAlgn="auto">
              <a:buFont typeface="Wingdings" pitchFamily="2" charset="2"/>
              <a:buNone/>
            </a:pPr>
            <a:endParaRPr lang="en-US" altLang="en-US" dirty="0"/>
          </a:p>
        </p:txBody>
      </p:sp>
    </p:spTree>
    <p:extLst>
      <p:ext uri="{BB962C8B-B14F-4D97-AF65-F5344CB8AC3E}">
        <p14:creationId xmlns:p14="http://schemas.microsoft.com/office/powerpoint/2010/main" val="4104834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8" name="Rectangle 6">
            <a:extLst>
              <a:ext uri="{FF2B5EF4-FFF2-40B4-BE49-F238E27FC236}">
                <a16:creationId xmlns:a16="http://schemas.microsoft.com/office/drawing/2014/main" id="{9D1CFABD-2A1F-E745-A01B-6EE10E6A8C13}"/>
              </a:ext>
            </a:extLst>
          </p:cNvPr>
          <p:cNvSpPr>
            <a:spLocks noGrp="1" noChangeArrowheads="1"/>
          </p:cNvSpPr>
          <p:nvPr>
            <p:ph type="title"/>
          </p:nvPr>
        </p:nvSpPr>
        <p:spPr/>
        <p:txBody>
          <a:bodyPr/>
          <a:lstStyle/>
          <a:p>
            <a:r>
              <a:rPr lang="en-US" altLang="en-US" dirty="0"/>
              <a:t>Market Matching Strategy </a:t>
            </a:r>
          </a:p>
        </p:txBody>
      </p:sp>
      <p:sp>
        <p:nvSpPr>
          <p:cNvPr id="69639" name="Rectangle 7">
            <a:extLst>
              <a:ext uri="{FF2B5EF4-FFF2-40B4-BE49-F238E27FC236}">
                <a16:creationId xmlns:a16="http://schemas.microsoft.com/office/drawing/2014/main" id="{1DD2866D-28D7-3E4B-A3AA-6C88B4E042BA}"/>
              </a:ext>
            </a:extLst>
          </p:cNvPr>
          <p:cNvSpPr>
            <a:spLocks noGrp="1" noChangeArrowheads="1"/>
          </p:cNvSpPr>
          <p:nvPr>
            <p:ph type="body" idx="1"/>
          </p:nvPr>
        </p:nvSpPr>
        <p:spPr/>
        <p:txBody>
          <a:bodyPr>
            <a:normAutofit lnSpcReduction="10000"/>
          </a:bodyPr>
          <a:lstStyle/>
          <a:p>
            <a:r>
              <a:rPr lang="en-US" altLang="en-US" sz="1950" b="1"/>
              <a:t>Segmentation</a:t>
            </a:r>
            <a:endParaRPr lang="en-US" altLang="en-US" sz="1950"/>
          </a:p>
          <a:p>
            <a:r>
              <a:rPr lang="en-US" altLang="en-US" sz="1950"/>
              <a:t>Act of dissecting the marketplace into submarkets that require different </a:t>
            </a:r>
            <a:r>
              <a:rPr lang="en-US" altLang="en-US" sz="1950" i="1"/>
              <a:t>marketing mixes</a:t>
            </a:r>
          </a:p>
          <a:p>
            <a:r>
              <a:rPr lang="en-US" altLang="en-US" sz="1950" b="1"/>
              <a:t>Targeting</a:t>
            </a:r>
            <a:endParaRPr lang="en-US" altLang="en-US" sz="1950"/>
          </a:p>
          <a:p>
            <a:r>
              <a:rPr lang="en-US" altLang="en-US" sz="1950"/>
              <a:t>Process of reviewing market segments and deciding which one(s) to pursue</a:t>
            </a:r>
          </a:p>
          <a:p>
            <a:r>
              <a:rPr lang="en-US" altLang="en-US" sz="1950" b="1"/>
              <a:t>Positioning</a:t>
            </a:r>
            <a:endParaRPr lang="en-US" altLang="en-US" sz="1950"/>
          </a:p>
          <a:p>
            <a:r>
              <a:rPr lang="en-US" altLang="en-US" sz="1950"/>
              <a:t>Establishing a </a:t>
            </a:r>
            <a:r>
              <a:rPr lang="en-US" altLang="en-US" sz="1950" i="1"/>
              <a:t>differentiating image</a:t>
            </a:r>
            <a:r>
              <a:rPr lang="en-US" altLang="en-US" sz="1950"/>
              <a:t> for a product or service in relation to its competition</a:t>
            </a:r>
          </a:p>
        </p:txBody>
      </p:sp>
      <p:sp>
        <p:nvSpPr>
          <p:cNvPr id="2" name="Rectangle 1">
            <a:extLst>
              <a:ext uri="{FF2B5EF4-FFF2-40B4-BE49-F238E27FC236}">
                <a16:creationId xmlns:a16="http://schemas.microsoft.com/office/drawing/2014/main" id="{EC009313-77D1-3247-9599-470B5FA09A58}"/>
              </a:ext>
            </a:extLst>
          </p:cNvPr>
          <p:cNvSpPr/>
          <p:nvPr/>
        </p:nvSpPr>
        <p:spPr>
          <a:xfrm>
            <a:off x="777240" y="794601"/>
            <a:ext cx="7376160" cy="300082"/>
          </a:xfrm>
          <a:prstGeom prst="rect">
            <a:avLst/>
          </a:prstGeom>
        </p:spPr>
        <p:txBody>
          <a:bodyPr wrap="square">
            <a:spAutoFit/>
          </a:bodyPr>
          <a:lstStyle/>
          <a:p>
            <a:pPr marL="68580" lvl="0" indent="-68580" defTabSz="685800" fontAlgn="auto">
              <a:lnSpc>
                <a:spcPct val="90000"/>
              </a:lnSpc>
              <a:spcBef>
                <a:spcPts val="900"/>
              </a:spcBef>
              <a:spcAft>
                <a:spcPts val="150"/>
              </a:spcAft>
              <a:buClr>
                <a:srgbClr val="E48312"/>
              </a:buClr>
              <a:buSzPct val="100000"/>
              <a:buFont typeface="Calibri" panose="020F0502020204030204" pitchFamily="34" charset="0"/>
              <a:buChar char=" "/>
            </a:pPr>
            <a:r>
              <a:rPr lang="en-US" altLang="en-US" sz="1500" dirty="0">
                <a:solidFill>
                  <a:srgbClr val="000000">
                    <a:lumMod val="75000"/>
                    <a:lumOff val="25000"/>
                  </a:srgbClr>
                </a:solidFill>
                <a:latin typeface="Calibri" panose="020F0502020204030204"/>
                <a:ea typeface="+mn-ea"/>
                <a:cs typeface="+mn-cs"/>
              </a:rPr>
              <a:t>Today, mass marketing has largely been replaced by a three-step </a:t>
            </a:r>
            <a:r>
              <a:rPr lang="en-US" altLang="en-US" sz="1500" i="1" dirty="0">
                <a:solidFill>
                  <a:srgbClr val="000000">
                    <a:lumMod val="75000"/>
                    <a:lumOff val="25000"/>
                  </a:srgbClr>
                </a:solidFill>
                <a:latin typeface="Calibri" panose="020F0502020204030204"/>
                <a:ea typeface="+mn-ea"/>
                <a:cs typeface="+mn-cs"/>
              </a:rPr>
              <a:t>market matching strategy</a:t>
            </a:r>
          </a:p>
        </p:txBody>
      </p:sp>
    </p:spTree>
    <p:extLst>
      <p:ext uri="{BB962C8B-B14F-4D97-AF65-F5344CB8AC3E}">
        <p14:creationId xmlns:p14="http://schemas.microsoft.com/office/powerpoint/2010/main" val="127972859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31FF5EF-6599-0840-B43C-3DF52D235EAE}"/>
              </a:ext>
            </a:extLst>
          </p:cNvPr>
          <p:cNvSpPr>
            <a:spLocks noChangeArrowheads="1"/>
          </p:cNvSpPr>
          <p:nvPr/>
        </p:nvSpPr>
        <p:spPr bwMode="auto">
          <a:xfrm>
            <a:off x="1657350" y="468630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800"/>
          </a:p>
        </p:txBody>
      </p:sp>
      <p:sp>
        <p:nvSpPr>
          <p:cNvPr id="4099" name="Rectangle 3">
            <a:extLst>
              <a:ext uri="{FF2B5EF4-FFF2-40B4-BE49-F238E27FC236}">
                <a16:creationId xmlns:a16="http://schemas.microsoft.com/office/drawing/2014/main" id="{78B85D95-728F-804C-ACC7-BAE5E9CD6562}"/>
              </a:ext>
            </a:extLst>
          </p:cNvPr>
          <p:cNvSpPr>
            <a:spLocks noChangeArrowheads="1"/>
          </p:cNvSpPr>
          <p:nvPr/>
        </p:nvSpPr>
        <p:spPr bwMode="auto">
          <a:xfrm>
            <a:off x="3486150" y="4686300"/>
            <a:ext cx="21717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800"/>
          </a:p>
        </p:txBody>
      </p:sp>
      <p:sp>
        <p:nvSpPr>
          <p:cNvPr id="4100" name="Rectangle 4">
            <a:extLst>
              <a:ext uri="{FF2B5EF4-FFF2-40B4-BE49-F238E27FC236}">
                <a16:creationId xmlns:a16="http://schemas.microsoft.com/office/drawing/2014/main" id="{E2AADC6D-8A7C-9C4F-96C4-D2D3FDA46081}"/>
              </a:ext>
            </a:extLst>
          </p:cNvPr>
          <p:cNvSpPr>
            <a:spLocks noChangeArrowheads="1"/>
          </p:cNvSpPr>
          <p:nvPr/>
        </p:nvSpPr>
        <p:spPr bwMode="auto">
          <a:xfrm>
            <a:off x="1657350" y="468630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800"/>
          </a:p>
        </p:txBody>
      </p:sp>
      <p:sp>
        <p:nvSpPr>
          <p:cNvPr id="4101" name="Rectangle 5">
            <a:extLst>
              <a:ext uri="{FF2B5EF4-FFF2-40B4-BE49-F238E27FC236}">
                <a16:creationId xmlns:a16="http://schemas.microsoft.com/office/drawing/2014/main" id="{D780A449-8B4C-3F46-87AC-5B9FAD460EFC}"/>
              </a:ext>
            </a:extLst>
          </p:cNvPr>
          <p:cNvSpPr>
            <a:spLocks noChangeArrowheads="1"/>
          </p:cNvSpPr>
          <p:nvPr/>
        </p:nvSpPr>
        <p:spPr bwMode="auto">
          <a:xfrm>
            <a:off x="3486150" y="4686300"/>
            <a:ext cx="21717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800"/>
          </a:p>
        </p:txBody>
      </p:sp>
      <p:sp>
        <p:nvSpPr>
          <p:cNvPr id="4102" name="Rectangle 6">
            <a:extLst>
              <a:ext uri="{FF2B5EF4-FFF2-40B4-BE49-F238E27FC236}">
                <a16:creationId xmlns:a16="http://schemas.microsoft.com/office/drawing/2014/main" id="{78C7FDFE-DFBC-6247-B50C-B9768E61874D}"/>
              </a:ext>
            </a:extLst>
          </p:cNvPr>
          <p:cNvSpPr>
            <a:spLocks noGrp="1" noChangeArrowheads="1"/>
          </p:cNvSpPr>
          <p:nvPr>
            <p:ph type="title"/>
          </p:nvPr>
        </p:nvSpPr>
        <p:spPr>
          <a:noFill/>
        </p:spPr>
        <p:txBody>
          <a:bodyPr vert="horz" lIns="69056" tIns="34529" rIns="69056" bIns="34529" rtlCol="0" anchor="b">
            <a:normAutofit/>
          </a:bodyPr>
          <a:lstStyle/>
          <a:p>
            <a:pPr eaLnBrk="1" hangingPunct="1"/>
            <a:r>
              <a:rPr lang="en-US" altLang="en-US"/>
              <a:t>Market Segmentation</a:t>
            </a:r>
          </a:p>
        </p:txBody>
      </p:sp>
      <p:sp>
        <p:nvSpPr>
          <p:cNvPr id="4103" name="Rectangle 7">
            <a:extLst>
              <a:ext uri="{FF2B5EF4-FFF2-40B4-BE49-F238E27FC236}">
                <a16:creationId xmlns:a16="http://schemas.microsoft.com/office/drawing/2014/main" id="{708E3F10-0371-4649-B3D7-4FBE14E7021C}"/>
              </a:ext>
            </a:extLst>
          </p:cNvPr>
          <p:cNvSpPr>
            <a:spLocks noGrp="1" noChangeArrowheads="1"/>
          </p:cNvSpPr>
          <p:nvPr>
            <p:ph type="body" idx="1"/>
          </p:nvPr>
        </p:nvSpPr>
        <p:spPr>
          <a:xfrm>
            <a:off x="1066801" y="1503924"/>
            <a:ext cx="7299959" cy="2483644"/>
          </a:xfrm>
          <a:noFill/>
        </p:spPr>
        <p:txBody>
          <a:bodyPr vert="horz" lIns="69056" tIns="34529" rIns="69056" bIns="34529" rtlCol="0">
            <a:normAutofit fontScale="85000" lnSpcReduction="10000"/>
          </a:bodyPr>
          <a:lstStyle/>
          <a:p>
            <a:pPr marL="0" indent="0">
              <a:spcAft>
                <a:spcPct val="125000"/>
              </a:spcAft>
              <a:buNone/>
            </a:pPr>
            <a:r>
              <a:rPr lang="en-US" altLang="en-US" dirty="0"/>
              <a:t>Market segmentation is the subdividing of a market into distinct subsets of customers.</a:t>
            </a:r>
          </a:p>
          <a:p>
            <a:pPr marL="284560" indent="-284560">
              <a:spcAft>
                <a:spcPct val="100000"/>
              </a:spcAft>
              <a:buNone/>
            </a:pPr>
            <a:r>
              <a:rPr lang="en-US" altLang="en-US" b="1" dirty="0"/>
              <a:t>Segments</a:t>
            </a:r>
            <a:endParaRPr lang="en-US" altLang="en-US" dirty="0"/>
          </a:p>
          <a:p>
            <a:pPr marL="0" indent="0">
              <a:spcAft>
                <a:spcPct val="100000"/>
              </a:spcAft>
              <a:buNone/>
            </a:pPr>
            <a:r>
              <a:rPr lang="en-US" altLang="en-US" dirty="0"/>
              <a:t>Members are different between segments but similar within.</a:t>
            </a:r>
          </a:p>
          <a:p>
            <a:pPr marL="0" indent="0">
              <a:spcAft>
                <a:spcPct val="100000"/>
              </a:spcAft>
              <a:buNone/>
            </a:pPr>
            <a:r>
              <a:rPr lang="en-US" altLang="en-US" dirty="0"/>
              <a:t>		</a:t>
            </a:r>
          </a:p>
          <a:p>
            <a:pPr marL="0" indent="0">
              <a:spcAft>
                <a:spcPct val="100000"/>
              </a:spcAft>
              <a:buNone/>
            </a:pPr>
            <a:r>
              <a:rPr lang="en-US" altLang="en-US" dirty="0"/>
              <a:t>			……………..and selecting one or more to target with a distinct marketing mix</a:t>
            </a:r>
          </a:p>
          <a:p>
            <a:pPr marL="0" indent="0">
              <a:spcAft>
                <a:spcPct val="100000"/>
              </a:spcAft>
              <a:buNone/>
            </a:pPr>
            <a:endParaRPr lang="en-US" altLang="en-US" dirty="0"/>
          </a:p>
        </p:txBody>
      </p:sp>
    </p:spTree>
    <p:custDataLst>
      <p:tags r:id="rId1"/>
    </p:custDataLst>
    <p:extLst>
      <p:ext uri="{BB962C8B-B14F-4D97-AF65-F5344CB8AC3E}">
        <p14:creationId xmlns:p14="http://schemas.microsoft.com/office/powerpoint/2010/main" val="2602837881"/>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bird&#10;&#10;Description automatically generated">
            <a:extLst>
              <a:ext uri="{FF2B5EF4-FFF2-40B4-BE49-F238E27FC236}">
                <a16:creationId xmlns:a16="http://schemas.microsoft.com/office/drawing/2014/main" id="{A556C139-7A57-C846-9CA5-595CB6EFCF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241" y="1428749"/>
            <a:ext cx="3943559" cy="3249677"/>
          </a:xfrm>
          <a:prstGeom prst="rect">
            <a:avLst/>
          </a:prstGeom>
        </p:spPr>
      </p:pic>
    </p:spTree>
    <p:extLst>
      <p:ext uri="{BB962C8B-B14F-4D97-AF65-F5344CB8AC3E}">
        <p14:creationId xmlns:p14="http://schemas.microsoft.com/office/powerpoint/2010/main" val="1959298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posing for the camera&#10;&#10;Description automatically generated">
            <a:extLst>
              <a:ext uri="{FF2B5EF4-FFF2-40B4-BE49-F238E27FC236}">
                <a16:creationId xmlns:a16="http://schemas.microsoft.com/office/drawing/2014/main" id="{B1C937D6-2263-3C42-9CBD-6D28ED883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352550"/>
            <a:ext cx="4114800" cy="3291840"/>
          </a:xfrm>
          <a:prstGeom prst="rect">
            <a:avLst/>
          </a:prstGeom>
        </p:spPr>
      </p:pic>
      <p:pic>
        <p:nvPicPr>
          <p:cNvPr id="3" name="Picture 2" descr="A close up of text on a white background&#10;&#10;Description automatically generated">
            <a:extLst>
              <a:ext uri="{FF2B5EF4-FFF2-40B4-BE49-F238E27FC236}">
                <a16:creationId xmlns:a16="http://schemas.microsoft.com/office/drawing/2014/main" id="{AE5723F1-789A-B148-A697-F58473D42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550670"/>
            <a:ext cx="3743859" cy="2895600"/>
          </a:xfrm>
          <a:prstGeom prst="rect">
            <a:avLst/>
          </a:prstGeom>
        </p:spPr>
      </p:pic>
    </p:spTree>
    <p:extLst>
      <p:ext uri="{BB962C8B-B14F-4D97-AF65-F5344CB8AC3E}">
        <p14:creationId xmlns:p14="http://schemas.microsoft.com/office/powerpoint/2010/main" val="3993549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a:extLst>
              <a:ext uri="{FF2B5EF4-FFF2-40B4-BE49-F238E27FC236}">
                <a16:creationId xmlns:a16="http://schemas.microsoft.com/office/drawing/2014/main" id="{B707B88D-0D7D-3740-9F20-9B4663707D33}"/>
              </a:ext>
            </a:extLst>
          </p:cNvPr>
          <p:cNvSpPr>
            <a:spLocks noGrp="1" noChangeArrowheads="1"/>
          </p:cNvSpPr>
          <p:nvPr>
            <p:ph type="title"/>
          </p:nvPr>
        </p:nvSpPr>
        <p:spPr/>
        <p:txBody>
          <a:bodyPr/>
          <a:lstStyle/>
          <a:p>
            <a:r>
              <a:rPr lang="en-US" altLang="en-US"/>
              <a:t>Geographic Segmentation</a:t>
            </a:r>
          </a:p>
        </p:txBody>
      </p:sp>
      <p:sp>
        <p:nvSpPr>
          <p:cNvPr id="72709" name="Rectangle 5">
            <a:extLst>
              <a:ext uri="{FF2B5EF4-FFF2-40B4-BE49-F238E27FC236}">
                <a16:creationId xmlns:a16="http://schemas.microsoft.com/office/drawing/2014/main" id="{24D00E8E-DF39-D849-91C3-A9C7BD85C3F1}"/>
              </a:ext>
            </a:extLst>
          </p:cNvPr>
          <p:cNvSpPr>
            <a:spLocks noGrp="1" noChangeArrowheads="1"/>
          </p:cNvSpPr>
          <p:nvPr>
            <p:ph type="body" idx="1"/>
          </p:nvPr>
        </p:nvSpPr>
        <p:spPr/>
        <p:txBody>
          <a:bodyPr/>
          <a:lstStyle/>
          <a:p>
            <a:r>
              <a:rPr lang="en-US" altLang="en-US" sz="1950" dirty="0"/>
              <a:t>Division of the market based on the </a:t>
            </a:r>
            <a:r>
              <a:rPr lang="en-US" altLang="en-US" sz="1950" i="1" dirty="0"/>
              <a:t>location</a:t>
            </a:r>
            <a:r>
              <a:rPr lang="en-US" altLang="en-US" sz="1950" dirty="0"/>
              <a:t> of the target market</a:t>
            </a:r>
          </a:p>
          <a:p>
            <a:pPr lvl="1"/>
            <a:r>
              <a:rPr lang="en-US" altLang="en-US" sz="1800" dirty="0"/>
              <a:t>People living in the same area have </a:t>
            </a:r>
            <a:r>
              <a:rPr lang="en-US" altLang="en-US" sz="1800" i="1" dirty="0"/>
              <a:t>similar needs and wants</a:t>
            </a:r>
            <a:r>
              <a:rPr lang="en-US" altLang="en-US" sz="1800" dirty="0"/>
              <a:t> that differ from those living in other areas</a:t>
            </a:r>
          </a:p>
          <a:p>
            <a:pPr lvl="1"/>
            <a:r>
              <a:rPr lang="en-US" altLang="en-US" sz="1800" dirty="0"/>
              <a:t>Climate</a:t>
            </a:r>
          </a:p>
          <a:p>
            <a:pPr lvl="1"/>
            <a:r>
              <a:rPr lang="en-US" altLang="en-US" sz="1800" dirty="0"/>
              <a:t>Population density</a:t>
            </a:r>
          </a:p>
          <a:p>
            <a:pPr>
              <a:buFont typeface="Wingdings" pitchFamily="2" charset="2"/>
              <a:buNone/>
            </a:pPr>
            <a:endParaRPr lang="en-US" altLang="en-US" sz="1950" dirty="0"/>
          </a:p>
        </p:txBody>
      </p:sp>
    </p:spTree>
    <p:extLst>
      <p:ext uri="{BB962C8B-B14F-4D97-AF65-F5344CB8AC3E}">
        <p14:creationId xmlns:p14="http://schemas.microsoft.com/office/powerpoint/2010/main" val="311351691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2E19BC30-ED6A-F849-9E88-07977A17575E}"/>
              </a:ext>
            </a:extLst>
          </p:cNvPr>
          <p:cNvSpPr>
            <a:spLocks noGrp="1" noChangeArrowheads="1"/>
          </p:cNvSpPr>
          <p:nvPr>
            <p:ph type="title"/>
          </p:nvPr>
        </p:nvSpPr>
        <p:spPr/>
        <p:txBody>
          <a:bodyPr/>
          <a:lstStyle/>
          <a:p>
            <a:r>
              <a:rPr lang="en-US" altLang="en-US"/>
              <a:t>Demographic Segmentation</a:t>
            </a:r>
          </a:p>
        </p:txBody>
      </p:sp>
      <p:sp>
        <p:nvSpPr>
          <p:cNvPr id="73731" name="Rectangle 3">
            <a:extLst>
              <a:ext uri="{FF2B5EF4-FFF2-40B4-BE49-F238E27FC236}">
                <a16:creationId xmlns:a16="http://schemas.microsoft.com/office/drawing/2014/main" id="{C366573B-7B19-1F49-A7FE-95D99BD44B38}"/>
              </a:ext>
            </a:extLst>
          </p:cNvPr>
          <p:cNvSpPr>
            <a:spLocks noGrp="1" noChangeArrowheads="1"/>
          </p:cNvSpPr>
          <p:nvPr>
            <p:ph type="body" idx="1"/>
          </p:nvPr>
        </p:nvSpPr>
        <p:spPr>
          <a:xfrm>
            <a:off x="990600" y="1352550"/>
            <a:ext cx="6667500" cy="3162300"/>
          </a:xfrm>
        </p:spPr>
        <p:txBody>
          <a:bodyPr/>
          <a:lstStyle/>
          <a:p>
            <a:r>
              <a:rPr lang="en-US" altLang="en-US" sz="2400" dirty="0"/>
              <a:t>Partitioning of the market based on factors such as</a:t>
            </a:r>
          </a:p>
          <a:p>
            <a:pPr lvl="1"/>
            <a:r>
              <a:rPr lang="en-US" altLang="en-US" sz="2100" dirty="0"/>
              <a:t>age</a:t>
            </a:r>
          </a:p>
          <a:p>
            <a:pPr lvl="1"/>
            <a:r>
              <a:rPr lang="en-US" altLang="en-US" sz="2100" dirty="0"/>
              <a:t>gender </a:t>
            </a:r>
          </a:p>
          <a:p>
            <a:pPr lvl="1"/>
            <a:r>
              <a:rPr lang="en-US" altLang="en-US" sz="2100" dirty="0"/>
              <a:t>marital status</a:t>
            </a:r>
          </a:p>
          <a:p>
            <a:pPr lvl="1"/>
            <a:r>
              <a:rPr lang="en-US" altLang="en-US" sz="2100" dirty="0"/>
              <a:t>income</a:t>
            </a:r>
          </a:p>
          <a:p>
            <a:pPr lvl="1"/>
            <a:r>
              <a:rPr lang="en-US" altLang="en-US" sz="2100" dirty="0"/>
              <a:t>occupation</a:t>
            </a:r>
          </a:p>
          <a:p>
            <a:pPr lvl="1"/>
            <a:r>
              <a:rPr lang="en-US" altLang="en-US" sz="2100" dirty="0"/>
              <a:t>education </a:t>
            </a:r>
          </a:p>
          <a:p>
            <a:pPr lvl="1"/>
            <a:r>
              <a:rPr lang="en-US" altLang="en-US" sz="2100" dirty="0"/>
              <a:t>ethnicity</a:t>
            </a:r>
          </a:p>
        </p:txBody>
      </p:sp>
    </p:spTree>
    <p:extLst>
      <p:ext uri="{BB962C8B-B14F-4D97-AF65-F5344CB8AC3E}">
        <p14:creationId xmlns:p14="http://schemas.microsoft.com/office/powerpoint/2010/main" val="2728069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2.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3.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4.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5.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59633</TotalTime>
  <Words>1600</Words>
  <Application>Microsoft Macintosh PowerPoint</Application>
  <PresentationFormat>On-screen Show (16:9)</PresentationFormat>
  <Paragraphs>250</Paragraphs>
  <Slides>28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Times New Roman</vt:lpstr>
      <vt:lpstr>Wingdings</vt:lpstr>
      <vt:lpstr>Retrospect</vt:lpstr>
      <vt:lpstr>IIITH Technology Product Entrepreneurship: Segmentation</vt:lpstr>
      <vt:lpstr>Mass-marketing</vt:lpstr>
      <vt:lpstr>PowerPoint Presentation</vt:lpstr>
      <vt:lpstr>Market Matching Strategy </vt:lpstr>
      <vt:lpstr>Market Segmentation</vt:lpstr>
      <vt:lpstr>PowerPoint Presentation</vt:lpstr>
      <vt:lpstr>PowerPoint Presentation</vt:lpstr>
      <vt:lpstr>Geographic Segmentation</vt:lpstr>
      <vt:lpstr>Demographic Segmentation</vt:lpstr>
      <vt:lpstr>Psychographic Segmentation</vt:lpstr>
      <vt:lpstr>Behavioral Segmentation</vt:lpstr>
      <vt:lpstr>1. Usage Rate</vt:lpstr>
      <vt:lpstr>2. Benefit Segmentation</vt:lpstr>
      <vt:lpstr>PowerPoint Presentation</vt:lpstr>
      <vt:lpstr>PowerPoint Presentation</vt:lpstr>
      <vt:lpstr>Choosing Market Segments to Target</vt:lpstr>
      <vt:lpstr>PowerPoint Presentation</vt:lpstr>
      <vt:lpstr>Market Targeting Strategies</vt:lpstr>
      <vt:lpstr>Positioning</vt:lpstr>
      <vt:lpstr>PowerPoint Presentation</vt:lpstr>
      <vt:lpstr>The Segmentation Process</vt:lpstr>
      <vt:lpstr>The Segmentation Process</vt:lpstr>
      <vt:lpstr>Example</vt:lpstr>
      <vt:lpstr>A Two-Stage Approach in Business Markets</vt:lpstr>
      <vt:lpstr>Relevant Segmentation Descriptor</vt:lpstr>
      <vt:lpstr>Irrelevant Segmentation Descriptor</vt:lpstr>
      <vt:lpstr>PowerPoint Presentation</vt:lpstr>
      <vt:lpstr>PowerPoint Presentation</vt:lpstr>
    </vt:vector>
  </TitlesOfParts>
  <Company>PSC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sss</dc:title>
  <dc:creator>rameshl</dc:creator>
  <cp:lastModifiedBy>Prakash Yalla</cp:lastModifiedBy>
  <cp:revision>367</cp:revision>
  <dcterms:created xsi:type="dcterms:W3CDTF">2008-09-12T07:19:57Z</dcterms:created>
  <dcterms:modified xsi:type="dcterms:W3CDTF">2023-03-08T06:19:28Z</dcterms:modified>
</cp:coreProperties>
</file>