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63" r:id="rId2"/>
    <p:sldMasterId id="2147483688" r:id="rId3"/>
  </p:sldMasterIdLst>
  <p:notesMasterIdLst>
    <p:notesMasterId r:id="rId27"/>
  </p:notesMasterIdLst>
  <p:handoutMasterIdLst>
    <p:handoutMasterId r:id="rId28"/>
  </p:handoutMasterIdLst>
  <p:sldIdLst>
    <p:sldId id="541" r:id="rId4"/>
    <p:sldId id="401" r:id="rId5"/>
    <p:sldId id="404" r:id="rId6"/>
    <p:sldId id="397" r:id="rId7"/>
    <p:sldId id="417" r:id="rId8"/>
    <p:sldId id="402" r:id="rId9"/>
    <p:sldId id="418" r:id="rId10"/>
    <p:sldId id="419" r:id="rId11"/>
    <p:sldId id="438" r:id="rId12"/>
    <p:sldId id="461" r:id="rId13"/>
    <p:sldId id="539" r:id="rId14"/>
    <p:sldId id="462" r:id="rId15"/>
    <p:sldId id="463" r:id="rId16"/>
    <p:sldId id="540" r:id="rId17"/>
    <p:sldId id="464" r:id="rId18"/>
    <p:sldId id="467" r:id="rId19"/>
    <p:sldId id="466" r:id="rId20"/>
    <p:sldId id="443" r:id="rId21"/>
    <p:sldId id="534" r:id="rId22"/>
    <p:sldId id="535" r:id="rId23"/>
    <p:sldId id="536" r:id="rId24"/>
    <p:sldId id="537" r:id="rId25"/>
    <p:sldId id="538" r:id="rId26"/>
  </p:sldIdLst>
  <p:sldSz cx="9144000" cy="6858000" type="screen4x3"/>
  <p:notesSz cx="6797675" cy="987266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48CE2"/>
    <a:srgbClr val="7B54D4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20" autoAdjust="0"/>
    <p:restoredTop sz="90928" autoAdjust="0"/>
  </p:normalViewPr>
  <p:slideViewPr>
    <p:cSldViewPr>
      <p:cViewPr varScale="1">
        <p:scale>
          <a:sx n="66" d="100"/>
          <a:sy n="66" d="100"/>
        </p:scale>
        <p:origin x="1314" y="78"/>
      </p:cViewPr>
      <p:guideLst>
        <p:guide orient="horz" pos="2160"/>
        <p:guide pos="28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 noProof="1" dirty="0"/>
            </a:lvl1pPr>
          </a:lstStyle>
          <a:p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 noProof="1" dirty="0"/>
            </a:lvl1pPr>
          </a:lstStyle>
          <a:p>
            <a:fld id="{BB962C8B-B14F-4D97-AF65-F5344CB8AC3E}" type="datetime1">
              <a:rPr lang="en-US" altLang="zh-CN"/>
              <a:pPr/>
              <a:t>1/6/2025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46400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 noProof="1" dirty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7363"/>
            <a:ext cx="2946400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 noProof="1" dirty="0"/>
            </a:lvl1pPr>
          </a:lstStyle>
          <a:p>
            <a:fld id="{200DBD3D-5D5C-4B7A-8D7A-5D7D0A625819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 noProof="1" dirty="0"/>
            </a:lvl1pPr>
          </a:lstStyle>
          <a:p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 noProof="1" dirty="0"/>
            </a:lvl1pPr>
          </a:lstStyle>
          <a:p>
            <a:fld id="{BB962C8B-B14F-4D97-AF65-F5344CB8AC3E}" type="datetime1">
              <a:rPr lang="en-US" altLang="zh-CN"/>
              <a:pPr/>
              <a:t>1/6/2025</a:t>
            </a:fld>
            <a:endParaRPr lang="en-US" altLang="zh-CN"/>
          </a:p>
        </p:txBody>
      </p:sp>
      <p:sp>
        <p:nvSpPr>
          <p:cNvPr id="8196" name="Slide Image Placeholder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77925" y="1233488"/>
            <a:ext cx="4441825" cy="3332162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Notes Placeholder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79450" y="4751388"/>
            <a:ext cx="5438775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 noProof="1" dirty="0"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 noProof="1" dirty="0"/>
            </a:lvl1pPr>
          </a:lstStyle>
          <a:p>
            <a:fld id="{64FA3D52-55A9-47F7-9201-10E4931BC49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PMingLiU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PMingLiU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PMingLiU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PMingLiU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3" cy="641"/>
              <a:chOff x="-3" y="1562"/>
              <a:chExt cx="5763" cy="641"/>
            </a:xfrm>
          </p:grpSpPr>
          <p:sp>
            <p:nvSpPr>
              <p:cNvPr id="8" name="Freeform 4"/>
              <p:cNvSpPr>
                <a:spLocks noChangeArrowheads="1"/>
              </p:cNvSpPr>
              <p:nvPr/>
            </p:nvSpPr>
            <p:spPr bwMode="auto">
              <a:xfrm rot="-5400000">
                <a:off x="2558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9" name="Freeform 5"/>
              <p:cNvSpPr>
                <a:spLocks noChangeArrowheads="1"/>
              </p:cNvSpPr>
              <p:nvPr/>
            </p:nvSpPr>
            <p:spPr bwMode="auto">
              <a:xfrm rot="-5400000">
                <a:off x="1314" y="1663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10" name="Freeform 6"/>
              <p:cNvSpPr>
                <a:spLocks noChangeArrowheads="1"/>
              </p:cNvSpPr>
              <p:nvPr/>
            </p:nvSpPr>
            <p:spPr bwMode="auto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11" name="Freeform 7"/>
              <p:cNvSpPr>
                <a:spLocks noChangeArrowheads="1"/>
              </p:cNvSpPr>
              <p:nvPr/>
            </p:nvSpPr>
            <p:spPr bwMode="auto">
              <a:xfrm rot="-5400000">
                <a:off x="-58" y="1752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12" name="Freeform 8"/>
              <p:cNvSpPr>
                <a:spLocks noChangeArrowheads="1"/>
              </p:cNvSpPr>
              <p:nvPr/>
            </p:nvSpPr>
            <p:spPr bwMode="auto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13" name="Freeform 9"/>
              <p:cNvSpPr>
                <a:spLocks noChangeArrowheads="1"/>
              </p:cNvSpPr>
              <p:nvPr/>
            </p:nvSpPr>
            <p:spPr bwMode="auto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14" name="Freeform 10"/>
              <p:cNvSpPr>
                <a:spLocks noChangeArrowheads="1"/>
              </p:cNvSpPr>
              <p:nvPr/>
            </p:nvSpPr>
            <p:spPr bwMode="auto">
              <a:xfrm rot="-5400000">
                <a:off x="146" y="1725"/>
                <a:ext cx="632" cy="315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15" name="Freeform 11"/>
              <p:cNvSpPr>
                <a:spLocks noChangeArrowheads="1"/>
              </p:cNvSpPr>
              <p:nvPr/>
            </p:nvSpPr>
            <p:spPr bwMode="auto">
              <a:xfrm rot="-5400000">
                <a:off x="3200" y="165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16" name="Freeform 12"/>
              <p:cNvSpPr>
                <a:spLocks noChangeArrowheads="1"/>
              </p:cNvSpPr>
              <p:nvPr/>
            </p:nvSpPr>
            <p:spPr bwMode="auto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17" name="Freeform 13"/>
              <p:cNvSpPr>
                <a:spLocks noChangeArrowheads="1"/>
              </p:cNvSpPr>
              <p:nvPr/>
            </p:nvSpPr>
            <p:spPr bwMode="auto">
              <a:xfrm rot="-5400000">
                <a:off x="1820" y="1746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18" name="Freeform 14"/>
              <p:cNvSpPr>
                <a:spLocks noChangeArrowheads="1"/>
              </p:cNvSpPr>
              <p:nvPr/>
            </p:nvSpPr>
            <p:spPr bwMode="auto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19" name="Freeform 15"/>
              <p:cNvSpPr>
                <a:spLocks noChangeArrowheads="1"/>
              </p:cNvSpPr>
              <p:nvPr/>
            </p:nvSpPr>
            <p:spPr bwMode="auto">
              <a:xfrm rot="-5400000">
                <a:off x="2320" y="1689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0" name="Freeform 16"/>
              <p:cNvSpPr>
                <a:spLocks noChangeArrowheads="1"/>
              </p:cNvSpPr>
              <p:nvPr/>
            </p:nvSpPr>
            <p:spPr bwMode="auto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1" name="Freeform 17"/>
              <p:cNvSpPr>
                <a:spLocks noChangeArrowheads="1"/>
              </p:cNvSpPr>
              <p:nvPr/>
            </p:nvSpPr>
            <p:spPr bwMode="auto">
              <a:xfrm rot="-5400000">
                <a:off x="4066" y="1663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2" name="Freeform 18"/>
              <p:cNvSpPr>
                <a:spLocks noChangeArrowheads="1"/>
              </p:cNvSpPr>
              <p:nvPr/>
            </p:nvSpPr>
            <p:spPr bwMode="auto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3" name="Freeform 19"/>
              <p:cNvSpPr>
                <a:spLocks noChangeArrowheads="1"/>
              </p:cNvSpPr>
              <p:nvPr/>
            </p:nvSpPr>
            <p:spPr bwMode="auto">
              <a:xfrm rot="-5400000">
                <a:off x="4572" y="1745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4" name="Freeform 20"/>
              <p:cNvSpPr>
                <a:spLocks noChangeArrowheads="1"/>
              </p:cNvSpPr>
              <p:nvPr/>
            </p:nvSpPr>
            <p:spPr bwMode="auto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5" name="Freeform 21"/>
              <p:cNvSpPr>
                <a:spLocks noChangeArrowheads="1"/>
              </p:cNvSpPr>
              <p:nvPr/>
            </p:nvSpPr>
            <p:spPr bwMode="auto">
              <a:xfrm rot="-5400000">
                <a:off x="5072" y="1689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6" name="Freeform 22"/>
              <p:cNvSpPr>
                <a:spLocks noChangeArrowheads="1"/>
              </p:cNvSpPr>
              <p:nvPr/>
            </p:nvSpPr>
            <p:spPr bwMode="auto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</p:grpSp>
        <p:sp>
          <p:nvSpPr>
            <p:cNvPr id="6" name="Freeform 23"/>
            <p:cNvSpPr>
              <a:spLocks noChangeArrowheads="1"/>
            </p:cNvSpPr>
            <p:nvPr/>
          </p:nvSpPr>
          <p:spPr bwMode="auto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en-US" altLang="zh-CN" smtClean="0"/>
            </a:p>
          </p:txBody>
        </p:sp>
        <p:sp>
          <p:nvSpPr>
            <p:cNvPr id="7" name="Freeform 24"/>
            <p:cNvSpPr>
              <a:spLocks noChangeArrowheads="1"/>
            </p:cNvSpPr>
            <p:nvPr/>
          </p:nvSpPr>
          <p:spPr bwMode="auto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en-US" altLang="zh-CN" smtClean="0"/>
            </a:p>
          </p:txBody>
        </p:sp>
      </p:grpSp>
      <p:sp>
        <p:nvSpPr>
          <p:cNvPr id="111641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98438"/>
            <a:ext cx="7772400" cy="2286000"/>
          </a:xfrm>
        </p:spPr>
        <p:txBody>
          <a:bodyPr anchor="b">
            <a:spAutoFit/>
          </a:bodyPr>
          <a:lstStyle>
            <a:lvl1pPr>
              <a:defRPr sz="7200"/>
            </a:lvl1pPr>
          </a:lstStyle>
          <a:p>
            <a:r>
              <a:rPr lang="zh-TW" altLang="en-US" noProof="1"/>
              <a:t>按一下以編輯母片標題樣式</a:t>
            </a:r>
          </a:p>
        </p:txBody>
      </p:sp>
      <p:sp>
        <p:nvSpPr>
          <p:cNvPr id="111642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4000"/>
            </a:lvl1pPr>
          </a:lstStyle>
          <a:p>
            <a:r>
              <a:rPr lang="zh-TW" altLang="en-US" noProof="1"/>
              <a:t>按一下以編輯母片副標題樣式</a:t>
            </a:r>
          </a:p>
        </p:txBody>
      </p:sp>
      <p:sp>
        <p:nvSpPr>
          <p:cNvPr id="27" name="Rectangle 27"/>
          <p:cNvSpPr>
            <a:spLocks noGrp="1" noChangeArrowheads="1"/>
          </p:cNvSpPr>
          <p:nvPr>
            <p:ph type="dt" sz="half" idx="10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28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4EA84759-6CB3-42B2-BABD-3524FCEC5AF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865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Rectangle 10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105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105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9E135B-998C-45F1-A241-43822AC3BFC1}" type="slidenum">
              <a:rPr lang="en-US" altLang="zh-TW"/>
              <a:pPr/>
              <a:t>‹#›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13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Rectangle 10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105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105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14E775-DE2D-47CD-A71F-6E26261048B9}" type="slidenum">
              <a:rPr lang="en-US" altLang="zh-TW"/>
              <a:pPr/>
              <a:t>‹#›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914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3" cy="641"/>
              <a:chOff x="-3" y="1562"/>
              <a:chExt cx="5763" cy="641"/>
            </a:xfrm>
          </p:grpSpPr>
          <p:sp>
            <p:nvSpPr>
              <p:cNvPr id="8" name="Freeform 4"/>
              <p:cNvSpPr>
                <a:spLocks noChangeArrowheads="1"/>
              </p:cNvSpPr>
              <p:nvPr/>
            </p:nvSpPr>
            <p:spPr bwMode="auto">
              <a:xfrm rot="-5400000">
                <a:off x="2558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9" name="Freeform 5"/>
              <p:cNvSpPr>
                <a:spLocks noChangeArrowheads="1"/>
              </p:cNvSpPr>
              <p:nvPr/>
            </p:nvSpPr>
            <p:spPr bwMode="auto">
              <a:xfrm rot="-5400000">
                <a:off x="1314" y="1663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10" name="Freeform 6"/>
              <p:cNvSpPr>
                <a:spLocks noChangeArrowheads="1"/>
              </p:cNvSpPr>
              <p:nvPr/>
            </p:nvSpPr>
            <p:spPr bwMode="auto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11" name="Freeform 7"/>
              <p:cNvSpPr>
                <a:spLocks noChangeArrowheads="1"/>
              </p:cNvSpPr>
              <p:nvPr/>
            </p:nvSpPr>
            <p:spPr bwMode="auto">
              <a:xfrm rot="-5400000">
                <a:off x="-58" y="1752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12" name="Freeform 8"/>
              <p:cNvSpPr>
                <a:spLocks noChangeArrowheads="1"/>
              </p:cNvSpPr>
              <p:nvPr/>
            </p:nvSpPr>
            <p:spPr bwMode="auto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13" name="Freeform 9"/>
              <p:cNvSpPr>
                <a:spLocks noChangeArrowheads="1"/>
              </p:cNvSpPr>
              <p:nvPr/>
            </p:nvSpPr>
            <p:spPr bwMode="auto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14" name="Freeform 10"/>
              <p:cNvSpPr>
                <a:spLocks noChangeArrowheads="1"/>
              </p:cNvSpPr>
              <p:nvPr/>
            </p:nvSpPr>
            <p:spPr bwMode="auto">
              <a:xfrm rot="-5400000">
                <a:off x="146" y="1725"/>
                <a:ext cx="632" cy="315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15" name="Freeform 11"/>
              <p:cNvSpPr>
                <a:spLocks noChangeArrowheads="1"/>
              </p:cNvSpPr>
              <p:nvPr/>
            </p:nvSpPr>
            <p:spPr bwMode="auto">
              <a:xfrm rot="-5400000">
                <a:off x="3200" y="165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16" name="Freeform 12"/>
              <p:cNvSpPr>
                <a:spLocks noChangeArrowheads="1"/>
              </p:cNvSpPr>
              <p:nvPr/>
            </p:nvSpPr>
            <p:spPr bwMode="auto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17" name="Freeform 13"/>
              <p:cNvSpPr>
                <a:spLocks noChangeArrowheads="1"/>
              </p:cNvSpPr>
              <p:nvPr/>
            </p:nvSpPr>
            <p:spPr bwMode="auto">
              <a:xfrm rot="-5400000">
                <a:off x="1820" y="1746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18" name="Freeform 14"/>
              <p:cNvSpPr>
                <a:spLocks noChangeArrowheads="1"/>
              </p:cNvSpPr>
              <p:nvPr/>
            </p:nvSpPr>
            <p:spPr bwMode="auto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19" name="Freeform 15"/>
              <p:cNvSpPr>
                <a:spLocks noChangeArrowheads="1"/>
              </p:cNvSpPr>
              <p:nvPr/>
            </p:nvSpPr>
            <p:spPr bwMode="auto">
              <a:xfrm rot="-5400000">
                <a:off x="2320" y="1689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0" name="Freeform 16"/>
              <p:cNvSpPr>
                <a:spLocks noChangeArrowheads="1"/>
              </p:cNvSpPr>
              <p:nvPr/>
            </p:nvSpPr>
            <p:spPr bwMode="auto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1" name="Freeform 17"/>
              <p:cNvSpPr>
                <a:spLocks noChangeArrowheads="1"/>
              </p:cNvSpPr>
              <p:nvPr/>
            </p:nvSpPr>
            <p:spPr bwMode="auto">
              <a:xfrm rot="-5400000">
                <a:off x="4066" y="1663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2" name="Freeform 18"/>
              <p:cNvSpPr>
                <a:spLocks noChangeArrowheads="1"/>
              </p:cNvSpPr>
              <p:nvPr/>
            </p:nvSpPr>
            <p:spPr bwMode="auto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3" name="Freeform 19"/>
              <p:cNvSpPr>
                <a:spLocks noChangeArrowheads="1"/>
              </p:cNvSpPr>
              <p:nvPr/>
            </p:nvSpPr>
            <p:spPr bwMode="auto">
              <a:xfrm rot="-5400000">
                <a:off x="4572" y="1745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4" name="Freeform 20"/>
              <p:cNvSpPr>
                <a:spLocks noChangeArrowheads="1"/>
              </p:cNvSpPr>
              <p:nvPr/>
            </p:nvSpPr>
            <p:spPr bwMode="auto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5" name="Freeform 21"/>
              <p:cNvSpPr>
                <a:spLocks noChangeArrowheads="1"/>
              </p:cNvSpPr>
              <p:nvPr/>
            </p:nvSpPr>
            <p:spPr bwMode="auto">
              <a:xfrm rot="-5400000">
                <a:off x="5072" y="1689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6" name="Freeform 22"/>
              <p:cNvSpPr>
                <a:spLocks noChangeArrowheads="1"/>
              </p:cNvSpPr>
              <p:nvPr/>
            </p:nvSpPr>
            <p:spPr bwMode="auto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</p:grpSp>
        <p:sp>
          <p:nvSpPr>
            <p:cNvPr id="6" name="Freeform 23"/>
            <p:cNvSpPr>
              <a:spLocks noChangeArrowheads="1"/>
            </p:cNvSpPr>
            <p:nvPr/>
          </p:nvSpPr>
          <p:spPr bwMode="auto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en-US" altLang="zh-CN" smtClean="0"/>
            </a:p>
          </p:txBody>
        </p:sp>
        <p:sp>
          <p:nvSpPr>
            <p:cNvPr id="7" name="Freeform 24"/>
            <p:cNvSpPr>
              <a:spLocks noChangeArrowheads="1"/>
            </p:cNvSpPr>
            <p:nvPr/>
          </p:nvSpPr>
          <p:spPr bwMode="auto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en-US" altLang="zh-CN" smtClean="0"/>
            </a:p>
          </p:txBody>
        </p:sp>
      </p:grpSp>
      <p:sp>
        <p:nvSpPr>
          <p:cNvPr id="111641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98438"/>
            <a:ext cx="7772400" cy="2286000"/>
          </a:xfrm>
        </p:spPr>
        <p:txBody>
          <a:bodyPr anchor="b">
            <a:spAutoFit/>
          </a:bodyPr>
          <a:lstStyle>
            <a:lvl1pPr>
              <a:defRPr sz="7200"/>
            </a:lvl1pPr>
          </a:lstStyle>
          <a:p>
            <a:r>
              <a:rPr lang="zh-TW" altLang="en-US" noProof="1"/>
              <a:t>按一下以編輯母片標題樣式</a:t>
            </a:r>
          </a:p>
        </p:txBody>
      </p:sp>
      <p:sp>
        <p:nvSpPr>
          <p:cNvPr id="111642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4000"/>
            </a:lvl1pPr>
          </a:lstStyle>
          <a:p>
            <a:r>
              <a:rPr lang="zh-TW" altLang="en-US" noProof="1"/>
              <a:t>按一下以編輯母片副標題樣式</a:t>
            </a:r>
          </a:p>
        </p:txBody>
      </p:sp>
      <p:sp>
        <p:nvSpPr>
          <p:cNvPr id="27" name="Rectangle 27"/>
          <p:cNvSpPr>
            <a:spLocks noGrp="1" noChangeArrowheads="1"/>
          </p:cNvSpPr>
          <p:nvPr>
            <p:ph type="dt" sz="half" idx="10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28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C46175CE-B239-402F-B800-938D52EEE56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5379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Rectangle 10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105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105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1391F9-3A85-4B1D-8F19-DE6D1F1B5A75}" type="slidenum">
              <a:rPr lang="en-US" altLang="zh-TW"/>
              <a:pPr/>
              <a:t>‹#›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46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Rectangle 10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105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105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39C34A-CD00-40AA-AF82-6957C8A31561}" type="slidenum">
              <a:rPr lang="en-US" altLang="zh-TW"/>
              <a:pPr/>
              <a:t>‹#›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170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Rectangle 10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105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105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1A6772-7BD7-4F02-A1BA-3E5011529CAC}" type="slidenum">
              <a:rPr lang="en-US" altLang="zh-TW"/>
              <a:pPr/>
              <a:t>‹#›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955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7" name="Rectangle 10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105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Rectangle 105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925349-63A1-44F4-A121-421C8796D8E4}" type="slidenum">
              <a:rPr lang="en-US" altLang="zh-TW"/>
              <a:pPr/>
              <a:t>‹#›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050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Rectangle 10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105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62DD7E-AFAD-4FFD-8605-5A3E664E5308}" type="slidenum">
              <a:rPr lang="en-US" altLang="zh-TW"/>
              <a:pPr/>
              <a:t>‹#›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3129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Rectangle 105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E946D-36F2-49D7-83AA-4D1ECE63C6C7}" type="slidenum">
              <a:rPr lang="en-US" altLang="zh-TW"/>
              <a:pPr/>
              <a:t>‹#›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464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5" name="Rectangle 10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105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105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E13EB4-0ADE-4C23-A29F-A75809BDA241}" type="slidenum">
              <a:rPr lang="en-US" altLang="zh-TW"/>
              <a:pPr/>
              <a:t>‹#›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2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Rectangle 10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105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105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D69B0D-63C4-4564-A99B-C24666AD488D}" type="slidenum">
              <a:rPr lang="en-US" altLang="zh-TW"/>
              <a:pPr/>
              <a:t>‹#›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6913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5" name="Rectangle 10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105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105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D5F47E-E913-4828-9B72-A5442516BD8E}" type="slidenum">
              <a:rPr lang="en-US" altLang="zh-TW"/>
              <a:pPr/>
              <a:t>‹#›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8214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Rectangle 10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105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105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02663-F3A4-42E4-AA0F-FA57C9A82195}" type="slidenum">
              <a:rPr lang="en-US" altLang="zh-TW"/>
              <a:pPr/>
              <a:t>‹#›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9776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Rectangle 10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105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105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AE448D-CB80-4F46-A794-8E076A15C396}" type="slidenum">
              <a:rPr lang="en-US" altLang="zh-TW"/>
              <a:pPr/>
              <a:t>‹#›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9711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Rectangle 10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105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105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33524-7497-489B-9E74-81C4ACBCE444}" type="slidenum">
              <a:rPr lang="en-US" altLang="zh-TW"/>
              <a:pPr/>
              <a:t>‹#›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4992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6" name="Rectangle 10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105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105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4EA1AC-E647-4D51-BDBC-9C3E6BC0FED2}" type="slidenum">
              <a:rPr lang="en-US" altLang="zh-TW"/>
              <a:pPr/>
              <a:t>‹#›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0782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3" cy="641"/>
              <a:chOff x="-3" y="1562"/>
              <a:chExt cx="5763" cy="641"/>
            </a:xfrm>
          </p:grpSpPr>
          <p:sp>
            <p:nvSpPr>
              <p:cNvPr id="8" name="Freeform 4"/>
              <p:cNvSpPr>
                <a:spLocks noChangeArrowheads="1"/>
              </p:cNvSpPr>
              <p:nvPr/>
            </p:nvSpPr>
            <p:spPr bwMode="auto">
              <a:xfrm rot="-5400000">
                <a:off x="2558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9" name="Freeform 5"/>
              <p:cNvSpPr>
                <a:spLocks noChangeArrowheads="1"/>
              </p:cNvSpPr>
              <p:nvPr/>
            </p:nvSpPr>
            <p:spPr bwMode="auto">
              <a:xfrm rot="-5400000">
                <a:off x="1314" y="1665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10" name="Freeform 6"/>
              <p:cNvSpPr>
                <a:spLocks noChangeArrowheads="1"/>
              </p:cNvSpPr>
              <p:nvPr/>
            </p:nvSpPr>
            <p:spPr bwMode="auto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11" name="Freeform 7"/>
              <p:cNvSpPr>
                <a:spLocks noChangeArrowheads="1"/>
              </p:cNvSpPr>
              <p:nvPr/>
            </p:nvSpPr>
            <p:spPr bwMode="auto">
              <a:xfrm rot="-5400000">
                <a:off x="-58" y="1753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12" name="Freeform 8"/>
              <p:cNvSpPr>
                <a:spLocks noChangeArrowheads="1"/>
              </p:cNvSpPr>
              <p:nvPr/>
            </p:nvSpPr>
            <p:spPr bwMode="auto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13" name="Freeform 9"/>
              <p:cNvSpPr>
                <a:spLocks noChangeArrowheads="1"/>
              </p:cNvSpPr>
              <p:nvPr/>
            </p:nvSpPr>
            <p:spPr bwMode="auto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14" name="Freeform 10"/>
              <p:cNvSpPr>
                <a:spLocks noChangeArrowheads="1"/>
              </p:cNvSpPr>
              <p:nvPr/>
            </p:nvSpPr>
            <p:spPr bwMode="auto">
              <a:xfrm rot="-5400000">
                <a:off x="146" y="1725"/>
                <a:ext cx="632" cy="315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15" name="Freeform 11"/>
              <p:cNvSpPr>
                <a:spLocks noChangeArrowheads="1"/>
              </p:cNvSpPr>
              <p:nvPr/>
            </p:nvSpPr>
            <p:spPr bwMode="auto">
              <a:xfrm rot="-5400000">
                <a:off x="3200" y="1661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16" name="Freeform 12"/>
              <p:cNvSpPr>
                <a:spLocks noChangeArrowheads="1"/>
              </p:cNvSpPr>
              <p:nvPr/>
            </p:nvSpPr>
            <p:spPr bwMode="auto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17" name="Freeform 13"/>
              <p:cNvSpPr>
                <a:spLocks noChangeArrowheads="1"/>
              </p:cNvSpPr>
              <p:nvPr/>
            </p:nvSpPr>
            <p:spPr bwMode="auto">
              <a:xfrm rot="-5400000">
                <a:off x="1820" y="1746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18" name="Freeform 14"/>
              <p:cNvSpPr>
                <a:spLocks noChangeArrowheads="1"/>
              </p:cNvSpPr>
              <p:nvPr/>
            </p:nvSpPr>
            <p:spPr bwMode="auto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19" name="Freeform 15"/>
              <p:cNvSpPr>
                <a:spLocks noChangeArrowheads="1"/>
              </p:cNvSpPr>
              <p:nvPr/>
            </p:nvSpPr>
            <p:spPr bwMode="auto">
              <a:xfrm rot="-5400000">
                <a:off x="2320" y="1691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0" name="Freeform 16"/>
              <p:cNvSpPr>
                <a:spLocks noChangeArrowheads="1"/>
              </p:cNvSpPr>
              <p:nvPr/>
            </p:nvSpPr>
            <p:spPr bwMode="auto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1" name="Freeform 17"/>
              <p:cNvSpPr>
                <a:spLocks noChangeArrowheads="1"/>
              </p:cNvSpPr>
              <p:nvPr/>
            </p:nvSpPr>
            <p:spPr bwMode="auto">
              <a:xfrm rot="-5400000">
                <a:off x="4066" y="1665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2" name="Freeform 18"/>
              <p:cNvSpPr>
                <a:spLocks noChangeArrowheads="1"/>
              </p:cNvSpPr>
              <p:nvPr/>
            </p:nvSpPr>
            <p:spPr bwMode="auto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3" name="Freeform 19"/>
              <p:cNvSpPr>
                <a:spLocks noChangeArrowheads="1"/>
              </p:cNvSpPr>
              <p:nvPr/>
            </p:nvSpPr>
            <p:spPr bwMode="auto">
              <a:xfrm rot="-5400000">
                <a:off x="4572" y="1745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4" name="Freeform 20"/>
              <p:cNvSpPr>
                <a:spLocks noChangeArrowheads="1"/>
              </p:cNvSpPr>
              <p:nvPr/>
            </p:nvSpPr>
            <p:spPr bwMode="auto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5" name="Freeform 21"/>
              <p:cNvSpPr>
                <a:spLocks noChangeArrowheads="1"/>
              </p:cNvSpPr>
              <p:nvPr/>
            </p:nvSpPr>
            <p:spPr bwMode="auto">
              <a:xfrm rot="-5400000">
                <a:off x="5072" y="1691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6" name="Freeform 22"/>
              <p:cNvSpPr>
                <a:spLocks noChangeArrowheads="1"/>
              </p:cNvSpPr>
              <p:nvPr/>
            </p:nvSpPr>
            <p:spPr bwMode="auto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</p:grpSp>
        <p:sp>
          <p:nvSpPr>
            <p:cNvPr id="6" name="Freeform 23"/>
            <p:cNvSpPr>
              <a:spLocks noChangeArrowheads="1"/>
            </p:cNvSpPr>
            <p:nvPr/>
          </p:nvSpPr>
          <p:spPr bwMode="auto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en-US" altLang="zh-CN" smtClean="0"/>
            </a:p>
          </p:txBody>
        </p:sp>
        <p:sp>
          <p:nvSpPr>
            <p:cNvPr id="7" name="Freeform 24"/>
            <p:cNvSpPr>
              <a:spLocks noChangeArrowheads="1"/>
            </p:cNvSpPr>
            <p:nvPr/>
          </p:nvSpPr>
          <p:spPr bwMode="auto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en-US" altLang="zh-CN" smtClean="0"/>
            </a:p>
          </p:txBody>
        </p:sp>
      </p:grpSp>
      <p:sp>
        <p:nvSpPr>
          <p:cNvPr id="111641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98438"/>
            <a:ext cx="7772400" cy="2286000"/>
          </a:xfrm>
        </p:spPr>
        <p:txBody>
          <a:bodyPr anchor="b">
            <a:spAutoFit/>
          </a:bodyPr>
          <a:lstStyle>
            <a:lvl1pPr>
              <a:defRPr sz="7200"/>
            </a:lvl1pPr>
          </a:lstStyle>
          <a:p>
            <a:r>
              <a:rPr lang="zh-TW" altLang="en-US" noProof="1"/>
              <a:t>按一下以編輯母片標題樣式</a:t>
            </a:r>
          </a:p>
        </p:txBody>
      </p:sp>
      <p:sp>
        <p:nvSpPr>
          <p:cNvPr id="111642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4000"/>
            </a:lvl1pPr>
          </a:lstStyle>
          <a:p>
            <a:r>
              <a:rPr lang="zh-TW" altLang="en-US" noProof="1"/>
              <a:t>按一下以編輯母片副標題樣式</a:t>
            </a:r>
          </a:p>
        </p:txBody>
      </p:sp>
      <p:sp>
        <p:nvSpPr>
          <p:cNvPr id="27" name="Rectangle 27"/>
          <p:cNvSpPr>
            <a:spLocks noGrp="1" noChangeArrowheads="1"/>
          </p:cNvSpPr>
          <p:nvPr>
            <p:ph type="dt" sz="half" idx="10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28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F05A743-4475-406E-A57D-1CE6434DF0D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40188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Rectangle 10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105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105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566E5-F664-411B-80C8-4C053643D861}" type="slidenum">
              <a:rPr lang="en-US" altLang="zh-TW"/>
              <a:pPr/>
              <a:t>‹#›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8828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Rectangle 10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105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105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838A8E-3DAC-4960-A746-1DE5EF4A6DA0}" type="slidenum">
              <a:rPr lang="en-US" altLang="zh-TW"/>
              <a:pPr/>
              <a:t>‹#›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7670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Rectangle 10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105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105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7BF1AB-ADE4-43BA-A84F-3F86E5E8C142}" type="slidenum">
              <a:rPr lang="en-US" altLang="zh-TW"/>
              <a:pPr/>
              <a:t>‹#›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727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7" name="Rectangle 10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105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Rectangle 105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2B60C9-A11E-4B48-A49C-50F00774EABF}" type="slidenum">
              <a:rPr lang="en-US" altLang="zh-TW"/>
              <a:pPr/>
              <a:t>‹#›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23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Rectangle 10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105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105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168A38-2C50-4ACF-9F32-4F8C86E1B06A}" type="slidenum">
              <a:rPr lang="en-US" altLang="zh-TW"/>
              <a:pPr/>
              <a:t>‹#›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8410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Rectangle 10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105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DDE86B-7A29-4253-B4DF-131C38A2DC18}" type="slidenum">
              <a:rPr lang="en-US" altLang="zh-TW"/>
              <a:pPr/>
              <a:t>‹#›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3702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Rectangle 105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BC9C4F-32AC-44B1-8301-F0C2D6C83CAD}" type="slidenum">
              <a:rPr lang="en-US" altLang="zh-TW"/>
              <a:pPr/>
              <a:t>‹#›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7987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5" name="Rectangle 10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105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105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0B9FEF-7A11-4BD8-8ACD-47354B6FBB3D}" type="slidenum">
              <a:rPr lang="en-US" altLang="zh-TW"/>
              <a:pPr/>
              <a:t>‹#›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1653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5" name="Rectangle 10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105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105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D2535C-43B8-407D-99C7-F705E82F2634}" type="slidenum">
              <a:rPr lang="en-US" altLang="zh-TW"/>
              <a:pPr/>
              <a:t>‹#›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198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Rectangle 10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105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105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C85125-2AC7-4EE8-8B47-90C0DB7463C7}" type="slidenum">
              <a:rPr lang="en-US" altLang="zh-TW"/>
              <a:pPr/>
              <a:t>‹#›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6989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Rectangle 10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105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105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B6279B-2A63-43E1-8006-B9681C90BA00}" type="slidenum">
              <a:rPr lang="en-US" altLang="zh-TW"/>
              <a:pPr/>
              <a:t>‹#›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4539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Rectangle 10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105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105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C1F55E-19C4-473F-866D-71D15D00D198}" type="slidenum">
              <a:rPr lang="en-US" altLang="zh-TW"/>
              <a:pPr/>
              <a:t>‹#›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3468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6" name="Rectangle 10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105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105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3C78C8-5F7C-4A4B-B7B3-67219C6C997A}" type="slidenum">
              <a:rPr lang="en-US" altLang="zh-TW"/>
              <a:pPr/>
              <a:t>‹#›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15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Rectangle 10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105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105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97B1C9-4203-4EBB-8543-F1EC4077735A}" type="slidenum">
              <a:rPr lang="en-US" altLang="zh-TW"/>
              <a:pPr/>
              <a:t>‹#›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28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7" name="Rectangle 10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105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Rectangle 105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9B173-B90D-4570-A62A-071D5E95DC1E}" type="slidenum">
              <a:rPr lang="en-US" altLang="zh-TW"/>
              <a:pPr/>
              <a:t>‹#›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9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Rectangle 10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105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71C42A-537E-491E-84CC-3E875A9430F3}" type="slidenum">
              <a:rPr lang="en-US" altLang="zh-TW"/>
              <a:pPr/>
              <a:t>‹#›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20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Rectangle 105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1FC55C-883E-4911-A60D-796A4DB3F632}" type="slidenum">
              <a:rPr lang="en-US" altLang="zh-TW"/>
              <a:pPr/>
              <a:t>‹#›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16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5" name="Rectangle 10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105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105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5C8E83-224E-4ADD-A971-9814FB943B66}" type="slidenum">
              <a:rPr lang="en-US" altLang="zh-TW"/>
              <a:pPr/>
              <a:t>‹#›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58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5" name="Rectangle 105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105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105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6FDD8F-43A3-4580-83CE-2E26904C3EC9}" type="slidenum">
              <a:rPr lang="en-US" altLang="zh-TW"/>
              <a:pPr/>
              <a:t>‹#›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48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0" y="-4763"/>
            <a:ext cx="1063625" cy="6858001"/>
            <a:chOff x="0" y="-3"/>
            <a:chExt cx="670" cy="4320"/>
          </a:xfrm>
        </p:grpSpPr>
        <p:grpSp>
          <p:nvGrpSpPr>
            <p:cNvPr id="1027" name="Group 1027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2" name="Freeform 1028"/>
              <p:cNvSpPr>
                <a:spLocks noChangeArrowheads="1"/>
              </p:cNvSpPr>
              <p:nvPr/>
            </p:nvSpPr>
            <p:spPr bwMode="auto">
              <a:xfrm rot="-5400000">
                <a:off x="2554" y="-990"/>
                <a:ext cx="624" cy="5746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1029" name="Freeform 1029"/>
              <p:cNvSpPr>
                <a:spLocks noChangeArrowheads="1"/>
              </p:cNvSpPr>
              <p:nvPr/>
            </p:nvSpPr>
            <p:spPr bwMode="auto">
              <a:xfrm rot="-5400000">
                <a:off x="1314" y="1665"/>
                <a:ext cx="624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1030" name="Freeform 1030"/>
              <p:cNvSpPr>
                <a:spLocks noChangeArrowheads="1"/>
              </p:cNvSpPr>
              <p:nvPr/>
            </p:nvSpPr>
            <p:spPr bwMode="auto">
              <a:xfrm rot="-5400000">
                <a:off x="966" y="1668"/>
                <a:ext cx="624" cy="42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1031" name="Freeform 1031"/>
              <p:cNvSpPr>
                <a:spLocks noChangeArrowheads="1"/>
              </p:cNvSpPr>
              <p:nvPr/>
            </p:nvSpPr>
            <p:spPr bwMode="auto">
              <a:xfrm rot="-5400000">
                <a:off x="-73" y="1753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3" name="Freeform 1032"/>
              <p:cNvSpPr>
                <a:spLocks noChangeArrowheads="1"/>
              </p:cNvSpPr>
              <p:nvPr/>
            </p:nvSpPr>
            <p:spPr bwMode="auto">
              <a:xfrm rot="-5400000">
                <a:off x="655" y="1729"/>
                <a:ext cx="624" cy="29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1033" name="Freeform 1033"/>
              <p:cNvSpPr>
                <a:spLocks noChangeArrowheads="1"/>
              </p:cNvSpPr>
              <p:nvPr/>
            </p:nvSpPr>
            <p:spPr bwMode="auto">
              <a:xfrm rot="-5400000">
                <a:off x="432" y="1699"/>
                <a:ext cx="624" cy="364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1034" name="Freeform 1034"/>
              <p:cNvSpPr>
                <a:spLocks noChangeArrowheads="1"/>
              </p:cNvSpPr>
              <p:nvPr/>
            </p:nvSpPr>
            <p:spPr bwMode="auto">
              <a:xfrm rot="-5400000">
                <a:off x="145" y="1728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1035" name="Freeform 1035"/>
              <p:cNvSpPr>
                <a:spLocks noChangeArrowheads="1"/>
              </p:cNvSpPr>
              <p:nvPr/>
            </p:nvSpPr>
            <p:spPr bwMode="auto">
              <a:xfrm rot="-5400000">
                <a:off x="3189" y="1657"/>
                <a:ext cx="624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1036" name="Freeform 1036"/>
              <p:cNvSpPr>
                <a:spLocks noChangeArrowheads="1"/>
              </p:cNvSpPr>
              <p:nvPr/>
            </p:nvSpPr>
            <p:spPr bwMode="auto">
              <a:xfrm rot="-5400000">
                <a:off x="2860" y="1657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1037" name="Freeform 1037"/>
              <p:cNvSpPr>
                <a:spLocks noChangeArrowheads="1"/>
              </p:cNvSpPr>
              <p:nvPr/>
            </p:nvSpPr>
            <p:spPr bwMode="auto">
              <a:xfrm rot="-5400000">
                <a:off x="1829" y="1747"/>
                <a:ext cx="624" cy="256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1038" name="Freeform 1038"/>
              <p:cNvSpPr>
                <a:spLocks noChangeArrowheads="1"/>
              </p:cNvSpPr>
              <p:nvPr/>
            </p:nvSpPr>
            <p:spPr bwMode="auto">
              <a:xfrm rot="-5400000">
                <a:off x="2541" y="1729"/>
                <a:ext cx="624" cy="29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1039" name="Freeform 1039"/>
              <p:cNvSpPr>
                <a:spLocks noChangeArrowheads="1"/>
              </p:cNvSpPr>
              <p:nvPr/>
            </p:nvSpPr>
            <p:spPr bwMode="auto">
              <a:xfrm rot="-5400000">
                <a:off x="2330" y="1695"/>
                <a:ext cx="624" cy="360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1040" name="Freeform 1040"/>
              <p:cNvSpPr>
                <a:spLocks noChangeArrowheads="1"/>
              </p:cNvSpPr>
              <p:nvPr/>
            </p:nvSpPr>
            <p:spPr bwMode="auto">
              <a:xfrm rot="-5400000">
                <a:off x="203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1041" name="Freeform 1041"/>
              <p:cNvSpPr>
                <a:spLocks noChangeArrowheads="1"/>
              </p:cNvSpPr>
              <p:nvPr/>
            </p:nvSpPr>
            <p:spPr bwMode="auto">
              <a:xfrm rot="-5400000">
                <a:off x="4058" y="1657"/>
                <a:ext cx="624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1042" name="Freeform 1042"/>
              <p:cNvSpPr>
                <a:spLocks noChangeArrowheads="1"/>
              </p:cNvSpPr>
              <p:nvPr/>
            </p:nvSpPr>
            <p:spPr bwMode="auto">
              <a:xfrm rot="-5400000">
                <a:off x="3700" y="1656"/>
                <a:ext cx="624" cy="42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1043" name="Freeform 1043"/>
              <p:cNvSpPr>
                <a:spLocks noChangeArrowheads="1"/>
              </p:cNvSpPr>
              <p:nvPr/>
            </p:nvSpPr>
            <p:spPr bwMode="auto">
              <a:xfrm rot="-5400000">
                <a:off x="4547" y="1735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1044" name="Freeform 1044"/>
              <p:cNvSpPr>
                <a:spLocks noChangeArrowheads="1"/>
              </p:cNvSpPr>
              <p:nvPr/>
            </p:nvSpPr>
            <p:spPr bwMode="auto">
              <a:xfrm>
                <a:off x="5469" y="1557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1045" name="Freeform 1045"/>
              <p:cNvSpPr>
                <a:spLocks noChangeArrowheads="1"/>
              </p:cNvSpPr>
              <p:nvPr/>
            </p:nvSpPr>
            <p:spPr bwMode="auto">
              <a:xfrm rot="-5400000">
                <a:off x="5068" y="1682"/>
                <a:ext cx="624" cy="360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1046" name="Freeform 1046"/>
              <p:cNvSpPr>
                <a:spLocks noChangeArrowheads="1"/>
              </p:cNvSpPr>
              <p:nvPr/>
            </p:nvSpPr>
            <p:spPr bwMode="auto">
              <a:xfrm rot="-5400000">
                <a:off x="4775" y="1708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</p:grpSp>
        <p:sp>
          <p:nvSpPr>
            <p:cNvPr id="1047" name="Freeform 1047"/>
            <p:cNvSpPr>
              <a:spLocks noChangeArrowheads="1"/>
            </p:cNvSpPr>
            <p:nvPr/>
          </p:nvSpPr>
          <p:spPr bwMode="auto">
            <a:xfrm rot="16200000" flipH="1">
              <a:off x="-1954" y="1951"/>
              <a:ext cx="4320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en-US" altLang="zh-CN" smtClean="0"/>
            </a:p>
          </p:txBody>
        </p:sp>
        <p:sp>
          <p:nvSpPr>
            <p:cNvPr id="1048" name="Freeform 1048"/>
            <p:cNvSpPr>
              <a:spLocks noChangeArrowheads="1"/>
            </p:cNvSpPr>
            <p:nvPr/>
          </p:nvSpPr>
          <p:spPr bwMode="auto">
            <a:xfrm rot="16200000" flipH="1">
              <a:off x="-1591" y="2062"/>
              <a:ext cx="4319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en-US" altLang="zh-CN" smtClean="0"/>
            </a:p>
          </p:txBody>
        </p:sp>
      </p:grpSp>
      <p:sp>
        <p:nvSpPr>
          <p:cNvPr id="1049" name="Rectangle 104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50" name="Rectangle 105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10619" name="Rectangle 10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50000"/>
              </a:spcBef>
              <a:buFont typeface="Arial" panose="020B0604020202020204" pitchFamily="34" charset="0"/>
              <a:defRPr sz="1400" noProof="1" dirty="0">
                <a:latin typeface="Arial" panose="020B0604020202020204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110620" name="Rectangle 105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buFont typeface="Arial" panose="020B0604020202020204" pitchFamily="34" charset="0"/>
              <a:defRPr sz="1400" noProof="1" dirty="0">
                <a:latin typeface="Arial" panose="020B0604020202020204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110621" name="Rectangle 105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buFont typeface="Arial" panose="020B0604020202020204" pitchFamily="34" charset="0"/>
              <a:defRPr sz="1400" noProof="1" dirty="0">
                <a:latin typeface="Arial" panose="020B0604020202020204" pitchFamily="34" charset="0"/>
              </a:defRPr>
            </a:lvl1pPr>
          </a:lstStyle>
          <a:p>
            <a:fld id="{814E5A98-C7A3-4763-B74A-377D0025216C}" type="slidenum">
              <a:rPr lang="en-US" altLang="zh-TW"/>
              <a:pPr/>
              <a:t>‹#›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699" r:id="rId2"/>
    <p:sldLayoutId id="2147483698" r:id="rId3"/>
    <p:sldLayoutId id="2147483697" r:id="rId4"/>
    <p:sldLayoutId id="2147483696" r:id="rId5"/>
    <p:sldLayoutId id="2147483695" r:id="rId6"/>
    <p:sldLayoutId id="2147483694" r:id="rId7"/>
    <p:sldLayoutId id="2147483693" r:id="rId8"/>
    <p:sldLayoutId id="2147483692" r:id="rId9"/>
    <p:sldLayoutId id="2147483691" r:id="rId10"/>
    <p:sldLayoutId id="214748369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PMingLiU" pitchFamily="18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PMingLiU" pitchFamily="18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PMingLiU" pitchFamily="18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PMingLiU" pitchFamily="18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PMingLiU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PMingLiU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026"/>
          <p:cNvGrpSpPr>
            <a:grpSpLocks/>
          </p:cNvGrpSpPr>
          <p:nvPr/>
        </p:nvGrpSpPr>
        <p:grpSpPr bwMode="auto">
          <a:xfrm>
            <a:off x="0" y="-4763"/>
            <a:ext cx="1063625" cy="6858001"/>
            <a:chOff x="0" y="-3"/>
            <a:chExt cx="670" cy="4320"/>
          </a:xfrm>
        </p:grpSpPr>
        <p:grpSp>
          <p:nvGrpSpPr>
            <p:cNvPr id="2051" name="Group 1027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2" name="Freeform 1028"/>
              <p:cNvSpPr>
                <a:spLocks noChangeArrowheads="1"/>
              </p:cNvSpPr>
              <p:nvPr/>
            </p:nvSpPr>
            <p:spPr bwMode="auto">
              <a:xfrm rot="-5400000">
                <a:off x="2554" y="-990"/>
                <a:ext cx="624" cy="5746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053" name="Freeform 1029"/>
              <p:cNvSpPr>
                <a:spLocks noChangeArrowheads="1"/>
              </p:cNvSpPr>
              <p:nvPr/>
            </p:nvSpPr>
            <p:spPr bwMode="auto">
              <a:xfrm rot="-5400000">
                <a:off x="1314" y="1665"/>
                <a:ext cx="624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054" name="Freeform 1030"/>
              <p:cNvSpPr>
                <a:spLocks noChangeArrowheads="1"/>
              </p:cNvSpPr>
              <p:nvPr/>
            </p:nvSpPr>
            <p:spPr bwMode="auto">
              <a:xfrm rot="-5400000">
                <a:off x="966" y="1668"/>
                <a:ext cx="624" cy="42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055" name="Freeform 1031"/>
              <p:cNvSpPr>
                <a:spLocks noChangeArrowheads="1"/>
              </p:cNvSpPr>
              <p:nvPr/>
            </p:nvSpPr>
            <p:spPr bwMode="auto">
              <a:xfrm rot="-5400000">
                <a:off x="-73" y="1753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3" name="Freeform 1032"/>
              <p:cNvSpPr>
                <a:spLocks noChangeArrowheads="1"/>
              </p:cNvSpPr>
              <p:nvPr/>
            </p:nvSpPr>
            <p:spPr bwMode="auto">
              <a:xfrm rot="-5400000">
                <a:off x="655" y="1729"/>
                <a:ext cx="624" cy="29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057" name="Freeform 1033"/>
              <p:cNvSpPr>
                <a:spLocks noChangeArrowheads="1"/>
              </p:cNvSpPr>
              <p:nvPr/>
            </p:nvSpPr>
            <p:spPr bwMode="auto">
              <a:xfrm rot="-5400000">
                <a:off x="432" y="1699"/>
                <a:ext cx="624" cy="364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058" name="Freeform 1034"/>
              <p:cNvSpPr>
                <a:spLocks noChangeArrowheads="1"/>
              </p:cNvSpPr>
              <p:nvPr/>
            </p:nvSpPr>
            <p:spPr bwMode="auto">
              <a:xfrm rot="-5400000">
                <a:off x="145" y="1728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059" name="Freeform 1035"/>
              <p:cNvSpPr>
                <a:spLocks noChangeArrowheads="1"/>
              </p:cNvSpPr>
              <p:nvPr/>
            </p:nvSpPr>
            <p:spPr bwMode="auto">
              <a:xfrm rot="-5400000">
                <a:off x="3189" y="1657"/>
                <a:ext cx="624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060" name="Freeform 1036"/>
              <p:cNvSpPr>
                <a:spLocks noChangeArrowheads="1"/>
              </p:cNvSpPr>
              <p:nvPr/>
            </p:nvSpPr>
            <p:spPr bwMode="auto">
              <a:xfrm rot="-5400000">
                <a:off x="2860" y="1657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061" name="Freeform 1037"/>
              <p:cNvSpPr>
                <a:spLocks noChangeArrowheads="1"/>
              </p:cNvSpPr>
              <p:nvPr/>
            </p:nvSpPr>
            <p:spPr bwMode="auto">
              <a:xfrm rot="-5400000">
                <a:off x="1829" y="1747"/>
                <a:ext cx="624" cy="256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062" name="Freeform 1038"/>
              <p:cNvSpPr>
                <a:spLocks noChangeArrowheads="1"/>
              </p:cNvSpPr>
              <p:nvPr/>
            </p:nvSpPr>
            <p:spPr bwMode="auto">
              <a:xfrm rot="-5400000">
                <a:off x="2541" y="1729"/>
                <a:ext cx="624" cy="29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063" name="Freeform 1039"/>
              <p:cNvSpPr>
                <a:spLocks noChangeArrowheads="1"/>
              </p:cNvSpPr>
              <p:nvPr/>
            </p:nvSpPr>
            <p:spPr bwMode="auto">
              <a:xfrm rot="-5400000">
                <a:off x="2330" y="1695"/>
                <a:ext cx="624" cy="360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064" name="Freeform 1040"/>
              <p:cNvSpPr>
                <a:spLocks noChangeArrowheads="1"/>
              </p:cNvSpPr>
              <p:nvPr/>
            </p:nvSpPr>
            <p:spPr bwMode="auto">
              <a:xfrm rot="-5400000">
                <a:off x="203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065" name="Freeform 1041"/>
              <p:cNvSpPr>
                <a:spLocks noChangeArrowheads="1"/>
              </p:cNvSpPr>
              <p:nvPr/>
            </p:nvSpPr>
            <p:spPr bwMode="auto">
              <a:xfrm rot="-5400000">
                <a:off x="4058" y="1657"/>
                <a:ext cx="624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066" name="Freeform 1042"/>
              <p:cNvSpPr>
                <a:spLocks noChangeArrowheads="1"/>
              </p:cNvSpPr>
              <p:nvPr/>
            </p:nvSpPr>
            <p:spPr bwMode="auto">
              <a:xfrm rot="-5400000">
                <a:off x="3700" y="1656"/>
                <a:ext cx="624" cy="42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067" name="Freeform 1043"/>
              <p:cNvSpPr>
                <a:spLocks noChangeArrowheads="1"/>
              </p:cNvSpPr>
              <p:nvPr/>
            </p:nvSpPr>
            <p:spPr bwMode="auto">
              <a:xfrm rot="-5400000">
                <a:off x="4547" y="1735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068" name="Freeform 1044"/>
              <p:cNvSpPr>
                <a:spLocks noChangeArrowheads="1"/>
              </p:cNvSpPr>
              <p:nvPr/>
            </p:nvSpPr>
            <p:spPr bwMode="auto">
              <a:xfrm>
                <a:off x="5469" y="1557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069" name="Freeform 1045"/>
              <p:cNvSpPr>
                <a:spLocks noChangeArrowheads="1"/>
              </p:cNvSpPr>
              <p:nvPr/>
            </p:nvSpPr>
            <p:spPr bwMode="auto">
              <a:xfrm rot="-5400000">
                <a:off x="5068" y="1682"/>
                <a:ext cx="624" cy="360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070" name="Freeform 1046"/>
              <p:cNvSpPr>
                <a:spLocks noChangeArrowheads="1"/>
              </p:cNvSpPr>
              <p:nvPr/>
            </p:nvSpPr>
            <p:spPr bwMode="auto">
              <a:xfrm rot="-5400000">
                <a:off x="4775" y="1708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</p:grpSp>
        <p:sp>
          <p:nvSpPr>
            <p:cNvPr id="2071" name="Freeform 1047"/>
            <p:cNvSpPr>
              <a:spLocks noChangeArrowheads="1"/>
            </p:cNvSpPr>
            <p:nvPr/>
          </p:nvSpPr>
          <p:spPr bwMode="auto">
            <a:xfrm rot="16200000" flipH="1">
              <a:off x="-1954" y="1951"/>
              <a:ext cx="4320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en-US" altLang="zh-CN" smtClean="0"/>
            </a:p>
          </p:txBody>
        </p:sp>
        <p:sp>
          <p:nvSpPr>
            <p:cNvPr id="2072" name="Freeform 1048"/>
            <p:cNvSpPr>
              <a:spLocks noChangeArrowheads="1"/>
            </p:cNvSpPr>
            <p:nvPr/>
          </p:nvSpPr>
          <p:spPr bwMode="auto">
            <a:xfrm rot="16200000" flipH="1">
              <a:off x="-1591" y="2062"/>
              <a:ext cx="4319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en-US" altLang="zh-CN" smtClean="0"/>
            </a:p>
          </p:txBody>
        </p:sp>
      </p:grpSp>
      <p:sp>
        <p:nvSpPr>
          <p:cNvPr id="2073" name="Rectangle 104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74" name="Rectangle 105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10619" name="Rectangle 10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50000"/>
              </a:spcBef>
              <a:buFont typeface="Arial" panose="020B0604020202020204" pitchFamily="34" charset="0"/>
              <a:defRPr sz="1400" noProof="1" dirty="0">
                <a:latin typeface="Arial" panose="020B0604020202020204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110620" name="Rectangle 105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buFont typeface="Arial" panose="020B0604020202020204" pitchFamily="34" charset="0"/>
              <a:defRPr sz="1400" noProof="1" dirty="0">
                <a:latin typeface="Arial" panose="020B0604020202020204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110621" name="Rectangle 105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buFont typeface="Arial" panose="020B0604020202020204" pitchFamily="34" charset="0"/>
              <a:defRPr sz="1400" noProof="1" dirty="0">
                <a:latin typeface="Arial" panose="020B0604020202020204" pitchFamily="34" charset="0"/>
              </a:defRPr>
            </a:lvl1pPr>
          </a:lstStyle>
          <a:p>
            <a:fld id="{823D444E-1F07-48AE-8153-94C04A1F19E4}" type="slidenum">
              <a:rPr lang="en-US" altLang="zh-TW"/>
              <a:pPr/>
              <a:t>‹#›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1" r:id="rId2"/>
    <p:sldLayoutId id="2147483710" r:id="rId3"/>
    <p:sldLayoutId id="2147483709" r:id="rId4"/>
    <p:sldLayoutId id="2147483708" r:id="rId5"/>
    <p:sldLayoutId id="2147483707" r:id="rId6"/>
    <p:sldLayoutId id="2147483706" r:id="rId7"/>
    <p:sldLayoutId id="2147483705" r:id="rId8"/>
    <p:sldLayoutId id="2147483704" r:id="rId9"/>
    <p:sldLayoutId id="2147483703" r:id="rId10"/>
    <p:sldLayoutId id="2147483702" r:id="rId11"/>
    <p:sldLayoutId id="2147483701" r:id="rId12"/>
    <p:sldLayoutId id="2147483700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PMingLiU" pitchFamily="18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PMingLiU" pitchFamily="18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PMingLiU" pitchFamily="18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PMingLiU" pitchFamily="18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PMingLiU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PMingLiU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026"/>
          <p:cNvGrpSpPr>
            <a:grpSpLocks/>
          </p:cNvGrpSpPr>
          <p:nvPr/>
        </p:nvGrpSpPr>
        <p:grpSpPr bwMode="auto">
          <a:xfrm>
            <a:off x="0" y="-4763"/>
            <a:ext cx="1063625" cy="6858001"/>
            <a:chOff x="0" y="-3"/>
            <a:chExt cx="670" cy="4320"/>
          </a:xfrm>
        </p:grpSpPr>
        <p:grpSp>
          <p:nvGrpSpPr>
            <p:cNvPr id="3075" name="Group 1027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2" name="Freeform 1028"/>
              <p:cNvSpPr>
                <a:spLocks noChangeArrowheads="1"/>
              </p:cNvSpPr>
              <p:nvPr/>
            </p:nvSpPr>
            <p:spPr bwMode="auto">
              <a:xfrm rot="-5400000">
                <a:off x="2554" y="-990"/>
                <a:ext cx="624" cy="5746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053" name="Freeform 1029"/>
              <p:cNvSpPr>
                <a:spLocks noChangeArrowheads="1"/>
              </p:cNvSpPr>
              <p:nvPr/>
            </p:nvSpPr>
            <p:spPr bwMode="auto">
              <a:xfrm rot="-5400000">
                <a:off x="1314" y="1665"/>
                <a:ext cx="624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054" name="Freeform 1030"/>
              <p:cNvSpPr>
                <a:spLocks noChangeArrowheads="1"/>
              </p:cNvSpPr>
              <p:nvPr/>
            </p:nvSpPr>
            <p:spPr bwMode="auto">
              <a:xfrm rot="-5400000">
                <a:off x="966" y="1668"/>
                <a:ext cx="624" cy="42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055" name="Freeform 1031"/>
              <p:cNvSpPr>
                <a:spLocks noChangeArrowheads="1"/>
              </p:cNvSpPr>
              <p:nvPr/>
            </p:nvSpPr>
            <p:spPr bwMode="auto">
              <a:xfrm rot="-5400000">
                <a:off x="-73" y="1754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3" name="Freeform 1032"/>
              <p:cNvSpPr>
                <a:spLocks noChangeArrowheads="1"/>
              </p:cNvSpPr>
              <p:nvPr/>
            </p:nvSpPr>
            <p:spPr bwMode="auto">
              <a:xfrm rot="-5400000">
                <a:off x="655" y="1729"/>
                <a:ext cx="624" cy="29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057" name="Freeform 1033"/>
              <p:cNvSpPr>
                <a:spLocks noChangeArrowheads="1"/>
              </p:cNvSpPr>
              <p:nvPr/>
            </p:nvSpPr>
            <p:spPr bwMode="auto">
              <a:xfrm rot="-5400000">
                <a:off x="432" y="1699"/>
                <a:ext cx="624" cy="364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058" name="Freeform 1034"/>
              <p:cNvSpPr>
                <a:spLocks noChangeArrowheads="1"/>
              </p:cNvSpPr>
              <p:nvPr/>
            </p:nvSpPr>
            <p:spPr bwMode="auto">
              <a:xfrm rot="-5400000">
                <a:off x="145" y="1728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059" name="Freeform 1035"/>
              <p:cNvSpPr>
                <a:spLocks noChangeArrowheads="1"/>
              </p:cNvSpPr>
              <p:nvPr/>
            </p:nvSpPr>
            <p:spPr bwMode="auto">
              <a:xfrm rot="-5400000">
                <a:off x="3189" y="1657"/>
                <a:ext cx="624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060" name="Freeform 1036"/>
              <p:cNvSpPr>
                <a:spLocks noChangeArrowheads="1"/>
              </p:cNvSpPr>
              <p:nvPr/>
            </p:nvSpPr>
            <p:spPr bwMode="auto">
              <a:xfrm rot="-5400000">
                <a:off x="2862" y="1658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061" name="Freeform 1037"/>
              <p:cNvSpPr>
                <a:spLocks noChangeArrowheads="1"/>
              </p:cNvSpPr>
              <p:nvPr/>
            </p:nvSpPr>
            <p:spPr bwMode="auto">
              <a:xfrm rot="-5400000">
                <a:off x="1829" y="1747"/>
                <a:ext cx="624" cy="256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062" name="Freeform 1038"/>
              <p:cNvSpPr>
                <a:spLocks noChangeArrowheads="1"/>
              </p:cNvSpPr>
              <p:nvPr/>
            </p:nvSpPr>
            <p:spPr bwMode="auto">
              <a:xfrm rot="-5400000">
                <a:off x="2541" y="1729"/>
                <a:ext cx="624" cy="29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063" name="Freeform 1039"/>
              <p:cNvSpPr>
                <a:spLocks noChangeArrowheads="1"/>
              </p:cNvSpPr>
              <p:nvPr/>
            </p:nvSpPr>
            <p:spPr bwMode="auto">
              <a:xfrm rot="-5400000">
                <a:off x="2330" y="1695"/>
                <a:ext cx="624" cy="360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064" name="Freeform 1040"/>
              <p:cNvSpPr>
                <a:spLocks noChangeArrowheads="1"/>
              </p:cNvSpPr>
              <p:nvPr/>
            </p:nvSpPr>
            <p:spPr bwMode="auto">
              <a:xfrm rot="-5400000">
                <a:off x="203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065" name="Freeform 1041"/>
              <p:cNvSpPr>
                <a:spLocks noChangeArrowheads="1"/>
              </p:cNvSpPr>
              <p:nvPr/>
            </p:nvSpPr>
            <p:spPr bwMode="auto">
              <a:xfrm rot="-5400000">
                <a:off x="4058" y="1657"/>
                <a:ext cx="624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066" name="Freeform 1042"/>
              <p:cNvSpPr>
                <a:spLocks noChangeArrowheads="1"/>
              </p:cNvSpPr>
              <p:nvPr/>
            </p:nvSpPr>
            <p:spPr bwMode="auto">
              <a:xfrm rot="-5400000">
                <a:off x="3701" y="1657"/>
                <a:ext cx="624" cy="42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067" name="Freeform 1043"/>
              <p:cNvSpPr>
                <a:spLocks noChangeArrowheads="1"/>
              </p:cNvSpPr>
              <p:nvPr/>
            </p:nvSpPr>
            <p:spPr bwMode="auto">
              <a:xfrm rot="-5400000">
                <a:off x="4548" y="1736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068" name="Freeform 1044"/>
              <p:cNvSpPr>
                <a:spLocks noChangeArrowheads="1"/>
              </p:cNvSpPr>
              <p:nvPr/>
            </p:nvSpPr>
            <p:spPr bwMode="auto">
              <a:xfrm>
                <a:off x="5469" y="1557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069" name="Freeform 1045"/>
              <p:cNvSpPr>
                <a:spLocks noChangeArrowheads="1"/>
              </p:cNvSpPr>
              <p:nvPr/>
            </p:nvSpPr>
            <p:spPr bwMode="auto">
              <a:xfrm rot="-5400000">
                <a:off x="5068" y="1682"/>
                <a:ext cx="624" cy="360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  <p:sp>
            <p:nvSpPr>
              <p:cNvPr id="2070" name="Freeform 1046"/>
              <p:cNvSpPr>
                <a:spLocks noChangeArrowheads="1"/>
              </p:cNvSpPr>
              <p:nvPr/>
            </p:nvSpPr>
            <p:spPr bwMode="auto">
              <a:xfrm rot="-5400000">
                <a:off x="4775" y="1708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en-US" altLang="zh-CN" smtClean="0"/>
              </a:p>
            </p:txBody>
          </p:sp>
        </p:grpSp>
        <p:sp>
          <p:nvSpPr>
            <p:cNvPr id="2071" name="Freeform 1047"/>
            <p:cNvSpPr>
              <a:spLocks noChangeArrowheads="1"/>
            </p:cNvSpPr>
            <p:nvPr/>
          </p:nvSpPr>
          <p:spPr bwMode="auto">
            <a:xfrm rot="16200000" flipH="1">
              <a:off x="-1954" y="1951"/>
              <a:ext cx="4320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en-US" altLang="zh-CN" smtClean="0"/>
            </a:p>
          </p:txBody>
        </p:sp>
        <p:sp>
          <p:nvSpPr>
            <p:cNvPr id="2072" name="Freeform 1048"/>
            <p:cNvSpPr>
              <a:spLocks noChangeArrowheads="1"/>
            </p:cNvSpPr>
            <p:nvPr/>
          </p:nvSpPr>
          <p:spPr bwMode="auto">
            <a:xfrm rot="16200000" flipH="1">
              <a:off x="-1591" y="2062"/>
              <a:ext cx="4319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en-US" altLang="zh-CN" smtClean="0"/>
            </a:p>
          </p:txBody>
        </p:sp>
      </p:grpSp>
      <p:sp>
        <p:nvSpPr>
          <p:cNvPr id="3097" name="Rectangle 104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098" name="Rectangle 105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10619" name="Rectangle 10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50000"/>
              </a:spcBef>
              <a:buFont typeface="Arial" panose="020B0604020202020204" pitchFamily="34" charset="0"/>
              <a:defRPr sz="1400" noProof="1" dirty="0">
                <a:latin typeface="Arial" panose="020B0604020202020204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110620" name="Rectangle 105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buFont typeface="Arial" panose="020B0604020202020204" pitchFamily="34" charset="0"/>
              <a:defRPr sz="1400" noProof="1" dirty="0">
                <a:latin typeface="Arial" panose="020B0604020202020204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110621" name="Rectangle 105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buFont typeface="Arial" panose="020B0604020202020204" pitchFamily="34" charset="0"/>
              <a:defRPr sz="1400" noProof="1" dirty="0">
                <a:latin typeface="Arial" panose="020B0604020202020204" pitchFamily="34" charset="0"/>
              </a:defRPr>
            </a:lvl1pPr>
          </a:lstStyle>
          <a:p>
            <a:fld id="{5CA9921E-9256-4883-80CB-E1471A74E034}" type="slidenum">
              <a:rPr lang="en-US" altLang="zh-TW"/>
              <a:pPr/>
              <a:t>‹#›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3" r:id="rId2"/>
    <p:sldLayoutId id="2147483722" r:id="rId3"/>
    <p:sldLayoutId id="2147483721" r:id="rId4"/>
    <p:sldLayoutId id="2147483720" r:id="rId5"/>
    <p:sldLayoutId id="2147483719" r:id="rId6"/>
    <p:sldLayoutId id="2147483718" r:id="rId7"/>
    <p:sldLayoutId id="2147483717" r:id="rId8"/>
    <p:sldLayoutId id="2147483716" r:id="rId9"/>
    <p:sldLayoutId id="2147483715" r:id="rId10"/>
    <p:sldLayoutId id="2147483714" r:id="rId11"/>
    <p:sldLayoutId id="2147483713" r:id="rId12"/>
    <p:sldLayoutId id="2147483712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PMingLiU" pitchFamily="18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PMingLiU" pitchFamily="18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PMingLiU" pitchFamily="18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PMingLiU" pitchFamily="18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PMingLiU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PMingLiU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Enabling Promising Mind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" y="1310207"/>
            <a:ext cx="637842" cy="1641750"/>
          </a:xfrm>
          <a:prstGeom prst="rect">
            <a:avLst/>
          </a:prstGeom>
        </p:spPr>
      </p:pic>
      <p:pic>
        <p:nvPicPr>
          <p:cNvPr id="6" name="Picture 5" descr="SEGi University &amp; colleges_V2-01.ps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76" y="104721"/>
            <a:ext cx="2361353" cy="12145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9819" y="5985328"/>
            <a:ext cx="2461491" cy="57285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03" y="2509956"/>
            <a:ext cx="8008154" cy="883253"/>
          </a:xfrm>
          <a:noFill/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FIN2224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Financial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Accounting 2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 Box 287"/>
          <p:cNvSpPr txBox="1">
            <a:spLocks noChangeArrowheads="1"/>
          </p:cNvSpPr>
          <p:nvPr/>
        </p:nvSpPr>
        <p:spPr bwMode="auto">
          <a:xfrm>
            <a:off x="849087" y="1295400"/>
            <a:ext cx="7844970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Bachelor of 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Accounting &amp; Finance 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(Hons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381000" y="3779419"/>
            <a:ext cx="83819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MY" altLang="en-GB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CORRECTION OF ERRORS </a:t>
            </a:r>
            <a:endParaRPr lang="en-GB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8069997"/>
      </p:ext>
    </p:extLst>
  </p:cSld>
  <p:clrMapOvr>
    <a:masterClrMapping/>
  </p:clrMapOvr>
  <p:transition spd="slow"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Espace réservé du contenu 2"/>
          <p:cNvSpPr>
            <a:spLocks noGrp="1"/>
          </p:cNvSpPr>
          <p:nvPr/>
        </p:nvSpPr>
        <p:spPr>
          <a:xfrm>
            <a:off x="960438" y="1252538"/>
            <a:ext cx="7900987" cy="1651000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18288"/>
          <a:lstStyle>
            <a:lvl1pPr marL="2857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>
              <a:lnSpc>
                <a:spcPct val="80000"/>
              </a:lnSpc>
              <a:spcBef>
                <a:spcPct val="16000"/>
              </a:spcBef>
              <a:buClr>
                <a:srgbClr val="FFFFFF"/>
              </a:buClr>
              <a:buSzPct val="95000"/>
              <a:buFont typeface="Wingdings 2" panose="05020102010507070707" pitchFamily="18" charset="2"/>
              <a:buBlip>
                <a:blip r:embed="rId2"/>
              </a:buBlip>
            </a:pPr>
            <a:r>
              <a:rPr lang="en-US" altLang="zh-TW" sz="2200" b="1">
                <a:solidFill>
                  <a:srgbClr val="0070C0"/>
                </a:solidFill>
                <a:latin typeface="Calibri Light" panose="020F0302020204030204" pitchFamily="34" charset="0"/>
                <a:sym typeface="PMingLiU" pitchFamily="18" charset="-120"/>
              </a:rPr>
              <a:t>Errors of principle</a:t>
            </a:r>
            <a:r>
              <a:rPr lang="en-US" altLang="zh-TW" sz="2200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 </a:t>
            </a:r>
            <a:r>
              <a:rPr lang="en-MY" altLang="en-US" sz="2200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- </a:t>
            </a:r>
            <a:r>
              <a:rPr lang="en-US" altLang="zh-CN" sz="2200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An entry is made in the </a:t>
            </a:r>
            <a:r>
              <a:rPr lang="en-US" altLang="zh-CN" sz="2200" b="1">
                <a:solidFill>
                  <a:srgbClr val="FF0000"/>
                </a:solidFill>
                <a:latin typeface="Calibri Light" panose="020F0302020204030204" pitchFamily="34" charset="0"/>
                <a:sym typeface="PMingLiU" pitchFamily="18" charset="-120"/>
              </a:rPr>
              <a:t>wrong class of account</a:t>
            </a:r>
            <a:endParaRPr lang="en-US" altLang="zh-TW" sz="2200" b="1">
              <a:solidFill>
                <a:srgbClr val="FF0000"/>
              </a:solidFill>
              <a:latin typeface="Calibri Light" panose="020F0302020204030204" pitchFamily="34" charset="0"/>
              <a:sym typeface="PMingLiU" pitchFamily="18" charset="-120"/>
            </a:endParaRPr>
          </a:p>
          <a:p>
            <a:pPr>
              <a:lnSpc>
                <a:spcPct val="80000"/>
              </a:lnSpc>
              <a:spcBef>
                <a:spcPct val="16000"/>
              </a:spcBef>
              <a:buClr>
                <a:srgbClr val="FFFFFF"/>
              </a:buClr>
              <a:buSzPct val="95000"/>
              <a:buFont typeface="Arial" panose="020B0604020202020204" pitchFamily="34" charset="0"/>
              <a:buChar char="•"/>
            </a:pPr>
            <a:r>
              <a:rPr lang="en-MY" altLang="en-US" sz="2200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e</a:t>
            </a:r>
            <a:r>
              <a:rPr lang="en-US" altLang="zh-TW" sz="2200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.g.</a:t>
            </a:r>
            <a:r>
              <a:rPr lang="en-US" altLang="zh-TW" sz="2200">
                <a:solidFill>
                  <a:srgbClr val="000000"/>
                </a:solidFill>
                <a:latin typeface="Calibri Light" panose="020F0302020204030204" pitchFamily="34" charset="0"/>
              </a:rPr>
              <a:t>Office equipment purchased for </a:t>
            </a:r>
            <a:r>
              <a:rPr lang="en-MY" altLang="en-US" sz="2200">
                <a:solidFill>
                  <a:srgbClr val="000000"/>
                </a:solidFill>
                <a:latin typeface="Calibri Light" panose="020F0302020204030204" pitchFamily="34" charset="0"/>
              </a:rPr>
              <a:t>RM</a:t>
            </a:r>
            <a:r>
              <a:rPr lang="en-US" altLang="zh-TW" sz="2200">
                <a:solidFill>
                  <a:srgbClr val="000000"/>
                </a:solidFill>
                <a:latin typeface="Calibri Light" panose="020F0302020204030204" pitchFamily="34" charset="0"/>
              </a:rPr>
              <a:t>1,000 in cash has been debited to an office expenses account.  The correcting entries should be:</a:t>
            </a:r>
          </a:p>
          <a:p>
            <a:pPr>
              <a:lnSpc>
                <a:spcPct val="80000"/>
              </a:lnSpc>
              <a:spcBef>
                <a:spcPct val="16000"/>
              </a:spcBef>
              <a:buClr>
                <a:srgbClr val="FFFFFF"/>
              </a:buClr>
              <a:buSzPct val="95000"/>
              <a:buFont typeface="Wingdings 2" panose="05020102010507070707" pitchFamily="18" charset="2"/>
              <a:buBlip>
                <a:blip r:embed="rId2"/>
              </a:buBlip>
            </a:pPr>
            <a:endParaRPr lang="en-US" altLang="zh-TW" sz="220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pPr>
              <a:lnSpc>
                <a:spcPct val="70000"/>
              </a:lnSpc>
              <a:spcBef>
                <a:spcPct val="16000"/>
              </a:spcBef>
              <a:buClr>
                <a:srgbClr val="FFFFFF"/>
              </a:buClr>
              <a:buSzPct val="95000"/>
              <a:buFont typeface="Arial" panose="020B0604020202020204" pitchFamily="34" charset="0"/>
              <a:buBlip>
                <a:blip r:embed="rId2"/>
              </a:buBlip>
            </a:pPr>
            <a:endParaRPr lang="en-MY" altLang="en-US" sz="2200" b="1">
              <a:solidFill>
                <a:srgbClr val="0070C0"/>
              </a:solidFill>
              <a:latin typeface="Calibri Light" panose="020F0302020204030204" pitchFamily="34" charset="0"/>
              <a:cs typeface="Arial" panose="020B0604020202020204" pitchFamily="34" charset="0"/>
              <a:sym typeface="PMingLiU" pitchFamily="18" charset="-120"/>
            </a:endParaRPr>
          </a:p>
        </p:txBody>
      </p:sp>
      <p:sp>
        <p:nvSpPr>
          <p:cNvPr id="2" name="Rectangle 62"/>
          <p:cNvSpPr>
            <a:spLocks noChangeArrowheads="1"/>
          </p:cNvSpPr>
          <p:nvPr/>
        </p:nvSpPr>
        <p:spPr bwMode="auto">
          <a:xfrm>
            <a:off x="1028700" y="123825"/>
            <a:ext cx="7762875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>
            <a:lvl1pPr marL="723900" indent="-723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MY" altLang="en-US" sz="3500" b="1" smtClean="0">
                <a:solidFill>
                  <a:srgbClr val="3F428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 Light" panose="020F0302020204030204" pitchFamily="34" charset="0"/>
                <a:ea typeface="MS PGothic" panose="020B0600070205080204" pitchFamily="34" charset="-128"/>
              </a:rPr>
              <a:t>Errors Not Affecting Trial Balance</a:t>
            </a:r>
            <a:endParaRPr lang="en-MY" altLang="en-US" sz="3500" smtClean="0">
              <a:solidFill>
                <a:srgbClr val="3F428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 Light" panose="020F0302020204030204" pitchFamily="34" charset="0"/>
              <a:ea typeface="MS PGothic" panose="020B0600070205080204" pitchFamily="34" charset="-128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1028700" y="3011488"/>
          <a:ext cx="7780338" cy="3794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altLang="en-US" sz="1800"/>
                        <a:t>Debit (RM)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altLang="en-US" sz="1800"/>
                        <a:t>Credit (RM)</a:t>
                      </a:r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altLang="en-US" sz="1800"/>
                        <a:t>Correct entry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 sz="1800"/>
                        <a:t>Office equipment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 sz="1800"/>
                        <a:t>1,000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 sz="1800"/>
                        <a:t>  Cash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 sz="1800"/>
                        <a:t>1,000</a:t>
                      </a:r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altLang="en-US" sz="1800"/>
                        <a:t>Original entry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 sz="1800"/>
                        <a:t>Office expenses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 sz="1800"/>
                        <a:t>1,000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 sz="1800"/>
                        <a:t>   Cash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 sz="1800"/>
                        <a:t>1,000</a:t>
                      </a:r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altLang="en-US" sz="1800"/>
                        <a:t>Correcting entry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 sz="1800"/>
                        <a:t>Office equipment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 sz="1800"/>
                        <a:t>1,000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 sz="1800"/>
                        <a:t>  Office expenses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 sz="1800"/>
                        <a:t>1,000</a:t>
                      </a:r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Espace réservé du contenu 2"/>
          <p:cNvSpPr>
            <a:spLocks noGrp="1"/>
          </p:cNvSpPr>
          <p:nvPr/>
        </p:nvSpPr>
        <p:spPr>
          <a:xfrm>
            <a:off x="960438" y="1252538"/>
            <a:ext cx="7900987" cy="1651000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18288"/>
          <a:lstStyle>
            <a:lvl1pPr marL="2857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>
              <a:lnSpc>
                <a:spcPct val="80000"/>
              </a:lnSpc>
              <a:spcBef>
                <a:spcPct val="16000"/>
              </a:spcBef>
              <a:buClr>
                <a:srgbClr val="FFFFFF"/>
              </a:buClr>
              <a:buSzPct val="95000"/>
              <a:buFont typeface="Wingdings 2" panose="05020102010507070707" pitchFamily="18" charset="2"/>
              <a:buBlip>
                <a:blip r:embed="rId2"/>
              </a:buBlip>
            </a:pPr>
            <a:r>
              <a:rPr lang="en-US" altLang="zh-TW" sz="2200" b="1">
                <a:solidFill>
                  <a:srgbClr val="0070C0"/>
                </a:solidFill>
                <a:latin typeface="Calibri Light" panose="020F0302020204030204" pitchFamily="34" charset="0"/>
                <a:sym typeface="PMingLiU" pitchFamily="18" charset="-120"/>
              </a:rPr>
              <a:t>Errors of original entry </a:t>
            </a:r>
            <a:r>
              <a:rPr lang="en-MY" altLang="en-US" sz="2200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- </a:t>
            </a:r>
            <a:r>
              <a:rPr lang="en-US" altLang="zh-CN" sz="2200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The </a:t>
            </a:r>
            <a:r>
              <a:rPr lang="en-US" altLang="zh-CN" sz="2200" b="1">
                <a:solidFill>
                  <a:srgbClr val="FF0000"/>
                </a:solidFill>
                <a:latin typeface="Calibri Light" panose="020F0302020204030204" pitchFamily="34" charset="0"/>
                <a:sym typeface="PMingLiU" pitchFamily="18" charset="-120"/>
              </a:rPr>
              <a:t>original figure incorrectly</a:t>
            </a:r>
            <a:r>
              <a:rPr lang="en-US" altLang="zh-CN" sz="2200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 entered although the correct double-entry principle has been observed</a:t>
            </a:r>
            <a:endParaRPr lang="en-US" altLang="zh-TW" sz="220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pPr>
              <a:lnSpc>
                <a:spcPct val="80000"/>
              </a:lnSpc>
              <a:spcBef>
                <a:spcPct val="16000"/>
              </a:spcBef>
              <a:buClr>
                <a:srgbClr val="FFFFFF"/>
              </a:buClr>
              <a:buSzPct val="95000"/>
              <a:buFont typeface="Wingdings 2" panose="05020102010507070707" pitchFamily="18" charset="2"/>
              <a:buBlip>
                <a:blip r:embed="rId2"/>
              </a:buBlip>
            </a:pPr>
            <a:r>
              <a:rPr lang="en-US" altLang="zh-TW" sz="2200">
                <a:solidFill>
                  <a:srgbClr val="000000"/>
                </a:solidFill>
                <a:latin typeface="Calibri Light" panose="020F0302020204030204" pitchFamily="34" charset="0"/>
              </a:rPr>
              <a:t>e.g. A payment of </a:t>
            </a:r>
            <a:r>
              <a:rPr lang="en-MY" altLang="en-US" sz="2200">
                <a:solidFill>
                  <a:srgbClr val="000000"/>
                </a:solidFill>
                <a:latin typeface="Calibri Light" panose="020F0302020204030204" pitchFamily="34" charset="0"/>
              </a:rPr>
              <a:t>RM</a:t>
            </a:r>
            <a:r>
              <a:rPr lang="en-US" altLang="zh-TW" sz="2200">
                <a:solidFill>
                  <a:srgbClr val="000000"/>
                </a:solidFill>
                <a:latin typeface="Calibri Light" panose="020F0302020204030204" pitchFamily="34" charset="0"/>
              </a:rPr>
              <a:t>1,200 to a creditor, M.Wong, has been entered as both a debit and credit as </a:t>
            </a:r>
            <a:r>
              <a:rPr lang="en-MY" altLang="en-US" sz="2200">
                <a:solidFill>
                  <a:srgbClr val="000000"/>
                </a:solidFill>
                <a:latin typeface="Calibri Light" panose="020F0302020204030204" pitchFamily="34" charset="0"/>
              </a:rPr>
              <a:t>RM</a:t>
            </a:r>
            <a:r>
              <a:rPr lang="en-US" altLang="zh-TW" sz="2200">
                <a:solidFill>
                  <a:srgbClr val="000000"/>
                </a:solidFill>
                <a:latin typeface="Calibri Light" panose="020F0302020204030204" pitchFamily="34" charset="0"/>
              </a:rPr>
              <a:t>1,300.  The correcting entries should be:</a:t>
            </a:r>
            <a:endParaRPr lang="en-MY" altLang="en-US" sz="2200" b="1">
              <a:solidFill>
                <a:srgbClr val="0070C0"/>
              </a:solidFill>
              <a:latin typeface="Calibri Light" panose="020F0302020204030204" pitchFamily="34" charset="0"/>
              <a:cs typeface="Arial" panose="020B0604020202020204" pitchFamily="34" charset="0"/>
              <a:sym typeface="PMingLiU" pitchFamily="18" charset="-120"/>
            </a:endParaRPr>
          </a:p>
        </p:txBody>
      </p:sp>
      <p:sp>
        <p:nvSpPr>
          <p:cNvPr id="2" name="Rectangle 62"/>
          <p:cNvSpPr>
            <a:spLocks noChangeArrowheads="1"/>
          </p:cNvSpPr>
          <p:nvPr/>
        </p:nvSpPr>
        <p:spPr bwMode="auto">
          <a:xfrm>
            <a:off x="1028700" y="123825"/>
            <a:ext cx="7762875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>
            <a:lvl1pPr marL="723900" indent="-723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MY" altLang="en-US" sz="3500" b="1" smtClean="0">
                <a:solidFill>
                  <a:srgbClr val="3F428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 Light" panose="020F0302020204030204" pitchFamily="34" charset="0"/>
                <a:ea typeface="MS PGothic" panose="020B0600070205080204" pitchFamily="34" charset="-128"/>
              </a:rPr>
              <a:t>Errors Not Affecting Trial Balance</a:t>
            </a:r>
            <a:endParaRPr lang="en-MY" altLang="en-US" sz="3500" smtClean="0">
              <a:solidFill>
                <a:srgbClr val="3F428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 Light" panose="020F0302020204030204" pitchFamily="34" charset="0"/>
              <a:ea typeface="MS PGothic" panose="020B0600070205080204" pitchFamily="34" charset="-128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1028700" y="3011488"/>
          <a:ext cx="7780338" cy="3794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1800"/>
                        <a:t>Debit (RM)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1800"/>
                        <a:t>Credit (RM)</a:t>
                      </a:r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altLang="en-US" sz="1800"/>
                        <a:t>Correct entry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 sz="1800"/>
                        <a:t>M. Wong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MY" sz="1800"/>
                        <a:t>1,200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 sz="1800"/>
                        <a:t>  Bank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MY" sz="1800"/>
                        <a:t>1,200</a:t>
                      </a:r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altLang="en-US" sz="1800"/>
                        <a:t>Original entry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 sz="1800"/>
                        <a:t>M. Wong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MY" sz="1800"/>
                        <a:t>1,300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 sz="1800"/>
                        <a:t>  Bank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MY" sz="1800"/>
                        <a:t>1,300</a:t>
                      </a:r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altLang="en-US" sz="1800"/>
                        <a:t>Correcting entry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 sz="1800"/>
                        <a:t>Bank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MY" sz="1800"/>
                        <a:t>100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 sz="1800"/>
                        <a:t>  M. Wong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MY" sz="1800"/>
                        <a:t>100</a:t>
                      </a:r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Espace réservé du contenu 2"/>
          <p:cNvSpPr>
            <a:spLocks noGrp="1"/>
          </p:cNvSpPr>
          <p:nvPr/>
        </p:nvSpPr>
        <p:spPr>
          <a:xfrm>
            <a:off x="960438" y="1252538"/>
            <a:ext cx="7900987" cy="1651000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18288"/>
          <a:lstStyle>
            <a:lvl1pPr marL="2857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>
              <a:lnSpc>
                <a:spcPct val="80000"/>
              </a:lnSpc>
              <a:spcBef>
                <a:spcPct val="16000"/>
              </a:spcBef>
              <a:buClr>
                <a:srgbClr val="FFFFFF"/>
              </a:buClr>
              <a:buSzPct val="95000"/>
              <a:buFont typeface="Wingdings 2" panose="05020102010507070707" pitchFamily="18" charset="2"/>
              <a:buBlip>
                <a:blip r:embed="rId2"/>
              </a:buBlip>
            </a:pPr>
            <a:r>
              <a:rPr lang="en-US" altLang="zh-TW" sz="2200" b="1">
                <a:solidFill>
                  <a:srgbClr val="0070C0"/>
                </a:solidFill>
                <a:latin typeface="Calibri Light" panose="020F0302020204030204" pitchFamily="34" charset="0"/>
                <a:sym typeface="PMingLiU" pitchFamily="18" charset="-120"/>
              </a:rPr>
              <a:t>Errors of original entry </a:t>
            </a:r>
            <a:r>
              <a:rPr lang="en-MY" altLang="en-US" sz="2200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- </a:t>
            </a:r>
            <a:r>
              <a:rPr lang="en-US" altLang="zh-CN" sz="2200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The </a:t>
            </a:r>
            <a:r>
              <a:rPr lang="en-US" altLang="zh-CN" sz="2200" b="1">
                <a:solidFill>
                  <a:srgbClr val="FF0000"/>
                </a:solidFill>
                <a:latin typeface="Calibri Light" panose="020F0302020204030204" pitchFamily="34" charset="0"/>
                <a:sym typeface="PMingLiU" pitchFamily="18" charset="-120"/>
              </a:rPr>
              <a:t>original figure incorrectly</a:t>
            </a:r>
            <a:r>
              <a:rPr lang="en-US" altLang="zh-CN" sz="2200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 entered although the correct double-entry principle has been observed</a:t>
            </a:r>
            <a:endParaRPr lang="en-US" altLang="zh-TW" sz="220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pPr>
              <a:lnSpc>
                <a:spcPct val="80000"/>
              </a:lnSpc>
              <a:spcBef>
                <a:spcPct val="16000"/>
              </a:spcBef>
              <a:buClr>
                <a:srgbClr val="FFFFFF"/>
              </a:buClr>
              <a:buSzPct val="95000"/>
              <a:buFont typeface="Wingdings 2" panose="05020102010507070707" pitchFamily="18" charset="2"/>
              <a:buBlip>
                <a:blip r:embed="rId2"/>
              </a:buBlip>
            </a:pPr>
            <a:r>
              <a:rPr lang="en-US" altLang="zh-TW" sz="2200">
                <a:solidFill>
                  <a:srgbClr val="000000"/>
                </a:solidFill>
                <a:latin typeface="Calibri Light" panose="020F0302020204030204" pitchFamily="34" charset="0"/>
              </a:rPr>
              <a:t>e.g. A payment of </a:t>
            </a:r>
            <a:r>
              <a:rPr lang="en-MY" altLang="en-US" sz="2200">
                <a:solidFill>
                  <a:srgbClr val="000000"/>
                </a:solidFill>
                <a:latin typeface="Calibri Light" panose="020F0302020204030204" pitchFamily="34" charset="0"/>
              </a:rPr>
              <a:t>RM</a:t>
            </a:r>
            <a:r>
              <a:rPr lang="en-US" altLang="zh-TW" sz="2200">
                <a:solidFill>
                  <a:srgbClr val="000000"/>
                </a:solidFill>
                <a:latin typeface="Calibri Light" panose="020F0302020204030204" pitchFamily="34" charset="0"/>
              </a:rPr>
              <a:t>1,200 to a creditor, M.Wong, has been entered as both a debit and credit as </a:t>
            </a:r>
            <a:r>
              <a:rPr lang="en-MY" altLang="en-US" sz="2200">
                <a:solidFill>
                  <a:srgbClr val="000000"/>
                </a:solidFill>
                <a:latin typeface="Calibri Light" panose="020F0302020204030204" pitchFamily="34" charset="0"/>
              </a:rPr>
              <a:t>RM</a:t>
            </a:r>
            <a:r>
              <a:rPr lang="en-US" altLang="zh-TW" sz="2200">
                <a:solidFill>
                  <a:srgbClr val="000000"/>
                </a:solidFill>
                <a:latin typeface="Calibri Light" panose="020F0302020204030204" pitchFamily="34" charset="0"/>
              </a:rPr>
              <a:t>1,000.  The correcting entries should be:</a:t>
            </a:r>
            <a:endParaRPr lang="en-MY" altLang="en-US" sz="2200" b="1">
              <a:solidFill>
                <a:srgbClr val="0070C0"/>
              </a:solidFill>
              <a:latin typeface="Calibri Light" panose="020F0302020204030204" pitchFamily="34" charset="0"/>
              <a:cs typeface="Arial" panose="020B0604020202020204" pitchFamily="34" charset="0"/>
              <a:sym typeface="PMingLiU" pitchFamily="18" charset="-120"/>
            </a:endParaRPr>
          </a:p>
        </p:txBody>
      </p:sp>
      <p:sp>
        <p:nvSpPr>
          <p:cNvPr id="2" name="Rectangle 62"/>
          <p:cNvSpPr>
            <a:spLocks noChangeArrowheads="1"/>
          </p:cNvSpPr>
          <p:nvPr/>
        </p:nvSpPr>
        <p:spPr bwMode="auto">
          <a:xfrm>
            <a:off x="1028700" y="123825"/>
            <a:ext cx="7762875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>
            <a:lvl1pPr marL="723900" indent="-723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MY" altLang="en-US" sz="3500" b="1" smtClean="0">
                <a:solidFill>
                  <a:srgbClr val="3F428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 Light" panose="020F0302020204030204" pitchFamily="34" charset="0"/>
                <a:ea typeface="MS PGothic" panose="020B0600070205080204" pitchFamily="34" charset="-128"/>
              </a:rPr>
              <a:t>Errors Not Affecting Trial Balance</a:t>
            </a:r>
            <a:endParaRPr lang="en-MY" altLang="en-US" sz="3500" smtClean="0">
              <a:solidFill>
                <a:srgbClr val="3F428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 Light" panose="020F0302020204030204" pitchFamily="34" charset="0"/>
              <a:ea typeface="MS PGothic" panose="020B0600070205080204" pitchFamily="34" charset="-128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1028700" y="3011488"/>
          <a:ext cx="7780338" cy="3794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1800"/>
                        <a:t>Debit (RM)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1800"/>
                        <a:t>Credit (RM)</a:t>
                      </a:r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altLang="en-US" sz="1800"/>
                        <a:t>Correct entry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 sz="1800"/>
                        <a:t>M. Wong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MY" sz="1800"/>
                        <a:t>1,200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 sz="1800"/>
                        <a:t>  Bank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MY" sz="1800"/>
                        <a:t>1,200</a:t>
                      </a:r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altLang="en-US" sz="1800"/>
                        <a:t>Original entry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 sz="1800"/>
                        <a:t>M. Wong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MY" sz="1800"/>
                        <a:t>1,000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 sz="1800"/>
                        <a:t>  Bank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MY" sz="1800"/>
                        <a:t>1,000</a:t>
                      </a:r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altLang="en-US" sz="1800"/>
                        <a:t>Correcting entry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 sz="1800"/>
                        <a:t>M. Wong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MY" sz="1800"/>
                        <a:t>200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 sz="1800"/>
                        <a:t>  Bank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MY" sz="1800"/>
                        <a:t>200</a:t>
                      </a:r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Espace réservé du contenu 2"/>
          <p:cNvSpPr>
            <a:spLocks noGrp="1"/>
          </p:cNvSpPr>
          <p:nvPr/>
        </p:nvSpPr>
        <p:spPr>
          <a:xfrm>
            <a:off x="960438" y="1238250"/>
            <a:ext cx="7900987" cy="1651000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18288" anchor="ctr"/>
          <a:lstStyle>
            <a:lvl1pPr marL="2857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>
              <a:lnSpc>
                <a:spcPct val="70000"/>
              </a:lnSpc>
              <a:spcBef>
                <a:spcPct val="16000"/>
              </a:spcBef>
              <a:buClr>
                <a:srgbClr val="FFFFFF"/>
              </a:buClr>
              <a:buSzPct val="95000"/>
              <a:buFont typeface="Arial" panose="020B0604020202020204" pitchFamily="34" charset="0"/>
              <a:buBlip>
                <a:blip r:embed="rId2"/>
              </a:buBlip>
              <a:defRPr/>
            </a:pPr>
            <a:r>
              <a:rPr lang="en-US" altLang="zh-TW" sz="2500" b="1" smtClean="0">
                <a:solidFill>
                  <a:srgbClr val="0070C0"/>
                </a:solidFill>
                <a:latin typeface="Calibri Light" panose="020F0302020204030204" pitchFamily="34" charset="0"/>
                <a:sym typeface="PMingLiU" pitchFamily="18" charset="-120"/>
              </a:rPr>
              <a:t>Errors of omission</a:t>
            </a:r>
            <a:r>
              <a:rPr lang="en-US" altLang="zh-TW" sz="2500" smtClean="0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 </a:t>
            </a:r>
            <a:r>
              <a:rPr lang="en-MY" altLang="en-US" sz="2500" smtClean="0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- </a:t>
            </a:r>
            <a:r>
              <a:rPr lang="en-US" altLang="zh-CN" sz="2500" smtClean="0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A transaction is </a:t>
            </a:r>
            <a:r>
              <a:rPr lang="en-US" altLang="zh-CN" sz="2500" b="1" smtClean="0">
                <a:solidFill>
                  <a:srgbClr val="FF0000"/>
                </a:solidFill>
                <a:latin typeface="Calibri Light" panose="020F0302020204030204" pitchFamily="34" charset="0"/>
                <a:sym typeface="PMingLiU" pitchFamily="18" charset="-120"/>
              </a:rPr>
              <a:t>completely omitted</a:t>
            </a:r>
            <a:r>
              <a:rPr lang="en-US" altLang="zh-CN" sz="2500" smtClean="0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 from the books</a:t>
            </a:r>
          </a:p>
          <a:p>
            <a:pPr>
              <a:lnSpc>
                <a:spcPct val="70000"/>
              </a:lnSpc>
              <a:spcBef>
                <a:spcPct val="16000"/>
              </a:spcBef>
              <a:buClr>
                <a:srgbClr val="FFFFFF"/>
              </a:buClr>
              <a:buSzPct val="95000"/>
              <a:buFont typeface="Arial" panose="020B0604020202020204" pitchFamily="34" charset="0"/>
              <a:buBlip>
                <a:blip r:embed="rId2"/>
              </a:buBlip>
              <a:defRPr/>
            </a:pPr>
            <a:r>
              <a:rPr lang="en-US" altLang="zh-TW" sz="2500" smtClean="0">
                <a:solidFill>
                  <a:srgbClr val="000000"/>
                </a:solidFill>
                <a:latin typeface="Calibri Light" panose="020F0302020204030204" pitchFamily="34" charset="0"/>
              </a:rPr>
              <a:t>e.g. A sale of </a:t>
            </a:r>
            <a:r>
              <a:rPr lang="en-MY" altLang="en-US" sz="2500" smtClean="0">
                <a:solidFill>
                  <a:srgbClr val="000000"/>
                </a:solidFill>
                <a:latin typeface="Calibri Light" panose="020F0302020204030204" pitchFamily="34" charset="0"/>
              </a:rPr>
              <a:t>RM</a:t>
            </a:r>
            <a:r>
              <a:rPr lang="en-US" altLang="zh-TW" sz="2500" smtClean="0">
                <a:solidFill>
                  <a:srgbClr val="000000"/>
                </a:solidFill>
                <a:latin typeface="Calibri Light" panose="020F0302020204030204" pitchFamily="34" charset="0"/>
              </a:rPr>
              <a:t>400 to John Leung has been completely omitted from the accounts.  The correcting entries should be:</a:t>
            </a:r>
            <a:endParaRPr lang="en-MY" altLang="en-US" sz="2500" b="1" smtClean="0">
              <a:solidFill>
                <a:srgbClr val="0070C0"/>
              </a:solidFill>
              <a:latin typeface="Calibri Light" panose="020F0302020204030204" pitchFamily="34" charset="0"/>
              <a:cs typeface="Arial" panose="020B0604020202020204" pitchFamily="34" charset="0"/>
              <a:sym typeface="PMingLiU" pitchFamily="18" charset="-120"/>
            </a:endParaRPr>
          </a:p>
        </p:txBody>
      </p:sp>
      <p:sp>
        <p:nvSpPr>
          <p:cNvPr id="2" name="Rectangle 62"/>
          <p:cNvSpPr>
            <a:spLocks noChangeArrowheads="1"/>
          </p:cNvSpPr>
          <p:nvPr/>
        </p:nvSpPr>
        <p:spPr bwMode="auto">
          <a:xfrm>
            <a:off x="1028700" y="123825"/>
            <a:ext cx="7762875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>
            <a:lvl1pPr marL="723900" indent="-723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MY" altLang="en-US" sz="3500" b="1" smtClean="0">
                <a:solidFill>
                  <a:srgbClr val="3F428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 Light" panose="020F0302020204030204" pitchFamily="34" charset="0"/>
                <a:ea typeface="MS PGothic" panose="020B0600070205080204" pitchFamily="34" charset="-128"/>
              </a:rPr>
              <a:t>Errors Not Affecting Trial Balance</a:t>
            </a:r>
            <a:endParaRPr lang="en-MY" altLang="en-US" sz="3500" smtClean="0">
              <a:solidFill>
                <a:srgbClr val="3F428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 Light" panose="020F0302020204030204" pitchFamily="34" charset="0"/>
              <a:ea typeface="MS PGothic" panose="020B0600070205080204" pitchFamily="34" charset="-128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1028700" y="3011488"/>
          <a:ext cx="7780338" cy="3794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altLang="en-US" sz="1800"/>
                        <a:t>Debit (RM)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altLang="en-US" sz="1800"/>
                        <a:t>Credit (RM)</a:t>
                      </a:r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altLang="en-US" sz="1800"/>
                        <a:t>Correct entry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 sz="1800"/>
                        <a:t>John Leung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 sz="1800"/>
                        <a:t>400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 sz="1800"/>
                        <a:t>  Sales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 sz="1800"/>
                        <a:t>400</a:t>
                      </a:r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altLang="en-US" sz="1800"/>
                        <a:t>Original entry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-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-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altLang="en-US" sz="1800"/>
                        <a:t>Correcting entry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 sz="1800"/>
                        <a:t>John Leung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 sz="1800"/>
                        <a:t>400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 sz="1800"/>
                        <a:t>  Sales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 sz="1800"/>
                        <a:t>400</a:t>
                      </a:r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Espace réservé du contenu 2"/>
          <p:cNvSpPr>
            <a:spLocks noGrp="1"/>
          </p:cNvSpPr>
          <p:nvPr/>
        </p:nvSpPr>
        <p:spPr>
          <a:xfrm>
            <a:off x="960438" y="1238250"/>
            <a:ext cx="7900987" cy="2000250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18288"/>
          <a:lstStyle>
            <a:lvl1pPr marL="2857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95000"/>
              <a:buFont typeface="Arial" panose="020B0604020202020204" pitchFamily="34" charset="0"/>
              <a:buBlip>
                <a:blip r:embed="rId2"/>
              </a:buBlip>
              <a:defRPr/>
            </a:pPr>
            <a:r>
              <a:rPr lang="en-US" altLang="zh-TW" sz="2500" b="1" smtClean="0">
                <a:solidFill>
                  <a:srgbClr val="0070C0"/>
                </a:solidFill>
                <a:latin typeface="Calibri Light" panose="020F0302020204030204" pitchFamily="34" charset="0"/>
                <a:sym typeface="PMingLiU" pitchFamily="18" charset="-120"/>
              </a:rPr>
              <a:t>Compensating errors</a:t>
            </a:r>
            <a:r>
              <a:rPr lang="en-US" altLang="zh-TW" sz="2500" smtClean="0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 </a:t>
            </a:r>
            <a:r>
              <a:rPr lang="en-MY" altLang="en-US" sz="2500" smtClean="0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- </a:t>
            </a:r>
            <a:r>
              <a:rPr lang="en-US" altLang="zh-CN" sz="2500" smtClean="0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where </a:t>
            </a:r>
            <a:r>
              <a:rPr lang="en-US" altLang="zh-CN" sz="2500" b="1" smtClean="0">
                <a:solidFill>
                  <a:srgbClr val="FF0000"/>
                </a:solidFill>
                <a:latin typeface="Calibri Light" panose="020F0302020204030204" pitchFamily="34" charset="0"/>
                <a:sym typeface="PMingLiU" pitchFamily="18" charset="-120"/>
              </a:rPr>
              <a:t>errors cancel each other out </a:t>
            </a:r>
            <a:r>
              <a:rPr lang="en-MY" altLang="en-US" sz="2500" smtClean="0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(d</a:t>
            </a:r>
            <a:r>
              <a:rPr lang="en-US" altLang="zh-TW" sz="2500" smtClean="0">
                <a:solidFill>
                  <a:srgbClr val="000000"/>
                </a:solidFill>
                <a:latin typeface="Calibri Light" panose="020F0302020204030204" pitchFamily="34" charset="0"/>
              </a:rPr>
              <a:t>ebit side errors are equal to credit side errors</a:t>
            </a:r>
            <a:r>
              <a:rPr lang="en-MY" altLang="en-US" sz="2500" smtClean="0">
                <a:solidFill>
                  <a:srgbClr val="000000"/>
                </a:solidFill>
                <a:latin typeface="Calibri Light" panose="020F0302020204030204" pitchFamily="34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95000"/>
              <a:buFont typeface="Arial" panose="020B0604020202020204" pitchFamily="34" charset="0"/>
              <a:buBlip>
                <a:blip r:embed="rId2"/>
              </a:buBlip>
              <a:defRPr/>
            </a:pPr>
            <a:r>
              <a:rPr lang="en-US" altLang="zh-TW" sz="2500" smtClean="0">
                <a:solidFill>
                  <a:srgbClr val="000000"/>
                </a:solidFill>
                <a:latin typeface="Calibri Light" panose="020F0302020204030204" pitchFamily="34" charset="0"/>
              </a:rPr>
              <a:t>e.g. The purchases account was overcast by </a:t>
            </a:r>
            <a:r>
              <a:rPr lang="en-MY" altLang="en-US" sz="2500" smtClean="0">
                <a:solidFill>
                  <a:srgbClr val="000000"/>
                </a:solidFill>
                <a:latin typeface="Calibri Light" panose="020F0302020204030204" pitchFamily="34" charset="0"/>
              </a:rPr>
              <a:t>RM</a:t>
            </a:r>
            <a:r>
              <a:rPr lang="en-US" altLang="zh-TW" sz="2500" smtClean="0">
                <a:solidFill>
                  <a:srgbClr val="000000"/>
                </a:solidFill>
                <a:latin typeface="Calibri Light" panose="020F0302020204030204" pitchFamily="34" charset="0"/>
              </a:rPr>
              <a:t>2,200, and the sales account was also overcast by </a:t>
            </a:r>
            <a:r>
              <a:rPr lang="en-MY" altLang="en-US" sz="2500" smtClean="0">
                <a:solidFill>
                  <a:srgbClr val="000000"/>
                </a:solidFill>
                <a:latin typeface="Calibri Light" panose="020F0302020204030204" pitchFamily="34" charset="0"/>
              </a:rPr>
              <a:t>RM</a:t>
            </a:r>
            <a:r>
              <a:rPr lang="en-US" altLang="zh-TW" sz="2500" smtClean="0">
                <a:solidFill>
                  <a:srgbClr val="000000"/>
                </a:solidFill>
                <a:latin typeface="Calibri Light" panose="020F0302020204030204" pitchFamily="34" charset="0"/>
              </a:rPr>
              <a:t>2,200.  The correcting entries should be:</a:t>
            </a:r>
            <a:endParaRPr lang="en-MY" altLang="en-US" sz="2500" b="1" smtClean="0">
              <a:solidFill>
                <a:srgbClr val="0070C0"/>
              </a:solidFill>
              <a:latin typeface="Calibri Light" panose="020F0302020204030204" pitchFamily="34" charset="0"/>
              <a:cs typeface="Arial" panose="020B0604020202020204" pitchFamily="34" charset="0"/>
              <a:sym typeface="PMingLiU" pitchFamily="18" charset="-120"/>
            </a:endParaRPr>
          </a:p>
        </p:txBody>
      </p:sp>
      <p:sp>
        <p:nvSpPr>
          <p:cNvPr id="2" name="Rectangle 62"/>
          <p:cNvSpPr>
            <a:spLocks noChangeArrowheads="1"/>
          </p:cNvSpPr>
          <p:nvPr/>
        </p:nvSpPr>
        <p:spPr bwMode="auto">
          <a:xfrm>
            <a:off x="1028700" y="123825"/>
            <a:ext cx="7762875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>
            <a:lvl1pPr marL="723900" indent="-723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MY" altLang="en-US" sz="3500" b="1" smtClean="0">
                <a:solidFill>
                  <a:srgbClr val="3F428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 Light" panose="020F0302020204030204" pitchFamily="34" charset="0"/>
                <a:ea typeface="MS PGothic" panose="020B0600070205080204" pitchFamily="34" charset="-128"/>
              </a:rPr>
              <a:t>Errors Not Affecting Trial Balance</a:t>
            </a:r>
            <a:endParaRPr lang="en-MY" altLang="en-US" sz="3500" smtClean="0">
              <a:solidFill>
                <a:srgbClr val="3F428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 Light" panose="020F0302020204030204" pitchFamily="34" charset="0"/>
              <a:ea typeface="MS PGothic" panose="020B0600070205080204" pitchFamily="34" charset="-128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1028700" y="3389313"/>
          <a:ext cx="778033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altLang="en-US"/>
                        <a:t>Debit (RM)</a:t>
                      </a: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altLang="en-US"/>
                        <a:t>Credit (RM)</a:t>
                      </a:r>
                    </a:p>
                  </a:txBody>
                  <a:tcPr marL="91446" marR="914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altLang="en-US"/>
                        <a:t>Correcting entry</a:t>
                      </a: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/>
                        <a:t>Sales</a:t>
                      </a: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/>
                        <a:t>2,200</a:t>
                      </a: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marL="91446" marR="9144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/>
                        <a:t>  Purchases</a:t>
                      </a: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/>
                        <a:t>2,200</a:t>
                      </a:r>
                    </a:p>
                  </a:txBody>
                  <a:tcPr marL="91446" marR="9144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marL="91446" marR="9144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Espace réservé du contenu 2"/>
          <p:cNvSpPr>
            <a:spLocks noGrp="1"/>
          </p:cNvSpPr>
          <p:nvPr/>
        </p:nvSpPr>
        <p:spPr>
          <a:xfrm>
            <a:off x="960438" y="1238250"/>
            <a:ext cx="7900987" cy="2000250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18288"/>
          <a:lstStyle>
            <a:lvl1pPr marL="2857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95000"/>
              <a:buFont typeface="Arial" panose="020B0604020202020204" pitchFamily="34" charset="0"/>
              <a:buBlip>
                <a:blip r:embed="rId2"/>
              </a:buBlip>
              <a:defRPr/>
            </a:pPr>
            <a:r>
              <a:rPr lang="en-US" altLang="zh-TW" sz="2500" b="1" smtClean="0">
                <a:solidFill>
                  <a:srgbClr val="0070C0"/>
                </a:solidFill>
                <a:latin typeface="Calibri Light" panose="020F0302020204030204" pitchFamily="34" charset="0"/>
                <a:sym typeface="PMingLiU" pitchFamily="18" charset="-120"/>
              </a:rPr>
              <a:t>Compensating errors</a:t>
            </a:r>
            <a:r>
              <a:rPr lang="en-US" altLang="zh-TW" sz="2500" smtClean="0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 </a:t>
            </a:r>
            <a:r>
              <a:rPr lang="en-MY" altLang="en-US" sz="2500" smtClean="0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- </a:t>
            </a:r>
            <a:r>
              <a:rPr lang="en-US" altLang="zh-CN" sz="2500" smtClean="0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where </a:t>
            </a:r>
            <a:r>
              <a:rPr lang="en-US" altLang="zh-CN" sz="2500" b="1" smtClean="0">
                <a:solidFill>
                  <a:srgbClr val="FF0000"/>
                </a:solidFill>
                <a:latin typeface="Calibri Light" panose="020F0302020204030204" pitchFamily="34" charset="0"/>
                <a:sym typeface="PMingLiU" pitchFamily="18" charset="-120"/>
              </a:rPr>
              <a:t>errors cancel each other out </a:t>
            </a:r>
            <a:r>
              <a:rPr lang="en-MY" altLang="en-US" sz="2500" smtClean="0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(d</a:t>
            </a:r>
            <a:r>
              <a:rPr lang="en-US" altLang="zh-TW" sz="2500" smtClean="0">
                <a:solidFill>
                  <a:srgbClr val="000000"/>
                </a:solidFill>
                <a:latin typeface="Calibri Light" panose="020F0302020204030204" pitchFamily="34" charset="0"/>
              </a:rPr>
              <a:t>ebit side errors are equal to credit side errors</a:t>
            </a:r>
            <a:r>
              <a:rPr lang="en-MY" altLang="en-US" sz="2500" smtClean="0">
                <a:solidFill>
                  <a:srgbClr val="000000"/>
                </a:solidFill>
                <a:latin typeface="Calibri Light" panose="020F0302020204030204" pitchFamily="34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95000"/>
              <a:buFont typeface="Arial" panose="020B0604020202020204" pitchFamily="34" charset="0"/>
              <a:buBlip>
                <a:blip r:embed="rId2"/>
              </a:buBlip>
              <a:defRPr/>
            </a:pPr>
            <a:r>
              <a:rPr lang="en-US" altLang="zh-TW" sz="2500" smtClean="0">
                <a:solidFill>
                  <a:srgbClr val="000000"/>
                </a:solidFill>
                <a:latin typeface="Calibri Light" panose="020F0302020204030204" pitchFamily="34" charset="0"/>
              </a:rPr>
              <a:t>e.g. The purchases account was undercast by </a:t>
            </a:r>
            <a:r>
              <a:rPr lang="en-MY" altLang="en-US" sz="2500" smtClean="0">
                <a:solidFill>
                  <a:srgbClr val="000000"/>
                </a:solidFill>
                <a:latin typeface="Calibri Light" panose="020F0302020204030204" pitchFamily="34" charset="0"/>
              </a:rPr>
              <a:t>RM</a:t>
            </a:r>
            <a:r>
              <a:rPr lang="en-US" altLang="zh-TW" sz="2500" smtClean="0">
                <a:solidFill>
                  <a:srgbClr val="000000"/>
                </a:solidFill>
                <a:latin typeface="Calibri Light" panose="020F0302020204030204" pitchFamily="34" charset="0"/>
              </a:rPr>
              <a:t>2,200, and the sales account was also undercast by </a:t>
            </a:r>
            <a:r>
              <a:rPr lang="en-MY" altLang="en-US" sz="2500" smtClean="0">
                <a:solidFill>
                  <a:srgbClr val="000000"/>
                </a:solidFill>
                <a:latin typeface="Calibri Light" panose="020F0302020204030204" pitchFamily="34" charset="0"/>
              </a:rPr>
              <a:t>RM</a:t>
            </a:r>
            <a:r>
              <a:rPr lang="en-US" altLang="zh-TW" sz="2500" smtClean="0">
                <a:solidFill>
                  <a:srgbClr val="000000"/>
                </a:solidFill>
                <a:latin typeface="Calibri Light" panose="020F0302020204030204" pitchFamily="34" charset="0"/>
              </a:rPr>
              <a:t>2,200.  The correcting entries should be:</a:t>
            </a:r>
            <a:endParaRPr lang="en-MY" altLang="en-US" sz="2500" b="1" smtClean="0">
              <a:solidFill>
                <a:srgbClr val="0070C0"/>
              </a:solidFill>
              <a:latin typeface="Calibri Light" panose="020F0302020204030204" pitchFamily="34" charset="0"/>
              <a:cs typeface="Arial" panose="020B0604020202020204" pitchFamily="34" charset="0"/>
              <a:sym typeface="PMingLiU" pitchFamily="18" charset="-120"/>
            </a:endParaRPr>
          </a:p>
        </p:txBody>
      </p:sp>
      <p:sp>
        <p:nvSpPr>
          <p:cNvPr id="2" name="Rectangle 62"/>
          <p:cNvSpPr>
            <a:spLocks noChangeArrowheads="1"/>
          </p:cNvSpPr>
          <p:nvPr/>
        </p:nvSpPr>
        <p:spPr bwMode="auto">
          <a:xfrm>
            <a:off x="1028700" y="123825"/>
            <a:ext cx="7762875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>
            <a:lvl1pPr marL="723900" indent="-723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MY" altLang="en-US" sz="3500" b="1" smtClean="0">
                <a:solidFill>
                  <a:srgbClr val="3F428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 Light" panose="020F0302020204030204" pitchFamily="34" charset="0"/>
                <a:ea typeface="MS PGothic" panose="020B0600070205080204" pitchFamily="34" charset="-128"/>
              </a:rPr>
              <a:t>Errors Not Affecting Trial Balance</a:t>
            </a:r>
            <a:endParaRPr lang="en-MY" altLang="en-US" sz="3500" smtClean="0">
              <a:solidFill>
                <a:srgbClr val="3F428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 Light" panose="020F0302020204030204" pitchFamily="34" charset="0"/>
              <a:ea typeface="MS PGothic" panose="020B0600070205080204" pitchFamily="34" charset="-128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1028700" y="3389313"/>
          <a:ext cx="778033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altLang="en-US"/>
                        <a:t>Debit (RM)</a:t>
                      </a: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altLang="en-US"/>
                        <a:t>Credit (RM)</a:t>
                      </a:r>
                    </a:p>
                  </a:txBody>
                  <a:tcPr marL="91446" marR="914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altLang="en-US"/>
                        <a:t>Correcting entry</a:t>
                      </a: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/>
                        <a:t>Purchases</a:t>
                      </a: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/>
                        <a:t>2,200</a:t>
                      </a: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marL="91446" marR="9144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/>
                        <a:t>  Sales</a:t>
                      </a: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/>
                        <a:t>2,200</a:t>
                      </a:r>
                    </a:p>
                  </a:txBody>
                  <a:tcPr marL="91446" marR="9144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marL="91446" marR="9144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Espace réservé du contenu 2"/>
          <p:cNvSpPr>
            <a:spLocks noGrp="1"/>
          </p:cNvSpPr>
          <p:nvPr/>
        </p:nvSpPr>
        <p:spPr>
          <a:xfrm>
            <a:off x="960438" y="1223963"/>
            <a:ext cx="7900987" cy="1874837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18288" anchor="ctr"/>
          <a:lstStyle>
            <a:lvl1pPr marL="2857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>
              <a:lnSpc>
                <a:spcPct val="70000"/>
              </a:lnSpc>
              <a:spcBef>
                <a:spcPct val="16000"/>
              </a:spcBef>
              <a:buClr>
                <a:srgbClr val="FFFFFF"/>
              </a:buClr>
              <a:buSzPct val="95000"/>
              <a:buFont typeface="Arial" panose="020B0604020202020204" pitchFamily="34" charset="0"/>
              <a:buBlip>
                <a:blip r:embed="rId2"/>
              </a:buBlip>
              <a:defRPr/>
            </a:pPr>
            <a:r>
              <a:rPr lang="en-MY" altLang="en-US" sz="2500" b="1" smtClean="0">
                <a:solidFill>
                  <a:srgbClr val="0070C0"/>
                </a:solidFill>
                <a:latin typeface="Calibri Light" panose="020F0302020204030204" pitchFamily="34" charset="0"/>
                <a:sym typeface="PMingLiU" pitchFamily="18" charset="-120"/>
              </a:rPr>
              <a:t>Complete reversal of entries</a:t>
            </a:r>
            <a:r>
              <a:rPr lang="en-MY" altLang="en-US" sz="2500" smtClean="0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 - </a:t>
            </a:r>
            <a:r>
              <a:rPr lang="en-US" altLang="zh-CN" sz="2500" smtClean="0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An </a:t>
            </a:r>
            <a:r>
              <a:rPr lang="en-US" altLang="zh-CN" sz="2500" b="1" smtClean="0">
                <a:solidFill>
                  <a:srgbClr val="FF0000"/>
                </a:solidFill>
                <a:latin typeface="Calibri Light" panose="020F0302020204030204" pitchFamily="34" charset="0"/>
                <a:sym typeface="PMingLiU" pitchFamily="18" charset="-120"/>
              </a:rPr>
              <a:t>account that should be debited is credited and vice versa</a:t>
            </a:r>
          </a:p>
          <a:p>
            <a:pPr>
              <a:lnSpc>
                <a:spcPct val="70000"/>
              </a:lnSpc>
              <a:spcBef>
                <a:spcPct val="16000"/>
              </a:spcBef>
              <a:buClr>
                <a:srgbClr val="FFFFFF"/>
              </a:buClr>
              <a:buSzPct val="95000"/>
              <a:buFont typeface="Arial" panose="020B0604020202020204" pitchFamily="34" charset="0"/>
              <a:buBlip>
                <a:blip r:embed="rId2"/>
              </a:buBlip>
              <a:defRPr/>
            </a:pPr>
            <a:r>
              <a:rPr lang="en-US" altLang="zh-TW" sz="2500" smtClean="0">
                <a:solidFill>
                  <a:srgbClr val="000000"/>
                </a:solidFill>
                <a:latin typeface="Calibri Light" panose="020F0302020204030204" pitchFamily="34" charset="0"/>
              </a:rPr>
              <a:t>e.g. The purchase of goods on credit from M. Lok for </a:t>
            </a:r>
            <a:r>
              <a:rPr lang="en-MY" altLang="en-US" sz="2500" smtClean="0">
                <a:solidFill>
                  <a:srgbClr val="000000"/>
                </a:solidFill>
                <a:latin typeface="Calibri Light" panose="020F0302020204030204" pitchFamily="34" charset="0"/>
              </a:rPr>
              <a:t>RM</a:t>
            </a:r>
            <a:r>
              <a:rPr lang="en-US" altLang="zh-TW" sz="2500" smtClean="0">
                <a:solidFill>
                  <a:srgbClr val="000000"/>
                </a:solidFill>
                <a:latin typeface="Calibri Light" panose="020F0302020204030204" pitchFamily="34" charset="0"/>
              </a:rPr>
              <a:t>60 was entered on the debit side of M. Lok’s account and the credit side of the purchases account.  The correcting entries should be:</a:t>
            </a:r>
            <a:endParaRPr lang="en-MY" altLang="en-US" sz="2500" b="1" smtClean="0">
              <a:solidFill>
                <a:srgbClr val="0070C0"/>
              </a:solidFill>
              <a:latin typeface="Calibri Light" panose="020F0302020204030204" pitchFamily="34" charset="0"/>
              <a:cs typeface="Arial" panose="020B0604020202020204" pitchFamily="34" charset="0"/>
              <a:sym typeface="PMingLiU" pitchFamily="18" charset="-120"/>
            </a:endParaRPr>
          </a:p>
        </p:txBody>
      </p:sp>
      <p:sp>
        <p:nvSpPr>
          <p:cNvPr id="2" name="Rectangle 62"/>
          <p:cNvSpPr>
            <a:spLocks noChangeArrowheads="1"/>
          </p:cNvSpPr>
          <p:nvPr/>
        </p:nvSpPr>
        <p:spPr bwMode="auto">
          <a:xfrm>
            <a:off x="1028700" y="123825"/>
            <a:ext cx="7762875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>
            <a:lvl1pPr marL="723900" indent="-723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MY" altLang="en-US" sz="3500" b="1" smtClean="0">
                <a:solidFill>
                  <a:srgbClr val="3F428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 Light" panose="020F0302020204030204" pitchFamily="34" charset="0"/>
                <a:ea typeface="MS PGothic" panose="020B0600070205080204" pitchFamily="34" charset="-128"/>
              </a:rPr>
              <a:t>Errors Not Affecting Trial Balance</a:t>
            </a:r>
            <a:endParaRPr lang="en-MY" altLang="en-US" sz="3500" smtClean="0">
              <a:solidFill>
                <a:srgbClr val="3F428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 Light" panose="020F0302020204030204" pitchFamily="34" charset="0"/>
              <a:ea typeface="MS PGothic" panose="020B0600070205080204" pitchFamily="34" charset="-128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1028700" y="3011488"/>
          <a:ext cx="7780338" cy="3794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9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1800"/>
                        <a:t>Debit (RM)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1800"/>
                        <a:t>Credit (RM)</a:t>
                      </a:r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altLang="en-US" sz="1800"/>
                        <a:t>Correct entry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 sz="1800"/>
                        <a:t>Purchases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MY" sz="1800"/>
                        <a:t>60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 sz="1800"/>
                        <a:t> M Lok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MY" sz="1800"/>
                        <a:t>60</a:t>
                      </a:r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altLang="en-US" sz="1800"/>
                        <a:t>Original entry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 sz="1800"/>
                        <a:t>M Lok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MY" sz="1800"/>
                        <a:t>60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 sz="1800"/>
                        <a:t>   Purchases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MY" sz="1800"/>
                        <a:t>60</a:t>
                      </a:r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altLang="en-US" sz="1800"/>
                        <a:t>Correcting entry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 sz="1800"/>
                        <a:t>Purchases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MY" sz="1800"/>
                        <a:t>120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 sz="1800"/>
                        <a:t>  M Lok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MY" sz="1800"/>
                        <a:t>120</a:t>
                      </a:r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Espace réservé du contenu 2"/>
          <p:cNvSpPr>
            <a:spLocks noGrp="1"/>
          </p:cNvSpPr>
          <p:nvPr/>
        </p:nvSpPr>
        <p:spPr>
          <a:xfrm>
            <a:off x="960438" y="1238250"/>
            <a:ext cx="7900987" cy="1651000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18288"/>
          <a:lstStyle>
            <a:lvl1pPr marL="2857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>
              <a:lnSpc>
                <a:spcPct val="70000"/>
              </a:lnSpc>
              <a:spcBef>
                <a:spcPct val="16000"/>
              </a:spcBef>
              <a:buClr>
                <a:srgbClr val="FFFFFF"/>
              </a:buClr>
              <a:buSzPct val="95000"/>
              <a:buFont typeface="Arial" panose="020B0604020202020204" pitchFamily="34" charset="0"/>
              <a:buBlip>
                <a:blip r:embed="rId2"/>
              </a:buBlip>
            </a:pPr>
            <a:r>
              <a:rPr lang="en-US" altLang="zh-TW" sz="2500" b="1">
                <a:solidFill>
                  <a:srgbClr val="0070C0"/>
                </a:solidFill>
                <a:latin typeface="Calibri Light" panose="020F0302020204030204" pitchFamily="34" charset="0"/>
                <a:sym typeface="PMingLiU" pitchFamily="18" charset="-120"/>
              </a:rPr>
              <a:t>Transposition errors</a:t>
            </a:r>
            <a:r>
              <a:rPr lang="en-MY" altLang="zh-TW" sz="2500" b="1">
                <a:solidFill>
                  <a:srgbClr val="0070C0"/>
                </a:solidFill>
                <a:latin typeface="Calibri Light" panose="020F0302020204030204" pitchFamily="34" charset="0"/>
              </a:rPr>
              <a:t>-</a:t>
            </a:r>
            <a:r>
              <a:rPr lang="en-MY" altLang="zh-TW" sz="2500">
                <a:latin typeface="Calibri Light" panose="020F0302020204030204" pitchFamily="34" charset="0"/>
              </a:rPr>
              <a:t> </a:t>
            </a:r>
            <a:r>
              <a:rPr lang="en-US" altLang="zh-TW" sz="2500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The </a:t>
            </a:r>
            <a:r>
              <a:rPr lang="en-US" altLang="zh-TW" sz="2500" b="1">
                <a:solidFill>
                  <a:srgbClr val="FF0000"/>
                </a:solidFill>
                <a:latin typeface="Calibri Light" panose="020F0302020204030204" pitchFamily="34" charset="0"/>
                <a:sym typeface="PMingLiU" pitchFamily="18" charset="-120"/>
              </a:rPr>
              <a:t>wrong sequence of the individual characters within a number was entered</a:t>
            </a:r>
          </a:p>
          <a:p>
            <a:pPr>
              <a:lnSpc>
                <a:spcPct val="70000"/>
              </a:lnSpc>
              <a:spcBef>
                <a:spcPct val="16000"/>
              </a:spcBef>
              <a:buClr>
                <a:srgbClr val="FFFFFF"/>
              </a:buClr>
              <a:buSzPct val="95000"/>
              <a:buFont typeface="Arial" panose="020B0604020202020204" pitchFamily="34" charset="0"/>
              <a:buBlip>
                <a:blip r:embed="rId2"/>
              </a:buBlip>
            </a:pPr>
            <a:r>
              <a:rPr lang="en-MY" altLang="en-US" sz="2500">
                <a:solidFill>
                  <a:srgbClr val="000000"/>
                </a:solidFill>
                <a:latin typeface="Calibri Light" panose="020F0302020204030204" pitchFamily="34" charset="0"/>
              </a:rPr>
              <a:t>e.g. </a:t>
            </a:r>
            <a:r>
              <a:rPr lang="en-US" altLang="zh-TW" sz="2500">
                <a:solidFill>
                  <a:srgbClr val="000000"/>
                </a:solidFill>
                <a:latin typeface="Calibri Light" panose="020F0302020204030204" pitchFamily="34" charset="0"/>
              </a:rPr>
              <a:t>A credit purchase from Maclaran costing </a:t>
            </a:r>
            <a:r>
              <a:rPr lang="en-MY" altLang="en-US" sz="2500">
                <a:solidFill>
                  <a:srgbClr val="000000"/>
                </a:solidFill>
                <a:latin typeface="Calibri Light" panose="020F0302020204030204" pitchFamily="34" charset="0"/>
              </a:rPr>
              <a:t>RM</a:t>
            </a:r>
            <a:r>
              <a:rPr lang="en-US" altLang="zh-TW" sz="2500">
                <a:solidFill>
                  <a:srgbClr val="000000"/>
                </a:solidFill>
                <a:latin typeface="Calibri Light" panose="020F0302020204030204" pitchFamily="34" charset="0"/>
              </a:rPr>
              <a:t>56 was entered in the books as </a:t>
            </a:r>
            <a:r>
              <a:rPr lang="en-MY" altLang="en-US" sz="2500">
                <a:solidFill>
                  <a:srgbClr val="000000"/>
                </a:solidFill>
                <a:latin typeface="Calibri Light" panose="020F0302020204030204" pitchFamily="34" charset="0"/>
              </a:rPr>
              <a:t>RM</a:t>
            </a:r>
            <a:r>
              <a:rPr lang="en-US" altLang="zh-TW" sz="2500">
                <a:solidFill>
                  <a:srgbClr val="000000"/>
                </a:solidFill>
                <a:latin typeface="Calibri Light" panose="020F0302020204030204" pitchFamily="34" charset="0"/>
              </a:rPr>
              <a:t>65. The </a:t>
            </a:r>
            <a:r>
              <a:rPr lang="en-MY" altLang="en-US" sz="2500">
                <a:solidFill>
                  <a:srgbClr val="000000"/>
                </a:solidFill>
                <a:latin typeface="Calibri Light" panose="020F0302020204030204" pitchFamily="34" charset="0"/>
              </a:rPr>
              <a:t>RM</a:t>
            </a:r>
            <a:r>
              <a:rPr lang="en-US" altLang="zh-TW" sz="2500">
                <a:solidFill>
                  <a:srgbClr val="000000"/>
                </a:solidFill>
                <a:latin typeface="Calibri Light" panose="020F0302020204030204" pitchFamily="34" charset="0"/>
              </a:rPr>
              <a:t>9 error needs to be removed.</a:t>
            </a:r>
            <a:endParaRPr lang="en-MY" altLang="zh-TW" sz="2500">
              <a:latin typeface="Calibri Light" panose="020F0302020204030204" pitchFamily="34" charset="0"/>
              <a:sym typeface="PMingLiU" pitchFamily="18" charset="-120"/>
            </a:endParaRPr>
          </a:p>
          <a:p>
            <a:pPr>
              <a:lnSpc>
                <a:spcPct val="70000"/>
              </a:lnSpc>
              <a:spcBef>
                <a:spcPct val="16000"/>
              </a:spcBef>
              <a:buClr>
                <a:srgbClr val="FFFFFF"/>
              </a:buClr>
              <a:buSzPct val="95000"/>
              <a:buFont typeface="Arial" panose="020B0604020202020204" pitchFamily="34" charset="0"/>
              <a:buBlip>
                <a:blip r:embed="rId2"/>
              </a:buBlip>
            </a:pPr>
            <a:endParaRPr lang="en-MY" altLang="en-US" sz="2500" b="1">
              <a:solidFill>
                <a:srgbClr val="0070C0"/>
              </a:solidFill>
              <a:latin typeface="Calibri Light" panose="020F0302020204030204" pitchFamily="34" charset="0"/>
              <a:cs typeface="Arial" panose="020B0604020202020204" pitchFamily="34" charset="0"/>
              <a:sym typeface="PMingLiU" pitchFamily="18" charset="-120"/>
            </a:endParaRPr>
          </a:p>
        </p:txBody>
      </p:sp>
      <p:sp>
        <p:nvSpPr>
          <p:cNvPr id="2" name="Rectangle 62"/>
          <p:cNvSpPr>
            <a:spLocks noChangeArrowheads="1"/>
          </p:cNvSpPr>
          <p:nvPr/>
        </p:nvSpPr>
        <p:spPr bwMode="auto">
          <a:xfrm>
            <a:off x="1028700" y="123825"/>
            <a:ext cx="7762875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>
            <a:lvl1pPr marL="723900" indent="-723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MY" altLang="en-US" sz="3500" b="1" smtClean="0">
                <a:solidFill>
                  <a:srgbClr val="3F428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 Light" panose="020F0302020204030204" pitchFamily="34" charset="0"/>
                <a:ea typeface="MS PGothic" panose="020B0600070205080204" pitchFamily="34" charset="-128"/>
              </a:rPr>
              <a:t>Errors Not Affecting Trial Balance</a:t>
            </a:r>
            <a:endParaRPr lang="en-MY" altLang="en-US" sz="3500" smtClean="0">
              <a:solidFill>
                <a:srgbClr val="3F428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 Light" panose="020F0302020204030204" pitchFamily="34" charset="0"/>
              <a:ea typeface="MS PGothic" panose="020B0600070205080204" pitchFamily="34" charset="-128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1028700" y="3011488"/>
          <a:ext cx="7780338" cy="3794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1800"/>
                        <a:t>Debit (RM)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1800"/>
                        <a:t>Credit (RM)</a:t>
                      </a:r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altLang="en-US" sz="1800"/>
                        <a:t>Correct entry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 sz="1800"/>
                        <a:t>Purchases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MY" sz="1800"/>
                        <a:t>56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 sz="1800"/>
                        <a:t>  Maclaran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MY" sz="1800"/>
                        <a:t>56</a:t>
                      </a:r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altLang="en-US" sz="1800"/>
                        <a:t>Original entry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 sz="1800"/>
                        <a:t>Purchases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MY" sz="1800"/>
                        <a:t>65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 sz="1800"/>
                        <a:t>  Maclaran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MY" sz="1800"/>
                        <a:t>65</a:t>
                      </a:r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altLang="en-US" sz="1800"/>
                        <a:t>Correcting entry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 sz="1800"/>
                        <a:t>Maclaran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MY" sz="1800"/>
                        <a:t>9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 sz="1800"/>
                        <a:t>  Purchases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MY" sz="1800"/>
                        <a:t>9</a:t>
                      </a:r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Espace réservé du contenu 2"/>
          <p:cNvSpPr>
            <a:spLocks noGrp="1"/>
          </p:cNvSpPr>
          <p:nvPr/>
        </p:nvSpPr>
        <p:spPr>
          <a:xfrm>
            <a:off x="1028700" y="1336675"/>
            <a:ext cx="7900988" cy="5057775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1828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>
              <a:lnSpc>
                <a:spcPct val="90000"/>
              </a:lnSpc>
              <a:spcBef>
                <a:spcPct val="18000"/>
              </a:spcBef>
              <a:buClr>
                <a:srgbClr val="FFFFFF"/>
              </a:buClr>
              <a:buSzPct val="95000"/>
              <a:buFont typeface="Arial" panose="020B0604020202020204" pitchFamily="34" charset="0"/>
              <a:buBlip>
                <a:blip r:embed="rId2"/>
              </a:buBlip>
            </a:pPr>
            <a:r>
              <a:rPr lang="en-US" altLang="en-US" sz="2500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An account created to </a:t>
            </a:r>
            <a:r>
              <a:rPr lang="en-US" altLang="en-US" sz="2500" b="1">
                <a:solidFill>
                  <a:srgbClr val="FF0000"/>
                </a:solidFill>
                <a:latin typeface="Calibri Light" panose="020F0302020204030204" pitchFamily="34" charset="0"/>
                <a:sym typeface="PMingLiU" pitchFamily="18" charset="-120"/>
              </a:rPr>
              <a:t>temporarily balance</a:t>
            </a:r>
            <a:r>
              <a:rPr lang="en-US" altLang="en-US" sz="2500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 the trial balance</a:t>
            </a:r>
            <a:endParaRPr lang="en-US" altLang="en-US" sz="250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pPr>
              <a:lnSpc>
                <a:spcPct val="90000"/>
              </a:lnSpc>
              <a:spcBef>
                <a:spcPct val="18000"/>
              </a:spcBef>
              <a:buClr>
                <a:srgbClr val="FFFFFF"/>
              </a:buClr>
              <a:buSzPct val="95000"/>
              <a:buFont typeface="Arial" panose="020B0604020202020204" pitchFamily="34" charset="0"/>
              <a:buBlip>
                <a:blip r:embed="rId2"/>
              </a:buBlip>
            </a:pPr>
            <a:r>
              <a:rPr lang="en-US" altLang="en-US" sz="2500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The account is to be held as such until sufficient information is available for the amount of suspense account to be posted to the correct accounts</a:t>
            </a:r>
            <a:endParaRPr lang="en-US" altLang="en-US" sz="250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pPr algn="r">
              <a:lnSpc>
                <a:spcPct val="90000"/>
              </a:lnSpc>
              <a:buClr>
                <a:srgbClr val="FFFFFF"/>
              </a:buClr>
              <a:buSzPct val="95000"/>
            </a:pPr>
            <a:endParaRPr lang="en-MY" altLang="en-US" sz="2500">
              <a:latin typeface="Calibri Light" panose="020F0302020204030204" pitchFamily="34" charset="0"/>
              <a:cs typeface="Arial" panose="020B0604020202020204" pitchFamily="34" charset="0"/>
              <a:sym typeface="PMingLiU" pitchFamily="18" charset="-120"/>
            </a:endParaRPr>
          </a:p>
        </p:txBody>
      </p:sp>
      <p:sp>
        <p:nvSpPr>
          <p:cNvPr id="2" name="Rectangle 62"/>
          <p:cNvSpPr>
            <a:spLocks noChangeArrowheads="1"/>
          </p:cNvSpPr>
          <p:nvPr/>
        </p:nvSpPr>
        <p:spPr bwMode="auto">
          <a:xfrm>
            <a:off x="1028700" y="123825"/>
            <a:ext cx="7762875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>
            <a:lvl1pPr marL="723900" indent="-723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MY" altLang="en-US" sz="3500" b="1" smtClean="0">
                <a:solidFill>
                  <a:srgbClr val="3F428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 Light" panose="020F0302020204030204" pitchFamily="34" charset="0"/>
                <a:ea typeface="MS PGothic" panose="020B0600070205080204" pitchFamily="34" charset="-128"/>
              </a:rPr>
              <a:t>Suspense accounts</a:t>
            </a:r>
            <a:endParaRPr lang="en-MY" altLang="en-US" sz="3500" smtClean="0">
              <a:solidFill>
                <a:srgbClr val="3F428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 Light" panose="020F030202020403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Espace réservé du contenu 2"/>
          <p:cNvSpPr>
            <a:spLocks noGrp="1"/>
          </p:cNvSpPr>
          <p:nvPr/>
        </p:nvSpPr>
        <p:spPr>
          <a:xfrm>
            <a:off x="1030288" y="1363663"/>
            <a:ext cx="7900987" cy="5057775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18288"/>
          <a:lstStyle>
            <a:lvl1pPr marL="609600" indent="-609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>
              <a:lnSpc>
                <a:spcPct val="80000"/>
              </a:lnSpc>
              <a:spcBef>
                <a:spcPct val="18000"/>
              </a:spcBef>
              <a:buClr>
                <a:srgbClr val="FFFFFF"/>
              </a:buClr>
              <a:buSzPct val="95000"/>
              <a:buFont typeface="Arial" panose="020B0604020202020204" pitchFamily="34" charset="0"/>
              <a:buBlip>
                <a:blip r:embed="rId2"/>
              </a:buBlip>
            </a:pPr>
            <a:endParaRPr lang="en-MY" altLang="en-US" sz="2500">
              <a:latin typeface="Calibri Light" panose="020F0302020204030204" pitchFamily="34" charset="0"/>
              <a:cs typeface="Arial" panose="020B0604020202020204" pitchFamily="34" charset="0"/>
              <a:sym typeface="PMingLiU" pitchFamily="18" charset="-120"/>
            </a:endParaRPr>
          </a:p>
        </p:txBody>
      </p:sp>
      <p:sp>
        <p:nvSpPr>
          <p:cNvPr id="2" name="Rectangle 62"/>
          <p:cNvSpPr>
            <a:spLocks noChangeArrowheads="1"/>
          </p:cNvSpPr>
          <p:nvPr/>
        </p:nvSpPr>
        <p:spPr bwMode="auto">
          <a:xfrm>
            <a:off x="1028700" y="123825"/>
            <a:ext cx="7762875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>
            <a:lvl1pPr marL="723900" indent="-723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MY" altLang="en-US" sz="3500" b="1" smtClean="0">
                <a:solidFill>
                  <a:srgbClr val="3F428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 Light" panose="020F0302020204030204" pitchFamily="34" charset="0"/>
                <a:ea typeface="MS PGothic" panose="020B0600070205080204" pitchFamily="34" charset="-128"/>
              </a:rPr>
              <a:t>Suspense accounts</a:t>
            </a:r>
            <a:endParaRPr lang="en-MY" altLang="en-US" sz="3500" smtClean="0">
              <a:solidFill>
                <a:srgbClr val="3F428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 Light" panose="020F0302020204030204" pitchFamily="34" charset="0"/>
              <a:ea typeface="MS PGothic" panose="020B0600070205080204" pitchFamily="34" charset="-128"/>
            </a:endParaRPr>
          </a:p>
        </p:txBody>
      </p:sp>
      <p:graphicFrame>
        <p:nvGraphicFramePr>
          <p:cNvPr id="23556" name="Table 23555"/>
          <p:cNvGraphicFramePr/>
          <p:nvPr/>
        </p:nvGraphicFramePr>
        <p:xfrm>
          <a:off x="1143000" y="1143000"/>
          <a:ext cx="7543800" cy="4876800"/>
        </p:xfrm>
        <a:graphic>
          <a:graphicData uri="http://schemas.openxmlformats.org/drawingml/2006/table">
            <a:tbl>
              <a:tblPr/>
              <a:tblGrid>
                <a:gridCol w="370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363">
                <a:tc gridSpan="3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 sz="2500" dirty="0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</a:rPr>
                        <a:t>Trial Balance as at 31 December 2014</a:t>
                      </a:r>
                    </a:p>
                  </a:txBody>
                  <a:tcPr marT="45717" marB="45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en-US" altLang="x-none" sz="2500" dirty="0">
                        <a:latin typeface="Calibri Light" panose="020F0302020204030204" pitchFamily="34" charset="0"/>
                      </a:endParaRPr>
                    </a:p>
                  </a:txBody>
                  <a:tcPr marT="45717" marB="45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 sz="2500" dirty="0">
                          <a:latin typeface="Calibri Light" panose="020F0302020204030204" pitchFamily="34" charset="0"/>
                        </a:rPr>
                        <a:t>Debit (RM)</a:t>
                      </a:r>
                    </a:p>
                  </a:txBody>
                  <a:tcPr marT="45717" marB="45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 sz="2500" dirty="0">
                          <a:latin typeface="Calibri Light" panose="020F0302020204030204" pitchFamily="34" charset="0"/>
                        </a:rPr>
                        <a:t>Credit (RM)</a:t>
                      </a:r>
                    </a:p>
                  </a:txBody>
                  <a:tcPr marT="45717" marB="45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x-none" sz="2500" dirty="0">
                          <a:latin typeface="Calibri Light" panose="020F0302020204030204" pitchFamily="34" charset="0"/>
                        </a:rPr>
                        <a:t>Assets</a:t>
                      </a:r>
                    </a:p>
                  </a:txBody>
                  <a:tcPr marT="45717" marB="45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buNone/>
                      </a:pPr>
                      <a:r>
                        <a:rPr lang="en-US" altLang="x-none" sz="2500" dirty="0">
                          <a:latin typeface="Calibri Light" panose="020F0302020204030204" pitchFamily="34" charset="0"/>
                        </a:rPr>
                        <a:t>50,000</a:t>
                      </a:r>
                    </a:p>
                  </a:txBody>
                  <a:tcPr marT="45717" marB="45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buNone/>
                      </a:pPr>
                      <a:endParaRPr lang="en-US" altLang="x-none" sz="2500" dirty="0">
                        <a:latin typeface="Calibri Light" panose="020F0302020204030204" pitchFamily="34" charset="0"/>
                      </a:endParaRPr>
                    </a:p>
                  </a:txBody>
                  <a:tcPr marT="45717" marB="45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3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x-none" sz="2500" dirty="0">
                          <a:latin typeface="Calibri Light" panose="020F0302020204030204" pitchFamily="34" charset="0"/>
                        </a:rPr>
                        <a:t>Expenses</a:t>
                      </a:r>
                    </a:p>
                  </a:txBody>
                  <a:tcPr marT="45717" marB="45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buNone/>
                      </a:pPr>
                      <a:r>
                        <a:rPr lang="en-US" altLang="x-none" sz="2500" dirty="0">
                          <a:latin typeface="Calibri Light" panose="020F0302020204030204" pitchFamily="34" charset="0"/>
                        </a:rPr>
                        <a:t>40,000</a:t>
                      </a:r>
                    </a:p>
                  </a:txBody>
                  <a:tcPr marT="45717" marB="45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buNone/>
                      </a:pPr>
                      <a:endParaRPr lang="en-US" altLang="x-none" sz="2500" dirty="0">
                        <a:latin typeface="Calibri Light" panose="020F0302020204030204" pitchFamily="34" charset="0"/>
                      </a:endParaRPr>
                    </a:p>
                  </a:txBody>
                  <a:tcPr marT="45717" marB="45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36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x-none" sz="2500" dirty="0">
                          <a:latin typeface="Calibri Light" panose="020F0302020204030204" pitchFamily="34" charset="0"/>
                        </a:rPr>
                        <a:t>Revenues</a:t>
                      </a:r>
                    </a:p>
                  </a:txBody>
                  <a:tcPr marT="45717" marB="45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buNone/>
                      </a:pPr>
                      <a:endParaRPr lang="en-US" altLang="x-none" sz="2500" dirty="0">
                        <a:latin typeface="Calibri Light" panose="020F0302020204030204" pitchFamily="34" charset="0"/>
                      </a:endParaRPr>
                    </a:p>
                  </a:txBody>
                  <a:tcPr marT="45717" marB="45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buNone/>
                      </a:pPr>
                      <a:r>
                        <a:rPr lang="en-US" altLang="x-none" sz="2500" dirty="0">
                          <a:latin typeface="Calibri Light" panose="020F0302020204030204" pitchFamily="34" charset="0"/>
                        </a:rPr>
                        <a:t>50,000</a:t>
                      </a:r>
                    </a:p>
                  </a:txBody>
                  <a:tcPr marT="45717" marB="45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3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x-none" sz="2500" dirty="0">
                          <a:latin typeface="Calibri Light" panose="020F0302020204030204" pitchFamily="34" charset="0"/>
                        </a:rPr>
                        <a:t>Capital</a:t>
                      </a:r>
                    </a:p>
                  </a:txBody>
                  <a:tcPr marT="45717" marB="45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buNone/>
                      </a:pPr>
                      <a:endParaRPr lang="en-US" altLang="x-none" sz="2500" dirty="0">
                        <a:latin typeface="Calibri Light" panose="020F0302020204030204" pitchFamily="34" charset="0"/>
                      </a:endParaRPr>
                    </a:p>
                  </a:txBody>
                  <a:tcPr marT="45717" marB="45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buNone/>
                      </a:pPr>
                      <a:r>
                        <a:rPr lang="en-US" altLang="x-none" sz="2500" dirty="0">
                          <a:latin typeface="Calibri Light" panose="020F0302020204030204" pitchFamily="34" charset="0"/>
                        </a:rPr>
                        <a:t>20,000</a:t>
                      </a:r>
                    </a:p>
                  </a:txBody>
                  <a:tcPr marT="45717" marB="45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36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x-none" sz="2500" dirty="0">
                          <a:latin typeface="Calibri Light" panose="020F0302020204030204" pitchFamily="34" charset="0"/>
                        </a:rPr>
                        <a:t>Liabilities</a:t>
                      </a:r>
                    </a:p>
                  </a:txBody>
                  <a:tcPr marT="45717" marB="45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buNone/>
                      </a:pPr>
                      <a:endParaRPr lang="en-US" altLang="x-none" sz="2500" dirty="0">
                        <a:latin typeface="Calibri Light" panose="020F0302020204030204" pitchFamily="34" charset="0"/>
                      </a:endParaRPr>
                    </a:p>
                  </a:txBody>
                  <a:tcPr marT="45717" marB="45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buNone/>
                      </a:pPr>
                      <a:r>
                        <a:rPr lang="en-US" altLang="x-none" sz="2500" dirty="0">
                          <a:latin typeface="Calibri Light" panose="020F0302020204030204" pitchFamily="34" charset="0"/>
                        </a:rPr>
                        <a:t>19,800</a:t>
                      </a:r>
                    </a:p>
                  </a:txBody>
                  <a:tcPr marT="45717" marB="45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9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en-US" altLang="x-none" sz="2500" dirty="0">
                        <a:latin typeface="Calibri Light" panose="020F0302020204030204" pitchFamily="34" charset="0"/>
                      </a:endParaRPr>
                    </a:p>
                  </a:txBody>
                  <a:tcPr marT="45717" marB="45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buNone/>
                      </a:pPr>
                      <a:r>
                        <a:rPr lang="en-US" altLang="x-none" sz="2500" dirty="0">
                          <a:latin typeface="Calibri Light" panose="020F0302020204030204" pitchFamily="34" charset="0"/>
                        </a:rPr>
                        <a:t>90,000</a:t>
                      </a:r>
                    </a:p>
                  </a:txBody>
                  <a:tcPr marT="45717" marB="45717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buNone/>
                      </a:pPr>
                      <a:r>
                        <a:rPr lang="en-US" altLang="x-none" sz="2500" dirty="0">
                          <a:latin typeface="Calibri Light" panose="020F0302020204030204" pitchFamily="34" charset="0"/>
                        </a:rPr>
                        <a:t>89,800</a:t>
                      </a:r>
                    </a:p>
                  </a:txBody>
                  <a:tcPr marT="45717" marB="45717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3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x-none" sz="2500" b="1" dirty="0">
                          <a:latin typeface="Calibri Light" panose="020F0302020204030204" pitchFamily="34" charset="0"/>
                        </a:rPr>
                        <a:t>Suspense account</a:t>
                      </a:r>
                    </a:p>
                  </a:txBody>
                  <a:tcPr marT="45717" marB="45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buNone/>
                      </a:pPr>
                      <a:endParaRPr lang="en-US" altLang="x-none" sz="2500" b="1" dirty="0">
                        <a:latin typeface="Calibri Light" panose="020F0302020204030204" pitchFamily="34" charset="0"/>
                      </a:endParaRPr>
                    </a:p>
                  </a:txBody>
                  <a:tcPr marT="45717" marB="45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buNone/>
                      </a:pPr>
                      <a:r>
                        <a:rPr lang="en-US" altLang="x-none" sz="2500" b="1" dirty="0">
                          <a:latin typeface="Calibri Light" panose="020F0302020204030204" pitchFamily="34" charset="0"/>
                        </a:rPr>
                        <a:t>200</a:t>
                      </a:r>
                    </a:p>
                  </a:txBody>
                  <a:tcPr marT="45717" marB="45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36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en-US" altLang="x-none" sz="2500" dirty="0">
                        <a:latin typeface="Calibri Light" panose="020F0302020204030204" pitchFamily="34" charset="0"/>
                      </a:endParaRPr>
                    </a:p>
                  </a:txBody>
                  <a:tcPr marT="45717" marB="457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buNone/>
                      </a:pPr>
                      <a:r>
                        <a:rPr lang="en-US" altLang="x-none" sz="2500" dirty="0">
                          <a:latin typeface="Calibri Light" panose="020F0302020204030204" pitchFamily="34" charset="0"/>
                        </a:rPr>
                        <a:t>90,000</a:t>
                      </a:r>
                    </a:p>
                  </a:txBody>
                  <a:tcPr marT="45717" marB="45717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buNone/>
                      </a:pPr>
                      <a:r>
                        <a:rPr lang="en-US" altLang="x-none" sz="2500" dirty="0">
                          <a:latin typeface="Calibri Light" panose="020F0302020204030204" pitchFamily="34" charset="0"/>
                        </a:rPr>
                        <a:t>90,000</a:t>
                      </a:r>
                    </a:p>
                  </a:txBody>
                  <a:tcPr marT="45717" marB="45717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2776538" y="3422650"/>
            <a:ext cx="4267200" cy="974725"/>
          </a:xfrm>
          <a:prstGeom prst="wedgeRoundRectCallout">
            <a:avLst>
              <a:gd name="adj1" fmla="val 73080"/>
              <a:gd name="adj2" fmla="val 138657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sz="2300" dirty="0">
                <a:solidFill>
                  <a:schemeClr val="tx1"/>
                </a:solidFill>
                <a:latin typeface="Calibri Light" panose="020F0302020204030204" pitchFamily="34" charset="0"/>
              </a:rPr>
              <a:t>A shortfall of RM200 on the credit side-thus, the suspense account is credited by RM200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Espace réservé du contenu 2"/>
          <p:cNvSpPr>
            <a:spLocks noGrp="1"/>
          </p:cNvSpPr>
          <p:nvPr/>
        </p:nvSpPr>
        <p:spPr>
          <a:xfrm>
            <a:off x="1030288" y="1363663"/>
            <a:ext cx="7900987" cy="5057775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18288">
            <a:normAutofit/>
          </a:bodyPr>
          <a:lstStyle>
            <a:lvl1pPr marL="278130" indent="-27813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>
              <a:buClr>
                <a:srgbClr val="FFFFFF"/>
              </a:buClr>
              <a:buSzPct val="95000"/>
              <a:buFont typeface="Wingdings 2" panose="05020102010507070707" pitchFamily="18" charset="2"/>
              <a:buBlip>
                <a:blip r:embed="rId2"/>
              </a:buBlip>
              <a:defRPr/>
            </a:pPr>
            <a:r>
              <a:rPr lang="en-US" sz="2500" noProof="1" smtClean="0">
                <a:latin typeface="Calibri Light" panose="020F0302020204030204" pitchFamily="34" charset="0"/>
                <a:cs typeface="Arial" panose="020B0604020202020204" pitchFamily="34" charset="0"/>
                <a:sym typeface="+mn-ea"/>
              </a:rPr>
              <a:t>Introduction</a:t>
            </a:r>
          </a:p>
          <a:p>
            <a:pPr>
              <a:buClr>
                <a:srgbClr val="FFFFFF"/>
              </a:buClr>
              <a:buSzPct val="95000"/>
              <a:buFont typeface="Wingdings 2" panose="05020102010507070707" pitchFamily="18" charset="2"/>
              <a:buBlip>
                <a:blip r:embed="rId2"/>
              </a:buBlip>
              <a:defRPr/>
            </a:pPr>
            <a:r>
              <a:rPr lang="en-US" sz="2500" noProof="1" smtClean="0">
                <a:latin typeface="Calibri Light" panose="020F0302020204030204" pitchFamily="34" charset="0"/>
                <a:cs typeface="Arial" panose="020B0604020202020204" pitchFamily="34" charset="0"/>
                <a:sym typeface="+mn-ea"/>
              </a:rPr>
              <a:t>Types of Errors</a:t>
            </a:r>
          </a:p>
          <a:p>
            <a:pPr>
              <a:buClr>
                <a:srgbClr val="FFFFFF"/>
              </a:buClr>
              <a:buSzPct val="95000"/>
              <a:buFont typeface="Wingdings 2" panose="05020102010507070707" pitchFamily="18" charset="2"/>
              <a:buBlip>
                <a:blip r:embed="rId2"/>
              </a:buBlip>
              <a:defRPr/>
            </a:pPr>
            <a:r>
              <a:rPr lang="en-US" sz="2500" noProof="1" smtClean="0">
                <a:latin typeface="Calibri Light" panose="020F0302020204030204" pitchFamily="34" charset="0"/>
                <a:cs typeface="Arial" panose="020B0604020202020204" pitchFamily="34" charset="0"/>
                <a:sym typeface="+mn-ea"/>
              </a:rPr>
              <a:t>Suspense accounts</a:t>
            </a:r>
          </a:p>
          <a:p>
            <a:pPr>
              <a:buClr>
                <a:srgbClr val="FFFFFF"/>
              </a:buClr>
              <a:buSzPct val="95000"/>
              <a:buFont typeface="Wingdings 2" panose="05020102010507070707" pitchFamily="18" charset="2"/>
              <a:buBlip>
                <a:blip r:embed="rId2"/>
              </a:buBlip>
              <a:defRPr/>
            </a:pPr>
            <a:r>
              <a:rPr lang="en-US" sz="2500" noProof="1" smtClean="0">
                <a:latin typeface="Calibri Light" panose="020F0302020204030204" pitchFamily="34" charset="0"/>
                <a:cs typeface="Arial" panose="020B0604020202020204" pitchFamily="34" charset="0"/>
                <a:sym typeface="+mn-ea"/>
              </a:rPr>
              <a:t>Effects of Errors on the Financial Statements</a:t>
            </a:r>
          </a:p>
        </p:txBody>
      </p:sp>
      <p:sp>
        <p:nvSpPr>
          <p:cNvPr id="2" name="Rectangle 62"/>
          <p:cNvSpPr>
            <a:spLocks noChangeArrowheads="1"/>
          </p:cNvSpPr>
          <p:nvPr/>
        </p:nvSpPr>
        <p:spPr bwMode="auto">
          <a:xfrm>
            <a:off x="1028700" y="123825"/>
            <a:ext cx="7762875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>
            <a:lvl1pPr marL="723900" indent="-723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MY" altLang="en-US" sz="3500" b="1" smtClean="0">
                <a:solidFill>
                  <a:srgbClr val="3F428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 Light" panose="020F0302020204030204" pitchFamily="34" charset="0"/>
                <a:ea typeface="MS PGothic" panose="020B0600070205080204" pitchFamily="34" charset="-128"/>
              </a:rPr>
              <a:t>OUTLINES</a:t>
            </a:r>
            <a:endParaRPr lang="en-MY" altLang="en-US" sz="3500" smtClean="0">
              <a:solidFill>
                <a:srgbClr val="3F428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 Light" panose="020F030202020403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Content Placeholder 24577"/>
          <p:cNvGraphicFramePr>
            <a:graphicFrameLocks noGrp="1"/>
          </p:cNvGraphicFramePr>
          <p:nvPr>
            <p:ph idx="1"/>
          </p:nvPr>
        </p:nvGraphicFramePr>
        <p:xfrm>
          <a:off x="457200" y="381000"/>
          <a:ext cx="8572500" cy="1858963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363">
                <a:tc gridSpan="4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 sz="2500" dirty="0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</a:rPr>
                        <a:t>Suspense Account</a:t>
                      </a:r>
                    </a:p>
                  </a:txBody>
                  <a:tcPr marT="45712" marB="457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en-US" altLang="x-none" sz="2500" dirty="0">
                        <a:latin typeface="Calibri Light" panose="020F0302020204030204" pitchFamily="34" charset="0"/>
                      </a:endParaRPr>
                    </a:p>
                  </a:txBody>
                  <a:tcPr marT="45712" marB="457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 sz="2500" dirty="0">
                          <a:latin typeface="Calibri Light" panose="020F0302020204030204" pitchFamily="34" charset="0"/>
                        </a:rPr>
                        <a:t>RM</a:t>
                      </a:r>
                    </a:p>
                  </a:txBody>
                  <a:tcPr marT="45712" marB="45712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en-US" altLang="x-none" sz="2500" dirty="0">
                        <a:latin typeface="Calibri Light" panose="020F0302020204030204" pitchFamily="34" charset="0"/>
                      </a:endParaRPr>
                    </a:p>
                  </a:txBody>
                  <a:tcPr marT="45712" marB="45712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 sz="2500" dirty="0">
                          <a:latin typeface="Calibri Light" panose="020F0302020204030204" pitchFamily="34" charset="0"/>
                        </a:rPr>
                        <a:t>RM</a:t>
                      </a:r>
                    </a:p>
                  </a:txBody>
                  <a:tcPr marT="45712" marB="457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23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en-US" altLang="x-none" sz="2500" dirty="0">
                        <a:latin typeface="Calibri Light" panose="020F0302020204030204" pitchFamily="34" charset="0"/>
                      </a:endParaRPr>
                    </a:p>
                  </a:txBody>
                  <a:tcPr marT="45712" marB="457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en-US" altLang="x-none" sz="2500" dirty="0">
                        <a:latin typeface="Calibri Light" panose="020F0302020204030204" pitchFamily="34" charset="0"/>
                      </a:endParaRPr>
                    </a:p>
                  </a:txBody>
                  <a:tcPr marT="45712" marB="45712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x-none" sz="2500" b="1" dirty="0">
                          <a:latin typeface="Calibri Light" panose="020F0302020204030204" pitchFamily="34" charset="0"/>
                        </a:rPr>
                        <a:t>Difference in the book</a:t>
                      </a:r>
                    </a:p>
                  </a:txBody>
                  <a:tcPr marT="45712" marB="45712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buNone/>
                      </a:pPr>
                      <a:r>
                        <a:rPr lang="en-US" altLang="x-none" sz="2500" b="1" dirty="0">
                          <a:latin typeface="Calibri Light" panose="020F0302020204030204" pitchFamily="34" charset="0"/>
                        </a:rPr>
                        <a:t>200</a:t>
                      </a:r>
                    </a:p>
                  </a:txBody>
                  <a:tcPr marT="45712" marB="457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589" name="Table 24588"/>
          <p:cNvGraphicFramePr/>
          <p:nvPr/>
        </p:nvGraphicFramePr>
        <p:xfrm>
          <a:off x="990600" y="2590800"/>
          <a:ext cx="7924800" cy="3721100"/>
        </p:xfrm>
        <a:graphic>
          <a:graphicData uri="http://schemas.openxmlformats.org/drawingml/2006/table">
            <a:tbl>
              <a:tblPr/>
              <a:tblGrid>
                <a:gridCol w="2465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5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7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707">
                <a:tc gridSpan="4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 sz="2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Balance Sheet as at 31 December 2014</a:t>
                      </a:r>
                    </a:p>
                  </a:txBody>
                  <a:tcPr marT="45710" marB="457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0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en-US" altLang="x-none" sz="2600" dirty="0">
                        <a:latin typeface="Arial" panose="020B0604020202020204" pitchFamily="34" charset="0"/>
                      </a:endParaRPr>
                    </a:p>
                  </a:txBody>
                  <a:tcPr marT="45710" marB="457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 sz="2600" dirty="0">
                          <a:latin typeface="Arial" panose="020B0604020202020204" pitchFamily="34" charset="0"/>
                        </a:rPr>
                        <a:t>RM</a:t>
                      </a:r>
                    </a:p>
                  </a:txBody>
                  <a:tcPr marT="45710" marB="457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en-US" altLang="x-none" sz="2600" dirty="0">
                        <a:latin typeface="Arial" panose="020B0604020202020204" pitchFamily="34" charset="0"/>
                      </a:endParaRPr>
                    </a:p>
                  </a:txBody>
                  <a:tcPr marT="45710" marB="457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 sz="2600" dirty="0">
                          <a:latin typeface="Arial" panose="020B0604020202020204" pitchFamily="34" charset="0"/>
                        </a:rPr>
                        <a:t>RM</a:t>
                      </a:r>
                    </a:p>
                  </a:txBody>
                  <a:tcPr marT="45710" marB="457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00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x-none" sz="2600" dirty="0">
                          <a:latin typeface="Arial" panose="020B0604020202020204" pitchFamily="34" charset="0"/>
                        </a:rPr>
                        <a:t>Assets</a:t>
                      </a:r>
                    </a:p>
                  </a:txBody>
                  <a:tcPr marT="45710" marB="457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buNone/>
                      </a:pPr>
                      <a:r>
                        <a:rPr lang="en-US" altLang="x-none" sz="2600" dirty="0">
                          <a:latin typeface="Arial" panose="020B0604020202020204" pitchFamily="34" charset="0"/>
                        </a:rPr>
                        <a:t>50,000</a:t>
                      </a:r>
                    </a:p>
                  </a:txBody>
                  <a:tcPr marT="45710" marB="457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x-none" sz="2600" dirty="0">
                          <a:latin typeface="Arial" panose="020B0604020202020204" pitchFamily="34" charset="0"/>
                        </a:rPr>
                        <a:t>Owner’s equity</a:t>
                      </a:r>
                    </a:p>
                  </a:txBody>
                  <a:tcPr marT="45710" marB="457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buNone/>
                      </a:pPr>
                      <a:r>
                        <a:rPr lang="en-US" altLang="x-none" sz="2600" dirty="0">
                          <a:latin typeface="Arial" panose="020B0604020202020204" pitchFamily="34" charset="0"/>
                        </a:rPr>
                        <a:t>30,000</a:t>
                      </a:r>
                    </a:p>
                  </a:txBody>
                  <a:tcPr marT="45710" marB="457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0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en-US" altLang="x-none" sz="2600" dirty="0">
                        <a:latin typeface="Arial" panose="020B0604020202020204" pitchFamily="34" charset="0"/>
                      </a:endParaRPr>
                    </a:p>
                  </a:txBody>
                  <a:tcPr marT="45710" marB="457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buNone/>
                      </a:pPr>
                      <a:endParaRPr lang="en-US" altLang="x-none" sz="2600" dirty="0">
                        <a:latin typeface="Arial" panose="020B0604020202020204" pitchFamily="34" charset="0"/>
                      </a:endParaRPr>
                    </a:p>
                  </a:txBody>
                  <a:tcPr marT="45710" marB="457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x-none" sz="2600" dirty="0">
                          <a:latin typeface="Arial" panose="020B0604020202020204" pitchFamily="34" charset="0"/>
                        </a:rPr>
                        <a:t>Liabilities</a:t>
                      </a:r>
                    </a:p>
                  </a:txBody>
                  <a:tcPr marT="45710" marB="457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buNone/>
                      </a:pPr>
                      <a:r>
                        <a:rPr lang="en-US" altLang="x-none" sz="2600" dirty="0">
                          <a:latin typeface="Arial" panose="020B0604020202020204" pitchFamily="34" charset="0"/>
                        </a:rPr>
                        <a:t>19,800</a:t>
                      </a:r>
                    </a:p>
                  </a:txBody>
                  <a:tcPr marT="45710" marB="457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12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en-US" altLang="x-none" sz="2600" b="1" dirty="0">
                        <a:latin typeface="Arial" panose="020B0604020202020204" pitchFamily="34" charset="0"/>
                      </a:endParaRPr>
                    </a:p>
                  </a:txBody>
                  <a:tcPr marT="45710" marB="457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buNone/>
                      </a:pPr>
                      <a:endParaRPr lang="en-US" altLang="x-none" sz="2600" b="1" dirty="0">
                        <a:latin typeface="Arial" panose="020B0604020202020204" pitchFamily="34" charset="0"/>
                      </a:endParaRPr>
                    </a:p>
                  </a:txBody>
                  <a:tcPr marT="45710" marB="457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x-none" sz="2600" b="1" dirty="0">
                          <a:latin typeface="Arial" panose="020B0604020202020204" pitchFamily="34" charset="0"/>
                        </a:rPr>
                        <a:t>Suspense account</a:t>
                      </a:r>
                    </a:p>
                    <a:p>
                      <a:pPr lvl="0" eaLnBrk="1" hangingPunct="1">
                        <a:buNone/>
                      </a:pPr>
                      <a:endParaRPr lang="en-US" altLang="x-none" sz="2600" b="1" dirty="0">
                        <a:latin typeface="Arial" panose="020B0604020202020204" pitchFamily="34" charset="0"/>
                      </a:endParaRPr>
                    </a:p>
                  </a:txBody>
                  <a:tcPr marT="45710" marB="457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buNone/>
                      </a:pPr>
                      <a:r>
                        <a:rPr lang="en-US" altLang="x-none" sz="2600" b="1" dirty="0"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 marT="45710" marB="457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70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en-US" altLang="x-none" sz="2600" dirty="0">
                        <a:latin typeface="Arial" panose="020B0604020202020204" pitchFamily="34" charset="0"/>
                      </a:endParaRPr>
                    </a:p>
                  </a:txBody>
                  <a:tcPr marT="45710" marB="457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buNone/>
                      </a:pPr>
                      <a:r>
                        <a:rPr lang="en-US" altLang="x-none" sz="2600" dirty="0">
                          <a:latin typeface="Arial" panose="020B0604020202020204" pitchFamily="34" charset="0"/>
                        </a:rPr>
                        <a:t>50,000</a:t>
                      </a:r>
                    </a:p>
                  </a:txBody>
                  <a:tcPr marT="45710" marB="4571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buNone/>
                      </a:pPr>
                      <a:endParaRPr lang="en-US" altLang="x-none" sz="2600" dirty="0">
                        <a:latin typeface="Arial" panose="020B0604020202020204" pitchFamily="34" charset="0"/>
                      </a:endParaRPr>
                    </a:p>
                  </a:txBody>
                  <a:tcPr marT="45710" marB="457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buNone/>
                      </a:pPr>
                      <a:r>
                        <a:rPr lang="en-US" altLang="x-none" sz="2600" dirty="0">
                          <a:latin typeface="Arial" panose="020B0604020202020204" pitchFamily="34" charset="0"/>
                        </a:rPr>
                        <a:t>50,000</a:t>
                      </a:r>
                    </a:p>
                  </a:txBody>
                  <a:tcPr marT="45710" marB="4571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ounded Rectangular Callout 7"/>
          <p:cNvSpPr/>
          <p:nvPr/>
        </p:nvSpPr>
        <p:spPr>
          <a:xfrm>
            <a:off x="130175" y="1485900"/>
            <a:ext cx="4225925" cy="1000125"/>
          </a:xfrm>
          <a:prstGeom prst="wedgeRoundRectCallout">
            <a:avLst>
              <a:gd name="adj1" fmla="val 145432"/>
              <a:gd name="adj2" fmla="val -15015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sz="2300" dirty="0">
                <a:solidFill>
                  <a:schemeClr val="tx1"/>
                </a:solidFill>
                <a:latin typeface="Calibri Light" panose="020F0302020204030204" pitchFamily="34" charset="0"/>
              </a:rPr>
              <a:t>In Balance Sheet, a credit balance in the suspense account is treated as current liability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 noChangeArrowheads="1"/>
          </p:cNvSpPr>
          <p:nvPr>
            <p:ph type="title"/>
          </p:nvPr>
        </p:nvSpPr>
        <p:spPr>
          <a:xfrm>
            <a:off x="1066800" y="268288"/>
            <a:ext cx="7620000" cy="950912"/>
          </a:xfrm>
        </p:spPr>
        <p:txBody>
          <a:bodyPr/>
          <a:lstStyle/>
          <a:p>
            <a:r>
              <a:rPr lang="en-US" altLang="en-US" smtClean="0"/>
              <a:t>Example </a:t>
            </a:r>
          </a:p>
        </p:txBody>
      </p:sp>
      <p:graphicFrame>
        <p:nvGraphicFramePr>
          <p:cNvPr id="25603" name="Content Placeholder 25602"/>
          <p:cNvGraphicFramePr>
            <a:graphicFrameLocks noGrp="1"/>
          </p:cNvGraphicFramePr>
          <p:nvPr>
            <p:ph idx="1"/>
          </p:nvPr>
        </p:nvGraphicFramePr>
        <p:xfrm>
          <a:off x="990600" y="1143000"/>
          <a:ext cx="7696200" cy="4876800"/>
        </p:xfrm>
        <a:graphic>
          <a:graphicData uri="http://schemas.openxmlformats.org/drawingml/2006/table">
            <a:tbl>
              <a:tblPr/>
              <a:tblGrid>
                <a:gridCol w="3776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363">
                <a:tc gridSpan="3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 sz="2500" dirty="0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</a:rPr>
                        <a:t>Trial Balance as at 31 December 2014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en-US" altLang="x-none" sz="25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 sz="2500" dirty="0">
                          <a:latin typeface="Calibri Light" panose="020F0302020204030204" pitchFamily="34" charset="0"/>
                        </a:rPr>
                        <a:t>Debit (RM)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 sz="2500" dirty="0">
                          <a:latin typeface="Calibri Light" panose="020F0302020204030204" pitchFamily="34" charset="0"/>
                        </a:rPr>
                        <a:t>Credit (RM)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x-none" sz="2500" dirty="0">
                          <a:latin typeface="Calibri Light" panose="020F0302020204030204" pitchFamily="34" charset="0"/>
                        </a:rPr>
                        <a:t>Assets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buNone/>
                      </a:pPr>
                      <a:r>
                        <a:rPr lang="en-US" altLang="x-none" sz="2500" dirty="0">
                          <a:latin typeface="Calibri Light" panose="020F0302020204030204" pitchFamily="34" charset="0"/>
                        </a:rPr>
                        <a:t>49,800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buNone/>
                      </a:pPr>
                      <a:endParaRPr lang="en-US" altLang="x-none" sz="25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3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x-none" sz="2500" dirty="0">
                          <a:latin typeface="Calibri Light" panose="020F0302020204030204" pitchFamily="34" charset="0"/>
                        </a:rPr>
                        <a:t>Expenses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buNone/>
                      </a:pPr>
                      <a:r>
                        <a:rPr lang="en-US" altLang="x-none" sz="2500" dirty="0">
                          <a:latin typeface="Calibri Light" panose="020F0302020204030204" pitchFamily="34" charset="0"/>
                        </a:rPr>
                        <a:t>40,000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buNone/>
                      </a:pPr>
                      <a:endParaRPr lang="en-US" altLang="x-none" sz="25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36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x-none" sz="2500" dirty="0">
                          <a:latin typeface="Calibri Light" panose="020F0302020204030204" pitchFamily="34" charset="0"/>
                        </a:rPr>
                        <a:t>Revenues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buNone/>
                      </a:pPr>
                      <a:endParaRPr lang="en-US" altLang="x-none" sz="25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buNone/>
                      </a:pPr>
                      <a:r>
                        <a:rPr lang="en-US" altLang="x-none" sz="2500" dirty="0">
                          <a:latin typeface="Calibri Light" panose="020F0302020204030204" pitchFamily="34" charset="0"/>
                        </a:rPr>
                        <a:t>50,000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3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x-none" sz="2500" dirty="0">
                          <a:latin typeface="Calibri Light" panose="020F0302020204030204" pitchFamily="34" charset="0"/>
                        </a:rPr>
                        <a:t>Capital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buNone/>
                      </a:pPr>
                      <a:endParaRPr lang="en-US" altLang="x-none" sz="25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buNone/>
                      </a:pPr>
                      <a:r>
                        <a:rPr lang="en-US" altLang="x-none" sz="2500" dirty="0">
                          <a:latin typeface="Calibri Light" panose="020F0302020204030204" pitchFamily="34" charset="0"/>
                        </a:rPr>
                        <a:t>20,000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36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x-none" sz="2500" dirty="0">
                          <a:latin typeface="Calibri Light" panose="020F0302020204030204" pitchFamily="34" charset="0"/>
                        </a:rPr>
                        <a:t>Liabilities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buNone/>
                      </a:pPr>
                      <a:endParaRPr lang="en-US" altLang="x-none" sz="25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buNone/>
                      </a:pPr>
                      <a:r>
                        <a:rPr lang="en-US" altLang="x-none" sz="2500" dirty="0">
                          <a:latin typeface="Calibri Light" panose="020F0302020204030204" pitchFamily="34" charset="0"/>
                        </a:rPr>
                        <a:t>20,000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9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en-US" altLang="x-none" sz="25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buNone/>
                      </a:pPr>
                      <a:r>
                        <a:rPr lang="en-US" altLang="x-none" sz="2500" dirty="0">
                          <a:latin typeface="Calibri Light" panose="020F0302020204030204" pitchFamily="34" charset="0"/>
                        </a:rPr>
                        <a:t>89,800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buNone/>
                      </a:pPr>
                      <a:r>
                        <a:rPr lang="en-US" altLang="x-none" sz="2500" dirty="0">
                          <a:latin typeface="Calibri Light" panose="020F0302020204030204" pitchFamily="34" charset="0"/>
                        </a:rPr>
                        <a:t>90,000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3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x-none" sz="2500" b="1" dirty="0">
                          <a:latin typeface="Calibri Light" panose="020F0302020204030204" pitchFamily="34" charset="0"/>
                        </a:rPr>
                        <a:t>Suspense account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buNone/>
                      </a:pPr>
                      <a:r>
                        <a:rPr lang="en-US" altLang="x-none" sz="2500" b="1" dirty="0">
                          <a:latin typeface="Calibri Light" panose="020F0302020204030204" pitchFamily="34" charset="0"/>
                        </a:rPr>
                        <a:t>200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buNone/>
                      </a:pPr>
                      <a:endParaRPr lang="en-US" altLang="x-none" sz="2500" b="1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36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en-US" altLang="x-none" sz="25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buNone/>
                      </a:pPr>
                      <a:r>
                        <a:rPr lang="en-US" altLang="x-none" sz="2500" dirty="0">
                          <a:latin typeface="Calibri Light" panose="020F0302020204030204" pitchFamily="34" charset="0"/>
                        </a:rPr>
                        <a:t>90,000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buNone/>
                      </a:pPr>
                      <a:r>
                        <a:rPr lang="en-US" altLang="x-none" sz="2500" dirty="0">
                          <a:latin typeface="Calibri Light" panose="020F0302020204030204" pitchFamily="34" charset="0"/>
                        </a:rPr>
                        <a:t>90,000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401638" y="5513388"/>
            <a:ext cx="4579937" cy="1008062"/>
          </a:xfrm>
          <a:prstGeom prst="wedgeRoundRectCallout">
            <a:avLst>
              <a:gd name="adj1" fmla="val 73256"/>
              <a:gd name="adj2" fmla="val -64102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sz="2300" dirty="0">
                <a:solidFill>
                  <a:schemeClr val="tx1"/>
                </a:solidFill>
                <a:latin typeface="Calibri Light" panose="020F0302020204030204" pitchFamily="34" charset="0"/>
              </a:rPr>
              <a:t>A shortfall of RM200 on the debit side-thus, a debit entry of RM200 in the suspense account is recorded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Content Placeholder 26625"/>
          <p:cNvGraphicFramePr>
            <a:graphicFrameLocks noGrp="1"/>
          </p:cNvGraphicFramePr>
          <p:nvPr>
            <p:ph idx="1"/>
          </p:nvPr>
        </p:nvGraphicFramePr>
        <p:xfrm>
          <a:off x="914400" y="381000"/>
          <a:ext cx="8115300" cy="1858963"/>
        </p:xfrm>
        <a:graphic>
          <a:graphicData uri="http://schemas.openxmlformats.org/drawingml/2006/table">
            <a:tbl>
              <a:tblPr/>
              <a:tblGrid>
                <a:gridCol w="238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1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363">
                <a:tc gridSpan="4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 sz="2300" dirty="0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</a:rPr>
                        <a:t>Suspense Account</a:t>
                      </a:r>
                    </a:p>
                  </a:txBody>
                  <a:tcPr marT="45712" marB="457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en-US" altLang="x-none" sz="2300" dirty="0">
                        <a:latin typeface="Calibri Light" panose="020F0302020204030204" pitchFamily="34" charset="0"/>
                      </a:endParaRPr>
                    </a:p>
                  </a:txBody>
                  <a:tcPr marT="45712" marB="457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 sz="2300" dirty="0">
                          <a:latin typeface="Calibri Light" panose="020F0302020204030204" pitchFamily="34" charset="0"/>
                        </a:rPr>
                        <a:t>RM</a:t>
                      </a:r>
                    </a:p>
                  </a:txBody>
                  <a:tcPr marT="45712" marB="45712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en-US" altLang="x-none" sz="2300" dirty="0">
                        <a:latin typeface="Calibri Light" panose="020F0302020204030204" pitchFamily="34" charset="0"/>
                      </a:endParaRPr>
                    </a:p>
                  </a:txBody>
                  <a:tcPr marT="45712" marB="45712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 sz="2300" dirty="0">
                          <a:latin typeface="Calibri Light" panose="020F0302020204030204" pitchFamily="34" charset="0"/>
                        </a:rPr>
                        <a:t>RM</a:t>
                      </a:r>
                      <a:endParaRPr lang="en-US" altLang="x-none" sz="2300" dirty="0">
                        <a:solidFill>
                          <a:schemeClr val="bg1"/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 marT="45712" marB="457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23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x-none" sz="2300" b="1" dirty="0">
                          <a:latin typeface="Calibri Light" panose="020F0302020204030204" pitchFamily="34" charset="0"/>
                        </a:rPr>
                        <a:t>Difference in the book</a:t>
                      </a:r>
                    </a:p>
                  </a:txBody>
                  <a:tcPr marT="45712" marB="457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buNone/>
                      </a:pPr>
                      <a:r>
                        <a:rPr lang="en-US" altLang="x-none" sz="2300" b="1" dirty="0">
                          <a:latin typeface="Calibri Light" panose="020F0302020204030204" pitchFamily="34" charset="0"/>
                        </a:rPr>
                        <a:t>200</a:t>
                      </a:r>
                    </a:p>
                  </a:txBody>
                  <a:tcPr marT="45712" marB="45712"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en-US" altLang="x-none" sz="2300" dirty="0">
                        <a:latin typeface="Calibri Light" panose="020F0302020204030204" pitchFamily="34" charset="0"/>
                      </a:endParaRPr>
                    </a:p>
                  </a:txBody>
                  <a:tcPr marT="45712" marB="45712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en-US" altLang="x-none" sz="2300" dirty="0">
                        <a:latin typeface="Calibri Light" panose="020F0302020204030204" pitchFamily="34" charset="0"/>
                      </a:endParaRPr>
                    </a:p>
                  </a:txBody>
                  <a:tcPr marT="45712" marB="457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637" name="Table 26636"/>
          <p:cNvGraphicFramePr/>
          <p:nvPr/>
        </p:nvGraphicFramePr>
        <p:xfrm>
          <a:off x="1066800" y="2590800"/>
          <a:ext cx="7626350" cy="2895600"/>
        </p:xfrm>
        <a:graphic>
          <a:graphicData uri="http://schemas.openxmlformats.org/drawingml/2006/table">
            <a:tbl>
              <a:tblPr/>
              <a:tblGrid>
                <a:gridCol w="237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363">
                <a:tc gridSpan="4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 sz="2500" dirty="0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</a:rPr>
                        <a:t>Balance Sheet as at 31 December 2014</a:t>
                      </a:r>
                    </a:p>
                  </a:txBody>
                  <a:tcPr marL="91443" marR="91443"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en-US" altLang="x-none" sz="2500" dirty="0">
                        <a:latin typeface="Calibri Light" panose="020F0302020204030204" pitchFamily="34" charset="0"/>
                      </a:endParaRPr>
                    </a:p>
                  </a:txBody>
                  <a:tcPr marL="91443" marR="91443"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 sz="2500" dirty="0">
                          <a:latin typeface="Calibri Light" panose="020F0302020204030204" pitchFamily="34" charset="0"/>
                        </a:rPr>
                        <a:t>RM</a:t>
                      </a:r>
                    </a:p>
                  </a:txBody>
                  <a:tcPr marL="91443" marR="91443"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en-US" altLang="x-none" sz="2500" dirty="0">
                        <a:latin typeface="Calibri Light" panose="020F0302020204030204" pitchFamily="34" charset="0"/>
                      </a:endParaRPr>
                    </a:p>
                  </a:txBody>
                  <a:tcPr marL="91443" marR="91443"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x-none" sz="2500" dirty="0">
                          <a:latin typeface="Calibri Light" panose="020F0302020204030204" pitchFamily="34" charset="0"/>
                        </a:rPr>
                        <a:t>RM</a:t>
                      </a:r>
                    </a:p>
                  </a:txBody>
                  <a:tcPr marL="91443" marR="91443"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x-none" sz="2500" dirty="0">
                          <a:latin typeface="Calibri Light" panose="020F0302020204030204" pitchFamily="34" charset="0"/>
                        </a:rPr>
                        <a:t>Assets</a:t>
                      </a:r>
                    </a:p>
                  </a:txBody>
                  <a:tcPr marL="91443" marR="91443"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buNone/>
                      </a:pPr>
                      <a:r>
                        <a:rPr lang="en-US" altLang="x-none" sz="2500" dirty="0">
                          <a:latin typeface="Calibri Light" panose="020F0302020204030204" pitchFamily="34" charset="0"/>
                        </a:rPr>
                        <a:t>49,800</a:t>
                      </a:r>
                    </a:p>
                  </a:txBody>
                  <a:tcPr marL="91443" marR="91443"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x-none" sz="2500" dirty="0">
                          <a:latin typeface="Calibri Light" panose="020F0302020204030204" pitchFamily="34" charset="0"/>
                        </a:rPr>
                        <a:t>Owner’s equity</a:t>
                      </a:r>
                    </a:p>
                  </a:txBody>
                  <a:tcPr marL="91443" marR="91443"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buNone/>
                      </a:pPr>
                      <a:r>
                        <a:rPr lang="en-US" altLang="x-none" sz="2500" dirty="0">
                          <a:latin typeface="Calibri Light" panose="020F0302020204030204" pitchFamily="34" charset="0"/>
                        </a:rPr>
                        <a:t>30,000</a:t>
                      </a:r>
                    </a:p>
                  </a:txBody>
                  <a:tcPr marL="91443" marR="91443"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423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x-none" sz="2500" b="1" dirty="0">
                          <a:latin typeface="Calibri Light" panose="020F0302020204030204" pitchFamily="34" charset="0"/>
                        </a:rPr>
                        <a:t>Suspense account</a:t>
                      </a:r>
                    </a:p>
                  </a:txBody>
                  <a:tcPr marL="91443" marR="91443"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buNone/>
                      </a:pPr>
                      <a:r>
                        <a:rPr lang="en-US" altLang="x-none" sz="2500" b="1" dirty="0">
                          <a:latin typeface="Calibri Light" panose="020F0302020204030204" pitchFamily="34" charset="0"/>
                        </a:rPr>
                        <a:t>200</a:t>
                      </a:r>
                    </a:p>
                  </a:txBody>
                  <a:tcPr marL="91443" marR="91443"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x-none" sz="2500" dirty="0">
                          <a:latin typeface="Calibri Light" panose="020F0302020204030204" pitchFamily="34" charset="0"/>
                        </a:rPr>
                        <a:t>Liabilities</a:t>
                      </a:r>
                    </a:p>
                  </a:txBody>
                  <a:tcPr marL="91443" marR="91443"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buNone/>
                      </a:pPr>
                      <a:r>
                        <a:rPr lang="en-US" altLang="x-none" sz="2500" dirty="0">
                          <a:latin typeface="Calibri Light" panose="020F0302020204030204" pitchFamily="34" charset="0"/>
                        </a:rPr>
                        <a:t>20,000</a:t>
                      </a:r>
                    </a:p>
                  </a:txBody>
                  <a:tcPr marL="91443" marR="91443"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36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en-US" altLang="x-none" sz="2500" dirty="0">
                        <a:latin typeface="Calibri Light" panose="020F0302020204030204" pitchFamily="34" charset="0"/>
                      </a:endParaRPr>
                    </a:p>
                  </a:txBody>
                  <a:tcPr marL="91443" marR="91443"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buNone/>
                      </a:pPr>
                      <a:r>
                        <a:rPr lang="en-US" altLang="x-none" sz="2500" dirty="0">
                          <a:latin typeface="Calibri Light" panose="020F0302020204030204" pitchFamily="34" charset="0"/>
                        </a:rPr>
                        <a:t>50,000</a:t>
                      </a:r>
                    </a:p>
                  </a:txBody>
                  <a:tcPr marL="91443" marR="91443" marT="45726" marB="45726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buNone/>
                      </a:pPr>
                      <a:endParaRPr lang="en-US" altLang="x-none" sz="2500" dirty="0">
                        <a:latin typeface="Calibri Light" panose="020F0302020204030204" pitchFamily="34" charset="0"/>
                      </a:endParaRPr>
                    </a:p>
                  </a:txBody>
                  <a:tcPr marL="91443" marR="91443"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buNone/>
                      </a:pPr>
                      <a:r>
                        <a:rPr lang="en-US" altLang="x-none" sz="2500" dirty="0">
                          <a:latin typeface="Calibri Light" panose="020F0302020204030204" pitchFamily="34" charset="0"/>
                        </a:rPr>
                        <a:t>50,000</a:t>
                      </a:r>
                    </a:p>
                  </a:txBody>
                  <a:tcPr marL="91443" marR="91443" marT="45726" marB="45726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5105400" y="1308100"/>
            <a:ext cx="3836988" cy="1206500"/>
          </a:xfrm>
          <a:prstGeom prst="wedgeRoundRectCallout">
            <a:avLst>
              <a:gd name="adj1" fmla="val -64217"/>
              <a:gd name="adj2" fmla="val -2421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sz="2200" dirty="0">
                <a:solidFill>
                  <a:schemeClr val="tx1"/>
                </a:solidFill>
                <a:latin typeface="Calibri Light" panose="020F0302020204030204" pitchFamily="34" charset="0"/>
              </a:rPr>
              <a:t>In Balance Sheet, a debit balance in the suspense account is treated as current asset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31746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4800" smtClean="0"/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Espace réservé du contenu 2"/>
          <p:cNvSpPr>
            <a:spLocks noGrp="1"/>
          </p:cNvSpPr>
          <p:nvPr/>
        </p:nvSpPr>
        <p:spPr>
          <a:xfrm>
            <a:off x="1030288" y="1363663"/>
            <a:ext cx="7900987" cy="5057775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18288"/>
          <a:lstStyle>
            <a:lvl1pPr marL="403225" indent="-4032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95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500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Most errors are found after preparing the trial balance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95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500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Errors cannot be crossed out or erased.</a:t>
            </a:r>
            <a:endParaRPr lang="en-US" altLang="en-US" sz="250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95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500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If there are errors, the trial balance will not agree.</a:t>
            </a:r>
            <a:endParaRPr lang="en-US" altLang="en-US" sz="250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95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500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But there are some errors which will not affect the agreement of the trial balance totals.</a:t>
            </a:r>
            <a:endParaRPr lang="en-US" altLang="en-US" sz="250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95000"/>
              <a:buFont typeface="Wingdings" panose="05000000000000000000" pitchFamily="2" charset="2"/>
              <a:buChar char="n"/>
            </a:pPr>
            <a:endParaRPr lang="en-MY" altLang="en-US" sz="2500">
              <a:latin typeface="Calibri Light" panose="020F0302020204030204" pitchFamily="34" charset="0"/>
              <a:cs typeface="Arial" panose="020B0604020202020204" pitchFamily="34" charset="0"/>
              <a:sym typeface="PMingLiU" pitchFamily="18" charset="-120"/>
            </a:endParaRPr>
          </a:p>
        </p:txBody>
      </p:sp>
      <p:sp>
        <p:nvSpPr>
          <p:cNvPr id="2" name="Rectangle 62"/>
          <p:cNvSpPr>
            <a:spLocks noChangeArrowheads="1"/>
          </p:cNvSpPr>
          <p:nvPr/>
        </p:nvSpPr>
        <p:spPr bwMode="auto">
          <a:xfrm>
            <a:off x="1028700" y="123825"/>
            <a:ext cx="7762875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MY" altLang="en-GB" sz="3500" b="1">
                <a:solidFill>
                  <a:srgbClr val="3F428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 Light" panose="020F0302020204030204" pitchFamily="34" charset="0"/>
                <a:ea typeface="MS PGothic" panose="020B0600070205080204" pitchFamily="34" charset="-128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/>
          </p:cNvGraphicFramePr>
          <p:nvPr/>
        </p:nvGraphicFramePr>
        <p:xfrm>
          <a:off x="990600" y="457200"/>
          <a:ext cx="3276600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r:id="rId3" imgW="4959081" imgH="6006739" progId="MS_ClipArt_Gallery">
                  <p:embed/>
                </p:oleObj>
              </mc:Choice>
              <mc:Fallback>
                <p:oleObj r:id="rId3" imgW="4959081" imgH="6006739" progId="MS_ClipArt_Gallery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57200"/>
                        <a:ext cx="3276600" cy="617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343150" y="593725"/>
            <a:ext cx="1787525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>
                <a:latin typeface="Calibri Light" panose="020F0302020204030204" pitchFamily="34" charset="0"/>
              </a:rPr>
              <a:t>Recap:</a:t>
            </a:r>
            <a:br>
              <a:rPr lang="en-US" altLang="zh-CN">
                <a:latin typeface="Calibri Light" panose="020F0302020204030204" pitchFamily="34" charset="0"/>
              </a:rPr>
            </a:br>
            <a:r>
              <a:rPr lang="en-US" altLang="zh-CN">
                <a:latin typeface="Calibri Light" panose="020F0302020204030204" pitchFamily="34" charset="0"/>
              </a:rPr>
              <a:t>Analyzing and Recording Process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4419600" y="304800"/>
            <a:ext cx="3581400" cy="7651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4F8A6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200" b="1">
                <a:latin typeface="Calibri Light" panose="020F0302020204030204" pitchFamily="34" charset="0"/>
              </a:rPr>
              <a:t>Analyze each transaction and event form source documents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4419600" y="1603375"/>
            <a:ext cx="3733800" cy="7683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4F8A6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1">
                <a:solidFill>
                  <a:srgbClr val="34001F"/>
                </a:solidFill>
                <a:latin typeface="Calibri Light" panose="020F0302020204030204" pitchFamily="34" charset="0"/>
              </a:rPr>
              <a:t>Record relevant transactions and events in a </a:t>
            </a:r>
            <a:r>
              <a:rPr lang="en-US" altLang="zh-CN" sz="2200" b="1">
                <a:solidFill>
                  <a:srgbClr val="FF0000"/>
                </a:solidFill>
                <a:latin typeface="Calibri Light" panose="020F0302020204030204" pitchFamily="34" charset="0"/>
              </a:rPr>
              <a:t>journal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419600" y="2905125"/>
            <a:ext cx="3886200" cy="7683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4F8A6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200" b="1">
                <a:solidFill>
                  <a:srgbClr val="34001F"/>
                </a:solidFill>
                <a:latin typeface="Calibri Light" panose="020F0302020204030204" pitchFamily="34" charset="0"/>
              </a:rPr>
              <a:t>Post journal information to </a:t>
            </a:r>
            <a:r>
              <a:rPr lang="en-US" altLang="zh-CN" sz="2200" b="1">
                <a:solidFill>
                  <a:srgbClr val="FF0000"/>
                </a:solidFill>
                <a:latin typeface="Calibri Light" panose="020F0302020204030204" pitchFamily="34" charset="0"/>
              </a:rPr>
              <a:t>ledger </a:t>
            </a:r>
            <a:r>
              <a:rPr lang="en-US" altLang="zh-CN" sz="2200" b="1">
                <a:solidFill>
                  <a:srgbClr val="34001F"/>
                </a:solidFill>
                <a:latin typeface="Calibri Light" panose="020F0302020204030204" pitchFamily="34" charset="0"/>
              </a:rPr>
              <a:t>accounts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4267200" y="4191000"/>
            <a:ext cx="4387850" cy="430213"/>
          </a:xfrm>
          <a:prstGeom prst="rect">
            <a:avLst/>
          </a:prstGeom>
          <a:gradFill rotWithShape="1">
            <a:gsLst>
              <a:gs pos="0">
                <a:srgbClr val="E4F8A6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200" b="1">
                <a:solidFill>
                  <a:srgbClr val="34001F"/>
                </a:solidFill>
                <a:latin typeface="Calibri Light" panose="020F0302020204030204" pitchFamily="34" charset="0"/>
              </a:rPr>
              <a:t>Prepare and analyze the </a:t>
            </a:r>
            <a:r>
              <a:rPr lang="en-US" altLang="zh-CN" sz="2200" b="1">
                <a:solidFill>
                  <a:srgbClr val="FF0000"/>
                </a:solidFill>
                <a:latin typeface="Calibri Light" panose="020F0302020204030204" pitchFamily="34" charset="0"/>
              </a:rPr>
              <a:t>trial balance</a:t>
            </a:r>
          </a:p>
        </p:txBody>
      </p:sp>
      <p:sp>
        <p:nvSpPr>
          <p:cNvPr id="12295" name="Rectangle 11"/>
          <p:cNvSpPr>
            <a:spLocks noChangeArrowheads="1"/>
          </p:cNvSpPr>
          <p:nvPr/>
        </p:nvSpPr>
        <p:spPr bwMode="auto">
          <a:xfrm>
            <a:off x="7543800" y="6597650"/>
            <a:ext cx="28956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endParaRPr lang="en-US" altLang="zh-CN" sz="20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4830" name="AutoShape 14"/>
          <p:cNvSpPr>
            <a:spLocks noChangeArrowheads="1"/>
          </p:cNvSpPr>
          <p:nvPr/>
        </p:nvSpPr>
        <p:spPr bwMode="auto">
          <a:xfrm>
            <a:off x="6034088" y="1069975"/>
            <a:ext cx="457200" cy="533400"/>
          </a:xfrm>
          <a:prstGeom prst="downArrow">
            <a:avLst>
              <a:gd name="adj1" fmla="val 50000"/>
              <a:gd name="adj2" fmla="val 29156"/>
            </a:avLst>
          </a:prstGeom>
          <a:solidFill>
            <a:srgbClr val="1C67BB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vert="eaVert" wrap="none" anchor="ctr"/>
          <a:lstStyle/>
          <a:p>
            <a:pPr eaLnBrk="0" hangingPunct="0"/>
            <a:endParaRPr lang="en-US" altLang="zh-CN">
              <a:latin typeface="Times" panose="02020603050405020304" pitchFamily="18" charset="0"/>
            </a:endParaRPr>
          </a:p>
        </p:txBody>
      </p:sp>
      <p:sp>
        <p:nvSpPr>
          <p:cNvPr id="4" name="AutoShape 14"/>
          <p:cNvSpPr>
            <a:spLocks noChangeArrowheads="1"/>
          </p:cNvSpPr>
          <p:nvPr/>
        </p:nvSpPr>
        <p:spPr bwMode="auto">
          <a:xfrm>
            <a:off x="6057900" y="2371725"/>
            <a:ext cx="457200" cy="533400"/>
          </a:xfrm>
          <a:prstGeom prst="downArrow">
            <a:avLst>
              <a:gd name="adj1" fmla="val 50000"/>
              <a:gd name="adj2" fmla="val 29156"/>
            </a:avLst>
          </a:prstGeom>
          <a:solidFill>
            <a:srgbClr val="1C67BB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vert="eaVert" wrap="none" anchor="ctr"/>
          <a:lstStyle/>
          <a:p>
            <a:pPr eaLnBrk="0" hangingPunct="0"/>
            <a:endParaRPr lang="en-US" altLang="zh-CN">
              <a:latin typeface="Times" panose="02020603050405020304" pitchFamily="18" charset="0"/>
            </a:endParaRPr>
          </a:p>
        </p:txBody>
      </p:sp>
      <p:sp>
        <p:nvSpPr>
          <p:cNvPr id="5" name="AutoShape 14"/>
          <p:cNvSpPr>
            <a:spLocks noChangeArrowheads="1"/>
          </p:cNvSpPr>
          <p:nvPr/>
        </p:nvSpPr>
        <p:spPr bwMode="auto">
          <a:xfrm>
            <a:off x="6184900" y="4621213"/>
            <a:ext cx="457200" cy="533400"/>
          </a:xfrm>
          <a:prstGeom prst="downArrow">
            <a:avLst>
              <a:gd name="adj1" fmla="val 50000"/>
              <a:gd name="adj2" fmla="val 29156"/>
            </a:avLst>
          </a:prstGeom>
          <a:solidFill>
            <a:srgbClr val="1C67BB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vert="eaVert" wrap="none" anchor="ctr"/>
          <a:lstStyle/>
          <a:p>
            <a:pPr eaLnBrk="0" hangingPunct="0"/>
            <a:endParaRPr lang="en-US" altLang="zh-CN">
              <a:latin typeface="Times" panose="02020603050405020304" pitchFamily="18" charset="0"/>
            </a:endParaRPr>
          </a:p>
        </p:txBody>
      </p:sp>
      <p:sp>
        <p:nvSpPr>
          <p:cNvPr id="6" name="AutoShape 14"/>
          <p:cNvSpPr>
            <a:spLocks noChangeArrowheads="1"/>
          </p:cNvSpPr>
          <p:nvPr/>
        </p:nvSpPr>
        <p:spPr bwMode="auto">
          <a:xfrm>
            <a:off x="6184900" y="3657600"/>
            <a:ext cx="457200" cy="533400"/>
          </a:xfrm>
          <a:prstGeom prst="downArrow">
            <a:avLst>
              <a:gd name="adj1" fmla="val 50000"/>
              <a:gd name="adj2" fmla="val 29156"/>
            </a:avLst>
          </a:prstGeom>
          <a:solidFill>
            <a:srgbClr val="1C67BB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vert="eaVert" wrap="none" anchor="ctr"/>
          <a:lstStyle/>
          <a:p>
            <a:pPr eaLnBrk="0" hangingPunct="0"/>
            <a:endParaRPr lang="en-US" altLang="zh-CN">
              <a:latin typeface="Times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81600" y="5154294"/>
            <a:ext cx="2818765" cy="8382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defRPr/>
            </a:pPr>
            <a:r>
              <a:rPr kumimoji="1" lang="en-MY" altLang="zh-TW" noProof="1">
                <a:ln>
                  <a:solidFill>
                    <a:srgbClr val="FFC000"/>
                  </a:solidFill>
                </a:ln>
                <a:solidFill>
                  <a:srgbClr val="FFFF00"/>
                </a:solidFill>
              </a:rPr>
              <a:t>DISCOVER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/>
      <p:bldP spid="34820" grpId="0" bldLvl="0" animBg="1"/>
      <p:bldP spid="34821" grpId="0" bldLvl="0" animBg="1"/>
      <p:bldP spid="34822" grpId="0" bldLvl="0" animBg="1"/>
      <p:bldP spid="34823" grpId="0" bldLvl="0" animBg="1"/>
      <p:bldP spid="34830" grpId="0" bldLvl="0" animBg="1"/>
      <p:bldP spid="4" grpId="0" bldLvl="0" animBg="1"/>
      <p:bldP spid="5" grpId="0" bldLvl="0" animBg="1"/>
      <p:bldP spid="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>
            <a:spLocks noChangeArrowheads="1"/>
          </p:cNvSpPr>
          <p:nvPr/>
        </p:nvSpPr>
        <p:spPr bwMode="auto">
          <a:xfrm>
            <a:off x="1028700" y="123825"/>
            <a:ext cx="7762875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>
            <a:lvl1pPr marL="723900" indent="-723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MY" altLang="en-GB" sz="3500" b="1" smtClean="0">
                <a:solidFill>
                  <a:srgbClr val="3F428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 Light" panose="020F0302020204030204" pitchFamily="34" charset="0"/>
                <a:ea typeface="MS PGothic" panose="020B0600070205080204" pitchFamily="34" charset="-128"/>
              </a:rPr>
              <a:t>Steps in Analyzing </a:t>
            </a:r>
            <a:r>
              <a:rPr lang="en-MY" altLang="en-US" sz="3500" b="1" smtClean="0">
                <a:solidFill>
                  <a:srgbClr val="3F428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 Light" panose="020F0302020204030204" pitchFamily="34" charset="0"/>
                <a:ea typeface="MS PGothic" panose="020B0600070205080204" pitchFamily="34" charset="-128"/>
              </a:rPr>
              <a:t>and Correcting Errors</a:t>
            </a:r>
            <a:endParaRPr lang="en-MY" altLang="en-US" sz="3500" smtClean="0">
              <a:solidFill>
                <a:srgbClr val="3F428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 Light" panose="020F03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13314" name="Rounded Rectangle 2"/>
          <p:cNvSpPr>
            <a:spLocks noChangeArrowheads="1"/>
          </p:cNvSpPr>
          <p:nvPr/>
        </p:nvSpPr>
        <p:spPr bwMode="auto">
          <a:xfrm>
            <a:off x="1371600" y="1600200"/>
            <a:ext cx="73152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MY" altLang="en-US">
                <a:latin typeface="Calibri Light" panose="020F0302020204030204" pitchFamily="34" charset="0"/>
              </a:rPr>
              <a:t>              </a:t>
            </a:r>
            <a:r>
              <a:rPr lang="en-US" altLang="zh-CN">
                <a:latin typeface="Calibri Light" panose="020F0302020204030204" pitchFamily="34" charset="0"/>
              </a:rPr>
              <a:t>Determine the correct journal entry and the </a:t>
            </a:r>
          </a:p>
          <a:p>
            <a:r>
              <a:rPr lang="en-US" altLang="zh-CN">
                <a:latin typeface="Calibri Light" panose="020F0302020204030204" pitchFamily="34" charset="0"/>
              </a:rPr>
              <a:t>              appropriate debits and credits.</a:t>
            </a:r>
            <a:endParaRPr lang="zh-TW" altLang="en-US">
              <a:latin typeface="Calibri Light" panose="020F0302020204030204" pitchFamily="34" charset="0"/>
            </a:endParaRPr>
          </a:p>
        </p:txBody>
      </p:sp>
      <p:sp>
        <p:nvSpPr>
          <p:cNvPr id="13315" name="Rounded Rectangle 3"/>
          <p:cNvSpPr>
            <a:spLocks noChangeArrowheads="1"/>
          </p:cNvSpPr>
          <p:nvPr/>
        </p:nvSpPr>
        <p:spPr bwMode="auto">
          <a:xfrm>
            <a:off x="1371600" y="5086350"/>
            <a:ext cx="73152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MY" altLang="en-US">
                <a:latin typeface="Calibri Light" panose="020F0302020204030204" pitchFamily="34" charset="0"/>
              </a:rPr>
              <a:t>             </a:t>
            </a:r>
            <a:r>
              <a:rPr lang="en-US" altLang="zh-CN">
                <a:latin typeface="Calibri Light" panose="020F0302020204030204" pitchFamily="34" charset="0"/>
              </a:rPr>
              <a:t>Preparing the correcting entries</a:t>
            </a:r>
            <a:endParaRPr lang="zh-TW" altLang="en-US">
              <a:latin typeface="Calibri Light" panose="020F0302020204030204" pitchFamily="34" charset="0"/>
            </a:endParaRPr>
          </a:p>
        </p:txBody>
      </p:sp>
      <p:sp>
        <p:nvSpPr>
          <p:cNvPr id="13316" name="Rounded Rectangle 4"/>
          <p:cNvSpPr>
            <a:spLocks noChangeArrowheads="1"/>
          </p:cNvSpPr>
          <p:nvPr/>
        </p:nvSpPr>
        <p:spPr bwMode="auto">
          <a:xfrm>
            <a:off x="1371600" y="3321050"/>
            <a:ext cx="7315200" cy="13112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MY" altLang="en-US">
                <a:latin typeface="Calibri Light" panose="020F0302020204030204" pitchFamily="34" charset="0"/>
                <a:sym typeface="PMingLiU" pitchFamily="18" charset="-120"/>
              </a:rPr>
              <a:t>              </a:t>
            </a:r>
            <a:r>
              <a:rPr lang="en-US" altLang="zh-CN">
                <a:latin typeface="Calibri Light" panose="020F0302020204030204" pitchFamily="34" charset="0"/>
              </a:rPr>
              <a:t>Analyze the original errors journal entry and </a:t>
            </a:r>
          </a:p>
          <a:p>
            <a:r>
              <a:rPr lang="en-US" altLang="zh-CN">
                <a:latin typeface="Calibri Light" panose="020F0302020204030204" pitchFamily="34" charset="0"/>
              </a:rPr>
              <a:t>             determine all the debits and credits that were </a:t>
            </a:r>
          </a:p>
          <a:p>
            <a:r>
              <a:rPr lang="en-US" altLang="zh-CN">
                <a:latin typeface="Calibri Light" panose="020F0302020204030204" pitchFamily="34" charset="0"/>
              </a:rPr>
              <a:t>              recorded</a:t>
            </a:r>
            <a:endParaRPr lang="zh-TW" altLang="en-US">
              <a:latin typeface="Calibri Light" panose="020F0302020204030204" pitchFamily="34" charset="0"/>
            </a:endParaRP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919163" y="1600200"/>
            <a:ext cx="1447800" cy="1143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MY" altLang="zh-TW" sz="3600" b="1">
                <a:latin typeface="Calibri Light" panose="020F0302020204030204" pitchFamily="34" charset="0"/>
              </a:rPr>
              <a:t>1</a:t>
            </a: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919163" y="5086350"/>
            <a:ext cx="1447800" cy="1143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MY" altLang="zh-TW" sz="3600" b="1">
                <a:latin typeface="Calibri Light" panose="020F0302020204030204" pitchFamily="34" charset="0"/>
              </a:rPr>
              <a:t>3</a:t>
            </a:r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919163" y="3321050"/>
            <a:ext cx="1447800" cy="1311275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MY" altLang="zh-TW" sz="3600" b="1">
                <a:latin typeface="Calibri Light" panose="020F0302020204030204" pitchFamily="34" charset="0"/>
              </a:rPr>
              <a:t>2</a:t>
            </a: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919163" y="1600200"/>
            <a:ext cx="1447800" cy="1143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MY" altLang="zh-TW" sz="3600" b="1">
                <a:latin typeface="Calibri Light" panose="020F0302020204030204" pitchFamily="34" charset="0"/>
              </a:rPr>
              <a:t>1</a:t>
            </a:r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919163" y="3321050"/>
            <a:ext cx="1447800" cy="1311275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MY" altLang="zh-TW" sz="3600" b="1">
                <a:latin typeface="Calibri Light" panose="020F0302020204030204" pitchFamily="34" charset="0"/>
              </a:rPr>
              <a:t>2</a:t>
            </a:r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919163" y="5086350"/>
            <a:ext cx="1447800" cy="1143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MY" altLang="zh-TW" sz="3600" b="1">
                <a:latin typeface="Calibri Light" panose="020F0302020204030204" pitchFamily="34" charset="0"/>
              </a:rPr>
              <a:t>3</a:t>
            </a:r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919163" y="1600200"/>
            <a:ext cx="1447800" cy="1143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MY" altLang="zh-TW" sz="3600" b="1">
                <a:latin typeface="Calibri Light" panose="020F0302020204030204" pitchFamily="34" charset="0"/>
              </a:rPr>
              <a:t>1</a:t>
            </a:r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919163" y="3321050"/>
            <a:ext cx="1447800" cy="1311275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MY" altLang="zh-TW" sz="3600" b="1">
                <a:latin typeface="Calibri Light" panose="020F0302020204030204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ounded Rectangle 3"/>
          <p:cNvSpPr>
            <a:spLocks noChangeArrowheads="1"/>
          </p:cNvSpPr>
          <p:nvPr/>
        </p:nvSpPr>
        <p:spPr bwMode="auto">
          <a:xfrm>
            <a:off x="3457575" y="609600"/>
            <a:ext cx="2919413" cy="5937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MY" altLang="en-US">
                <a:sym typeface="PMingLiU" pitchFamily="18" charset="-120"/>
              </a:rPr>
              <a:t>T</a:t>
            </a:r>
            <a:r>
              <a:rPr lang="en-US" altLang="zh-TW">
                <a:sym typeface="PMingLiU" pitchFamily="18" charset="-120"/>
              </a:rPr>
              <a:t>ypes of Error</a:t>
            </a:r>
            <a:endParaRPr lang="zh-TW" altLang="en-US"/>
          </a:p>
        </p:txBody>
      </p:sp>
      <p:sp>
        <p:nvSpPr>
          <p:cNvPr id="14338" name="Rounded Rectangle 5"/>
          <p:cNvSpPr>
            <a:spLocks noChangeArrowheads="1"/>
          </p:cNvSpPr>
          <p:nvPr/>
        </p:nvSpPr>
        <p:spPr bwMode="auto">
          <a:xfrm>
            <a:off x="1250950" y="1549400"/>
            <a:ext cx="2990850" cy="98425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>
                <a:sym typeface="PMingLiU" pitchFamily="18" charset="-120"/>
              </a:rPr>
              <a:t>Errors not affecting </a:t>
            </a:r>
          </a:p>
          <a:p>
            <a:pPr algn="ctr"/>
            <a:r>
              <a:rPr lang="en-US" altLang="zh-TW">
                <a:sym typeface="PMingLiU" pitchFamily="18" charset="-120"/>
              </a:rPr>
              <a:t>trial balance </a:t>
            </a:r>
            <a:endParaRPr lang="zh-TW" altLang="en-US"/>
          </a:p>
        </p:txBody>
      </p:sp>
      <p:sp>
        <p:nvSpPr>
          <p:cNvPr id="14339" name="Rounded Rectangle 6"/>
          <p:cNvSpPr>
            <a:spLocks noChangeArrowheads="1"/>
          </p:cNvSpPr>
          <p:nvPr/>
        </p:nvSpPr>
        <p:spPr bwMode="auto">
          <a:xfrm>
            <a:off x="5451475" y="1549400"/>
            <a:ext cx="2990850" cy="98425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>
                <a:sym typeface="PMingLiU" pitchFamily="18" charset="-120"/>
              </a:rPr>
              <a:t>Errors affecting </a:t>
            </a:r>
          </a:p>
          <a:p>
            <a:pPr algn="ctr"/>
            <a:r>
              <a:rPr lang="en-US" altLang="zh-TW">
                <a:sym typeface="PMingLiU" pitchFamily="18" charset="-120"/>
              </a:rPr>
              <a:t>trial balance </a:t>
            </a:r>
            <a:endParaRPr lang="zh-TW" altLang="en-US"/>
          </a:p>
        </p:txBody>
      </p:sp>
      <p:sp>
        <p:nvSpPr>
          <p:cNvPr id="14340" name="Rounded Rectangle 7"/>
          <p:cNvSpPr>
            <a:spLocks noChangeArrowheads="1"/>
          </p:cNvSpPr>
          <p:nvPr/>
        </p:nvSpPr>
        <p:spPr bwMode="auto">
          <a:xfrm>
            <a:off x="595313" y="2809875"/>
            <a:ext cx="3814762" cy="27765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buFont typeface="Arial" panose="020B0604020202020204" pitchFamily="34" charset="0"/>
              <a:buBlip>
                <a:blip r:embed="rId2"/>
              </a:buBlip>
            </a:pPr>
            <a:r>
              <a:rPr lang="en-US" altLang="zh-TW" sz="2300">
                <a:latin typeface="Calibri Light" panose="020F0302020204030204" pitchFamily="34" charset="0"/>
              </a:rPr>
              <a:t>Errors of commission</a:t>
            </a:r>
          </a:p>
          <a:p>
            <a:pPr>
              <a:buFont typeface="Arial" panose="020B0604020202020204" pitchFamily="34" charset="0"/>
              <a:buBlip>
                <a:blip r:embed="rId2"/>
              </a:buBlip>
            </a:pPr>
            <a:r>
              <a:rPr lang="en-US" altLang="zh-TW" sz="2300">
                <a:latin typeface="Calibri Light" panose="020F0302020204030204" pitchFamily="34" charset="0"/>
              </a:rPr>
              <a:t>Errors of principle</a:t>
            </a:r>
          </a:p>
          <a:p>
            <a:pPr>
              <a:buFont typeface="Arial" panose="020B0604020202020204" pitchFamily="34" charset="0"/>
              <a:buBlip>
                <a:blip r:embed="rId2"/>
              </a:buBlip>
            </a:pPr>
            <a:r>
              <a:rPr lang="en-US" altLang="zh-TW" sz="2300">
                <a:latin typeface="Calibri Light" panose="020F0302020204030204" pitchFamily="34" charset="0"/>
              </a:rPr>
              <a:t>Errors of original entry</a:t>
            </a:r>
          </a:p>
          <a:p>
            <a:pPr>
              <a:buFont typeface="Arial" panose="020B0604020202020204" pitchFamily="34" charset="0"/>
              <a:buBlip>
                <a:blip r:embed="rId2"/>
              </a:buBlip>
            </a:pPr>
            <a:r>
              <a:rPr lang="en-US" altLang="zh-TW" sz="2300">
                <a:latin typeface="Calibri Light" panose="020F0302020204030204" pitchFamily="34" charset="0"/>
              </a:rPr>
              <a:t>Errors of omission</a:t>
            </a:r>
          </a:p>
          <a:p>
            <a:pPr>
              <a:buFont typeface="Arial" panose="020B0604020202020204" pitchFamily="34" charset="0"/>
              <a:buBlip>
                <a:blip r:embed="rId2"/>
              </a:buBlip>
            </a:pPr>
            <a:r>
              <a:rPr lang="en-US" altLang="zh-TW" sz="2300">
                <a:latin typeface="Calibri Light" panose="020F0302020204030204" pitchFamily="34" charset="0"/>
              </a:rPr>
              <a:t>Compensating errors</a:t>
            </a:r>
          </a:p>
          <a:p>
            <a:pPr>
              <a:buFont typeface="Arial" panose="020B0604020202020204" pitchFamily="34" charset="0"/>
              <a:buBlip>
                <a:blip r:embed="rId2"/>
              </a:buBlip>
            </a:pPr>
            <a:r>
              <a:rPr lang="en-MY" altLang="en-US" sz="2300">
                <a:latin typeface="Calibri Light" panose="020F0302020204030204" pitchFamily="34" charset="0"/>
              </a:rPr>
              <a:t>Complete reversal of entries</a:t>
            </a:r>
            <a:endParaRPr lang="en-US" altLang="zh-TW" sz="2300">
              <a:latin typeface="Calibri Light" panose="020F0302020204030204" pitchFamily="34" charset="0"/>
            </a:endParaRPr>
          </a:p>
          <a:p>
            <a:pPr>
              <a:buFont typeface="Arial" panose="020B0604020202020204" pitchFamily="34" charset="0"/>
              <a:buBlip>
                <a:blip r:embed="rId2"/>
              </a:buBlip>
            </a:pPr>
            <a:r>
              <a:rPr lang="en-US" altLang="zh-TW" sz="2300">
                <a:latin typeface="Calibri Light" panose="020F0302020204030204" pitchFamily="34" charset="0"/>
              </a:rPr>
              <a:t>Transposition errors</a:t>
            </a:r>
            <a:endParaRPr lang="zh-TW" altLang="en-US" sz="2300">
              <a:latin typeface="Calibri Light" panose="020F0302020204030204" pitchFamily="34" charset="0"/>
            </a:endParaRPr>
          </a:p>
        </p:txBody>
      </p:sp>
      <p:sp>
        <p:nvSpPr>
          <p:cNvPr id="14341" name="Rounded Rectangle 8"/>
          <p:cNvSpPr>
            <a:spLocks noChangeArrowheads="1"/>
          </p:cNvSpPr>
          <p:nvPr/>
        </p:nvSpPr>
        <p:spPr bwMode="auto">
          <a:xfrm>
            <a:off x="4660900" y="2809875"/>
            <a:ext cx="4332288" cy="16573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>
              <a:lnSpc>
                <a:spcPct val="90000"/>
              </a:lnSpc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>
                <a:latin typeface="Calibri Light" panose="020F0302020204030204" pitchFamily="34" charset="0"/>
              </a:rPr>
              <a:t>Errors in calculation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>
                <a:latin typeface="Calibri Light" panose="020F0302020204030204" pitchFamily="34" charset="0"/>
              </a:rPr>
              <a:t>Errors of omission of one entry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>
                <a:latin typeface="Calibri Light" panose="020F0302020204030204" pitchFamily="34" charset="0"/>
              </a:rPr>
              <a:t>Posting to the wrong side of </a:t>
            </a:r>
            <a:r>
              <a:rPr lang="en-MY" altLang="en-US">
                <a:latin typeface="Calibri Light" panose="020F0302020204030204" pitchFamily="34" charset="0"/>
              </a:rPr>
              <a:t>a/c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>
                <a:latin typeface="Calibri Light" panose="020F0302020204030204" pitchFamily="34" charset="0"/>
              </a:rPr>
              <a:t>Errors in amount </a:t>
            </a:r>
            <a:endParaRPr lang="zh-TW" altLang="en-US">
              <a:latin typeface="Calibri Light" panose="020F0302020204030204" pitchFamily="34" charset="0"/>
            </a:endParaRPr>
          </a:p>
        </p:txBody>
      </p:sp>
      <p:sp>
        <p:nvSpPr>
          <p:cNvPr id="14342" name="Down Arrow 9"/>
          <p:cNvSpPr>
            <a:spLocks noChangeArrowheads="1"/>
          </p:cNvSpPr>
          <p:nvPr/>
        </p:nvSpPr>
        <p:spPr bwMode="auto">
          <a:xfrm>
            <a:off x="3657600" y="1066800"/>
            <a:ext cx="533400" cy="533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6A6A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4343" name="Down Arrow 10"/>
          <p:cNvSpPr>
            <a:spLocks noChangeArrowheads="1"/>
          </p:cNvSpPr>
          <p:nvPr/>
        </p:nvSpPr>
        <p:spPr bwMode="auto">
          <a:xfrm>
            <a:off x="5562600" y="1066800"/>
            <a:ext cx="533400" cy="533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6A6A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4344" name="Down Arrow 11"/>
          <p:cNvSpPr>
            <a:spLocks noChangeArrowheads="1"/>
          </p:cNvSpPr>
          <p:nvPr/>
        </p:nvSpPr>
        <p:spPr bwMode="auto">
          <a:xfrm>
            <a:off x="5689600" y="2384425"/>
            <a:ext cx="533400" cy="533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6A6A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4345" name="Down Arrow 12"/>
          <p:cNvSpPr>
            <a:spLocks noChangeArrowheads="1"/>
          </p:cNvSpPr>
          <p:nvPr/>
        </p:nvSpPr>
        <p:spPr bwMode="auto">
          <a:xfrm>
            <a:off x="3222625" y="2384425"/>
            <a:ext cx="533400" cy="533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6A6A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Espace réservé du contenu 2"/>
          <p:cNvSpPr>
            <a:spLocks noGrp="1"/>
          </p:cNvSpPr>
          <p:nvPr/>
        </p:nvSpPr>
        <p:spPr>
          <a:xfrm>
            <a:off x="1030288" y="1363663"/>
            <a:ext cx="7900987" cy="5057775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18288"/>
          <a:lstStyle>
            <a:lvl1pPr marL="609600" indent="-609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>
              <a:lnSpc>
                <a:spcPct val="80000"/>
              </a:lnSpc>
              <a:spcBef>
                <a:spcPct val="18000"/>
              </a:spcBef>
              <a:buClr>
                <a:srgbClr val="FFFFFF"/>
              </a:buClr>
              <a:buSzPct val="95000"/>
              <a:buFont typeface="Arial" panose="020B0604020202020204" pitchFamily="34" charset="0"/>
              <a:buBlip>
                <a:blip r:embed="rId2"/>
              </a:buBlip>
            </a:pPr>
            <a:r>
              <a:rPr lang="en-US" altLang="en-US" sz="2500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Errors in calculation – Miscalculation of the trial balance totals or the net account balances.</a:t>
            </a:r>
            <a:endParaRPr lang="en-US" altLang="en-US" sz="250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pPr>
              <a:lnSpc>
                <a:spcPct val="80000"/>
              </a:lnSpc>
              <a:spcBef>
                <a:spcPct val="18000"/>
              </a:spcBef>
              <a:buClr>
                <a:srgbClr val="FFFFFF"/>
              </a:buClr>
              <a:buSzPct val="95000"/>
              <a:buFont typeface="Arial" panose="020B0604020202020204" pitchFamily="34" charset="0"/>
              <a:buBlip>
                <a:blip r:embed="rId2"/>
              </a:buBlip>
            </a:pPr>
            <a:r>
              <a:rPr lang="en-US" altLang="en-US" sz="2500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Errors of omission of one entry – Omission of either the debit or credit entry of a transaction.</a:t>
            </a:r>
            <a:endParaRPr lang="en-US" altLang="en-US" sz="250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pPr>
              <a:lnSpc>
                <a:spcPct val="80000"/>
              </a:lnSpc>
              <a:spcBef>
                <a:spcPct val="18000"/>
              </a:spcBef>
              <a:buClr>
                <a:srgbClr val="FFFFFF"/>
              </a:buClr>
              <a:buSzPct val="95000"/>
              <a:buFont typeface="Arial" panose="020B0604020202020204" pitchFamily="34" charset="0"/>
              <a:buBlip>
                <a:blip r:embed="rId2"/>
              </a:buBlip>
            </a:pPr>
            <a:r>
              <a:rPr lang="en-US" altLang="en-US" sz="2500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Posting to the wrong side of an account.</a:t>
            </a:r>
            <a:endParaRPr lang="en-US" altLang="en-US" sz="250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pPr>
              <a:lnSpc>
                <a:spcPct val="80000"/>
              </a:lnSpc>
              <a:spcBef>
                <a:spcPct val="18000"/>
              </a:spcBef>
              <a:buClr>
                <a:srgbClr val="FFFFFF"/>
              </a:buClr>
              <a:buSzPct val="95000"/>
              <a:buFont typeface="Arial" panose="020B0604020202020204" pitchFamily="34" charset="0"/>
              <a:buBlip>
                <a:blip r:embed="rId2"/>
              </a:buBlip>
            </a:pPr>
            <a:r>
              <a:rPr lang="en-US" altLang="en-US" sz="2500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Errors in amount – debit entry of a transaction differs in amount with the credit entry.</a:t>
            </a:r>
            <a:endParaRPr lang="en-MY" altLang="en-US" sz="2500">
              <a:latin typeface="Calibri Light" panose="020F0302020204030204" pitchFamily="34" charset="0"/>
              <a:cs typeface="Arial" panose="020B0604020202020204" pitchFamily="34" charset="0"/>
              <a:sym typeface="PMingLiU" pitchFamily="18" charset="-120"/>
            </a:endParaRPr>
          </a:p>
        </p:txBody>
      </p:sp>
      <p:sp>
        <p:nvSpPr>
          <p:cNvPr id="2" name="Rectangle 62"/>
          <p:cNvSpPr>
            <a:spLocks noChangeArrowheads="1"/>
          </p:cNvSpPr>
          <p:nvPr/>
        </p:nvSpPr>
        <p:spPr bwMode="auto">
          <a:xfrm>
            <a:off x="1028700" y="123825"/>
            <a:ext cx="7762875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>
            <a:lvl1pPr marL="723900" indent="-723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MY" altLang="en-US" sz="3500" b="1" smtClean="0">
                <a:solidFill>
                  <a:srgbClr val="3F428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 Light" panose="020F0302020204030204" pitchFamily="34" charset="0"/>
                <a:ea typeface="MS PGothic" panose="020B0600070205080204" pitchFamily="34" charset="-128"/>
              </a:rPr>
              <a:t>Errors Affecting Trial Balance</a:t>
            </a:r>
            <a:endParaRPr lang="en-MY" altLang="en-US" sz="3500" smtClean="0">
              <a:solidFill>
                <a:srgbClr val="3F428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 Light" panose="020F030202020403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Espace réservé du contenu 2"/>
          <p:cNvSpPr>
            <a:spLocks noGrp="1"/>
          </p:cNvSpPr>
          <p:nvPr/>
        </p:nvSpPr>
        <p:spPr>
          <a:xfrm>
            <a:off x="1028700" y="1349375"/>
            <a:ext cx="7900988" cy="5057775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18288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defRPr>
            </a:lvl5pPr>
          </a:lstStyle>
          <a:p>
            <a:pPr marL="198755" indent="-198755" eaLnBrk="1" hangingPunct="1">
              <a:lnSpc>
                <a:spcPct val="90000"/>
              </a:lnSpc>
              <a:spcBef>
                <a:spcPct val="18000"/>
              </a:spcBef>
              <a:buClr>
                <a:srgbClr val="FFFFFF"/>
              </a:buClr>
              <a:buSzPct val="95000"/>
              <a:buFont typeface="Wingdings 2" panose="05020102010507070707" pitchFamily="18" charset="2"/>
              <a:buBlip>
                <a:blip r:embed="rId2"/>
              </a:buBlip>
            </a:pPr>
            <a:r>
              <a:rPr lang="en-US" altLang="zh-TW" sz="2300" b="1" noProof="1">
                <a:solidFill>
                  <a:srgbClr val="0070C0"/>
                </a:solidFill>
                <a:latin typeface="Calibri Light" panose="020F0302020204030204" pitchFamily="34" charset="0"/>
                <a:sym typeface="PMingLiU" pitchFamily="18" charset="-120"/>
              </a:rPr>
              <a:t>Errors of commission</a:t>
            </a:r>
            <a:r>
              <a:rPr lang="en-US" altLang="zh-TW" sz="2300" noProof="1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en-MY" altLang="en-US" sz="2300" noProof="1">
                <a:solidFill>
                  <a:srgbClr val="000000"/>
                </a:solidFill>
                <a:latin typeface="Calibri Light" panose="020F0302020204030204" pitchFamily="34" charset="0"/>
              </a:rPr>
              <a:t>-</a:t>
            </a:r>
            <a:r>
              <a:rPr lang="en-US" altLang="zh-TW" sz="2300" noProof="1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The correct amount is entered but in a wrong personal account</a:t>
            </a:r>
          </a:p>
          <a:p>
            <a:pPr marL="198755" indent="-198755" eaLnBrk="1" hangingPunct="1">
              <a:lnSpc>
                <a:spcPct val="90000"/>
              </a:lnSpc>
              <a:spcBef>
                <a:spcPct val="18000"/>
              </a:spcBef>
              <a:buClr>
                <a:srgbClr val="FFFFFF"/>
              </a:buClr>
              <a:buSzPct val="95000"/>
              <a:buFont typeface="Wingdings 2" panose="05020102010507070707" pitchFamily="18" charset="2"/>
              <a:buBlip>
                <a:blip r:embed="rId2"/>
              </a:buBlip>
            </a:pPr>
            <a:r>
              <a:rPr lang="en-US" altLang="zh-TW" sz="2300" b="1" noProof="1">
                <a:solidFill>
                  <a:srgbClr val="0070C0"/>
                </a:solidFill>
                <a:latin typeface="Calibri Light" panose="020F0302020204030204" pitchFamily="34" charset="0"/>
                <a:sym typeface="PMingLiU" pitchFamily="18" charset="-120"/>
              </a:rPr>
              <a:t>Errors of principle</a:t>
            </a:r>
            <a:r>
              <a:rPr lang="en-US" altLang="zh-TW" sz="2300" noProof="1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 </a:t>
            </a:r>
            <a:r>
              <a:rPr lang="en-MY" altLang="en-US" sz="2300" noProof="1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- </a:t>
            </a:r>
            <a:r>
              <a:rPr lang="en-US" altLang="x-none" sz="2300" noProof="1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An entry is made in the wrong class of account</a:t>
            </a:r>
            <a:endParaRPr lang="en-MY" altLang="en-US" sz="2300" noProof="1">
              <a:solidFill>
                <a:srgbClr val="000000"/>
              </a:solidFill>
              <a:latin typeface="Calibri Light" panose="020F0302020204030204" pitchFamily="34" charset="0"/>
              <a:sym typeface="PMingLiU" pitchFamily="18" charset="-120"/>
            </a:endParaRPr>
          </a:p>
          <a:p>
            <a:pPr marL="198755" indent="-198755" eaLnBrk="1" hangingPunct="1">
              <a:lnSpc>
                <a:spcPct val="90000"/>
              </a:lnSpc>
              <a:spcBef>
                <a:spcPct val="18000"/>
              </a:spcBef>
              <a:buClr>
                <a:srgbClr val="FFFFFF"/>
              </a:buClr>
              <a:buSzPct val="95000"/>
              <a:buFont typeface="Wingdings 2" panose="05020102010507070707" pitchFamily="18" charset="2"/>
              <a:buBlip>
                <a:blip r:embed="rId2"/>
              </a:buBlip>
            </a:pPr>
            <a:r>
              <a:rPr lang="en-US" altLang="zh-TW" sz="2300" b="1" noProof="1">
                <a:solidFill>
                  <a:srgbClr val="0070C0"/>
                </a:solidFill>
                <a:latin typeface="Calibri Light" panose="020F0302020204030204" pitchFamily="34" charset="0"/>
                <a:sym typeface="PMingLiU" pitchFamily="18" charset="-120"/>
              </a:rPr>
              <a:t>Errors of original entry </a:t>
            </a:r>
            <a:r>
              <a:rPr lang="en-MY" altLang="en-US" sz="2300" noProof="1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- </a:t>
            </a:r>
            <a:r>
              <a:rPr lang="en-US" altLang="x-none" sz="2300" noProof="1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The original figure incorrectly entered although the correct double-entry principle has been observed</a:t>
            </a:r>
            <a:endParaRPr lang="en-MY" altLang="en-US" sz="2300" noProof="1">
              <a:solidFill>
                <a:srgbClr val="000000"/>
              </a:solidFill>
              <a:latin typeface="Calibri Light" panose="020F0302020204030204" pitchFamily="34" charset="0"/>
              <a:sym typeface="PMingLiU" pitchFamily="18" charset="-120"/>
            </a:endParaRPr>
          </a:p>
          <a:p>
            <a:pPr marL="198755" indent="-198755" eaLnBrk="1" hangingPunct="1">
              <a:lnSpc>
                <a:spcPct val="90000"/>
              </a:lnSpc>
              <a:spcBef>
                <a:spcPct val="18000"/>
              </a:spcBef>
              <a:buClr>
                <a:srgbClr val="FFFFFF"/>
              </a:buClr>
              <a:buSzPct val="95000"/>
              <a:buFont typeface="Wingdings 2" panose="05020102010507070707" pitchFamily="18" charset="2"/>
              <a:buBlip>
                <a:blip r:embed="rId2"/>
              </a:buBlip>
            </a:pPr>
            <a:r>
              <a:rPr lang="en-US" altLang="zh-TW" sz="2300" b="1" noProof="1">
                <a:solidFill>
                  <a:srgbClr val="0070C0"/>
                </a:solidFill>
                <a:latin typeface="Calibri Light" panose="020F0302020204030204" pitchFamily="34" charset="0"/>
                <a:sym typeface="PMingLiU" pitchFamily="18" charset="-120"/>
              </a:rPr>
              <a:t>Errors of omission</a:t>
            </a:r>
            <a:r>
              <a:rPr lang="en-US" altLang="zh-TW" sz="2300" noProof="1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 </a:t>
            </a:r>
            <a:r>
              <a:rPr lang="en-MY" altLang="en-US" sz="2300" noProof="1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- </a:t>
            </a:r>
            <a:r>
              <a:rPr lang="en-US" altLang="x-none" sz="2300" noProof="1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A transaction is completely omitted from the books</a:t>
            </a:r>
            <a:endParaRPr lang="en-MY" altLang="en-US" sz="2300" noProof="1">
              <a:solidFill>
                <a:srgbClr val="000000"/>
              </a:solidFill>
              <a:latin typeface="Calibri Light" panose="020F0302020204030204" pitchFamily="34" charset="0"/>
              <a:sym typeface="PMingLiU" pitchFamily="18" charset="-120"/>
            </a:endParaRPr>
          </a:p>
          <a:p>
            <a:pPr marL="198755" indent="-198755" eaLnBrk="1" hangingPunct="1">
              <a:lnSpc>
                <a:spcPct val="90000"/>
              </a:lnSpc>
              <a:spcBef>
                <a:spcPct val="18000"/>
              </a:spcBef>
              <a:buClr>
                <a:srgbClr val="FFFFFF"/>
              </a:buClr>
              <a:buSzPct val="95000"/>
              <a:buFont typeface="Wingdings 2" panose="05020102010507070707" pitchFamily="18" charset="2"/>
              <a:buBlip>
                <a:blip r:embed="rId2"/>
              </a:buBlip>
            </a:pPr>
            <a:r>
              <a:rPr lang="en-US" altLang="zh-TW" sz="2300" b="1" noProof="1">
                <a:solidFill>
                  <a:srgbClr val="0070C0"/>
                </a:solidFill>
                <a:latin typeface="Calibri Light" panose="020F0302020204030204" pitchFamily="34" charset="0"/>
                <a:sym typeface="PMingLiU" pitchFamily="18" charset="-120"/>
              </a:rPr>
              <a:t>Compensating errors</a:t>
            </a:r>
            <a:r>
              <a:rPr lang="en-US" altLang="zh-TW" sz="2300" noProof="1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 </a:t>
            </a:r>
            <a:r>
              <a:rPr lang="en-MY" altLang="en-US" sz="2300" noProof="1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- </a:t>
            </a:r>
            <a:r>
              <a:rPr lang="en-US" altLang="x-none" sz="2300" noProof="1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where errors cancel each other out.</a:t>
            </a:r>
            <a:endParaRPr lang="en-MY" altLang="en-US" sz="2300" noProof="1">
              <a:solidFill>
                <a:srgbClr val="000000"/>
              </a:solidFill>
              <a:latin typeface="Calibri Light" panose="020F0302020204030204" pitchFamily="34" charset="0"/>
              <a:sym typeface="PMingLiU" pitchFamily="18" charset="-120"/>
            </a:endParaRPr>
          </a:p>
          <a:p>
            <a:pPr marL="198755" indent="-198755" eaLnBrk="1" hangingPunct="1">
              <a:lnSpc>
                <a:spcPct val="90000"/>
              </a:lnSpc>
              <a:spcBef>
                <a:spcPct val="18000"/>
              </a:spcBef>
              <a:buClr>
                <a:srgbClr val="FFFFFF"/>
              </a:buClr>
              <a:buSzPct val="95000"/>
              <a:buFont typeface="Wingdings 2" panose="05020102010507070707" pitchFamily="18" charset="2"/>
              <a:buBlip>
                <a:blip r:embed="rId2"/>
              </a:buBlip>
            </a:pPr>
            <a:r>
              <a:rPr lang="en-MY" altLang="en-US" sz="2300" b="1" noProof="1">
                <a:solidFill>
                  <a:srgbClr val="0070C0"/>
                </a:solidFill>
                <a:latin typeface="Calibri Light" panose="020F0302020204030204" pitchFamily="34" charset="0"/>
                <a:sym typeface="PMingLiU" pitchFamily="18" charset="-120"/>
              </a:rPr>
              <a:t>Complete reversal of entries</a:t>
            </a:r>
            <a:r>
              <a:rPr lang="en-MY" altLang="en-US" sz="2300" noProof="1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 - </a:t>
            </a:r>
            <a:r>
              <a:rPr lang="en-US" altLang="x-none" sz="2300" noProof="1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An account that should be debited is credited and vice versa</a:t>
            </a:r>
            <a:endParaRPr lang="en-US" altLang="zh-TW" sz="2300" noProof="1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pPr marL="198755" indent="-198755" eaLnBrk="1" hangingPunct="1">
              <a:lnSpc>
                <a:spcPct val="90000"/>
              </a:lnSpc>
              <a:spcBef>
                <a:spcPct val="18000"/>
              </a:spcBef>
              <a:buClr>
                <a:srgbClr val="FFFFFF"/>
              </a:buClr>
              <a:buSzPct val="95000"/>
              <a:buFont typeface="Wingdings 2" panose="05020102010507070707" pitchFamily="18" charset="2"/>
              <a:buBlip>
                <a:blip r:embed="rId2"/>
              </a:buBlip>
            </a:pPr>
            <a:r>
              <a:rPr lang="en-US" altLang="zh-TW" sz="2300" b="1" noProof="1">
                <a:solidFill>
                  <a:srgbClr val="0070C0"/>
                </a:solidFill>
                <a:latin typeface="Calibri Light" panose="020F0302020204030204" pitchFamily="34" charset="0"/>
                <a:sym typeface="PMingLiU" pitchFamily="18" charset="-120"/>
              </a:rPr>
              <a:t>Transposition errors</a:t>
            </a:r>
            <a:r>
              <a:rPr lang="en-MY" altLang="zh-TW" sz="2300" b="1" noProof="1">
                <a:solidFill>
                  <a:srgbClr val="0070C0"/>
                </a:solidFill>
                <a:latin typeface="Calibri Light" panose="020F0302020204030204" pitchFamily="34" charset="0"/>
              </a:rPr>
              <a:t>-</a:t>
            </a:r>
            <a:r>
              <a:rPr lang="en-MY" altLang="zh-TW" sz="2300" noProof="1">
                <a:latin typeface="Calibri Light" panose="020F0302020204030204" pitchFamily="34" charset="0"/>
              </a:rPr>
              <a:t> </a:t>
            </a:r>
            <a:r>
              <a:rPr lang="en-US" altLang="zh-TW" sz="2300" noProof="1">
                <a:solidFill>
                  <a:srgbClr val="000000"/>
                </a:solidFill>
                <a:latin typeface="Calibri Light" panose="020F0302020204030204" pitchFamily="34" charset="0"/>
                <a:sym typeface="PMingLiU" pitchFamily="18" charset="-120"/>
              </a:rPr>
              <a:t>The wrong sequence of the individual characters within a number was entered</a:t>
            </a:r>
            <a:endParaRPr lang="en-MY" altLang="zh-TW" sz="2300" noProof="1">
              <a:latin typeface="Calibri Light" panose="020F0302020204030204" pitchFamily="34" charset="0"/>
              <a:sym typeface="PMingLiU" pitchFamily="18" charset="-120"/>
            </a:endParaRPr>
          </a:p>
        </p:txBody>
      </p:sp>
      <p:sp>
        <p:nvSpPr>
          <p:cNvPr id="2" name="Rectangle 62"/>
          <p:cNvSpPr>
            <a:spLocks noChangeArrowheads="1"/>
          </p:cNvSpPr>
          <p:nvPr/>
        </p:nvSpPr>
        <p:spPr bwMode="auto">
          <a:xfrm>
            <a:off x="1028700" y="123825"/>
            <a:ext cx="7762875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>
            <a:lvl1pPr marL="723900" indent="-723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MY" altLang="en-US" sz="3500" b="1" smtClean="0">
                <a:solidFill>
                  <a:srgbClr val="3F428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 Light" panose="020F0302020204030204" pitchFamily="34" charset="0"/>
                <a:ea typeface="MS PGothic" panose="020B0600070205080204" pitchFamily="34" charset="-128"/>
              </a:rPr>
              <a:t>Errors Not Affecting Trial Balance</a:t>
            </a:r>
            <a:endParaRPr lang="en-MY" altLang="en-US" sz="3500" smtClean="0">
              <a:solidFill>
                <a:srgbClr val="3F428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 Light" panose="020F030202020403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Espace réservé du contenu 2"/>
          <p:cNvSpPr>
            <a:spLocks noGrp="1"/>
          </p:cNvSpPr>
          <p:nvPr/>
        </p:nvSpPr>
        <p:spPr>
          <a:xfrm>
            <a:off x="960438" y="1252538"/>
            <a:ext cx="7900987" cy="1651000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18288"/>
          <a:lstStyle>
            <a:lvl1pPr marL="274955" indent="-27495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>
              <a:lnSpc>
                <a:spcPct val="80000"/>
              </a:lnSpc>
              <a:spcBef>
                <a:spcPct val="16000"/>
              </a:spcBef>
              <a:buClr>
                <a:srgbClr val="FFFFFF"/>
              </a:buClr>
              <a:buSzPct val="95000"/>
              <a:buFont typeface="Wingdings 2" panose="05020102010507070707" pitchFamily="18" charset="2"/>
              <a:buBlip>
                <a:blip r:embed="rId2"/>
              </a:buBlip>
              <a:defRPr/>
            </a:pPr>
            <a:r>
              <a:rPr lang="en-US" altLang="zh-TW" sz="2500" b="1" smtClean="0">
                <a:solidFill>
                  <a:srgbClr val="0070C0"/>
                </a:solidFill>
                <a:latin typeface="Calibri Light" panose="020F0302020204030204" pitchFamily="34" charset="0"/>
                <a:sym typeface="PMingLiU" pitchFamily="18" charset="-120"/>
              </a:rPr>
              <a:t>Errors of commission </a:t>
            </a:r>
            <a:r>
              <a:rPr lang="en-MY" altLang="en-US" sz="2500" b="1" smtClean="0">
                <a:solidFill>
                  <a:srgbClr val="0070C0"/>
                </a:solidFill>
                <a:latin typeface="Calibri Light" panose="020F0302020204030204" pitchFamily="34" charset="0"/>
                <a:sym typeface="PMingLiU" pitchFamily="18" charset="-120"/>
              </a:rPr>
              <a:t>- </a:t>
            </a:r>
            <a:r>
              <a:rPr lang="en-US" altLang="zh-TW" sz="2500" smtClean="0">
                <a:solidFill>
                  <a:srgbClr val="000000"/>
                </a:solidFill>
                <a:latin typeface="Calibri Light" panose="020F0302020204030204" pitchFamily="34" charset="0"/>
              </a:rPr>
              <a:t>The correct amount is entered but in a </a:t>
            </a:r>
            <a:r>
              <a:rPr lang="en-US" altLang="zh-TW" sz="2500" b="1" smtClean="0">
                <a:solidFill>
                  <a:srgbClr val="FF0000"/>
                </a:solidFill>
                <a:latin typeface="Calibri Light" panose="020F0302020204030204" pitchFamily="34" charset="0"/>
              </a:rPr>
              <a:t>wrong personal account</a:t>
            </a:r>
          </a:p>
          <a:p>
            <a:pPr>
              <a:lnSpc>
                <a:spcPct val="70000"/>
              </a:lnSpc>
              <a:spcBef>
                <a:spcPct val="16000"/>
              </a:spcBef>
              <a:buClr>
                <a:srgbClr val="FFFFFF"/>
              </a:buClr>
              <a:buSzPct val="95000"/>
              <a:buFont typeface="Arial" panose="020B0604020202020204" pitchFamily="34" charset="0"/>
              <a:buBlip>
                <a:blip r:embed="rId2"/>
              </a:buBlip>
              <a:defRPr/>
            </a:pPr>
            <a:r>
              <a:rPr lang="en-MY" altLang="en-US" sz="2500" smtClean="0">
                <a:solidFill>
                  <a:srgbClr val="000000"/>
                </a:solidFill>
                <a:latin typeface="Calibri Light" panose="020F0302020204030204" pitchFamily="34" charset="0"/>
              </a:rPr>
              <a:t>e</a:t>
            </a:r>
            <a:r>
              <a:rPr lang="en-US" altLang="zh-TW" sz="2500" smtClean="0">
                <a:solidFill>
                  <a:srgbClr val="000000"/>
                </a:solidFill>
                <a:latin typeface="Calibri Light" panose="020F0302020204030204" pitchFamily="34" charset="0"/>
              </a:rPr>
              <a:t>.g. A purchase of goods from C. Lee has been posted to the credit side of C. Lai’s account in error, amounting to </a:t>
            </a:r>
            <a:r>
              <a:rPr lang="en-MY" altLang="en-US" sz="2500" smtClean="0">
                <a:solidFill>
                  <a:srgbClr val="000000"/>
                </a:solidFill>
                <a:latin typeface="Calibri Light" panose="020F0302020204030204" pitchFamily="34" charset="0"/>
              </a:rPr>
              <a:t>RM</a:t>
            </a:r>
            <a:r>
              <a:rPr lang="en-US" altLang="zh-TW" sz="2500" smtClean="0">
                <a:solidFill>
                  <a:srgbClr val="000000"/>
                </a:solidFill>
                <a:latin typeface="Calibri Light" panose="020F0302020204030204" pitchFamily="34" charset="0"/>
              </a:rPr>
              <a:t>500.  The correcting entries should be:</a:t>
            </a:r>
          </a:p>
          <a:p>
            <a:pPr>
              <a:lnSpc>
                <a:spcPct val="70000"/>
              </a:lnSpc>
              <a:spcBef>
                <a:spcPct val="16000"/>
              </a:spcBef>
              <a:buClr>
                <a:srgbClr val="FFFFFF"/>
              </a:buClr>
              <a:buSzPct val="95000"/>
              <a:buFont typeface="Arial" panose="020B0604020202020204" pitchFamily="34" charset="0"/>
              <a:buBlip>
                <a:blip r:embed="rId2"/>
              </a:buBlip>
              <a:defRPr/>
            </a:pPr>
            <a:endParaRPr lang="en-MY" altLang="en-US" sz="2500" b="1" smtClean="0">
              <a:solidFill>
                <a:srgbClr val="0070C0"/>
              </a:solidFill>
              <a:latin typeface="Calibri Light" panose="020F0302020204030204" pitchFamily="34" charset="0"/>
              <a:cs typeface="Arial" panose="020B0604020202020204" pitchFamily="34" charset="0"/>
              <a:sym typeface="PMingLiU" pitchFamily="18" charset="-120"/>
            </a:endParaRPr>
          </a:p>
        </p:txBody>
      </p:sp>
      <p:sp>
        <p:nvSpPr>
          <p:cNvPr id="2" name="Rectangle 62"/>
          <p:cNvSpPr>
            <a:spLocks noChangeArrowheads="1"/>
          </p:cNvSpPr>
          <p:nvPr/>
        </p:nvSpPr>
        <p:spPr bwMode="auto">
          <a:xfrm>
            <a:off x="1028700" y="123825"/>
            <a:ext cx="7762875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>
            <a:lvl1pPr marL="723900" indent="-723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MY" altLang="en-US" sz="3500" b="1" smtClean="0">
                <a:solidFill>
                  <a:srgbClr val="3F428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 Light" panose="020F0302020204030204" pitchFamily="34" charset="0"/>
                <a:ea typeface="MS PGothic" panose="020B0600070205080204" pitchFamily="34" charset="-128"/>
              </a:rPr>
              <a:t>Errors Not Affecting Trial Balance</a:t>
            </a:r>
            <a:endParaRPr lang="en-MY" altLang="en-US" sz="3500" smtClean="0">
              <a:solidFill>
                <a:srgbClr val="3F428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 Light" panose="020F0302020204030204" pitchFamily="34" charset="0"/>
              <a:ea typeface="MS PGothic" panose="020B0600070205080204" pitchFamily="34" charset="-128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1028700" y="3011488"/>
          <a:ext cx="7780338" cy="3794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altLang="en-US" sz="1800"/>
                        <a:t>Debit (RM)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altLang="en-US" sz="1800"/>
                        <a:t>Credit (RM)</a:t>
                      </a:r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altLang="en-US" sz="1800"/>
                        <a:t>Correct entry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 sz="1800"/>
                        <a:t>Purchases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MY" sz="1800"/>
                        <a:t>500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 sz="1800"/>
                        <a:t>  C. Lee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MY" sz="1800"/>
                        <a:t>500</a:t>
                      </a:r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altLang="en-US" sz="1800"/>
                        <a:t>Original entry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 sz="1800"/>
                        <a:t>Purchases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MY" sz="1800"/>
                        <a:t>500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 sz="1800"/>
                        <a:t>  C. Lai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MY" sz="1800"/>
                        <a:t>500</a:t>
                      </a:r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altLang="en-US" sz="1800"/>
                        <a:t>Correcting entry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 sz="1800"/>
                        <a:t>C. Lai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MY" sz="1800"/>
                        <a:t>500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MY" altLang="en-US" sz="1800"/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MY" sz="1800"/>
                        <a:t>  C. Lee</a:t>
                      </a:r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MY" sz="1800"/>
                        <a:t>500</a:t>
                      </a:r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093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 marL="91446" marR="91446" marT="45712" marB="45712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ad`s Tie">
  <a:themeElements>
    <a:clrScheme name="Dad`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`s Tie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PMingLiU" pitchFamily="18" charset="-120"/>
          </a:defRPr>
        </a:defPPr>
      </a:lstStyle>
    </a:lnDef>
  </a:objectDefaults>
  <a:extraClrSchemeLst>
    <a:extraClrScheme>
      <a:clrScheme name="Dad`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`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ad`s Tie">
  <a:themeElements>
    <a:clrScheme name="Dad`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`s Tie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PMingLiU" pitchFamily="18" charset="-120"/>
          </a:defRPr>
        </a:defPPr>
      </a:lstStyle>
    </a:lnDef>
  </a:objectDefaults>
  <a:extraClrSchemeLst>
    <a:extraClrScheme>
      <a:clrScheme name="Dad`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`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Dad`s Tie">
  <a:themeElements>
    <a:clrScheme name="Dad`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`s Tie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PMingLiU" pitchFamily="18" charset="-120"/>
          </a:defRPr>
        </a:defPPr>
      </a:lstStyle>
    </a:lnDef>
  </a:objectDefaults>
  <a:extraClrSchemeLst>
    <a:extraClrScheme>
      <a:clrScheme name="Dad`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`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Designs\Dad`s Tie.pot</Template>
  <TotalTime>0</TotalTime>
  <Words>1350</Words>
  <Application>Microsoft Office PowerPoint</Application>
  <PresentationFormat>On-screen Show (4:3)</PresentationFormat>
  <Paragraphs>305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MS PGothic</vt:lpstr>
      <vt:lpstr>Arial</vt:lpstr>
      <vt:lpstr>Calibri</vt:lpstr>
      <vt:lpstr>Calibri Light</vt:lpstr>
      <vt:lpstr>新細明體</vt:lpstr>
      <vt:lpstr>新細明體</vt:lpstr>
      <vt:lpstr>Times</vt:lpstr>
      <vt:lpstr>Times New Roman</vt:lpstr>
      <vt:lpstr>Wingdings</vt:lpstr>
      <vt:lpstr>Wingdings 2</vt:lpstr>
      <vt:lpstr>Dad`s Tie</vt:lpstr>
      <vt:lpstr>1_Dad`s Tie</vt:lpstr>
      <vt:lpstr>2_Dad`s Tie</vt:lpstr>
      <vt:lpstr>MS_ClipArt_Gallery</vt:lpstr>
      <vt:lpstr>CORRECTION OF ERRORS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Errors</dc:title>
  <dc:creator>ZoeC</dc:creator>
  <cp:lastModifiedBy>Sitti Hasinah Binti Abul Hassan</cp:lastModifiedBy>
  <cp:revision>58</cp:revision>
  <cp:lastPrinted>2019-10-18T02:59:37Z</cp:lastPrinted>
  <dcterms:created xsi:type="dcterms:W3CDTF">2001-09-14T13:53:14Z</dcterms:created>
  <dcterms:modified xsi:type="dcterms:W3CDTF">2025-01-06T02:07:38Z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