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6" r:id="rId1"/>
  </p:sldMasterIdLst>
  <p:notesMasterIdLst>
    <p:notesMasterId r:id="rId25"/>
  </p:notesMasterIdLst>
  <p:handoutMasterIdLst>
    <p:handoutMasterId r:id="rId26"/>
  </p:handoutMasterIdLst>
  <p:sldIdLst>
    <p:sldId id="360" r:id="rId2"/>
    <p:sldId id="270" r:id="rId3"/>
    <p:sldId id="271" r:id="rId4"/>
    <p:sldId id="317" r:id="rId5"/>
    <p:sldId id="323" r:id="rId6"/>
    <p:sldId id="353" r:id="rId7"/>
    <p:sldId id="322" r:id="rId8"/>
    <p:sldId id="324" r:id="rId9"/>
    <p:sldId id="325" r:id="rId10"/>
    <p:sldId id="326" r:id="rId11"/>
    <p:sldId id="327" r:id="rId12"/>
    <p:sldId id="328" r:id="rId13"/>
    <p:sldId id="329" r:id="rId14"/>
    <p:sldId id="332" r:id="rId15"/>
    <p:sldId id="330" r:id="rId16"/>
    <p:sldId id="354" r:id="rId17"/>
    <p:sldId id="333" r:id="rId18"/>
    <p:sldId id="334" r:id="rId19"/>
    <p:sldId id="331" r:id="rId20"/>
    <p:sldId id="335" r:id="rId21"/>
    <p:sldId id="336" r:id="rId22"/>
    <p:sldId id="351" r:id="rId23"/>
    <p:sldId id="355" r:id="rId24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65000"/>
      <a:buChar char="•"/>
      <a:defRPr sz="3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65000"/>
      <a:buChar char="•"/>
      <a:defRPr sz="3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65000"/>
      <a:buChar char="•"/>
      <a:defRPr sz="3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65000"/>
      <a:buChar char="•"/>
      <a:defRPr sz="3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65000"/>
      <a:buChar char="•"/>
      <a:defRPr sz="3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409"/>
    <a:srgbClr val="1F497D"/>
    <a:srgbClr val="003366"/>
    <a:srgbClr val="99CCFF"/>
    <a:srgbClr val="66FFFF"/>
    <a:srgbClr val="0DAEFF"/>
    <a:srgbClr val="8A040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21743" autoAdjust="0"/>
    <p:restoredTop sz="94595" autoAdjust="0"/>
  </p:normalViewPr>
  <p:slideViewPr>
    <p:cSldViewPr>
      <p:cViewPr varScale="1">
        <p:scale>
          <a:sx n="73" d="100"/>
          <a:sy n="73" d="100"/>
        </p:scale>
        <p:origin x="169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162"/>
    </p:cViewPr>
  </p:sorterViewPr>
  <p:notesViewPr>
    <p:cSldViewPr>
      <p:cViewPr varScale="1">
        <p:scale>
          <a:sx n="54" d="100"/>
          <a:sy n="54" d="100"/>
        </p:scale>
        <p:origin x="2010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0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9102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90A801A2-CDD4-4D2F-B23F-B0FC8A009D01}" type="datetime1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29102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r>
              <a:rPr lang="en-MY" dirty="0" smtClean="0"/>
              <a:t>(c) LMS SEGi education group </a:t>
            </a:r>
            <a:endParaRPr lang="en-US" dirty="0"/>
          </a:p>
        </p:txBody>
      </p:sp>
      <p:sp>
        <p:nvSpPr>
          <p:cNvPr id="29102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A139F7D5-B6B3-4855-A5E9-FF68D58481D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69799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3E91DE2-8217-41C9-9F57-BC6535771D86}" type="datetime1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r>
              <a:rPr lang="en-MY" dirty="0" smtClean="0"/>
              <a:t>(c) LMS SEGi education group </a:t>
            </a: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C2DC9A66-4243-42BC-9B6A-5C396A97A2D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3695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5595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/>
                        <m:t>Earnings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per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share</m:t>
                      </m:r>
                      <m:r>
                        <m:rPr>
                          <m:nor/>
                        </m:rPr>
                        <a:rPr lang="en-US" b="0" i="0" smtClean="0"/>
                        <m:t>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/>
                            <m:t>Net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income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available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to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shareholders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/>
                            <m:t>Number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shares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outstanding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r>
                  <a:rPr lang="en-US" b="0" i="0" smtClean="0">
                    <a:latin typeface="Cambria Math" panose="02040503050406030204" pitchFamily="18" charset="0"/>
                  </a:rPr>
                  <a:t>"Earnings per share = " </a:t>
                </a:r>
                <a:r>
                  <a:rPr lang="en-US" b="0" i="0" smtClean="0"/>
                  <a:t> "Net income available to common shareholders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/"</a:t>
                </a:r>
                <a:r>
                  <a:rPr lang="en-US" b="0" i="0" smtClean="0"/>
                  <a:t>Number of common shares outstanding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</a:t>
                </a: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F8672-8174-4157-9CD7-BC591DEEF2E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42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/>
                        <m:t>Earnings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per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share</m:t>
                      </m:r>
                      <m:r>
                        <m:rPr>
                          <m:nor/>
                        </m:rPr>
                        <a:rPr lang="en-US" b="0" i="0" smtClean="0"/>
                        <m:t>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/>
                            <m:t>Net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income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available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to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shareholders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/>
                            <m:t>Number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shares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outstanding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r>
                  <a:rPr lang="en-US" b="0" i="0" smtClean="0">
                    <a:latin typeface="Cambria Math" panose="02040503050406030204" pitchFamily="18" charset="0"/>
                  </a:rPr>
                  <a:t>"Earnings per share = " </a:t>
                </a:r>
                <a:r>
                  <a:rPr lang="en-US" b="0" i="0" smtClean="0"/>
                  <a:t> "Net income available to common shareholders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/"</a:t>
                </a:r>
                <a:r>
                  <a:rPr lang="en-US" b="0" i="0" smtClean="0"/>
                  <a:t>Number of common shares outstanding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</a:t>
                </a: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F8672-8174-4157-9CD7-BC591DEEF2E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73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/>
                        <m:t>Earnings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per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share</m:t>
                      </m:r>
                      <m:r>
                        <m:rPr>
                          <m:nor/>
                        </m:rPr>
                        <a:rPr lang="en-US" b="0" i="0" smtClean="0"/>
                        <m:t>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/>
                            <m:t>Net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income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available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to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shareholders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/>
                            <m:t>Number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shares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outstanding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r>
                  <a:rPr lang="en-US" b="0" i="0" smtClean="0">
                    <a:latin typeface="Cambria Math" panose="02040503050406030204" pitchFamily="18" charset="0"/>
                  </a:rPr>
                  <a:t>"Earnings per share = " </a:t>
                </a:r>
                <a:r>
                  <a:rPr lang="en-US" b="0" i="0" smtClean="0"/>
                  <a:t> "Net income available to common shareholders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/"</a:t>
                </a:r>
                <a:r>
                  <a:rPr lang="en-US" b="0" i="0" smtClean="0"/>
                  <a:t>Number of common shares outstanding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</a:t>
                </a: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F8672-8174-4157-9CD7-BC591DEEF2E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5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/>
                        <m:t>Earnings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per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share</m:t>
                      </m:r>
                      <m:r>
                        <m:rPr>
                          <m:nor/>
                        </m:rPr>
                        <a:rPr lang="en-US" b="0" i="0" smtClean="0"/>
                        <m:t>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/>
                            <m:t>Net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income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available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to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shareholders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/>
                            <m:t>Number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shares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outstanding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r>
                  <a:rPr lang="en-US" b="0" i="0" smtClean="0">
                    <a:latin typeface="Cambria Math" panose="02040503050406030204" pitchFamily="18" charset="0"/>
                  </a:rPr>
                  <a:t>"Earnings per share = " </a:t>
                </a:r>
                <a:r>
                  <a:rPr lang="en-US" b="0" i="0" smtClean="0"/>
                  <a:t> "Net income available to common shareholders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/"</a:t>
                </a:r>
                <a:r>
                  <a:rPr lang="en-US" b="0" i="0" smtClean="0"/>
                  <a:t>Number of common shares outstanding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</a:t>
                </a: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F8672-8174-4157-9CD7-BC591DEEF2E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91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/>
                        <m:t>Earnings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per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share</m:t>
                      </m:r>
                      <m:r>
                        <m:rPr>
                          <m:nor/>
                        </m:rPr>
                        <a:rPr lang="en-US" b="0" i="0" smtClean="0"/>
                        <m:t>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/>
                            <m:t>Net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income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available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to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shareholders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/>
                            <m:t>Number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shares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outstanding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r>
                  <a:rPr lang="en-US" b="0" i="0" smtClean="0">
                    <a:latin typeface="Cambria Math" panose="02040503050406030204" pitchFamily="18" charset="0"/>
                  </a:rPr>
                  <a:t>"Earnings per share = " </a:t>
                </a:r>
                <a:r>
                  <a:rPr lang="en-US" b="0" i="0" smtClean="0"/>
                  <a:t> "Net income available to common shareholders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/"</a:t>
                </a:r>
                <a:r>
                  <a:rPr lang="en-US" b="0" i="0" smtClean="0"/>
                  <a:t>Number of common shares outstanding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</a:t>
                </a: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F8672-8174-4157-9CD7-BC591DEEF2E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300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/>
                        <m:t>Earnings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per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share</m:t>
                      </m:r>
                      <m:r>
                        <m:rPr>
                          <m:nor/>
                        </m:rPr>
                        <a:rPr lang="en-US" b="0" i="0" smtClean="0"/>
                        <m:t>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/>
                            <m:t>Net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income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available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to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shareholders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/>
                            <m:t>Number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shares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outstanding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r>
                  <a:rPr lang="en-US" b="0" i="0" smtClean="0">
                    <a:latin typeface="Cambria Math" panose="02040503050406030204" pitchFamily="18" charset="0"/>
                  </a:rPr>
                  <a:t>"Earnings per share = " </a:t>
                </a:r>
                <a:r>
                  <a:rPr lang="en-US" b="0" i="0" smtClean="0"/>
                  <a:t> "Net income available to common shareholders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/"</a:t>
                </a:r>
                <a:r>
                  <a:rPr lang="en-US" b="0" i="0" smtClean="0"/>
                  <a:t>Number of common shares outstanding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</a:t>
                </a: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F8672-8174-4157-9CD7-BC591DEEF2E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156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/>
                        <m:t>Earnings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per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share</m:t>
                      </m:r>
                      <m:r>
                        <m:rPr>
                          <m:nor/>
                        </m:rPr>
                        <a:rPr lang="en-US" b="0" i="0" smtClean="0"/>
                        <m:t>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/>
                            <m:t>Net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income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available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to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shareholders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/>
                            <m:t>Number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shares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outstanding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r>
                  <a:rPr lang="en-US" b="0" i="0" smtClean="0">
                    <a:latin typeface="Cambria Math" panose="02040503050406030204" pitchFamily="18" charset="0"/>
                  </a:rPr>
                  <a:t>"Earnings per share = " </a:t>
                </a:r>
                <a:r>
                  <a:rPr lang="en-US" b="0" i="0" smtClean="0"/>
                  <a:t> "Net income available to common shareholders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/"</a:t>
                </a:r>
                <a:r>
                  <a:rPr lang="en-US" b="0" i="0" smtClean="0"/>
                  <a:t>Number of common shares outstanding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</a:t>
                </a: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F8672-8174-4157-9CD7-BC591DEEF2E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949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/>
                        <m:t>Earnings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per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share</m:t>
                      </m:r>
                      <m:r>
                        <m:rPr>
                          <m:nor/>
                        </m:rPr>
                        <a:rPr lang="en-US" b="0" i="0" smtClean="0"/>
                        <m:t>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/>
                            <m:t>Net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income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available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to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shareholders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/>
                            <m:t>Number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shares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outstanding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r>
                  <a:rPr lang="en-US" b="0" i="0" smtClean="0">
                    <a:latin typeface="Cambria Math" panose="02040503050406030204" pitchFamily="18" charset="0"/>
                  </a:rPr>
                  <a:t>"Earnings per share = " </a:t>
                </a:r>
                <a:r>
                  <a:rPr lang="en-US" b="0" i="0" smtClean="0"/>
                  <a:t> "Net income available to common shareholders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/"</a:t>
                </a:r>
                <a:r>
                  <a:rPr lang="en-US" b="0" i="0" smtClean="0"/>
                  <a:t>Number of common shares outstanding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</a:t>
                </a: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F8672-8174-4157-9CD7-BC591DEEF2E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43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/>
                        <m:t>Earnings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per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share</m:t>
                      </m:r>
                      <m:r>
                        <m:rPr>
                          <m:nor/>
                        </m:rPr>
                        <a:rPr lang="en-US" b="0" i="0" smtClean="0"/>
                        <m:t>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/>
                            <m:t>Net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income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available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to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shareholders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/>
                            <m:t>Number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shares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outstanding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r>
                  <a:rPr lang="en-US" b="0" i="0" smtClean="0">
                    <a:latin typeface="Cambria Math" panose="02040503050406030204" pitchFamily="18" charset="0"/>
                  </a:rPr>
                  <a:t>"Earnings per share = " </a:t>
                </a:r>
                <a:r>
                  <a:rPr lang="en-US" b="0" i="0" smtClean="0"/>
                  <a:t> "Net income available to common shareholders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/"</a:t>
                </a:r>
                <a:r>
                  <a:rPr lang="en-US" b="0" i="0" smtClean="0"/>
                  <a:t>Number of common shares outstanding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</a:t>
                </a: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F8672-8174-4157-9CD7-BC591DEEF2E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35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/>
                        <m:t>Earnings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per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share</m:t>
                      </m:r>
                      <m:r>
                        <m:rPr>
                          <m:nor/>
                        </m:rPr>
                        <a:rPr lang="en-US" b="0" i="0" smtClean="0"/>
                        <m:t>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/>
                            <m:t>Net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income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available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to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shareholders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/>
                            <m:t>Number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shares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outstanding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r>
                  <a:rPr lang="en-US" b="0" i="0" smtClean="0">
                    <a:latin typeface="Cambria Math" panose="02040503050406030204" pitchFamily="18" charset="0"/>
                  </a:rPr>
                  <a:t>"Earnings per share = " </a:t>
                </a:r>
                <a:r>
                  <a:rPr lang="en-US" b="0" i="0" smtClean="0"/>
                  <a:t> "Net income available to common shareholders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/"</a:t>
                </a:r>
                <a:r>
                  <a:rPr lang="en-US" b="0" i="0" smtClean="0"/>
                  <a:t>Number of common shares outstanding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</a:t>
                </a: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F8672-8174-4157-9CD7-BC591DEEF2E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91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228B192-B809-4C11-89D2-C6244E1BCC63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725E7AB-37A4-4748-BB42-6E882E3B4386}" type="datetime1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 smtClean="0"/>
              <a:t>(c) LMS SEGi education group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342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/>
                        <m:t>Earnings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per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share</m:t>
                      </m:r>
                      <m:r>
                        <m:rPr>
                          <m:nor/>
                        </m:rPr>
                        <a:rPr lang="en-US" b="0" i="0" smtClean="0"/>
                        <m:t>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/>
                            <m:t>Net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income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available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to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shareholders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/>
                            <m:t>Number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shares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outstanding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r>
                  <a:rPr lang="en-US" b="0" i="0" smtClean="0">
                    <a:latin typeface="Cambria Math" panose="02040503050406030204" pitchFamily="18" charset="0"/>
                  </a:rPr>
                  <a:t>"Earnings per share = " </a:t>
                </a:r>
                <a:r>
                  <a:rPr lang="en-US" b="0" i="0" smtClean="0"/>
                  <a:t> "Net income available to common shareholders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/"</a:t>
                </a:r>
                <a:r>
                  <a:rPr lang="en-US" b="0" i="0" smtClean="0"/>
                  <a:t>Number of common shares outstanding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</a:t>
                </a: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F8672-8174-4157-9CD7-BC591DEEF2E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415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/>
                        <m:t>Earnings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per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share</m:t>
                      </m:r>
                      <m:r>
                        <m:rPr>
                          <m:nor/>
                        </m:rPr>
                        <a:rPr lang="en-US" b="0" i="0" smtClean="0"/>
                        <m:t>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/>
                            <m:t>Net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income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available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to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shareholders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/>
                            <m:t>Number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shares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outstanding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r>
                  <a:rPr lang="en-US" b="0" i="0" smtClean="0">
                    <a:latin typeface="Cambria Math" panose="02040503050406030204" pitchFamily="18" charset="0"/>
                  </a:rPr>
                  <a:t>"Earnings per share = " </a:t>
                </a:r>
                <a:r>
                  <a:rPr lang="en-US" b="0" i="0" smtClean="0"/>
                  <a:t> "Net income available to common shareholders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/"</a:t>
                </a:r>
                <a:r>
                  <a:rPr lang="en-US" b="0" i="0" smtClean="0"/>
                  <a:t>Number of common shares outstanding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</a:t>
                </a: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F8672-8174-4157-9CD7-BC591DEEF2E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5175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/>
                        <m:t>Earnings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per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share</m:t>
                      </m:r>
                      <m:r>
                        <m:rPr>
                          <m:nor/>
                        </m:rPr>
                        <a:rPr lang="en-US" b="0" i="0" smtClean="0"/>
                        <m:t>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/>
                            <m:t>Net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income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available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to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shareholders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/>
                            <m:t>Number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shares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outstanding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r>
                  <a:rPr lang="en-US" b="0" i="0" smtClean="0">
                    <a:latin typeface="Cambria Math" panose="02040503050406030204" pitchFamily="18" charset="0"/>
                  </a:rPr>
                  <a:t>"Earnings per share = " </a:t>
                </a:r>
                <a:r>
                  <a:rPr lang="en-US" b="0" i="0" smtClean="0"/>
                  <a:t> "Net income available to common shareholders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/"</a:t>
                </a:r>
                <a:r>
                  <a:rPr lang="en-US" b="0" i="0" smtClean="0"/>
                  <a:t>Number of common shares outstanding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</a:t>
                </a: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F8672-8174-4157-9CD7-BC591DEEF2E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726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/>
                        <m:t>Earnings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per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share</m:t>
                      </m:r>
                      <m:r>
                        <m:rPr>
                          <m:nor/>
                        </m:rPr>
                        <a:rPr lang="en-US" b="0" i="0" smtClean="0"/>
                        <m:t>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/>
                            <m:t>Net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income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available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to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shareholders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/>
                            <m:t>Number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shares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outstanding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r>
                  <a:rPr lang="en-US" b="0" i="0" smtClean="0">
                    <a:latin typeface="Cambria Math" panose="02040503050406030204" pitchFamily="18" charset="0"/>
                  </a:rPr>
                  <a:t>"Earnings per share = " </a:t>
                </a:r>
                <a:r>
                  <a:rPr lang="en-US" b="0" i="0" smtClean="0"/>
                  <a:t> "Net income available to common shareholders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/"</a:t>
                </a:r>
                <a:r>
                  <a:rPr lang="en-US" b="0" i="0" smtClean="0"/>
                  <a:t>Number of common shares outstanding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</a:t>
                </a: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F8672-8174-4157-9CD7-BC591DEEF2E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35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8801E68-6701-4AB1-AA76-1BD6A778AEF6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19F673F-EF66-406E-9EE1-CCD9397222FC}" type="datetime1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 smtClean="0"/>
              <a:t>(c) LMS SEGi education group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89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/>
                        <m:t>Earnings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per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share</m:t>
                      </m:r>
                      <m:r>
                        <m:rPr>
                          <m:nor/>
                        </m:rPr>
                        <a:rPr lang="en-US" b="0" i="0" smtClean="0"/>
                        <m:t>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/>
                            <m:t>Net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income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available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to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shareholders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/>
                            <m:t>Number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shares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outstanding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r>
                  <a:rPr lang="en-US" b="0" i="0" smtClean="0">
                    <a:latin typeface="Cambria Math" panose="02040503050406030204" pitchFamily="18" charset="0"/>
                  </a:rPr>
                  <a:t>"Earnings per share = " </a:t>
                </a:r>
                <a:r>
                  <a:rPr lang="en-US" b="0" i="0" smtClean="0"/>
                  <a:t> "Net income available to common shareholders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/"</a:t>
                </a:r>
                <a:r>
                  <a:rPr lang="en-US" b="0" i="0" smtClean="0"/>
                  <a:t>Number of common shares outstanding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</a:t>
                </a: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F8672-8174-4157-9CD7-BC591DEEF2E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85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/>
                        <m:t>Earnings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per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share</m:t>
                      </m:r>
                      <m:r>
                        <m:rPr>
                          <m:nor/>
                        </m:rPr>
                        <a:rPr lang="en-US" b="0" i="0" smtClean="0"/>
                        <m:t>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/>
                            <m:t>Net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income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available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to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shareholders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/>
                            <m:t>Number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shares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outstanding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r>
                  <a:rPr lang="en-US" b="0" i="0" smtClean="0">
                    <a:latin typeface="Cambria Math" panose="02040503050406030204" pitchFamily="18" charset="0"/>
                  </a:rPr>
                  <a:t>"Earnings per share = " </a:t>
                </a:r>
                <a:r>
                  <a:rPr lang="en-US" b="0" i="0" smtClean="0"/>
                  <a:t> "Net income available to common shareholders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/"</a:t>
                </a:r>
                <a:r>
                  <a:rPr lang="en-US" b="0" i="0" smtClean="0"/>
                  <a:t>Number of common shares outstanding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</a:t>
                </a: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F8672-8174-4157-9CD7-BC591DEEF2E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0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/>
                        <m:t>Earnings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per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share</m:t>
                      </m:r>
                      <m:r>
                        <m:rPr>
                          <m:nor/>
                        </m:rPr>
                        <a:rPr lang="en-US" b="0" i="0" smtClean="0"/>
                        <m:t>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/>
                            <m:t>Net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income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available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to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shareholders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/>
                            <m:t>Number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shares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outstanding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r>
                  <a:rPr lang="en-US" b="0" i="0" smtClean="0">
                    <a:latin typeface="Cambria Math" panose="02040503050406030204" pitchFamily="18" charset="0"/>
                  </a:rPr>
                  <a:t>"Earnings per share = " </a:t>
                </a:r>
                <a:r>
                  <a:rPr lang="en-US" b="0" i="0" smtClean="0"/>
                  <a:t> "Net income available to common shareholders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/"</a:t>
                </a:r>
                <a:r>
                  <a:rPr lang="en-US" b="0" i="0" smtClean="0"/>
                  <a:t>Number of common shares outstanding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</a:t>
                </a: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F8672-8174-4157-9CD7-BC591DEEF2E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76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/>
                        <m:t>Earnings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per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share</m:t>
                      </m:r>
                      <m:r>
                        <m:rPr>
                          <m:nor/>
                        </m:rPr>
                        <a:rPr lang="en-US" b="0" i="0" smtClean="0"/>
                        <m:t>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/>
                            <m:t>Net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income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available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to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shareholders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/>
                            <m:t>Number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shares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outstanding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r>
                  <a:rPr lang="en-US" b="0" i="0" smtClean="0">
                    <a:latin typeface="Cambria Math" panose="02040503050406030204" pitchFamily="18" charset="0"/>
                  </a:rPr>
                  <a:t>"Earnings per share = " </a:t>
                </a:r>
                <a:r>
                  <a:rPr lang="en-US" b="0" i="0" smtClean="0"/>
                  <a:t> "Net income available to common shareholders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/"</a:t>
                </a:r>
                <a:r>
                  <a:rPr lang="en-US" b="0" i="0" smtClean="0"/>
                  <a:t>Number of common shares outstanding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</a:t>
                </a: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F8672-8174-4157-9CD7-BC591DEEF2E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53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/>
                        <m:t>Earnings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per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share</m:t>
                      </m:r>
                      <m:r>
                        <m:rPr>
                          <m:nor/>
                        </m:rPr>
                        <a:rPr lang="en-US" b="0" i="0" smtClean="0"/>
                        <m:t>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/>
                            <m:t>Net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income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available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to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shareholders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/>
                            <m:t>Number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shares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outstanding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r>
                  <a:rPr lang="en-US" b="0" i="0" smtClean="0">
                    <a:latin typeface="Cambria Math" panose="02040503050406030204" pitchFamily="18" charset="0"/>
                  </a:rPr>
                  <a:t>"Earnings per share = " </a:t>
                </a:r>
                <a:r>
                  <a:rPr lang="en-US" b="0" i="0" smtClean="0"/>
                  <a:t> "Net income available to common shareholders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/"</a:t>
                </a:r>
                <a:r>
                  <a:rPr lang="en-US" b="0" i="0" smtClean="0"/>
                  <a:t>Number of common shares outstanding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</a:t>
                </a: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F8672-8174-4157-9CD7-BC591DEEF2E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36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/>
                        <m:t>Earnings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per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share</m:t>
                      </m:r>
                      <m:r>
                        <m:rPr>
                          <m:nor/>
                        </m:rPr>
                        <a:rPr lang="en-US" b="0" i="0" smtClean="0"/>
                        <m:t>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/>
                            <m:t>Net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income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available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to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shareholders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/>
                            <m:t>Number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common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shares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outstanding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400" dirty="0" smtClean="0"/>
                  <a:t>LOS: Calculate and interpret basic earnings per share and diluted earnings per share.</a:t>
                </a:r>
              </a:p>
              <a:p>
                <a:pPr lvl="0"/>
                <a:r>
                  <a:rPr lang="en-US" sz="1400" dirty="0" smtClean="0"/>
                  <a:t>LOS: Calculate and interpret book value of equity per share, price-to-earnings ratio, dividends per share, dividend payout ratio, and plowback ratio.</a:t>
                </a:r>
              </a:p>
              <a:p>
                <a:r>
                  <a:rPr lang="en-US" sz="1400" dirty="0" smtClean="0"/>
                  <a:t>Pages 383–385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Other Ratios</a:t>
                </a:r>
              </a:p>
              <a:p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dirty="0" smtClean="0"/>
                  <a:t>Earnings per share is net income, restated on a per share basis: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r>
                  <a:rPr lang="en-US" b="0" i="0" smtClean="0">
                    <a:latin typeface="Cambria Math" panose="02040503050406030204" pitchFamily="18" charset="0"/>
                  </a:rPr>
                  <a:t>"Earnings per share = " </a:t>
                </a:r>
                <a:r>
                  <a:rPr lang="en-US" b="0" i="0" smtClean="0"/>
                  <a:t> "Net income available to common shareholders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/"</a:t>
                </a:r>
                <a:r>
                  <a:rPr lang="en-US" b="0" i="0" smtClean="0"/>
                  <a:t>Number of common shares outstanding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" </a:t>
                </a:r>
                <a:endParaRPr lang="en-US" dirty="0" smtClean="0"/>
              </a:p>
              <a:p>
                <a:pPr marL="466344" lvl="1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Basic earnings per share </a:t>
                </a:r>
                <a:r>
                  <a:rPr lang="en-US" dirty="0" smtClean="0"/>
                  <a:t>is net income after preferred dividends, divided by the average number of common shares outstanding.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Diluted earnings per share </a:t>
                </a:r>
                <a:r>
                  <a:rPr lang="en-US" dirty="0" smtClean="0"/>
                  <a:t>is net income minus preferred dividends, divided by the number of shares outstanding considering all dilutive securities.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Book value per share </a:t>
                </a:r>
                <a:r>
                  <a:rPr lang="en-US" dirty="0" smtClean="0"/>
                  <a:t>is book value of equity divided by number of shares.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b="1" dirty="0" smtClean="0"/>
                  <a:t>Price-to-earnings ratio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PE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P/E</a:t>
                </a:r>
                <a:r>
                  <a:rPr lang="en-US" dirty="0" smtClean="0"/>
                  <a:t>) is the ratio of the price per share of equity to the earnings per share. </a:t>
                </a:r>
              </a:p>
              <a:p>
                <a:pPr marL="628650" lvl="1" indent="-171450">
                  <a:buFont typeface="Arial" pitchFamily="34" charset="0"/>
                  <a:buChar char="•"/>
                </a:pPr>
                <a:r>
                  <a:rPr lang="en-US" dirty="0" smtClean="0"/>
                  <a:t>If earnings are the last four quarters, it is the </a:t>
                </a:r>
                <a:r>
                  <a:rPr lang="en-US" b="1" dirty="0" smtClean="0"/>
                  <a:t>trailing P/E.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F8672-8174-4157-9CD7-BC591DEEF2E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9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3" y="3810001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sp>
        <p:nvSpPr>
          <p:cNvPr id="24" name="Rectangle 23"/>
          <p:cNvSpPr/>
          <p:nvPr/>
        </p:nvSpPr>
        <p:spPr>
          <a:xfrm flipV="1">
            <a:off x="1" y="3897010"/>
            <a:ext cx="9144001" cy="10805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1" y="4016914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178843" y="4044088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178843" y="4079256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112504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1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59000">
                <a:schemeClr val="bg2"/>
              </a:gs>
              <a:gs pos="100000">
                <a:schemeClr val="tx1">
                  <a:lumMod val="65000"/>
                  <a:lumOff val="35000"/>
                  <a:alpha val="88000"/>
                </a:schemeClr>
              </a:gs>
            </a:gsLst>
            <a:lin ang="5400000" scaled="0"/>
          </a:gra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pic>
        <p:nvPicPr>
          <p:cNvPr id="22" name="Picture 21" descr="SEGi U Group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61673" y="762000"/>
            <a:ext cx="4091529" cy="1600200"/>
          </a:xfrm>
          <a:prstGeom prst="rect">
            <a:avLst/>
          </a:prstGeom>
        </p:spPr>
      </p:pic>
      <p:sp>
        <p:nvSpPr>
          <p:cNvPr id="42" name="Title 1"/>
          <p:cNvSpPr>
            <a:spLocks noGrp="1"/>
          </p:cNvSpPr>
          <p:nvPr>
            <p:ph type="ctrTitle"/>
          </p:nvPr>
        </p:nvSpPr>
        <p:spPr>
          <a:xfrm>
            <a:off x="0" y="2401888"/>
            <a:ext cx="9144000" cy="1315145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MY" dirty="0"/>
          </a:p>
        </p:txBody>
      </p:sp>
      <p:sp>
        <p:nvSpPr>
          <p:cNvPr id="45" name="TextBox 44"/>
          <p:cNvSpPr txBox="1"/>
          <p:nvPr/>
        </p:nvSpPr>
        <p:spPr>
          <a:xfrm>
            <a:off x="0" y="427393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800" dirty="0" smtClean="0"/>
              <a:t>Subject’s Title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0" y="6359402"/>
            <a:ext cx="914400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buNone/>
            </a:pPr>
            <a:r>
              <a:rPr lang="en-US" sz="1200" b="1" dirty="0" smtClean="0">
                <a:cs typeface="Arial" charset="0"/>
              </a:rPr>
              <a:t>PowerPoint</a:t>
            </a:r>
            <a:r>
              <a:rPr lang="en-US" sz="1200" b="1" baseline="30000" dirty="0" smtClean="0">
                <a:cs typeface="Arial" charset="0"/>
              </a:rPr>
              <a:t>®</a:t>
            </a:r>
            <a:r>
              <a:rPr lang="en-US" sz="1200" b="1" dirty="0" smtClean="0">
                <a:cs typeface="Arial" charset="0"/>
              </a:rPr>
              <a:t> Slides</a:t>
            </a:r>
          </a:p>
          <a:p>
            <a:pPr algn="ctr" eaLnBrk="1" hangingPunct="1">
              <a:buNone/>
            </a:pPr>
            <a:r>
              <a:rPr lang="en-US" sz="1200" b="1" dirty="0" smtClean="0">
                <a:cs typeface="Arial" charset="0"/>
              </a:rPr>
              <a:t>by Lecturer Name</a:t>
            </a:r>
            <a:endParaRPr lang="en-US" sz="1200" b="1" dirty="0"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0" y="499401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800" dirty="0" smtClean="0"/>
              <a:t>Weekly Title</a:t>
            </a:r>
            <a:endParaRPr lang="en-MY" sz="2800" dirty="0"/>
          </a:p>
        </p:txBody>
      </p:sp>
      <p:sp>
        <p:nvSpPr>
          <p:cNvPr id="48" name="Rectangle 47"/>
          <p:cNvSpPr/>
          <p:nvPr/>
        </p:nvSpPr>
        <p:spPr>
          <a:xfrm rot="10800000" flipV="1">
            <a:off x="-36511" y="4016913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sp>
        <p:nvSpPr>
          <p:cNvPr id="49" name="Rectangle 48"/>
          <p:cNvSpPr/>
          <p:nvPr/>
        </p:nvSpPr>
        <p:spPr>
          <a:xfrm rot="10800000" flipV="1">
            <a:off x="13752" y="4005064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sp>
        <p:nvSpPr>
          <p:cNvPr id="50" name="Rectangle 49"/>
          <p:cNvSpPr/>
          <p:nvPr/>
        </p:nvSpPr>
        <p:spPr>
          <a:xfrm rot="10800000" flipV="1">
            <a:off x="3657956" y="4017170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sp useBgFill="1">
        <p:nvSpPr>
          <p:cNvPr id="52" name="Rounded Rectangle 51"/>
          <p:cNvSpPr/>
          <p:nvPr/>
        </p:nvSpPr>
        <p:spPr bwMode="white">
          <a:xfrm rot="10800000">
            <a:off x="1929795" y="411250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sp useBgFill="1">
        <p:nvSpPr>
          <p:cNvPr id="53" name="Rounded Rectangle 52"/>
          <p:cNvSpPr/>
          <p:nvPr/>
        </p:nvSpPr>
        <p:spPr bwMode="white">
          <a:xfrm>
            <a:off x="2807444" y="3963345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sp useBgFill="1">
        <p:nvSpPr>
          <p:cNvPr id="54" name="Rounded Rectangle 53"/>
          <p:cNvSpPr/>
          <p:nvPr/>
        </p:nvSpPr>
        <p:spPr bwMode="white">
          <a:xfrm>
            <a:off x="42864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240"/>
            <a:ext cx="762000" cy="365760"/>
          </a:xfrm>
        </p:spPr>
        <p:txBody>
          <a:bodyPr anchor="b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F09DC6-B49A-43E8-9064-11A9FA5CE4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12648"/>
            <a:ext cx="2209800" cy="30175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1816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1816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240"/>
            <a:ext cx="762000" cy="365760"/>
          </a:xfrm>
        </p:spPr>
        <p:txBody>
          <a:bodyPr anchor="b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F09DC6-B49A-43E8-9064-11A9FA5CE4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12648"/>
            <a:ext cx="2209800" cy="30175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114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724400" y="2514600"/>
            <a:ext cx="4114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722120"/>
            <a:ext cx="4114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724400" y="1722120"/>
            <a:ext cx="4114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401051" cy="533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240"/>
            <a:ext cx="762000" cy="365760"/>
          </a:xfrm>
        </p:spPr>
        <p:txBody>
          <a:bodyPr anchor="b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F09DC6-B49A-43E8-9064-11A9FA5CE4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12648"/>
            <a:ext cx="2209800" cy="30175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buFontTx/>
              <a:buNone/>
            </a:pPr>
            <a:fld id="{FBFD4C49-1D2F-4A6B-AED7-5DB673F15210}" type="datetime3">
              <a:rPr lang="en-US" smtClean="0"/>
              <a:pPr>
                <a:buFontTx/>
                <a:buNone/>
              </a:pPr>
              <a:t>6 January 2025</a:t>
            </a:fld>
            <a:endParaRPr lang="en-US" dirty="0"/>
          </a:p>
        </p:txBody>
      </p:sp>
      <p:pic>
        <p:nvPicPr>
          <p:cNvPr id="16" name="Picture 15" descr="SEGi U Group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483969"/>
            <a:ext cx="1295400" cy="506632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4041648" cy="510241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6" y="1828800"/>
            <a:ext cx="4041775" cy="510241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362200"/>
            <a:ext cx="4041648" cy="403225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6" y="2362200"/>
            <a:ext cx="4041775" cy="403225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>
          <a:xfrm>
            <a:off x="6934200" y="612648"/>
            <a:ext cx="2209800" cy="225552"/>
          </a:xfrm>
          <a:prstGeom prst="rect">
            <a:avLst/>
          </a:prstGeom>
        </p:spPr>
        <p:txBody>
          <a:bodyPr rtlCol="0"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240"/>
            <a:ext cx="762000" cy="365760"/>
          </a:xfrm>
        </p:spPr>
        <p:txBody>
          <a:bodyPr anchor="b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F09DC6-B49A-43E8-9064-11A9FA5CE4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>
          <a:xfrm>
            <a:off x="7196136" y="612648"/>
            <a:ext cx="1871664" cy="457200"/>
          </a:xfrm>
          <a:prstGeom prst="rect">
            <a:avLst/>
          </a:prstGeom>
        </p:spPr>
        <p:txBody>
          <a:bodyPr rtlCol="0"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240"/>
            <a:ext cx="762000" cy="365760"/>
          </a:xfrm>
        </p:spPr>
        <p:txBody>
          <a:bodyPr anchor="b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F09DC6-B49A-43E8-9064-11A9FA5CE4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114800" cy="38862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724400" y="2514600"/>
            <a:ext cx="4114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722120"/>
            <a:ext cx="4114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724400" y="1722120"/>
            <a:ext cx="4114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401051" cy="5334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6" name="Rectangle 6"/>
          <p:cNvSpPr>
            <a:spLocks noGrp="1" noChangeArrowheads="1"/>
          </p:cNvSpPr>
          <p:nvPr userDrawn="1">
            <p:ph type="dt" sz="half" idx="10"/>
          </p:nvPr>
        </p:nvSpPr>
        <p:spPr bwMode="auto">
          <a:xfrm>
            <a:off x="7196136" y="612648"/>
            <a:ext cx="1871664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240"/>
            <a:ext cx="762000" cy="365760"/>
          </a:xfrm>
        </p:spPr>
        <p:txBody>
          <a:bodyPr anchor="b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F09DC6-B49A-43E8-9064-11A9FA5CE4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12648"/>
            <a:ext cx="2209800" cy="22555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97F89A-021C-428B-9DC3-84D7A43123C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275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12648"/>
            <a:ext cx="2209800" cy="30175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240"/>
            <a:ext cx="762000" cy="365760"/>
          </a:xfrm>
        </p:spPr>
        <p:txBody>
          <a:bodyPr anchor="b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F09DC6-B49A-43E8-9064-11A9FA5CE4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14601"/>
            <a:ext cx="7772400" cy="1362075"/>
          </a:xfrm>
        </p:spPr>
        <p:txBody>
          <a:bodyPr anchor="b">
            <a:noAutofit/>
          </a:bodyPr>
          <a:lstStyle>
            <a:lvl1pPr algn="ctr">
              <a:buNone/>
              <a:defRPr sz="40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900489"/>
            <a:ext cx="7772400" cy="1509712"/>
          </a:xfrm>
        </p:spPr>
        <p:txBody>
          <a:bodyPr anchor="t">
            <a:normAutofit/>
          </a:bodyPr>
          <a:lstStyle>
            <a:lvl1pPr marL="45719" indent="0" algn="ctr">
              <a:buNone/>
              <a:defRPr sz="2800" b="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240"/>
            <a:ext cx="762000" cy="365760"/>
          </a:xfrm>
        </p:spPr>
        <p:txBody>
          <a:bodyPr anchor="b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F09DC6-B49A-43E8-9064-11A9FA5CE4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12648"/>
            <a:ext cx="2209800" cy="30175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buFontTx/>
              <a:buNone/>
            </a:pPr>
            <a:fld id="{9ACEF85B-1E15-4EB6-964E-A6636E0C0796}" type="datetime3">
              <a:rPr lang="en-US" smtClean="0"/>
              <a:pPr>
                <a:buFontTx/>
                <a:buNone/>
              </a:pPr>
              <a:t>6 January 2025</a:t>
            </a:fld>
            <a:endParaRPr lang="en-US" dirty="0"/>
          </a:p>
        </p:txBody>
      </p:sp>
      <p:pic>
        <p:nvPicPr>
          <p:cNvPr id="11" name="Picture 10" descr="SEGi U Group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61673" y="914400"/>
            <a:ext cx="4091529" cy="1600200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83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83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240"/>
            <a:ext cx="762000" cy="365760"/>
          </a:xfrm>
        </p:spPr>
        <p:txBody>
          <a:bodyPr anchor="b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F09DC6-B49A-43E8-9064-11A9FA5CE4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4041648" cy="510241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6" y="1828800"/>
            <a:ext cx="4041775" cy="510241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362200"/>
            <a:ext cx="4041648" cy="403225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6" y="2362200"/>
            <a:ext cx="4041775" cy="403225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MY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240"/>
            <a:ext cx="762000" cy="365760"/>
          </a:xfrm>
        </p:spPr>
        <p:txBody>
          <a:bodyPr anchor="b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F09DC6-B49A-43E8-9064-11A9FA5CE4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12648"/>
            <a:ext cx="2209800" cy="30175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E625873A-F307-482C-A86B-7C7EFA549837}" type="datetime3">
              <a:rPr lang="en-US" smtClean="0"/>
              <a:pPr/>
              <a:t>6 January 2025</a:t>
            </a:fld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240"/>
            <a:ext cx="762000" cy="365760"/>
          </a:xfrm>
        </p:spPr>
        <p:txBody>
          <a:bodyPr anchor="b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F09DC6-B49A-43E8-9064-11A9FA5CE4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240"/>
            <a:ext cx="762000" cy="365760"/>
          </a:xfrm>
        </p:spPr>
        <p:txBody>
          <a:bodyPr anchor="b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F09DC6-B49A-43E8-9064-11A9FA5CE4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12648"/>
            <a:ext cx="2209800" cy="30175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>
            <a:noAutofit/>
          </a:bodyPr>
          <a:lstStyle>
            <a:lvl1pPr algn="l">
              <a:buNone/>
              <a:defRPr sz="2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8"/>
            <a:ext cx="3383280" cy="4390073"/>
          </a:xfrm>
        </p:spPr>
        <p:txBody>
          <a:bodyPr>
            <a:normAutofit/>
          </a:bodyPr>
          <a:lstStyle>
            <a:lvl1pPr marL="914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1143001"/>
            <a:ext cx="5102352" cy="52150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240"/>
            <a:ext cx="762000" cy="365760"/>
          </a:xfrm>
        </p:spPr>
        <p:txBody>
          <a:bodyPr anchor="b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F09DC6-B49A-43E8-9064-11A9FA5CE4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6705601" y="76202"/>
            <a:ext cx="762001" cy="3657600"/>
          </a:xfrm>
        </p:spPr>
        <p:txBody>
          <a:bodyPr vert="vert270" lIns="45720" tIns="0" rIns="45720" anchor="t">
            <a:noAutofit/>
          </a:bodyPr>
          <a:lstStyle>
            <a:lvl1pPr algn="ctr">
              <a:buNone/>
              <a:defRPr sz="24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6002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0" y="2362200"/>
            <a:ext cx="3657600" cy="4038600"/>
          </a:xfrm>
        </p:spPr>
        <p:txBody>
          <a:bodyPr lIns="0" tIns="0" rIns="4572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92240"/>
            <a:ext cx="762000" cy="365760"/>
          </a:xfrm>
        </p:spPr>
        <p:txBody>
          <a:bodyPr anchor="b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F09DC6-B49A-43E8-9064-11A9FA5CE4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12648"/>
            <a:ext cx="2209800" cy="30175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 descr="SEGi U Group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483969"/>
            <a:ext cx="1295400" cy="506632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7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5" y="-2001"/>
            <a:ext cx="57627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32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685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382000" y="6492240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buNone/>
              <a:defRPr kumimoji="0"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fld id="{795E6CA1-2436-4ECF-8FBD-B6D676793C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15" r:id="rId13"/>
    <p:sldLayoutId id="2147483816" r:id="rId14"/>
    <p:sldLayoutId id="2147483802" r:id="rId15"/>
    <p:sldLayoutId id="2147483850" r:id="rId16"/>
  </p:sldLayoutIdLst>
  <p:transition spd="slow">
    <p:random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5751" indent="-256025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58352" indent="-246882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000" kern="1200">
          <a:solidFill>
            <a:schemeClr val="accent2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923521" indent="-219451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1800" kern="1200">
          <a:solidFill>
            <a:srgbClr val="1F497D"/>
          </a:solidFill>
          <a:latin typeface="Arial" pitchFamily="34" charset="0"/>
          <a:ea typeface="+mn-ea"/>
          <a:cs typeface="Arial" pitchFamily="34" charset="0"/>
        </a:defRPr>
      </a:lvl3pPr>
      <a:lvl4pPr marL="1179547" indent="-201163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1800" kern="1200">
          <a:solidFill>
            <a:srgbClr val="1F497D"/>
          </a:solidFill>
          <a:latin typeface="Arial" pitchFamily="34" charset="0"/>
          <a:ea typeface="+mn-ea"/>
          <a:cs typeface="Arial" pitchFamily="34" charset="0"/>
        </a:defRPr>
      </a:lvl4pPr>
      <a:lvl5pPr marL="1389854" indent="-182876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rgbClr val="1F497D"/>
          </a:solidFill>
          <a:latin typeface="Arial" pitchFamily="34" charset="0"/>
          <a:ea typeface="+mn-ea"/>
          <a:cs typeface="Arial" pitchFamily="34" charset="0"/>
        </a:defRPr>
      </a:lvl5pPr>
      <a:lvl6pPr marL="1609304" indent="-182876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754" indent="-182876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17" indent="-182876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24" indent="-182876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3" descr="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4" descr="Enabling Promising Mind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309688"/>
            <a:ext cx="638175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5" descr="SEGi University &amp; colleges_V2-01.ps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104775"/>
            <a:ext cx="2362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5984875"/>
            <a:ext cx="2462213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Subtitle 2"/>
          <p:cNvSpPr>
            <a:spLocks noGrp="1"/>
          </p:cNvSpPr>
          <p:nvPr>
            <p:ph type="subTitle" idx="1"/>
          </p:nvPr>
        </p:nvSpPr>
        <p:spPr>
          <a:xfrm>
            <a:off x="1483473" y="2737424"/>
            <a:ext cx="6400800" cy="76777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FIN2224 Financial Accounting 2</a:t>
            </a:r>
          </a:p>
        </p:txBody>
      </p:sp>
      <p:sp>
        <p:nvSpPr>
          <p:cNvPr id="9" name="Text Box 287"/>
          <p:cNvSpPr txBox="1">
            <a:spLocks noChangeArrowheads="1"/>
          </p:cNvSpPr>
          <p:nvPr/>
        </p:nvSpPr>
        <p:spPr bwMode="auto">
          <a:xfrm>
            <a:off x="562270" y="1259085"/>
            <a:ext cx="8544719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Bachelor of Accounting &amp; Finance (Hons)</a:t>
            </a:r>
          </a:p>
        </p:txBody>
      </p:sp>
      <p:sp>
        <p:nvSpPr>
          <p:cNvPr id="1536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8193" y="4270871"/>
            <a:ext cx="7567613" cy="1200329"/>
          </a:xfrm>
        </p:spPr>
        <p:txBody>
          <a:bodyPr>
            <a:spAutoFit/>
          </a:bodyPr>
          <a:lstStyle/>
          <a:p>
            <a:pPr algn="ctr" defTabSz="914378" eaLnBrk="0" hangingPunct="0"/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31" indent="-28574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2972" indent="-228594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348" indent="-228594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537" indent="-228594" defTabSz="45718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726" indent="-228594" defTabSz="45718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8915" indent="-228594" defTabSz="45718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103" indent="-228594" defTabSz="45718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A20E5284-3679-42D2-84EF-F180FA1474EC}" type="slidenum">
              <a:rPr lang="en-US" altLang="en-US">
                <a:solidFill>
                  <a:srgbClr val="898989"/>
                </a:solidFill>
              </a:rPr>
              <a:pPr/>
              <a:t>1</a:t>
            </a:fld>
            <a:endParaRPr lang="en-US" altLang="en-US" dirty="0">
              <a:solidFill>
                <a:srgbClr val="89898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0013" y="3718499"/>
            <a:ext cx="67412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IAS </a:t>
            </a:r>
            <a:r>
              <a:rPr lang="en-US" b="1" dirty="0">
                <a:solidFill>
                  <a:schemeClr val="bg1"/>
                </a:solidFill>
                <a:ea typeface="Times New Roman" panose="02020603050405020304" pitchFamily="18" charset="0"/>
              </a:rPr>
              <a:t>7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bg1"/>
                </a:solidFill>
                <a:ea typeface="Times New Roman" panose="02020603050405020304" pitchFamily="18" charset="0"/>
              </a:rPr>
              <a:t>STATEMENT OF CASH FLOWS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3133243204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7260"/>
            <a:ext cx="8229600" cy="6858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INVESTING ACTIVITIES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8780"/>
            <a:ext cx="8229600" cy="4516220"/>
          </a:xfrm>
        </p:spPr>
        <p:txBody>
          <a:bodyPr>
            <a:normAutofit/>
          </a:bodyPr>
          <a:lstStyle/>
          <a:p>
            <a:pPr marL="109726" indent="0">
              <a:buNone/>
            </a:pPr>
            <a:r>
              <a:rPr lang="en-US" sz="1700" dirty="0" smtClean="0"/>
              <a:t>This shows </a:t>
            </a:r>
            <a:r>
              <a:rPr lang="en-US" sz="1700" dirty="0"/>
              <a:t>the extent of </a:t>
            </a:r>
            <a:r>
              <a:rPr lang="en-US" sz="1700" b="1" dirty="0" smtClean="0">
                <a:solidFill>
                  <a:srgbClr val="FF0000"/>
                </a:solidFill>
              </a:rPr>
              <a:t>investment in assets </a:t>
            </a:r>
            <a:r>
              <a:rPr lang="en-US" sz="1700" dirty="0" smtClean="0"/>
              <a:t>which will generate </a:t>
            </a:r>
            <a:r>
              <a:rPr lang="en-US" sz="1700" dirty="0"/>
              <a:t>future profit and cash flows. </a:t>
            </a:r>
            <a:r>
              <a:rPr lang="en-US" sz="1700" dirty="0" smtClean="0"/>
              <a:t>Examples </a:t>
            </a:r>
            <a:r>
              <a:rPr lang="en-US" sz="1700" dirty="0"/>
              <a:t>of cash </a:t>
            </a:r>
            <a:r>
              <a:rPr lang="en-US" sz="1700" dirty="0" smtClean="0"/>
              <a:t>flows arising </a:t>
            </a:r>
            <a:r>
              <a:rPr lang="en-US" sz="1700" dirty="0"/>
              <a:t>from investing activities:</a:t>
            </a:r>
          </a:p>
          <a:p>
            <a:pPr marL="349250" indent="0">
              <a:buNone/>
              <a:tabLst>
                <a:tab pos="739775" algn="l"/>
              </a:tabLst>
            </a:pPr>
            <a:r>
              <a:rPr lang="en-US" sz="1700" dirty="0" smtClean="0"/>
              <a:t>(a)	cash </a:t>
            </a:r>
            <a:r>
              <a:rPr lang="en-US" sz="1700" dirty="0"/>
              <a:t>payments to acquire property, plant and equipment</a:t>
            </a:r>
            <a:r>
              <a:rPr lang="en-US" sz="1700" dirty="0" smtClean="0"/>
              <a:t>, 	intangibles </a:t>
            </a:r>
            <a:r>
              <a:rPr lang="en-US" sz="1700" dirty="0"/>
              <a:t>and other non-current </a:t>
            </a:r>
            <a:r>
              <a:rPr lang="en-US" sz="1700" dirty="0" smtClean="0"/>
              <a:t>assets</a:t>
            </a:r>
            <a:r>
              <a:rPr lang="en-US" sz="1700" dirty="0"/>
              <a:t>.</a:t>
            </a:r>
          </a:p>
          <a:p>
            <a:pPr marL="349250" indent="0">
              <a:buNone/>
              <a:tabLst>
                <a:tab pos="739775" algn="l"/>
              </a:tabLst>
            </a:pPr>
            <a:r>
              <a:rPr lang="en-US" sz="1700" dirty="0" smtClean="0"/>
              <a:t>(b)	cash </a:t>
            </a:r>
            <a:r>
              <a:rPr lang="en-US" sz="1700" dirty="0"/>
              <a:t>receipts from sales of property, plant and equipment, </a:t>
            </a:r>
            <a:r>
              <a:rPr lang="en-US" sz="1700" dirty="0" smtClean="0"/>
              <a:t>	intangibles </a:t>
            </a:r>
            <a:r>
              <a:rPr lang="en-US" sz="1700" dirty="0"/>
              <a:t>and other </a:t>
            </a:r>
            <a:r>
              <a:rPr lang="en-US" sz="1700" dirty="0" smtClean="0"/>
              <a:t>non-current assets</a:t>
            </a:r>
            <a:r>
              <a:rPr lang="en-US" sz="1700" dirty="0"/>
              <a:t>;</a:t>
            </a:r>
          </a:p>
          <a:p>
            <a:pPr marL="349250" indent="0">
              <a:buNone/>
              <a:tabLst>
                <a:tab pos="739775" algn="l"/>
              </a:tabLst>
            </a:pPr>
            <a:r>
              <a:rPr lang="en-US" sz="1700" dirty="0" smtClean="0"/>
              <a:t>(c)	cash </a:t>
            </a:r>
            <a:r>
              <a:rPr lang="en-US" sz="1700" dirty="0"/>
              <a:t>payments to acquire shares or loan capital of other </a:t>
            </a:r>
            <a:r>
              <a:rPr lang="en-US" sz="1700" dirty="0" smtClean="0"/>
              <a:t>entities</a:t>
            </a:r>
            <a:r>
              <a:rPr lang="en-US" sz="1700" dirty="0"/>
              <a:t>;</a:t>
            </a:r>
          </a:p>
          <a:p>
            <a:pPr marL="349250" indent="0">
              <a:buNone/>
              <a:tabLst>
                <a:tab pos="739775" algn="l"/>
              </a:tabLst>
            </a:pPr>
            <a:r>
              <a:rPr lang="en-US" sz="1700" dirty="0" smtClean="0"/>
              <a:t>(d)	cash </a:t>
            </a:r>
            <a:r>
              <a:rPr lang="en-US" sz="1700" dirty="0"/>
              <a:t>receipts from sales of shares or loan capital of other </a:t>
            </a:r>
            <a:r>
              <a:rPr lang="en-US" sz="1700" dirty="0" smtClean="0"/>
              <a:t>entities</a:t>
            </a:r>
            <a:r>
              <a:rPr lang="en-US" sz="1700" dirty="0"/>
              <a:t>;</a:t>
            </a:r>
          </a:p>
          <a:p>
            <a:pPr marL="349250" indent="0">
              <a:buNone/>
              <a:tabLst>
                <a:tab pos="739775" algn="l"/>
              </a:tabLst>
            </a:pPr>
            <a:r>
              <a:rPr lang="en-US" sz="1700" dirty="0" smtClean="0"/>
              <a:t>(e)	cash </a:t>
            </a:r>
            <a:r>
              <a:rPr lang="en-US" sz="1700" dirty="0"/>
              <a:t>advances and loans made to other parties; and</a:t>
            </a:r>
          </a:p>
          <a:p>
            <a:pPr marL="349250" indent="0">
              <a:buNone/>
              <a:tabLst>
                <a:tab pos="739775" algn="l"/>
              </a:tabLst>
            </a:pPr>
            <a:r>
              <a:rPr lang="en-US" sz="1700" dirty="0" smtClean="0"/>
              <a:t>(f)	cash </a:t>
            </a:r>
            <a:r>
              <a:rPr lang="en-US" sz="1700" dirty="0"/>
              <a:t>receipts from the repayment of advances and loans </a:t>
            </a:r>
            <a:r>
              <a:rPr lang="en-US" sz="1700" dirty="0" smtClean="0"/>
              <a:t>	made to other 	parties</a:t>
            </a:r>
            <a:endParaRPr lang="en-US" sz="17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4924-7CC3-4BF6-9C5C-A8E770D15754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1" descr="image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153912"/>
            <a:ext cx="1447800" cy="64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201397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2980"/>
            <a:ext cx="8229600" cy="6858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FINANCING ACTIVITIES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8780"/>
            <a:ext cx="8229600" cy="4325112"/>
          </a:xfrm>
        </p:spPr>
        <p:txBody>
          <a:bodyPr>
            <a:normAutofit/>
          </a:bodyPr>
          <a:lstStyle/>
          <a:p>
            <a:pPr marL="109726" indent="0">
              <a:buNone/>
            </a:pPr>
            <a:r>
              <a:rPr lang="en-US" sz="1700" dirty="0" smtClean="0"/>
              <a:t>This shows </a:t>
            </a:r>
            <a:r>
              <a:rPr lang="en-US" sz="1700" dirty="0"/>
              <a:t>the amount of cash which the entity's </a:t>
            </a:r>
            <a:r>
              <a:rPr lang="en-US" sz="1700" dirty="0" smtClean="0"/>
              <a:t>capital/loan providers </a:t>
            </a:r>
            <a:r>
              <a:rPr lang="en-US" sz="1700" dirty="0"/>
              <a:t>have claimed during the period. This is an indicator of likely future interest and </a:t>
            </a:r>
            <a:r>
              <a:rPr lang="en-US" sz="1700" dirty="0" smtClean="0"/>
              <a:t>dividend payments</a:t>
            </a:r>
            <a:r>
              <a:rPr lang="en-US" sz="1700" dirty="0"/>
              <a:t>. </a:t>
            </a:r>
            <a:endParaRPr lang="en-US" sz="1700" dirty="0" smtClean="0"/>
          </a:p>
          <a:p>
            <a:pPr marL="109726" indent="0">
              <a:buNone/>
            </a:pPr>
            <a:endParaRPr lang="en-US" sz="1700" dirty="0"/>
          </a:p>
          <a:p>
            <a:pPr marL="109726" indent="0">
              <a:buNone/>
            </a:pPr>
            <a:r>
              <a:rPr lang="en-US" sz="1700" dirty="0" smtClean="0"/>
              <a:t>Example of financing cash flows:</a:t>
            </a:r>
            <a:endParaRPr lang="en-US" sz="1700" dirty="0"/>
          </a:p>
          <a:p>
            <a:pPr marL="109726" indent="0">
              <a:buNone/>
            </a:pPr>
            <a:r>
              <a:rPr lang="en-US" sz="1700" dirty="0"/>
              <a:t>(a) </a:t>
            </a:r>
            <a:r>
              <a:rPr lang="en-US" sz="1700" dirty="0" smtClean="0"/>
              <a:t>	cash </a:t>
            </a:r>
            <a:r>
              <a:rPr lang="en-US" sz="1700" dirty="0"/>
              <a:t>proceeds from issuing shares;</a:t>
            </a:r>
          </a:p>
          <a:p>
            <a:pPr marL="109726" indent="0">
              <a:buNone/>
            </a:pPr>
            <a:r>
              <a:rPr lang="en-US" sz="1700" dirty="0"/>
              <a:t>(b) </a:t>
            </a:r>
            <a:r>
              <a:rPr lang="en-US" sz="1700" dirty="0" smtClean="0"/>
              <a:t>	cash </a:t>
            </a:r>
            <a:r>
              <a:rPr lang="en-US" sz="1700" dirty="0"/>
              <a:t>payments to owners to acquire or redeem the </a:t>
            </a:r>
            <a:r>
              <a:rPr lang="en-US" sz="1700" dirty="0" smtClean="0"/>
              <a:t>	entity's </a:t>
            </a:r>
            <a:r>
              <a:rPr lang="en-US" sz="1700" dirty="0"/>
              <a:t>shares;</a:t>
            </a:r>
          </a:p>
          <a:p>
            <a:pPr marL="109726" indent="0">
              <a:buNone/>
            </a:pPr>
            <a:r>
              <a:rPr lang="en-US" sz="1700" dirty="0"/>
              <a:t>(c) </a:t>
            </a:r>
            <a:r>
              <a:rPr lang="en-US" sz="1700" dirty="0" smtClean="0"/>
              <a:t>	cash </a:t>
            </a:r>
            <a:r>
              <a:rPr lang="en-US" sz="1700" dirty="0"/>
              <a:t>proceeds from issuing debentures, loans, </a:t>
            </a:r>
            <a:r>
              <a:rPr lang="en-US" sz="1700" dirty="0" smtClean="0"/>
              <a:t>	notes</a:t>
            </a:r>
            <a:r>
              <a:rPr lang="en-US" sz="1700" dirty="0"/>
              <a:t>, bonds, mortgages </a:t>
            </a:r>
            <a:r>
              <a:rPr lang="en-US" sz="1700" dirty="0" smtClean="0"/>
              <a:t>	and </a:t>
            </a:r>
            <a:r>
              <a:rPr lang="en-US" sz="1700" dirty="0"/>
              <a:t>other short or </a:t>
            </a:r>
            <a:r>
              <a:rPr lang="en-US" sz="1700" dirty="0" smtClean="0"/>
              <a:t>long term borrowings</a:t>
            </a:r>
            <a:r>
              <a:rPr lang="en-US" sz="1700" dirty="0"/>
              <a:t>; and</a:t>
            </a:r>
          </a:p>
          <a:p>
            <a:pPr marL="109726" indent="0">
              <a:buNone/>
            </a:pPr>
            <a:r>
              <a:rPr lang="en-US" sz="1700" dirty="0"/>
              <a:t>(d) </a:t>
            </a:r>
            <a:r>
              <a:rPr lang="en-US" sz="1700" dirty="0" smtClean="0"/>
              <a:t>	cash </a:t>
            </a:r>
            <a:r>
              <a:rPr lang="en-US" sz="1700" dirty="0"/>
              <a:t>repayments of amounts borrowed.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4924-7CC3-4BF6-9C5C-A8E770D15754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1" descr="image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153912"/>
            <a:ext cx="1447800" cy="64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311824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7121"/>
            <a:ext cx="8229600" cy="6858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DIRECT METHOD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8780"/>
            <a:ext cx="8229600" cy="4325112"/>
          </a:xfrm>
        </p:spPr>
        <p:txBody>
          <a:bodyPr>
            <a:normAutofit/>
          </a:bodyPr>
          <a:lstStyle/>
          <a:p>
            <a:pPr marL="109726" indent="0">
              <a:buNone/>
            </a:pPr>
            <a:r>
              <a:rPr lang="en-US" sz="1600" dirty="0" smtClean="0"/>
              <a:t>There </a:t>
            </a:r>
            <a:r>
              <a:rPr lang="en-US" sz="1600" dirty="0"/>
              <a:t>are different ways in which the information about gross cash receipts and payments can </a:t>
            </a:r>
            <a:r>
              <a:rPr lang="en-US" sz="1600" dirty="0" smtClean="0"/>
              <a:t>be obtained</a:t>
            </a:r>
            <a:r>
              <a:rPr lang="en-US" sz="1600" dirty="0"/>
              <a:t>. The most obvious way is simply to extract the information from the accounting records. </a:t>
            </a:r>
            <a:r>
              <a:rPr lang="en-US" sz="1600" dirty="0">
                <a:solidFill>
                  <a:srgbClr val="FF0000"/>
                </a:solidFill>
              </a:rPr>
              <a:t>The direct method shows each major class of gross cash receipts and gross cash payments. </a:t>
            </a:r>
            <a:r>
              <a:rPr lang="en-US" sz="1600" dirty="0"/>
              <a:t>The operating cash flows section of the statement of cash flows under the direct method would appear something like this</a:t>
            </a:r>
            <a:endParaRPr lang="en-US" sz="1600" dirty="0" smtClean="0"/>
          </a:p>
          <a:p>
            <a:pPr marL="109726" indent="0">
              <a:buNone/>
            </a:pPr>
            <a:endParaRPr lang="en-US" dirty="0" smtClean="0"/>
          </a:p>
          <a:p>
            <a:pPr marL="109726" indent="0">
              <a:buNone/>
            </a:pPr>
            <a:endParaRPr lang="en-US" dirty="0"/>
          </a:p>
          <a:p>
            <a:pPr marL="109726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4924-7CC3-4BF6-9C5C-A8E770D15754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1" descr="image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153912"/>
            <a:ext cx="1447800" cy="64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629023"/>
              </p:ext>
            </p:extLst>
          </p:nvPr>
        </p:nvGraphicFramePr>
        <p:xfrm>
          <a:off x="654424" y="2825954"/>
          <a:ext cx="8032376" cy="2633472"/>
        </p:xfrm>
        <a:graphic>
          <a:graphicData uri="http://schemas.openxmlformats.org/drawingml/2006/table">
            <a:tbl>
              <a:tblPr/>
              <a:tblGrid>
                <a:gridCol w="4016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6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Cash receipts from customers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xx,xxx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Cash paid to suppliers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xx,xxx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Cash paid to employees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xx,xxx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Cash paid for other operating expenses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xx,xxx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Interest paid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xx,xxx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Income taxes paid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xx,xxx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Net cash from operating activities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xx,xxx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38456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618" y="331321"/>
            <a:ext cx="8229600" cy="6858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DIRECT METHOD - EXAMPLE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418" y="991060"/>
            <a:ext cx="8382000" cy="2763620"/>
          </a:xfrm>
        </p:spPr>
        <p:txBody>
          <a:bodyPr>
            <a:noAutofit/>
          </a:bodyPr>
          <a:lstStyle/>
          <a:p>
            <a:pPr marL="109726" indent="0">
              <a:buNone/>
            </a:pPr>
            <a:r>
              <a:rPr lang="en-US" sz="1100" dirty="0" smtClean="0"/>
              <a:t>Mohan Co </a:t>
            </a:r>
            <a:r>
              <a:rPr lang="en-US" sz="1100" dirty="0"/>
              <a:t>had the following transactions during the year:</a:t>
            </a:r>
          </a:p>
          <a:p>
            <a:pPr marL="109726" indent="0">
              <a:buNone/>
            </a:pPr>
            <a:endParaRPr lang="en-US" sz="1100" dirty="0" smtClean="0"/>
          </a:p>
          <a:p>
            <a:pPr marL="109726" indent="0">
              <a:buNone/>
            </a:pPr>
            <a:r>
              <a:rPr lang="en-US" sz="1100" dirty="0" smtClean="0"/>
              <a:t>(</a:t>
            </a:r>
            <a:r>
              <a:rPr lang="en-US" sz="1100" dirty="0"/>
              <a:t>a) Purchases from suppliers were $19 500, of which $2550 was unpaid at the year end. Brought</a:t>
            </a:r>
          </a:p>
          <a:p>
            <a:pPr marL="109726" indent="0">
              <a:buNone/>
            </a:pPr>
            <a:r>
              <a:rPr lang="en-US" sz="1100" dirty="0"/>
              <a:t>forward payables were $1000</a:t>
            </a:r>
            <a:r>
              <a:rPr lang="en-US" sz="1100" dirty="0" smtClean="0"/>
              <a:t>.</a:t>
            </a:r>
          </a:p>
          <a:p>
            <a:endParaRPr lang="en-US" sz="1100" dirty="0"/>
          </a:p>
          <a:p>
            <a:pPr marL="109726" indent="0">
              <a:buNone/>
            </a:pPr>
            <a:r>
              <a:rPr lang="en-US" sz="1100" dirty="0"/>
              <a:t>(b) Wages and salaries amounted to $10 500, of which $750 was unpaid at the year end. The </a:t>
            </a:r>
            <a:r>
              <a:rPr lang="en-US" sz="1100" dirty="0" smtClean="0"/>
              <a:t>accounts for </a:t>
            </a:r>
            <a:r>
              <a:rPr lang="en-US" sz="1100" dirty="0"/>
              <a:t>the previous year showed an accrual for wages and salaries of $1500</a:t>
            </a:r>
            <a:r>
              <a:rPr lang="en-US" sz="1100" dirty="0" smtClean="0"/>
              <a:t>.</a:t>
            </a:r>
          </a:p>
          <a:p>
            <a:pPr marL="109726" indent="0">
              <a:buNone/>
            </a:pPr>
            <a:endParaRPr lang="en-US" sz="1100" dirty="0"/>
          </a:p>
          <a:p>
            <a:pPr marL="109726" indent="0">
              <a:buNone/>
            </a:pPr>
            <a:r>
              <a:rPr lang="en-US" sz="1100" dirty="0"/>
              <a:t>(c) Interest of $2100 on a long-term loan was paid in the year</a:t>
            </a:r>
            <a:r>
              <a:rPr lang="en-US" sz="1100" dirty="0" smtClean="0"/>
              <a:t>.</a:t>
            </a:r>
          </a:p>
          <a:p>
            <a:pPr marL="109726" indent="0">
              <a:buNone/>
            </a:pPr>
            <a:endParaRPr lang="en-US" sz="1100" dirty="0"/>
          </a:p>
          <a:p>
            <a:pPr marL="109726" indent="0">
              <a:buNone/>
            </a:pPr>
            <a:r>
              <a:rPr lang="en-US" sz="1100" dirty="0"/>
              <a:t>(d) Sales revenue was $33 400, including $900 receivables at the year end. Brought forward </a:t>
            </a:r>
            <a:r>
              <a:rPr lang="en-US" sz="1100" dirty="0" smtClean="0"/>
              <a:t>receivables were </a:t>
            </a:r>
            <a:r>
              <a:rPr lang="en-US" sz="1100" dirty="0"/>
              <a:t>$400.</a:t>
            </a:r>
          </a:p>
          <a:p>
            <a:pPr marL="109726" indent="0">
              <a:buNone/>
            </a:pPr>
            <a:endParaRPr lang="en-US" sz="1100" dirty="0" smtClean="0"/>
          </a:p>
          <a:p>
            <a:pPr marL="109726" indent="0">
              <a:buNone/>
            </a:pPr>
            <a:r>
              <a:rPr lang="en-US" sz="1100" dirty="0" smtClean="0"/>
              <a:t>(</a:t>
            </a:r>
            <a:r>
              <a:rPr lang="en-US" sz="1100" dirty="0"/>
              <a:t>e) Interest on cash deposits at the bank amounted to $75.</a:t>
            </a:r>
          </a:p>
          <a:p>
            <a:pPr marL="109726" indent="0">
              <a:buNone/>
            </a:pPr>
            <a:endParaRPr lang="en-US" sz="1100" b="1" dirty="0" smtClean="0">
              <a:solidFill>
                <a:srgbClr val="FF0000"/>
              </a:solidFill>
            </a:endParaRPr>
          </a:p>
          <a:p>
            <a:pPr marL="109726" indent="0">
              <a:buNone/>
            </a:pPr>
            <a:r>
              <a:rPr lang="en-US" sz="1100" b="1" dirty="0" smtClean="0">
                <a:solidFill>
                  <a:srgbClr val="FF0000"/>
                </a:solidFill>
              </a:rPr>
              <a:t>HOW TO DO? Think of “T” accounts</a:t>
            </a:r>
            <a:endParaRPr lang="en-US" sz="1100" b="1" dirty="0">
              <a:solidFill>
                <a:srgbClr val="FF0000"/>
              </a:solidFill>
            </a:endParaRPr>
          </a:p>
          <a:p>
            <a:pPr marL="109726" indent="0">
              <a:buNone/>
            </a:pPr>
            <a:endParaRPr lang="en-US" sz="11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4924-7CC3-4BF6-9C5C-A8E770D15754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1" descr="image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153912"/>
            <a:ext cx="1447800" cy="64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540224" y="4209363"/>
            <a:ext cx="8139953" cy="1828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6" indent="0">
              <a:buNone/>
            </a:pPr>
            <a:r>
              <a:rPr lang="en-US" sz="1200" dirty="0"/>
              <a:t>Cash flows from operating activities</a:t>
            </a:r>
          </a:p>
          <a:p>
            <a:pPr marL="109726" indent="0">
              <a:buNone/>
            </a:pPr>
            <a:r>
              <a:rPr lang="en-US" sz="1200" dirty="0"/>
              <a:t>Cash received from customers ($400 + $33 400 – $900) 	</a:t>
            </a:r>
            <a:r>
              <a:rPr lang="en-US" sz="1200" dirty="0" smtClean="0"/>
              <a:t>	32,900</a:t>
            </a:r>
            <a:endParaRPr lang="en-US" sz="1200" dirty="0"/>
          </a:p>
          <a:p>
            <a:pPr marL="109726" indent="0">
              <a:buNone/>
            </a:pPr>
            <a:r>
              <a:rPr lang="en-US" sz="1200" dirty="0"/>
              <a:t>Cash paid to suppliers ($1000 + $19 500 – $2550) 			(17 950)</a:t>
            </a:r>
          </a:p>
          <a:p>
            <a:pPr marL="109726" indent="0">
              <a:buNone/>
            </a:pPr>
            <a:r>
              <a:rPr lang="en-US" sz="1200" dirty="0"/>
              <a:t>Cash paid to employees ($1500 + $10 500 – $750) 			(11 250)</a:t>
            </a:r>
          </a:p>
          <a:p>
            <a:pPr marL="109726" indent="0">
              <a:buNone/>
            </a:pPr>
            <a:r>
              <a:rPr lang="en-US" sz="1200" dirty="0"/>
              <a:t>Interest paid 					 (2,100)</a:t>
            </a:r>
          </a:p>
          <a:p>
            <a:pPr marL="109726" indent="0">
              <a:buNone/>
            </a:pPr>
            <a:r>
              <a:rPr lang="en-US" sz="1200" dirty="0"/>
              <a:t>Interest received 					        75</a:t>
            </a:r>
          </a:p>
          <a:p>
            <a:pPr marL="109726" indent="0">
              <a:buNone/>
            </a:pPr>
            <a:r>
              <a:rPr lang="en-US" sz="1200" dirty="0"/>
              <a:t>						-------------</a:t>
            </a:r>
          </a:p>
          <a:p>
            <a:pPr marL="109726" indent="0">
              <a:buNone/>
            </a:pPr>
            <a:r>
              <a:rPr lang="en-US" sz="1200" dirty="0"/>
              <a:t>Net cash flow from operating activities 				   1,675</a:t>
            </a:r>
          </a:p>
        </p:txBody>
      </p:sp>
    </p:spTree>
    <p:extLst>
      <p:ext uri="{BB962C8B-B14F-4D97-AF65-F5344CB8AC3E}">
        <p14:creationId xmlns:p14="http://schemas.microsoft.com/office/powerpoint/2010/main" val="89539773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9533"/>
            <a:ext cx="8229600" cy="6858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DIRECT METHOD – ANOTHER EXAMPLE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1210606"/>
            <a:ext cx="6632924" cy="432593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4924-7CC3-4BF6-9C5C-A8E770D15754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1" descr="image00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6153912"/>
            <a:ext cx="1447800" cy="64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45100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INDIRECT METHOD</a:t>
            </a:r>
            <a:endParaRPr lang="en-US" sz="3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436" y="990600"/>
            <a:ext cx="8229600" cy="4325112"/>
          </a:xfrm>
        </p:spPr>
        <p:txBody>
          <a:bodyPr>
            <a:noAutofit/>
          </a:bodyPr>
          <a:lstStyle/>
          <a:p>
            <a:pPr marL="109726" indent="0">
              <a:buNone/>
            </a:pPr>
            <a:r>
              <a:rPr lang="en-US" sz="1200" dirty="0" smtClean="0"/>
              <a:t>The </a:t>
            </a:r>
            <a:r>
              <a:rPr lang="en-US" sz="1200" dirty="0"/>
              <a:t>profit or loss from operations for the period is adjusted for the following:</a:t>
            </a:r>
          </a:p>
          <a:p>
            <a:pPr marL="109726" indent="0">
              <a:buNone/>
            </a:pPr>
            <a:r>
              <a:rPr lang="en-US" sz="1200" dirty="0"/>
              <a:t>(a) non-cash items, e.g. depreciation, provisions, profits/losses on the sales of assets</a:t>
            </a:r>
          </a:p>
          <a:p>
            <a:pPr marL="109726" indent="0">
              <a:buNone/>
            </a:pPr>
            <a:r>
              <a:rPr lang="en-US" sz="1200" dirty="0"/>
              <a:t>(b) changes during the period in inventories, operating receivables and </a:t>
            </a:r>
            <a:r>
              <a:rPr lang="en-US" sz="1200" dirty="0" smtClean="0"/>
              <a:t>payables</a:t>
            </a:r>
          </a:p>
          <a:p>
            <a:pPr marL="109726" indent="0">
              <a:buNone/>
            </a:pPr>
            <a:endParaRPr lang="en-US" sz="1200" dirty="0"/>
          </a:p>
          <a:p>
            <a:pPr marL="109726" indent="0">
              <a:buNone/>
            </a:pPr>
            <a:endParaRPr lang="en-US" sz="1200" dirty="0" smtClean="0"/>
          </a:p>
          <a:p>
            <a:pPr marL="109726" indent="0">
              <a:buNone/>
            </a:pPr>
            <a:endParaRPr lang="en-US" sz="1200" dirty="0"/>
          </a:p>
          <a:p>
            <a:pPr marL="109726" indent="0">
              <a:buNone/>
            </a:pP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4924-7CC3-4BF6-9C5C-A8E770D15754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1" descr="image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153912"/>
            <a:ext cx="1447800" cy="64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346908"/>
              </p:ext>
            </p:extLst>
          </p:nvPr>
        </p:nvGraphicFramePr>
        <p:xfrm>
          <a:off x="685800" y="2133600"/>
          <a:ext cx="6596466" cy="3505068"/>
        </p:xfrm>
        <a:graphic>
          <a:graphicData uri="http://schemas.openxmlformats.org/drawingml/2006/table">
            <a:tbl>
              <a:tblPr/>
              <a:tblGrid>
                <a:gridCol w="2198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8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8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404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Profit before interest and income taxes</a:t>
                      </a:r>
                    </a:p>
                  </a:txBody>
                  <a:tcPr marL="73294" marR="73294" marT="36647" marB="366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294" marR="73294" marT="36647" marB="366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xx,xxx</a:t>
                      </a:r>
                    </a:p>
                  </a:txBody>
                  <a:tcPr marL="73294" marR="73294" marT="36647" marB="366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17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 back depreciation</a:t>
                      </a:r>
                    </a:p>
                  </a:txBody>
                  <a:tcPr marL="73294" marR="73294" marT="36647" marB="366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294" marR="73294" marT="36647" marB="366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xx,xxx</a:t>
                      </a:r>
                    </a:p>
                  </a:txBody>
                  <a:tcPr marL="73294" marR="73294" marT="36647" marB="366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58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 back impairment of assets</a:t>
                      </a:r>
                    </a:p>
                  </a:txBody>
                  <a:tcPr marL="73294" marR="73294" marT="36647" marB="366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294" marR="73294" marT="36647" marB="366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xx,xxx</a:t>
                      </a:r>
                    </a:p>
                  </a:txBody>
                  <a:tcPr marL="73294" marR="73294" marT="36647" marB="366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17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Increase in receivables</a:t>
                      </a:r>
                    </a:p>
                  </a:txBody>
                  <a:tcPr marL="73294" marR="73294" marT="36647" marB="366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294" marR="73294" marT="36647" marB="366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xx,xxx</a:t>
                      </a:r>
                    </a:p>
                  </a:txBody>
                  <a:tcPr marL="73294" marR="73294" marT="36647" marB="366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17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Decrease in inventories</a:t>
                      </a:r>
                    </a:p>
                  </a:txBody>
                  <a:tcPr marL="73294" marR="73294" marT="36647" marB="366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294" marR="73294" marT="36647" marB="366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xx,xxx</a:t>
                      </a:r>
                    </a:p>
                  </a:txBody>
                  <a:tcPr marL="73294" marR="73294" marT="36647" marB="366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58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Increase in trade payables</a:t>
                      </a:r>
                    </a:p>
                  </a:txBody>
                  <a:tcPr marL="73294" marR="73294" marT="36647" marB="366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294" marR="73294" marT="36647" marB="366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xx,xxx</a:t>
                      </a:r>
                    </a:p>
                  </a:txBody>
                  <a:tcPr marL="73294" marR="73294" marT="36647" marB="366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17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Interest paid</a:t>
                      </a:r>
                    </a:p>
                  </a:txBody>
                  <a:tcPr marL="73294" marR="73294" marT="36647" marB="366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294" marR="73294" marT="36647" marB="366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xx,xxx</a:t>
                      </a:r>
                    </a:p>
                  </a:txBody>
                  <a:tcPr marL="73294" marR="73294" marT="36647" marB="366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17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Income taxes paid</a:t>
                      </a:r>
                    </a:p>
                  </a:txBody>
                  <a:tcPr marL="73294" marR="73294" marT="36647" marB="366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294" marR="73294" marT="36647" marB="366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xx,xxx</a:t>
                      </a:r>
                    </a:p>
                  </a:txBody>
                  <a:tcPr marL="73294" marR="73294" marT="36647" marB="366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3058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Net cash from operating activities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294" marR="73294" marT="36647" marB="366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294" marR="73294" marT="36647" marB="366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xx,xxx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294" marR="73294" marT="36647" marB="366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33473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9533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INDIRECT METHOD</a:t>
            </a:r>
            <a:endParaRPr lang="en-US" sz="3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8780"/>
            <a:ext cx="8229600" cy="4325112"/>
          </a:xfrm>
        </p:spPr>
        <p:txBody>
          <a:bodyPr>
            <a:noAutofit/>
          </a:bodyPr>
          <a:lstStyle/>
          <a:p>
            <a:pPr marL="109726" indent="0">
              <a:buNone/>
            </a:pPr>
            <a:r>
              <a:rPr lang="en-US" sz="1400" dirty="0" smtClean="0"/>
              <a:t>It </a:t>
            </a:r>
            <a:r>
              <a:rPr lang="en-US" sz="1400" dirty="0"/>
              <a:t>is important to understand why certain items are added and others subtracted. Note the</a:t>
            </a:r>
          </a:p>
          <a:p>
            <a:pPr marL="109726" indent="0">
              <a:buNone/>
            </a:pPr>
            <a:r>
              <a:rPr lang="en-US" sz="1400" dirty="0"/>
              <a:t>following points</a:t>
            </a:r>
            <a:r>
              <a:rPr lang="en-US" sz="1400" dirty="0" smtClean="0"/>
              <a:t>:</a:t>
            </a:r>
          </a:p>
          <a:p>
            <a:pPr marL="109726" indent="0">
              <a:buNone/>
            </a:pPr>
            <a:endParaRPr lang="en-US" sz="1400" dirty="0"/>
          </a:p>
          <a:p>
            <a:pPr marL="109726" indent="0">
              <a:buNone/>
            </a:pPr>
            <a:r>
              <a:rPr lang="en-US" sz="1400" dirty="0"/>
              <a:t>(a) </a:t>
            </a:r>
            <a:r>
              <a:rPr lang="en-US" sz="1400" dirty="0" smtClean="0"/>
              <a:t>	Depreciation </a:t>
            </a:r>
            <a:r>
              <a:rPr lang="en-US" sz="1400" dirty="0"/>
              <a:t>is not a cash expense, but is deducted in arriving at the profit figure in the </a:t>
            </a:r>
            <a:r>
              <a:rPr lang="en-US" sz="1400" dirty="0" smtClean="0"/>
              <a:t>	statement of </a:t>
            </a:r>
            <a:r>
              <a:rPr lang="en-US" sz="1400" dirty="0"/>
              <a:t>profit or loss and other comprehensive income. It makes sense, therefore, to </a:t>
            </a:r>
            <a:r>
              <a:rPr lang="en-US" sz="1400" dirty="0" smtClean="0"/>
              <a:t>	eliminate </a:t>
            </a:r>
            <a:r>
              <a:rPr lang="en-US" sz="1400" dirty="0"/>
              <a:t>it </a:t>
            </a:r>
            <a:r>
              <a:rPr lang="en-US" sz="1400" dirty="0" smtClean="0"/>
              <a:t>by adding </a:t>
            </a:r>
            <a:r>
              <a:rPr lang="en-US" sz="1400" dirty="0"/>
              <a:t>it back.</a:t>
            </a:r>
          </a:p>
          <a:p>
            <a:pPr marL="109726" indent="0">
              <a:buNone/>
            </a:pPr>
            <a:endParaRPr lang="en-US" sz="1400" dirty="0" smtClean="0"/>
          </a:p>
          <a:p>
            <a:pPr marL="109726" indent="0">
              <a:buNone/>
            </a:pPr>
            <a:r>
              <a:rPr lang="en-US" sz="1400" dirty="0" smtClean="0"/>
              <a:t>(</a:t>
            </a:r>
            <a:r>
              <a:rPr lang="en-US" sz="1400" dirty="0"/>
              <a:t>b) </a:t>
            </a:r>
            <a:r>
              <a:rPr lang="en-US" sz="1400" dirty="0" smtClean="0"/>
              <a:t>	By </a:t>
            </a:r>
            <a:r>
              <a:rPr lang="en-US" sz="1400" dirty="0"/>
              <a:t>the same logic, a loss on a disposal of a non-current asset (arising through </a:t>
            </a:r>
            <a:r>
              <a:rPr lang="en-US" sz="1400" dirty="0" smtClean="0"/>
              <a:t>	under provision of depreciation</a:t>
            </a:r>
            <a:r>
              <a:rPr lang="en-US" sz="1400" dirty="0"/>
              <a:t>) needs to be added back and a profit deducted.</a:t>
            </a:r>
          </a:p>
          <a:p>
            <a:pPr marL="109726" indent="0">
              <a:buNone/>
            </a:pPr>
            <a:endParaRPr lang="en-US" sz="1400" dirty="0" smtClean="0"/>
          </a:p>
          <a:p>
            <a:pPr marL="109726" indent="0">
              <a:buNone/>
            </a:pPr>
            <a:r>
              <a:rPr lang="en-US" sz="1400" dirty="0" smtClean="0"/>
              <a:t>(</a:t>
            </a:r>
            <a:r>
              <a:rPr lang="en-US" sz="1400" dirty="0"/>
              <a:t>c) </a:t>
            </a:r>
            <a:r>
              <a:rPr lang="en-US" sz="1400" dirty="0" smtClean="0"/>
              <a:t>	An </a:t>
            </a:r>
            <a:r>
              <a:rPr lang="en-US" sz="1400" dirty="0"/>
              <a:t>increase in inventories means less cash – you have spent cash on buying inventory.</a:t>
            </a:r>
          </a:p>
          <a:p>
            <a:pPr marL="109726" indent="0">
              <a:buNone/>
            </a:pPr>
            <a:endParaRPr lang="en-US" sz="1400" dirty="0" smtClean="0"/>
          </a:p>
          <a:p>
            <a:pPr marL="109726" indent="0">
              <a:buNone/>
            </a:pPr>
            <a:r>
              <a:rPr lang="en-US" sz="1400" dirty="0" smtClean="0"/>
              <a:t>(</a:t>
            </a:r>
            <a:r>
              <a:rPr lang="en-US" sz="1400" dirty="0"/>
              <a:t>d) </a:t>
            </a:r>
            <a:r>
              <a:rPr lang="en-US" sz="1400" dirty="0" smtClean="0"/>
              <a:t>	An </a:t>
            </a:r>
            <a:r>
              <a:rPr lang="en-US" sz="1400" dirty="0"/>
              <a:t>increase in receivables means the company's customers have not paid as much, and </a:t>
            </a:r>
            <a:r>
              <a:rPr lang="en-US" sz="1400" dirty="0" smtClean="0"/>
              <a:t>	therefore there </a:t>
            </a:r>
            <a:r>
              <a:rPr lang="en-US" sz="1400" dirty="0"/>
              <a:t>is less cash.</a:t>
            </a:r>
          </a:p>
          <a:p>
            <a:pPr marL="109726" indent="0">
              <a:buNone/>
            </a:pPr>
            <a:endParaRPr lang="en-US" sz="1400" dirty="0" smtClean="0"/>
          </a:p>
          <a:p>
            <a:pPr marL="109726" indent="0">
              <a:buNone/>
            </a:pPr>
            <a:r>
              <a:rPr lang="en-US" sz="1400" dirty="0" smtClean="0"/>
              <a:t>(</a:t>
            </a:r>
            <a:r>
              <a:rPr lang="en-US" sz="1400" dirty="0"/>
              <a:t>e) </a:t>
            </a:r>
            <a:r>
              <a:rPr lang="en-US" sz="1400" dirty="0" smtClean="0"/>
              <a:t>	If </a:t>
            </a:r>
            <a:r>
              <a:rPr lang="en-US" sz="1400" dirty="0"/>
              <a:t>we pay off payables, causing the figure to decrease, again, we have less cash.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4924-7CC3-4BF6-9C5C-A8E770D15754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1" descr="image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153912"/>
            <a:ext cx="1447800" cy="64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803850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931" y="381000"/>
            <a:ext cx="8229600" cy="6858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INDIRECT METHOD EXAMPLE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0" y="1084997"/>
            <a:ext cx="6172200" cy="482487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4924-7CC3-4BF6-9C5C-A8E770D15754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1" descr="image00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6153912"/>
            <a:ext cx="1447800" cy="64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934421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1706"/>
            <a:ext cx="8229600" cy="6858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INDIRECT METHOD – SOME LOGICS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8780"/>
            <a:ext cx="8229600" cy="4325112"/>
          </a:xfrm>
        </p:spPr>
        <p:txBody>
          <a:bodyPr>
            <a:normAutofit fontScale="85000" lnSpcReduction="10000"/>
          </a:bodyPr>
          <a:lstStyle/>
          <a:p>
            <a:pPr marL="109726" indent="0">
              <a:buNone/>
            </a:pPr>
            <a:r>
              <a:rPr lang="en-US" dirty="0"/>
              <a:t>Note that in the indirect method version of the statement, the following items are treated in a way </a:t>
            </a:r>
            <a:r>
              <a:rPr lang="en-US" dirty="0" smtClean="0"/>
              <a:t>that might </a:t>
            </a:r>
            <a:r>
              <a:rPr lang="en-US" dirty="0"/>
              <a:t>seem confusing, but the treatment is logical if you think in terms of cash</a:t>
            </a:r>
            <a:r>
              <a:rPr lang="en-US" dirty="0" smtClean="0"/>
              <a:t>:</a:t>
            </a:r>
          </a:p>
          <a:p>
            <a:pPr marL="109726" indent="0">
              <a:buNone/>
            </a:pPr>
            <a:endParaRPr lang="en-US" dirty="0"/>
          </a:p>
          <a:p>
            <a:pPr marL="860425" indent="-750888">
              <a:buAutoNum type="alphaLcParenBoth"/>
            </a:pPr>
            <a:r>
              <a:rPr lang="en-US" dirty="0" smtClean="0"/>
              <a:t>Increase </a:t>
            </a:r>
            <a:r>
              <a:rPr lang="en-US" dirty="0"/>
              <a:t>in inventory is treated as negative (in brackets). </a:t>
            </a:r>
            <a:r>
              <a:rPr lang="en-US" dirty="0" smtClean="0"/>
              <a:t>This </a:t>
            </a:r>
            <a:r>
              <a:rPr lang="en-US" dirty="0"/>
              <a:t>is because it represents a </a:t>
            </a:r>
            <a:r>
              <a:rPr lang="en-US" dirty="0" smtClean="0"/>
              <a:t>cash outflow</a:t>
            </a:r>
            <a:r>
              <a:rPr lang="en-US" dirty="0"/>
              <a:t>; cash is being spent on inventory</a:t>
            </a:r>
            <a:r>
              <a:rPr lang="en-US" dirty="0" smtClean="0"/>
              <a:t>.</a:t>
            </a:r>
          </a:p>
          <a:p>
            <a:pPr marL="566926" indent="-457200">
              <a:buAutoNum type="alphaLcParenBoth"/>
            </a:pPr>
            <a:endParaRPr lang="en-US" dirty="0"/>
          </a:p>
          <a:p>
            <a:pPr marL="109726" indent="0">
              <a:buNone/>
            </a:pPr>
            <a:r>
              <a:rPr lang="en-US" dirty="0" smtClean="0"/>
              <a:t>(</a:t>
            </a:r>
            <a:r>
              <a:rPr lang="en-US" dirty="0"/>
              <a:t>b</a:t>
            </a:r>
            <a:r>
              <a:rPr lang="en-US" dirty="0" smtClean="0"/>
              <a:t>)	 </a:t>
            </a:r>
            <a:r>
              <a:rPr lang="en-US" dirty="0"/>
              <a:t>An increase in receivables would be treated as negative </a:t>
            </a:r>
            <a:r>
              <a:rPr lang="en-US" dirty="0" smtClean="0"/>
              <a:t>	for the </a:t>
            </a:r>
            <a:r>
              <a:rPr lang="en-US" dirty="0"/>
              <a:t>same reasons; more </a:t>
            </a:r>
            <a:r>
              <a:rPr lang="en-US" dirty="0" smtClean="0"/>
              <a:t>receivables means </a:t>
            </a:r>
            <a:r>
              <a:rPr lang="en-US" dirty="0"/>
              <a:t>less cash</a:t>
            </a:r>
            <a:r>
              <a:rPr lang="en-US" dirty="0" smtClean="0"/>
              <a:t>.</a:t>
            </a:r>
          </a:p>
          <a:p>
            <a:pPr marL="109726" indent="0">
              <a:buNone/>
            </a:pPr>
            <a:endParaRPr lang="en-US" dirty="0"/>
          </a:p>
          <a:p>
            <a:pPr marL="109726" indent="0">
              <a:buNone/>
            </a:pPr>
            <a:r>
              <a:rPr lang="en-US" dirty="0"/>
              <a:t>(c) </a:t>
            </a:r>
            <a:r>
              <a:rPr lang="en-US" dirty="0" smtClean="0"/>
              <a:t>	By </a:t>
            </a:r>
            <a:r>
              <a:rPr lang="en-US" dirty="0"/>
              <a:t>contrast an increase in payables is positive because cash is </a:t>
            </a:r>
            <a:r>
              <a:rPr lang="en-US" dirty="0" smtClean="0"/>
              <a:t>	being </a:t>
            </a:r>
            <a:r>
              <a:rPr lang="en-US" dirty="0"/>
              <a:t>retained and not used </a:t>
            </a:r>
            <a:r>
              <a:rPr lang="en-US" dirty="0" smtClean="0"/>
              <a:t>to settle </a:t>
            </a:r>
            <a:r>
              <a:rPr lang="en-US" dirty="0"/>
              <a:t>accounts payable. </a:t>
            </a:r>
            <a:r>
              <a:rPr lang="en-US" dirty="0" smtClean="0"/>
              <a:t>	Consequently</a:t>
            </a:r>
            <a:r>
              <a:rPr lang="en-US" dirty="0"/>
              <a:t>, more cash remains in the business.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4924-7CC3-4BF6-9C5C-A8E770D15754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1" descr="image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153912"/>
            <a:ext cx="1447800" cy="64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457433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98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DIRECT VERSUS INDIRECT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8780"/>
            <a:ext cx="8229600" cy="4325112"/>
          </a:xfrm>
        </p:spPr>
        <p:txBody>
          <a:bodyPr>
            <a:normAutofit/>
          </a:bodyPr>
          <a:lstStyle/>
          <a:p>
            <a:pPr marL="109726" indent="0">
              <a:buNone/>
            </a:pPr>
            <a:r>
              <a:rPr lang="en-US" dirty="0" smtClean="0"/>
              <a:t>The </a:t>
            </a:r>
            <a:r>
              <a:rPr lang="en-US" dirty="0"/>
              <a:t>direct method is </a:t>
            </a:r>
            <a:r>
              <a:rPr lang="en-US" dirty="0">
                <a:solidFill>
                  <a:srgbClr val="0070C0"/>
                </a:solidFill>
              </a:rPr>
              <a:t>encouraged</a:t>
            </a:r>
            <a:r>
              <a:rPr lang="en-US" dirty="0"/>
              <a:t> where the necessary information is not too costly to obtain, but </a:t>
            </a:r>
            <a:r>
              <a:rPr lang="en-US" dirty="0" smtClean="0"/>
              <a:t>IAS 7 </a:t>
            </a:r>
            <a:r>
              <a:rPr lang="en-US" dirty="0"/>
              <a:t>does not demand it. It could be argued that companies ought to monitor their cash flows </a:t>
            </a:r>
            <a:r>
              <a:rPr lang="en-US" dirty="0" smtClean="0"/>
              <a:t>carefully enough </a:t>
            </a:r>
            <a:r>
              <a:rPr lang="en-US" dirty="0"/>
              <a:t>on an ongoing basis to be able to use the direct method at minimal extra cost.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4924-7CC3-4BF6-9C5C-A8E770D15754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1" descr="image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153912"/>
            <a:ext cx="1447800" cy="64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650292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03730" y="1143000"/>
            <a:ext cx="7391400" cy="42141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45459" y="457200"/>
            <a:ext cx="8229600" cy="6858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Learning Objective (s)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45459" y="1467880"/>
            <a:ext cx="7467600" cy="4325112"/>
          </a:xfrm>
        </p:spPr>
        <p:txBody>
          <a:bodyPr/>
          <a:lstStyle/>
          <a:p>
            <a:pPr lvl="0"/>
            <a:r>
              <a:rPr lang="en-US" dirty="0" smtClean="0"/>
              <a:t>To understand how to prepare statement of cash flow and its techniques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To understand requirements under IAS 7.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9DC6-B49A-43E8-9064-11A9FA5CE4D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0" name="Picture 1" descr="image00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61801"/>
            <a:ext cx="1524000" cy="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51298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COMPONENTS OF CASH AND CASH EQUIVALENTS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8780"/>
            <a:ext cx="8229600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components of cash and cash equivalents are disclosed and a reconciliation presented, </a:t>
            </a:r>
            <a:r>
              <a:rPr lang="en-US" dirty="0" smtClean="0"/>
              <a:t>showing the </a:t>
            </a:r>
            <a:r>
              <a:rPr lang="en-US" dirty="0"/>
              <a:t>amounts in the statement of cash flows reconciled with the equivalent items reported in </a:t>
            </a:r>
            <a:r>
              <a:rPr lang="en-US" dirty="0" smtClean="0"/>
              <a:t>the statement </a:t>
            </a:r>
            <a:r>
              <a:rPr lang="en-US" dirty="0"/>
              <a:t>of financial position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We also disclose the accounting policy used to decide the items included in cash and </a:t>
            </a:r>
            <a:r>
              <a:rPr lang="en-US" dirty="0" smtClean="0"/>
              <a:t>cash equivalents</a:t>
            </a:r>
            <a:r>
              <a:rPr lang="en-US" dirty="0"/>
              <a:t>, in accordance with IAS 1 </a:t>
            </a:r>
            <a:r>
              <a:rPr lang="en-US" i="1" dirty="0"/>
              <a:t>Presentation of Financial Statements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4924-7CC3-4BF6-9C5C-A8E770D15754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1" descr="image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153912"/>
            <a:ext cx="1447800" cy="64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229060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06156"/>
            <a:ext cx="8229600" cy="94164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PREPARING STATEMENT OF CASH FLOW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- INDIRECT METHOD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8780"/>
            <a:ext cx="8229600" cy="4325112"/>
          </a:xfrm>
        </p:spPr>
        <p:txBody>
          <a:bodyPr>
            <a:noAutofit/>
          </a:bodyPr>
          <a:lstStyle/>
          <a:p>
            <a:pPr algn="ctr"/>
            <a:endParaRPr lang="en-US" sz="4800" b="1" dirty="0" smtClean="0"/>
          </a:p>
          <a:p>
            <a:pPr marL="109726" indent="0" algn="ctr">
              <a:buNone/>
            </a:pPr>
            <a:r>
              <a:rPr lang="en-US" sz="4800" b="1" dirty="0" smtClean="0"/>
              <a:t>GENERAL STEPS</a:t>
            </a:r>
          </a:p>
          <a:p>
            <a:pPr marL="109726" indent="0" algn="ctr">
              <a:buNone/>
            </a:pPr>
            <a:r>
              <a:rPr lang="en-US" sz="4800" b="1" dirty="0" smtClean="0"/>
              <a:t>(Please adapt)</a:t>
            </a:r>
            <a:endParaRPr lang="en-US" sz="4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4924-7CC3-4BF6-9C5C-A8E770D15754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1" descr="image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153912"/>
            <a:ext cx="1447800" cy="64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343260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922"/>
            <a:ext cx="8610600" cy="6137990"/>
          </a:xfrm>
        </p:spPr>
        <p:txBody>
          <a:bodyPr>
            <a:noAutofit/>
          </a:bodyPr>
          <a:lstStyle/>
          <a:p>
            <a:pPr marL="109726" indent="0">
              <a:buNone/>
            </a:pPr>
            <a:r>
              <a:rPr lang="en-US" sz="1600" b="1" dirty="0"/>
              <a:t>Step 1 </a:t>
            </a:r>
            <a:r>
              <a:rPr lang="en-US" sz="1600" dirty="0"/>
              <a:t>Set out the </a:t>
            </a:r>
            <a:r>
              <a:rPr lang="en-US" sz="1600" dirty="0" smtClean="0"/>
              <a:t>FORMAT </a:t>
            </a:r>
            <a:r>
              <a:rPr lang="en-US" sz="1600" dirty="0"/>
              <a:t>statement of cash </a:t>
            </a:r>
            <a:r>
              <a:rPr lang="en-US" sz="1600" dirty="0" smtClean="0"/>
              <a:t>flows. </a:t>
            </a:r>
            <a:r>
              <a:rPr lang="en-US" sz="1600" b="1" dirty="0" smtClean="0">
                <a:solidFill>
                  <a:srgbClr val="FF4409"/>
                </a:solidFill>
              </a:rPr>
              <a:t>YOU MUST REMEMBER THIS</a:t>
            </a:r>
            <a:r>
              <a:rPr lang="en-US" sz="1600" dirty="0" smtClean="0">
                <a:solidFill>
                  <a:srgbClr val="FF4409"/>
                </a:solidFill>
              </a:rPr>
              <a:t>!</a:t>
            </a:r>
            <a:endParaRPr lang="en-US" sz="1600" dirty="0">
              <a:solidFill>
                <a:srgbClr val="FF4409"/>
              </a:solidFill>
            </a:endParaRPr>
          </a:p>
          <a:p>
            <a:pPr marL="109726" indent="0">
              <a:buNone/>
            </a:pPr>
            <a:endParaRPr lang="en-US" sz="1600" dirty="0"/>
          </a:p>
          <a:p>
            <a:pPr marL="109726" indent="0">
              <a:buNone/>
            </a:pPr>
            <a:r>
              <a:rPr lang="en-US" sz="1600" b="1" dirty="0"/>
              <a:t>Step 2 </a:t>
            </a:r>
            <a:r>
              <a:rPr lang="en-US" sz="1600" dirty="0"/>
              <a:t>Begin with the reconciliation of profit before tax to net cash from operating activities </a:t>
            </a:r>
            <a:r>
              <a:rPr lang="en-US" sz="1600" dirty="0" smtClean="0"/>
              <a:t>as far </a:t>
            </a:r>
            <a:r>
              <a:rPr lang="en-US" sz="1600" dirty="0"/>
              <a:t>as possible. When preparing the statement from statements of financial position, </a:t>
            </a:r>
            <a:r>
              <a:rPr lang="en-US" sz="1600" dirty="0" smtClean="0"/>
              <a:t>you may </a:t>
            </a:r>
            <a:r>
              <a:rPr lang="en-US" sz="1600" dirty="0"/>
              <a:t>have to calculate such items as depreciation, profit or loss on sale of </a:t>
            </a:r>
            <a:r>
              <a:rPr lang="en-US" sz="1600" dirty="0" smtClean="0"/>
              <a:t>non-current assets</a:t>
            </a:r>
            <a:r>
              <a:rPr lang="en-US" sz="1600" dirty="0"/>
              <a:t>, profit for the year and tax paid (see Step 4). </a:t>
            </a:r>
            <a:endParaRPr lang="en-US" sz="1600" dirty="0" smtClean="0"/>
          </a:p>
          <a:p>
            <a:pPr marL="109726" indent="0">
              <a:buNone/>
            </a:pPr>
            <a:endParaRPr lang="en-US" sz="1600" dirty="0"/>
          </a:p>
          <a:p>
            <a:pPr marL="109726" indent="0">
              <a:buNone/>
            </a:pPr>
            <a:r>
              <a:rPr lang="en-US" sz="1600" dirty="0" smtClean="0"/>
              <a:t>Note </a:t>
            </a:r>
            <a:r>
              <a:rPr lang="en-US" sz="1600" dirty="0"/>
              <a:t>that you may not </a:t>
            </a:r>
            <a:r>
              <a:rPr lang="en-US" sz="1600" dirty="0" smtClean="0"/>
              <a:t>be given </a:t>
            </a:r>
            <a:r>
              <a:rPr lang="en-US" sz="1600" dirty="0"/>
              <a:t>the tax charge in the statement of profit or loss. You will then have to assume </a:t>
            </a:r>
            <a:r>
              <a:rPr lang="en-US" sz="1600" dirty="0" smtClean="0"/>
              <a:t>that </a:t>
            </a:r>
            <a:r>
              <a:rPr lang="en-US" sz="1600" b="1" dirty="0" smtClean="0"/>
              <a:t>the </a:t>
            </a:r>
            <a:r>
              <a:rPr lang="en-US" sz="1600" b="1" dirty="0">
                <a:solidFill>
                  <a:srgbClr val="FF4409"/>
                </a:solidFill>
              </a:rPr>
              <a:t>tax paid in the year is last year's year-end liability and calculate the charge as </a:t>
            </a:r>
            <a:r>
              <a:rPr lang="en-US" sz="1600" b="1" dirty="0" smtClean="0">
                <a:solidFill>
                  <a:srgbClr val="FF4409"/>
                </a:solidFill>
              </a:rPr>
              <a:t>the balancing </a:t>
            </a:r>
            <a:r>
              <a:rPr lang="en-US" sz="1600" b="1" dirty="0">
                <a:solidFill>
                  <a:srgbClr val="FF4409"/>
                </a:solidFill>
              </a:rPr>
              <a:t>figure</a:t>
            </a:r>
            <a:r>
              <a:rPr lang="en-US" sz="1600" b="1" dirty="0" smtClean="0">
                <a:solidFill>
                  <a:srgbClr val="FF4409"/>
                </a:solidFill>
              </a:rPr>
              <a:t>. Use “T” a/c.</a:t>
            </a:r>
            <a:endParaRPr lang="en-US" sz="1600" b="1" dirty="0">
              <a:solidFill>
                <a:srgbClr val="FF4409"/>
              </a:solidFill>
            </a:endParaRPr>
          </a:p>
          <a:p>
            <a:pPr marL="109726" indent="0">
              <a:buNone/>
            </a:pPr>
            <a:endParaRPr lang="en-US" sz="1600" dirty="0" smtClean="0"/>
          </a:p>
          <a:p>
            <a:pPr marL="109726" indent="0">
              <a:buNone/>
            </a:pPr>
            <a:r>
              <a:rPr lang="en-US" sz="1600" b="1" dirty="0" smtClean="0"/>
              <a:t>Step </a:t>
            </a:r>
            <a:r>
              <a:rPr lang="en-US" sz="1600" b="1" dirty="0"/>
              <a:t>3 </a:t>
            </a:r>
            <a:r>
              <a:rPr lang="en-US" sz="1600" b="1" dirty="0" smtClean="0"/>
              <a:t>Use the statement of financial position, calculate the movement in changes in working capital </a:t>
            </a:r>
            <a:r>
              <a:rPr lang="en-US" sz="1600" dirty="0" smtClean="0"/>
              <a:t>i.e. the increase/decrease in receivable/payables balances, stock balance etc.</a:t>
            </a:r>
          </a:p>
          <a:p>
            <a:pPr marL="109726" indent="0">
              <a:buNone/>
            </a:pPr>
            <a:endParaRPr lang="en-US" sz="1600" b="1" dirty="0"/>
          </a:p>
          <a:p>
            <a:pPr marL="109726" indent="0">
              <a:buNone/>
            </a:pPr>
            <a:r>
              <a:rPr lang="en-US" sz="1600" b="1" dirty="0" smtClean="0"/>
              <a:t>Step 4.</a:t>
            </a:r>
            <a:r>
              <a:rPr lang="en-US" sz="1600" dirty="0" smtClean="0"/>
              <a:t> </a:t>
            </a:r>
            <a:r>
              <a:rPr lang="en-US" sz="1600" b="1" dirty="0" smtClean="0"/>
              <a:t>Calculate</a:t>
            </a:r>
            <a:r>
              <a:rPr lang="en-US" sz="1600" dirty="0" smtClean="0"/>
              <a:t> </a:t>
            </a:r>
            <a:r>
              <a:rPr lang="en-US" sz="1600" dirty="0"/>
              <a:t>the cash flow figures for </a:t>
            </a:r>
            <a:r>
              <a:rPr lang="en-US" sz="1600" dirty="0" smtClean="0"/>
              <a:t>dividends </a:t>
            </a:r>
            <a:r>
              <a:rPr lang="en-US" sz="1600" dirty="0"/>
              <a:t>paid, purchase or sale of non-current assets</a:t>
            </a:r>
            <a:r>
              <a:rPr lang="en-US" sz="1600" dirty="0" smtClean="0"/>
              <a:t>, Issue </a:t>
            </a:r>
            <a:r>
              <a:rPr lang="en-US" sz="1600" dirty="0"/>
              <a:t>of shares and repayment of loans if these are not already given to </a:t>
            </a:r>
            <a:r>
              <a:rPr lang="en-US" sz="1600" dirty="0" smtClean="0"/>
              <a:t>you. Use </a:t>
            </a:r>
            <a:r>
              <a:rPr lang="en-US" sz="1600" b="1" dirty="0" smtClean="0">
                <a:solidFill>
                  <a:srgbClr val="FF4409"/>
                </a:solidFill>
              </a:rPr>
              <a:t>T </a:t>
            </a:r>
            <a:r>
              <a:rPr lang="en-US" sz="1600" b="1" dirty="0">
                <a:solidFill>
                  <a:srgbClr val="FF4409"/>
                </a:solidFill>
              </a:rPr>
              <a:t>accounts </a:t>
            </a:r>
            <a:r>
              <a:rPr lang="en-US" sz="1600" dirty="0" smtClean="0"/>
              <a:t>or reconciliation </a:t>
            </a:r>
            <a:r>
              <a:rPr lang="en-US" sz="1600" dirty="0"/>
              <a:t>workings: the opening balance in the statement of financial position </a:t>
            </a:r>
            <a:r>
              <a:rPr lang="en-US" sz="1600" dirty="0" smtClean="0"/>
              <a:t>will reconcile </a:t>
            </a:r>
            <a:r>
              <a:rPr lang="en-US" sz="1600" dirty="0"/>
              <a:t>to the closing balance in the statement of financial position by way of profit </a:t>
            </a:r>
            <a:r>
              <a:rPr lang="en-US" sz="1600" dirty="0" smtClean="0"/>
              <a:t>or loss </a:t>
            </a:r>
            <a:r>
              <a:rPr lang="en-US" sz="1600" dirty="0"/>
              <a:t>items and cash flows</a:t>
            </a:r>
            <a:r>
              <a:rPr lang="en-US" sz="1600" dirty="0" smtClean="0"/>
              <a:t>.</a:t>
            </a:r>
          </a:p>
          <a:p>
            <a:pPr marL="109726" indent="0">
              <a:buNone/>
            </a:pPr>
            <a:endParaRPr lang="en-US" sz="1600" dirty="0"/>
          </a:p>
          <a:p>
            <a:pPr marL="109726" indent="0">
              <a:buNone/>
            </a:pPr>
            <a:r>
              <a:rPr lang="en-US" sz="1600" dirty="0" smtClean="0"/>
              <a:t>If </a:t>
            </a:r>
            <a:r>
              <a:rPr lang="en-US" sz="1600" dirty="0"/>
              <a:t>you are not given the profit figure, you will need to calculate this amount. </a:t>
            </a:r>
            <a:r>
              <a:rPr lang="en-US" sz="1600" dirty="0" smtClean="0"/>
              <a:t>Using opening </a:t>
            </a:r>
            <a:r>
              <a:rPr lang="en-US" sz="1600" dirty="0"/>
              <a:t>and closing retained earnings, the taxation charge and dividends paid, you </a:t>
            </a:r>
            <a:r>
              <a:rPr lang="en-US" sz="1600" dirty="0" smtClean="0"/>
              <a:t>will be </a:t>
            </a:r>
            <a:r>
              <a:rPr lang="en-US" sz="1600" dirty="0"/>
              <a:t>able to calculate profit for the year as the balancing figure to put in the net profit </a:t>
            </a:r>
            <a:r>
              <a:rPr lang="en-US" sz="1600" dirty="0" smtClean="0"/>
              <a:t>to net </a:t>
            </a:r>
            <a:r>
              <a:rPr lang="en-US" sz="1600" dirty="0"/>
              <a:t>cash flow from operating activities section</a:t>
            </a:r>
            <a:r>
              <a:rPr lang="en-US" sz="1600" dirty="0" smtClean="0"/>
              <a:t>.</a:t>
            </a:r>
          </a:p>
          <a:p>
            <a:pPr marL="109726" indent="0">
              <a:buNone/>
            </a:pPr>
            <a:endParaRPr lang="en-US" sz="1600" dirty="0"/>
          </a:p>
          <a:p>
            <a:pPr marL="109726" indent="0">
              <a:buNone/>
            </a:pP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4924-7CC3-4BF6-9C5C-A8E770D1575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7408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92714"/>
            <a:ext cx="8458200" cy="6137990"/>
          </a:xfrm>
        </p:spPr>
        <p:txBody>
          <a:bodyPr>
            <a:noAutofit/>
          </a:bodyPr>
          <a:lstStyle/>
          <a:p>
            <a:pPr marL="109726" indent="0">
              <a:buNone/>
            </a:pPr>
            <a:r>
              <a:rPr lang="en-US" sz="1600" b="1" dirty="0"/>
              <a:t>Step 5 </a:t>
            </a:r>
            <a:r>
              <a:rPr lang="en-US" sz="1600" dirty="0"/>
              <a:t>You will now be able to </a:t>
            </a:r>
            <a:r>
              <a:rPr lang="en-US" sz="1600" b="1" dirty="0"/>
              <a:t>complete the statement </a:t>
            </a:r>
            <a:r>
              <a:rPr lang="en-US" sz="1600" dirty="0"/>
              <a:t>by correctly inserting the figures given </a:t>
            </a:r>
            <a:r>
              <a:rPr lang="en-US" sz="1600" dirty="0" smtClean="0"/>
              <a:t>or calculated </a:t>
            </a:r>
            <a:r>
              <a:rPr lang="en-US" sz="1600" dirty="0"/>
              <a:t>above. </a:t>
            </a:r>
          </a:p>
          <a:p>
            <a:pPr marL="109726" indent="0">
              <a:buNone/>
            </a:pPr>
            <a:endParaRPr lang="en-US" sz="1600" b="1" dirty="0"/>
          </a:p>
          <a:p>
            <a:pPr marL="109726" indent="0">
              <a:buNone/>
            </a:pPr>
            <a:r>
              <a:rPr lang="en-US" sz="1600" b="1" dirty="0" smtClean="0"/>
              <a:t>Step 6 Net</a:t>
            </a:r>
            <a:r>
              <a:rPr lang="en-US" sz="1600" dirty="0" smtClean="0"/>
              <a:t> all balances from the operating, financing &amp; investing activities and arrive at net increase/decrease in cash &amp; cash equivalents</a:t>
            </a:r>
            <a:endParaRPr lang="en-US" sz="1600" dirty="0"/>
          </a:p>
          <a:p>
            <a:pPr marL="109726" indent="0">
              <a:buNone/>
            </a:pPr>
            <a:endParaRPr lang="en-US" sz="1600" dirty="0"/>
          </a:p>
          <a:p>
            <a:pPr marL="109726" indent="0">
              <a:buNone/>
            </a:pPr>
            <a:r>
              <a:rPr lang="en-US" sz="1600" b="1" dirty="0"/>
              <a:t>Step </a:t>
            </a:r>
            <a:r>
              <a:rPr lang="en-US" sz="1600" b="1" dirty="0" smtClean="0"/>
              <a:t>7 Add the opening cash </a:t>
            </a:r>
            <a:r>
              <a:rPr lang="en-US" sz="1600" dirty="0" smtClean="0"/>
              <a:t>balance to the net increase/decrease in cash &amp; cash equivalents and arrive at closing cash balance </a:t>
            </a:r>
          </a:p>
          <a:p>
            <a:pPr marL="109726" indent="0">
              <a:buNone/>
            </a:pPr>
            <a:endParaRPr lang="en-US" sz="1600" dirty="0" smtClean="0"/>
          </a:p>
          <a:p>
            <a:pPr marL="109726" indent="0">
              <a:buNone/>
            </a:pPr>
            <a:r>
              <a:rPr lang="en-US" sz="1600" b="1" dirty="0" smtClean="0"/>
              <a:t>Step </a:t>
            </a:r>
            <a:r>
              <a:rPr lang="en-US" sz="1600" b="1" dirty="0"/>
              <a:t>8</a:t>
            </a:r>
            <a:r>
              <a:rPr lang="en-US" sz="1600" b="1" dirty="0" smtClean="0"/>
              <a:t> Check the closing cash &amp; cash equivalents numbers </a:t>
            </a:r>
            <a:r>
              <a:rPr lang="en-US" sz="1600" dirty="0" smtClean="0"/>
              <a:t>and make sure it agrees with the one shown on the Balance Sheet (statement of financial position)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4924-7CC3-4BF6-9C5C-A8E770D15754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1" descr="image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153912"/>
            <a:ext cx="1447800" cy="64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870001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55812" y="1418486"/>
            <a:ext cx="7315200" cy="411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555812" y="540303"/>
            <a:ext cx="8229600" cy="6858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Learning Outcome (s)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At the end of this lesson, students must be able to:</a:t>
            </a:r>
          </a:p>
          <a:p>
            <a:pPr lvl="0"/>
            <a:r>
              <a:rPr lang="en-US" dirty="0" smtClean="0"/>
              <a:t>Prepare full set of statement of cash flow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Appreciate IAS 7 requirements and its application.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9DC6-B49A-43E8-9064-11A9FA5CE4D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074" name="Picture 1" descr="image00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6153912"/>
            <a:ext cx="1447800" cy="64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9533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STATEMENT OF CASH FLOW?</a:t>
            </a:r>
            <a:endParaRPr lang="en-US" sz="3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8780"/>
            <a:ext cx="8229600" cy="4325112"/>
          </a:xfrm>
        </p:spPr>
        <p:txBody>
          <a:bodyPr>
            <a:normAutofit fontScale="92500" lnSpcReduction="10000"/>
          </a:bodyPr>
          <a:lstStyle/>
          <a:p>
            <a:pPr marL="109726" indent="0">
              <a:buNone/>
            </a:pPr>
            <a:endParaRPr lang="en-US" dirty="0" smtClean="0"/>
          </a:p>
          <a:p>
            <a:pPr marL="109726" indent="0">
              <a:buNone/>
            </a:pPr>
            <a:r>
              <a:rPr lang="en-US" dirty="0" smtClean="0"/>
              <a:t>The </a:t>
            </a:r>
            <a:r>
              <a:rPr lang="en-US" dirty="0"/>
              <a:t>statement of cash flows shows all movements of cash and cash equivalents into and out of </a:t>
            </a:r>
            <a:r>
              <a:rPr lang="en-US" dirty="0" smtClean="0"/>
              <a:t>a business </a:t>
            </a:r>
            <a:r>
              <a:rPr lang="en-US" dirty="0"/>
              <a:t>during the accounting period. </a:t>
            </a:r>
            <a:endParaRPr lang="en-US" dirty="0" smtClean="0"/>
          </a:p>
          <a:p>
            <a:pPr marL="109726" indent="0">
              <a:buNone/>
            </a:pPr>
            <a:endParaRPr lang="en-US" dirty="0"/>
          </a:p>
          <a:p>
            <a:pPr marL="109726" indent="0">
              <a:buNone/>
            </a:pPr>
            <a:r>
              <a:rPr lang="en-US" dirty="0" smtClean="0"/>
              <a:t>These </a:t>
            </a:r>
            <a:r>
              <a:rPr lang="en-US" dirty="0"/>
              <a:t>cash flows are classified into </a:t>
            </a:r>
            <a:endParaRPr lang="en-US" dirty="0" smtClean="0"/>
          </a:p>
          <a:p>
            <a:pPr marL="109726" indent="0">
              <a:buNone/>
            </a:pPr>
            <a:r>
              <a:rPr lang="en-US" b="1" dirty="0" smtClean="0"/>
              <a:t>Operating activities</a:t>
            </a:r>
          </a:p>
          <a:p>
            <a:pPr marL="109726" indent="0">
              <a:buNone/>
            </a:pPr>
            <a:r>
              <a:rPr lang="en-US" b="1" dirty="0" smtClean="0"/>
              <a:t>Investing activities and </a:t>
            </a:r>
          </a:p>
          <a:p>
            <a:pPr marL="109726" indent="0">
              <a:buNone/>
            </a:pPr>
            <a:r>
              <a:rPr lang="en-US" b="1" dirty="0" smtClean="0"/>
              <a:t>Financing </a:t>
            </a:r>
            <a:r>
              <a:rPr lang="en-US" b="1" dirty="0"/>
              <a:t>activities. </a:t>
            </a:r>
            <a:endParaRPr lang="en-US" b="1" dirty="0" smtClean="0"/>
          </a:p>
          <a:p>
            <a:pPr marL="109726" indent="0">
              <a:buNone/>
            </a:pPr>
            <a:endParaRPr lang="en-US" dirty="0"/>
          </a:p>
          <a:p>
            <a:pPr marL="109726" indent="0">
              <a:buNone/>
            </a:pPr>
            <a:r>
              <a:rPr lang="en-US" dirty="0" smtClean="0"/>
              <a:t>The </a:t>
            </a:r>
            <a:r>
              <a:rPr lang="en-US" dirty="0"/>
              <a:t>cash flows for each of these are </a:t>
            </a:r>
            <a:r>
              <a:rPr lang="en-US" b="1" dirty="0" smtClean="0"/>
              <a:t>totaled</a:t>
            </a:r>
            <a:r>
              <a:rPr lang="en-US" dirty="0" smtClean="0"/>
              <a:t> </a:t>
            </a:r>
            <a:r>
              <a:rPr lang="en-US" dirty="0"/>
              <a:t>to give the net </a:t>
            </a:r>
            <a:r>
              <a:rPr lang="en-US" b="1" dirty="0">
                <a:solidFill>
                  <a:srgbClr val="FF0000"/>
                </a:solidFill>
              </a:rPr>
              <a:t>inflow</a:t>
            </a:r>
            <a:r>
              <a:rPr lang="en-US" dirty="0"/>
              <a:t> or </a:t>
            </a:r>
            <a:r>
              <a:rPr lang="en-US" b="1" dirty="0">
                <a:solidFill>
                  <a:srgbClr val="FF0000"/>
                </a:solidFill>
              </a:rPr>
              <a:t>outflow</a:t>
            </a:r>
            <a:r>
              <a:rPr lang="en-US" dirty="0"/>
              <a:t> </a:t>
            </a:r>
            <a:r>
              <a:rPr lang="en-US" dirty="0" smtClean="0"/>
              <a:t>of cash </a:t>
            </a:r>
            <a:r>
              <a:rPr lang="en-US" dirty="0"/>
              <a:t>for the period.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4924-7CC3-4BF6-9C5C-A8E770D15754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1" descr="image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153912"/>
            <a:ext cx="1447800" cy="64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03952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1706"/>
            <a:ext cx="8229600" cy="6858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IAS 7 STATEMENT OF CASH FLOW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8780"/>
            <a:ext cx="8229600" cy="4325112"/>
          </a:xfrm>
        </p:spPr>
        <p:txBody>
          <a:bodyPr>
            <a:normAutofit fontScale="92500" lnSpcReduction="20000"/>
          </a:bodyPr>
          <a:lstStyle/>
          <a:p>
            <a:pPr marL="109726" indent="0">
              <a:buNone/>
            </a:pPr>
            <a:r>
              <a:rPr lang="en-US" dirty="0"/>
              <a:t>The aim of IAS 7 is to provide information to users of financial statements about an entity's ability </a:t>
            </a:r>
            <a:r>
              <a:rPr lang="en-US" dirty="0" smtClean="0"/>
              <a:t>to generate </a:t>
            </a:r>
            <a:r>
              <a:rPr lang="en-US" dirty="0"/>
              <a:t>cash and cash equivalents. </a:t>
            </a:r>
            <a:endParaRPr lang="en-US" dirty="0" smtClean="0"/>
          </a:p>
          <a:p>
            <a:pPr marL="109726" indent="0">
              <a:buNone/>
            </a:pPr>
            <a:endParaRPr lang="en-US" dirty="0"/>
          </a:p>
          <a:p>
            <a:pPr marL="109726" indent="0">
              <a:buNone/>
            </a:pPr>
            <a:r>
              <a:rPr lang="en-US" dirty="0" smtClean="0"/>
              <a:t>The </a:t>
            </a:r>
            <a:r>
              <a:rPr lang="en-US" dirty="0"/>
              <a:t>statement of cash flows provides historical </a:t>
            </a:r>
            <a:r>
              <a:rPr lang="en-US" dirty="0" smtClean="0"/>
              <a:t>information about </a:t>
            </a:r>
            <a:r>
              <a:rPr lang="en-US" dirty="0"/>
              <a:t>cash and cash equivalents, classifying cash flows between </a:t>
            </a:r>
            <a:r>
              <a:rPr lang="en-US" dirty="0">
                <a:solidFill>
                  <a:srgbClr val="FF0000"/>
                </a:solidFill>
              </a:rPr>
              <a:t>operating, investing and </a:t>
            </a:r>
            <a:r>
              <a:rPr lang="en-US" dirty="0" smtClean="0">
                <a:solidFill>
                  <a:srgbClr val="FF0000"/>
                </a:solidFill>
              </a:rPr>
              <a:t>financing activities</a:t>
            </a:r>
            <a:r>
              <a:rPr lang="en-US" dirty="0" smtClean="0"/>
              <a:t> </a:t>
            </a:r>
            <a:r>
              <a:rPr lang="en-US" dirty="0"/>
              <a:t>which readers can use to make predictions of future cash flows</a:t>
            </a:r>
            <a:r>
              <a:rPr lang="en-US" dirty="0" smtClean="0"/>
              <a:t>.</a:t>
            </a:r>
          </a:p>
          <a:p>
            <a:pPr marL="109726" indent="0">
              <a:buNone/>
            </a:pPr>
            <a:endParaRPr lang="en-US" dirty="0"/>
          </a:p>
          <a:p>
            <a:pPr marL="109726" indent="0">
              <a:buNone/>
            </a:pPr>
            <a:r>
              <a:rPr lang="en-US" dirty="0"/>
              <a:t>A statement of cash flows is presented as an integral part of an entity's financial statements. All </a:t>
            </a:r>
            <a:r>
              <a:rPr lang="en-US" dirty="0" smtClean="0"/>
              <a:t>types of </a:t>
            </a:r>
            <a:r>
              <a:rPr lang="en-US" dirty="0"/>
              <a:t>entity can provide useful information about cash flows as the need for cash is universal, </a:t>
            </a:r>
            <a:r>
              <a:rPr lang="en-US" dirty="0" smtClean="0"/>
              <a:t>whatever the </a:t>
            </a:r>
            <a:r>
              <a:rPr lang="en-US" dirty="0"/>
              <a:t>nature of their revenue-producing activities. All entities are required by the Standard </a:t>
            </a:r>
            <a:r>
              <a:rPr lang="en-US" dirty="0" smtClean="0"/>
              <a:t>to produce </a:t>
            </a:r>
            <a:r>
              <a:rPr lang="en-US" dirty="0"/>
              <a:t>a statement of cash flows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4924-7CC3-4BF6-9C5C-A8E770D15754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1" descr="image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153912"/>
            <a:ext cx="1447800" cy="64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096032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98600"/>
            <a:ext cx="8229600" cy="6858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BENEFITS OF CASH FLOW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8780"/>
            <a:ext cx="8229600" cy="432511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Statements </a:t>
            </a:r>
            <a:r>
              <a:rPr lang="en-US" dirty="0"/>
              <a:t>of cash flows should be used in conjunction with the rest of the financial statements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Information about cash flows helps users gain further understanding of the change in net assets, of </a:t>
            </a:r>
            <a:r>
              <a:rPr lang="en-US" dirty="0" smtClean="0"/>
              <a:t>the entity's </a:t>
            </a:r>
            <a:r>
              <a:rPr lang="en-US" dirty="0"/>
              <a:t>financial position (liquidity and solvency) and of the entity's ability to adapt to </a:t>
            </a:r>
            <a:r>
              <a:rPr lang="en-US" dirty="0" smtClean="0"/>
              <a:t>changing circumstances </a:t>
            </a:r>
            <a:r>
              <a:rPr lang="en-US" dirty="0"/>
              <a:t>by adjusting the amount and timing of cash flows.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Statements </a:t>
            </a:r>
            <a:r>
              <a:rPr lang="en-US" dirty="0"/>
              <a:t>of cash flows </a:t>
            </a:r>
            <a:r>
              <a:rPr lang="en-US" dirty="0" smtClean="0"/>
              <a:t>enhance comparability </a:t>
            </a:r>
            <a:r>
              <a:rPr lang="en-US" dirty="0"/>
              <a:t>as they are not affected by differing accounting policies used for the same type </a:t>
            </a:r>
            <a:r>
              <a:rPr lang="en-US" dirty="0" smtClean="0"/>
              <a:t>of transactions </a:t>
            </a:r>
            <a:r>
              <a:rPr lang="en-US" dirty="0"/>
              <a:t>or events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Cash flow information of a historical nature can be used as an indicator of the amount, timing </a:t>
            </a:r>
            <a:r>
              <a:rPr lang="en-US" dirty="0" smtClean="0"/>
              <a:t>and certainty </a:t>
            </a:r>
            <a:r>
              <a:rPr lang="en-US" dirty="0"/>
              <a:t>of future cash flows. The relationship between profit and cash flows can be analysed </a:t>
            </a:r>
            <a:r>
              <a:rPr lang="en-US" dirty="0" smtClean="0"/>
              <a:t>and shown. </a:t>
            </a:r>
            <a:r>
              <a:rPr lang="en-US" dirty="0"/>
              <a:t>All this information helps users of accounts make decisions.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4924-7CC3-4BF6-9C5C-A8E770D15754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1" descr="image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153912"/>
            <a:ext cx="1447800" cy="64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281587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601" y="1"/>
            <a:ext cx="6777137" cy="68854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4924-7CC3-4BF6-9C5C-A8E770D15754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1" descr="image00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6153912"/>
            <a:ext cx="1447800" cy="64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457223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512980"/>
            <a:ext cx="8229600" cy="6858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KEY POINTS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344626"/>
            <a:ext cx="8229600" cy="432511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Cash comprises cash on hand and demand deposits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Cash equivalents are </a:t>
            </a:r>
            <a:r>
              <a:rPr lang="en-US" dirty="0">
                <a:solidFill>
                  <a:srgbClr val="FF0000"/>
                </a:solidFill>
              </a:rPr>
              <a:t>short-term, highly liquid investments that are readily convertible to </a:t>
            </a:r>
            <a:r>
              <a:rPr lang="en-US" dirty="0" smtClean="0">
                <a:solidFill>
                  <a:srgbClr val="FF0000"/>
                </a:solidFill>
              </a:rPr>
              <a:t>known amounts </a:t>
            </a:r>
            <a:r>
              <a:rPr lang="en-US" dirty="0">
                <a:solidFill>
                  <a:srgbClr val="FF0000"/>
                </a:solidFill>
              </a:rPr>
              <a:t>of cash and which are subject to an insignificant risk of changes in value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smtClean="0"/>
              <a:t>Example cash at bank, short term deposits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Cash flows are inflows and outflows of cash and cash equivalents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Operating activities </a:t>
            </a:r>
            <a:r>
              <a:rPr lang="en-US" dirty="0"/>
              <a:t>are the principal revenue-producing activities of the entity and other </a:t>
            </a:r>
            <a:r>
              <a:rPr lang="en-US" dirty="0" smtClean="0"/>
              <a:t>activities that </a:t>
            </a:r>
            <a:r>
              <a:rPr lang="en-US" dirty="0"/>
              <a:t>are not investing or financing activities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Investing activities </a:t>
            </a:r>
            <a:r>
              <a:rPr lang="en-US" dirty="0"/>
              <a:t>are the acquisition and disposal of non-current assets and other investments </a:t>
            </a:r>
            <a:r>
              <a:rPr lang="en-US" dirty="0" smtClean="0"/>
              <a:t>not included </a:t>
            </a:r>
            <a:r>
              <a:rPr lang="en-US" dirty="0"/>
              <a:t>in cash equivalents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Financing activities </a:t>
            </a:r>
            <a:r>
              <a:rPr lang="en-US" dirty="0"/>
              <a:t>are activities that result in changes in the size and composition of the </a:t>
            </a:r>
            <a:r>
              <a:rPr lang="en-US" dirty="0" smtClean="0"/>
              <a:t>equity capital </a:t>
            </a:r>
            <a:r>
              <a:rPr lang="en-US" dirty="0"/>
              <a:t>and borrowings of the entity.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4924-7CC3-4BF6-9C5C-A8E770D15754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1" descr="image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153912"/>
            <a:ext cx="1447800" cy="64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814151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153"/>
            <a:ext cx="8229600" cy="6858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OPERATING ACTIVITIES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8780"/>
            <a:ext cx="8229600" cy="432511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Key </a:t>
            </a:r>
            <a:r>
              <a:rPr lang="en-US" dirty="0"/>
              <a:t>part of the statement of cash flows because it shows whether, and to </a:t>
            </a:r>
            <a:r>
              <a:rPr lang="en-US" dirty="0" smtClean="0"/>
              <a:t>what extent</a:t>
            </a:r>
            <a:r>
              <a:rPr lang="en-US" dirty="0"/>
              <a:t>, companies can generate cash from </a:t>
            </a:r>
            <a:r>
              <a:rPr lang="en-US" b="1" dirty="0">
                <a:solidFill>
                  <a:srgbClr val="FF0000"/>
                </a:solidFill>
              </a:rPr>
              <a:t>their operations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/>
              <a:t>of the components of cash flows from operating activities will be those items which </a:t>
            </a:r>
            <a:r>
              <a:rPr lang="en-US" dirty="0" smtClean="0"/>
              <a:t>determine the </a:t>
            </a:r>
            <a:r>
              <a:rPr lang="en-US" dirty="0"/>
              <a:t>net profit or loss of the entity, i.e. they relate to its main revenue-producing activities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Examples </a:t>
            </a:r>
            <a:r>
              <a:rPr lang="en-US" dirty="0"/>
              <a:t>of cash flows from operating </a:t>
            </a:r>
            <a:r>
              <a:rPr lang="en-US" dirty="0" smtClean="0"/>
              <a:t>activities (direct method):</a:t>
            </a:r>
            <a:endParaRPr lang="en-US" dirty="0"/>
          </a:p>
          <a:p>
            <a:pPr marL="109726" indent="0">
              <a:buNone/>
            </a:pPr>
            <a:r>
              <a:rPr lang="en-US" dirty="0" smtClean="0"/>
              <a:t>	(</a:t>
            </a:r>
            <a:r>
              <a:rPr lang="en-US" dirty="0"/>
              <a:t>a) cash receipts from the sale of goods and the rendering of services;</a:t>
            </a:r>
          </a:p>
          <a:p>
            <a:pPr marL="109726" indent="0">
              <a:buNone/>
            </a:pPr>
            <a:r>
              <a:rPr lang="en-US" dirty="0" smtClean="0"/>
              <a:t>	(</a:t>
            </a:r>
            <a:r>
              <a:rPr lang="en-US" dirty="0"/>
              <a:t>b) cash receipts from royalties, fees, commissions and other revenue;</a:t>
            </a:r>
          </a:p>
          <a:p>
            <a:pPr marL="109726" indent="0">
              <a:buNone/>
            </a:pPr>
            <a:r>
              <a:rPr lang="en-US" dirty="0" smtClean="0"/>
              <a:t>	(</a:t>
            </a:r>
            <a:r>
              <a:rPr lang="en-US" dirty="0"/>
              <a:t>c) cash payments to suppliers for goods and services; and</a:t>
            </a:r>
          </a:p>
          <a:p>
            <a:pPr marL="109726" indent="0">
              <a:buNone/>
            </a:pPr>
            <a:r>
              <a:rPr lang="en-US" dirty="0" smtClean="0"/>
              <a:t>	(</a:t>
            </a:r>
            <a:r>
              <a:rPr lang="en-US" dirty="0"/>
              <a:t>d) cash payments to and on behalf of employees</a:t>
            </a:r>
            <a:r>
              <a:rPr lang="en-US" dirty="0" smtClean="0"/>
              <a:t>.</a:t>
            </a:r>
          </a:p>
          <a:p>
            <a:pPr marL="109726" indent="0">
              <a:buNone/>
            </a:pPr>
            <a:endParaRPr lang="en-US" dirty="0"/>
          </a:p>
          <a:p>
            <a:r>
              <a:rPr lang="en-US" dirty="0"/>
              <a:t>Certain items are included in the net profit or loss which are not operational cash flows, for </a:t>
            </a:r>
            <a:r>
              <a:rPr lang="en-US" dirty="0" smtClean="0"/>
              <a:t>example the </a:t>
            </a:r>
            <a:r>
              <a:rPr lang="en-US" dirty="0"/>
              <a:t>profit or loss on the sale of a piece of plant will be included in net profit or loss, but the cash </a:t>
            </a:r>
            <a:r>
              <a:rPr lang="en-US" dirty="0" smtClean="0"/>
              <a:t>flows will </a:t>
            </a:r>
            <a:r>
              <a:rPr lang="en-US" dirty="0"/>
              <a:t>be classed as investing.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4924-7CC3-4BF6-9C5C-A8E770D15754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1" descr="image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153912"/>
            <a:ext cx="1447800" cy="64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777501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ATION_ID" val="6150"/>
  <p:tag name="PRESENTER_PREVIEW_END" val="9"/>
  <p:tag name="LMS_COMPLETION_TITLE" val="180610"/>
  <p:tag name="LMS_COMPLETION_ID" val="180610"/>
  <p:tag name="LMS_COMPLETION_VERSION" val="1.0"/>
  <p:tag name="LMS_COMPLETION_DURATION" val="01:00:00"/>
  <p:tag name="LMS_COMPLETION_SCO_TITLE" val="180610"/>
  <p:tag name="LMS_COMPLETION_SCO_ID" val="180610"/>
  <p:tag name="LMS_COMPLETION_EDITION" val="0"/>
  <p:tag name="LMS_COMPLETION_INTERACTION" val="272"/>
  <p:tag name="LMS_COMPLETION_THRESHOLD" val="14"/>
  <p:tag name="LMS_COMPLETION_METHOD" val="VIEW"/>
  <p:tag name="LMS_REPORTING" val="0"/>
  <p:tag name="LMS_DATA_SCORM" val="Yes"/>
  <p:tag name="ARTICULATE_REFERENCE_COUNT" val="1"/>
  <p:tag name="ARTICULATE_REFERENCE_TYPE_1" val="1"/>
  <p:tag name="ARTICULATE_REFERENCE_TITLE_1" val="The Nature of Management"/>
  <p:tag name="ARTICULATE_REFERENCE_1" val="C:\Documents and Settings\user\My Documents\adra\180610\180610\Chapter 1 Management.doc"/>
  <p:tag name="MMPROD_NEXTUNIQUEID" val="10009"/>
  <p:tag name="PRESENTATION_PLAYLIST_COUNT" val="0"/>
  <p:tag name="PRESENTATION_PRESENTER_SLIDE_LEVEL" val="0"/>
  <p:tag name="ARTICULATE_PRESENTER_VERSION" val="6"/>
  <p:tag name="PUBLISH_TITLE" val="061210"/>
  <p:tag name="ARTICULATE_PUBLISH_PATH" val="C:\Documents and Settings\user\My Documents\adra\i-station\intro to finance\Week 2"/>
  <p:tag name="ARTICULATE_LOGO" val="(None selected)"/>
  <p:tag name="ARTICULATE_PRESENTER" val="(None selected)"/>
  <p:tag name="ARTICULATE_PRESENTER_GUID" val="9869030842"/>
  <p:tag name="ARTICULATE_LMS" val="0"/>
  <p:tag name="ARTICULATE_TEMPLATE" val="Corporate Communications"/>
  <p:tag name="ARTICULATE_TEMPLATE_GUID" val="1a000000-6000-0000-b000-000000000001"/>
  <p:tag name="LMS_PUBLISH" val="No"/>
  <p:tag name="PRESENTER_PREVIEW_MODE" val="0"/>
  <p:tag name="PRESENTER_PREVIEW_START" val="1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70&quot;/&gt;&lt;/object&gt;&lt;object type=&quot;3&quot; unique_id=&quot;10006&quot;&gt;&lt;property id=&quot;20148&quot; value=&quot;5&quot;/&gt;&lt;property id=&quot;20300&quot; value=&quot;Slide 3&quot;/&gt;&lt;property id=&quot;20307&quot; value=&quot;271&quot;/&gt;&lt;/object&gt;&lt;object type=&quot;3&quot; unique_id=&quot;10009&quot;&gt;&lt;property id=&quot;20148&quot; value=&quot;5&quot;/&gt;&lt;property id=&quot;20300&quot; value=&quot;Slide 24&quot;/&gt;&lt;property id=&quot;20307&quot; value=&quot;269&quot;/&gt;&lt;/object&gt;&lt;object type=&quot;3&quot; unique_id=&quot;10010&quot;&gt;&lt;property id=&quot;20148&quot; value=&quot;5&quot;/&gt;&lt;property id=&quot;20300&quot; value=&quot;Slide 25&quot;/&gt;&lt;property id=&quot;20307&quot; value=&quot;274&quot;/&gt;&lt;/object&gt;&lt;object type=&quot;3&quot; unique_id=&quot;10091&quot;&gt;&lt;property id=&quot;20148&quot; value=&quot;5&quot;/&gt;&lt;property id=&quot;20300&quot; value=&quot;Slide 4 - &amp;quot;Financial Statements&amp;quot;&quot;/&gt;&lt;property id=&quot;20307&quot; value=&quot;275&quot;/&gt;&lt;/object&gt;&lt;object type=&quot;3&quot; unique_id=&quot;10156&quot;&gt;&lt;property id=&quot;20148&quot; value=&quot;5&quot;/&gt;&lt;property id=&quot;20300&quot; value=&quot;Slide 5 - &amp;quot;Balance Sheet Statements&amp;quot;&quot;/&gt;&lt;property id=&quot;20307&quot; value=&quot;276&quot;/&gt;&lt;/object&gt;&lt;object type=&quot;3&quot; unique_id=&quot;10238&quot;&gt;&lt;property id=&quot;20148&quot; value=&quot;5&quot;/&gt;&lt;property id=&quot;20300&quot; value=&quot;Slide 7 - &amp;quot;Income Statements&amp;quot;&quot;/&gt;&lt;property id=&quot;20307&quot; value=&quot;277&quot;/&gt;&lt;/object&gt;&lt;object type=&quot;3&quot; unique_id=&quot;11353&quot;&gt;&lt;property id=&quot;20148&quot; value=&quot;5&quot;/&gt;&lt;property id=&quot;20300&quot; value=&quot;Slide 9&quot;/&gt;&lt;property id=&quot;20307&quot; value=&quot;289&quot;/&gt;&lt;/object&gt;&lt;object type=&quot;3&quot; unique_id=&quot;11354&quot;&gt;&lt;property id=&quot;20148&quot; value=&quot;5&quot;/&gt;&lt;property id=&quot;20300&quot; value=&quot;Slide 10&quot;/&gt;&lt;property id=&quot;20307&quot; value=&quot;288&quot;/&gt;&lt;/object&gt;&lt;object type=&quot;3&quot; unique_id=&quot;11569&quot;&gt;&lt;property id=&quot;20148&quot; value=&quot;5&quot;/&gt;&lt;property id=&quot;20300&quot; value=&quot;Slide 6&quot;/&gt;&lt;property id=&quot;20307&quot; value=&quot;290&quot;/&gt;&lt;/object&gt;&lt;object type=&quot;3&quot; unique_id=&quot;11635&quot;&gt;&lt;property id=&quot;20148&quot; value=&quot;5&quot;/&gt;&lt;property id=&quot;20300&quot; value=&quot;Slide 8&quot;/&gt;&lt;property id=&quot;20307&quot; value=&quot;291&quot;/&gt;&lt;/object&gt;&lt;object type=&quot;3&quot; unique_id=&quot;11734&quot;&gt;&lt;property id=&quot;20148&quot; value=&quot;5&quot;/&gt;&lt;property id=&quot;20300&quot; value=&quot;Slide 11&quot;/&gt;&lt;property id=&quot;20307&quot; value=&quot;292&quot;/&gt;&lt;/object&gt;&lt;object type=&quot;3&quot; unique_id=&quot;11870&quot;&gt;&lt;property id=&quot;20148&quot; value=&quot;5&quot;/&gt;&lt;property id=&quot;20300&quot; value=&quot;Slide 12&quot;/&gt;&lt;property id=&quot;20307&quot; value=&quot;293&quot;/&gt;&lt;/object&gt;&lt;object type=&quot;3&quot; unique_id=&quot;11871&quot;&gt;&lt;property id=&quot;20148&quot; value=&quot;5&quot;/&gt;&lt;property id=&quot;20300&quot; value=&quot;Slide 13&quot;/&gt;&lt;property id=&quot;20307&quot; value=&quot;294&quot;/&gt;&lt;/object&gt;&lt;object type=&quot;3&quot; unique_id=&quot;11957&quot;&gt;&lt;property id=&quot;20148&quot; value=&quot;5&quot;/&gt;&lt;property id=&quot;20300&quot; value=&quot;Slide 14&quot;/&gt;&lt;property id=&quot;20307&quot; value=&quot;295&quot;/&gt;&lt;/object&gt;&lt;object type=&quot;3&quot; unique_id=&quot;12030&quot;&gt;&lt;property id=&quot;20148&quot; value=&quot;5&quot;/&gt;&lt;property id=&quot;20300&quot; value=&quot;Slide 15&quot;/&gt;&lt;property id=&quot;20307&quot; value=&quot;296&quot;/&gt;&lt;/object&gt;&lt;object type=&quot;3&quot; unique_id=&quot;12183&quot;&gt;&lt;property id=&quot;20148&quot; value=&quot;5&quot;/&gt;&lt;property id=&quot;20300&quot; value=&quot;Slide 16&quot;/&gt;&lt;property id=&quot;20307&quot; value=&quot;297&quot;/&gt;&lt;/object&gt;&lt;object type=&quot;3&quot; unique_id=&quot;12184&quot;&gt;&lt;property id=&quot;20148&quot; value=&quot;5&quot;/&gt;&lt;property id=&quot;20300&quot; value=&quot;Slide 17&quot;/&gt;&lt;property id=&quot;20307&quot; value=&quot;298&quot;/&gt;&lt;/object&gt;&lt;object type=&quot;3&quot; unique_id=&quot;12227&quot;&gt;&lt;property id=&quot;20148&quot; value=&quot;5&quot;/&gt;&lt;property id=&quot;20300&quot; value=&quot;Slide 18&quot;/&gt;&lt;property id=&quot;20307&quot; value=&quot;299&quot;/&gt;&lt;/object&gt;&lt;object type=&quot;3&quot; unique_id=&quot;12228&quot;&gt;&lt;property id=&quot;20148&quot; value=&quot;5&quot;/&gt;&lt;property id=&quot;20300&quot; value=&quot;Slide 19&quot;/&gt;&lt;property id=&quot;20307&quot; value=&quot;300&quot;/&gt;&lt;/object&gt;&lt;object type=&quot;3&quot; unique_id=&quot;12321&quot;&gt;&lt;property id=&quot;20148&quot; value=&quot;5&quot;/&gt;&lt;property id=&quot;20300&quot; value=&quot;Slide 20&quot;/&gt;&lt;property id=&quot;20307&quot; value=&quot;301&quot;/&gt;&lt;/object&gt;&lt;object type=&quot;3&quot; unique_id=&quot;12322&quot;&gt;&lt;property id=&quot;20148&quot; value=&quot;5&quot;/&gt;&lt;property id=&quot;20300&quot; value=&quot;Slide 21&quot;/&gt;&lt;property id=&quot;20307&quot; value=&quot;302&quot;/&gt;&lt;/object&gt;&lt;object type=&quot;3&quot; unique_id=&quot;12323&quot;&gt;&lt;property id=&quot;20148&quot; value=&quot;5&quot;/&gt;&lt;property id=&quot;20300&quot; value=&quot;Slide 22&quot;/&gt;&lt;property id=&quot;20307&quot; value=&quot;303&quot;/&gt;&lt;/object&gt;&lt;object type=&quot;3&quot; unique_id=&quot;12610&quot;&gt;&lt;property id=&quot;20148&quot; value=&quot;5&quot;/&gt;&lt;property id=&quot;20300&quot; value=&quot;Slide 23 - &amp;quot;Tutorial&amp;quot;&quot;/&gt;&lt;property id=&quot;20307&quot; value=&quot;304&quot;/&gt;&lt;/object&gt;&lt;/object&gt;&lt;/object&gt;&lt;/database&gt;"/>
  <p:tag name="LAUNCHINNEWWINDOW" val="0"/>
  <p:tag name="LASTPUBLISHED" val="C:\Documents and Settings\user\My Documents\adra\i-station\intro to finance\Week 2\061210\player.html"/>
  <p:tag name="SECTOMILLISECCONVERTED" val="1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4ba121c-992c-4816-b39e-4e511075f572"/>
  <p:tag name="ELAPSEDTIME" val="10"/>
  <p:tag name="ARTICULATE_TITLE_TAG" val="Learning Objective"/>
  <p:tag name="ARTICULATE_SLIDE_PAUSE" val="0"/>
  <p:tag name="ARTICULATE_NAV_LEVEL" val="1"/>
  <p:tag name="ARTICULATE_PLAYLIST_ID" val="-1"/>
  <p:tag name="ARTICULATE_LOCK_SLIDE" val="0"/>
  <p:tag name="ANNOTATION_TYPE_1" val="2"/>
  <p:tag name="ANNOTATION_START_1" val="3.0"/>
  <p:tag name="ANNOTATION_END_1" val="3.0"/>
  <p:tag name="ANNOTATION_TOP_1" val="-34.8"/>
  <p:tag name="ANNOTATION_LEFT_1" val="-34.9"/>
  <p:tag name="ANNOTATION_WIDTH_1" val="645.7"/>
  <p:tag name="ANNOTATION_HEIGHT_1" val="501.6"/>
  <p:tag name="ANNOTATION_ANIMATION_1" val="4"/>
  <p:tag name="ANNOTATION_ROTATION_1" val="0"/>
  <p:tag name="ANNOTATION_SUB_TYPE_1" val="11"/>
  <p:tag name="ANNOTATION_LOOP_COUNT_1" val="1"/>
  <p:tag name="ANNOTATION_BOX_RADIUS_1" val="0"/>
  <p:tag name="ANNOTATION_SCALE_1" val="0"/>
  <p:tag name="ANNOTATION_BORDER_ALPHA_1" val="100"/>
  <p:tag name="ANNOTATION_BORDER_COLOR_1" val="16777215"/>
  <p:tag name="ANNOTATION_FILL_COLOR_1" val="855309"/>
  <p:tag name="ANNOTATION_FILL_ALPHA_1" val="50"/>
  <p:tag name="ANNOTATION_BORDER_WIDTH_1" val="2"/>
  <p:tag name="ANNOTATION_TYPE_2" val="2"/>
  <p:tag name="ANNOTATION_START_2" val="3.0"/>
  <p:tag name="ANNOTATION_TOP_2" val="115.5"/>
  <p:tag name="ANNOTATION_LEFT_2" val="55.8"/>
  <p:tag name="ANNOTATION_WIDTH_2" val="367.5"/>
  <p:tag name="ANNOTATION_HEIGHT_2" val="135.0"/>
  <p:tag name="ANNOTATION_ANIMATION_2" val="4"/>
  <p:tag name="ANNOTATION_ROTATION_2" val="0"/>
  <p:tag name="ANNOTATION_SUB_TYPE_2" val="11"/>
  <p:tag name="ANNOTATION_LOOP_COUNT_2" val="1"/>
  <p:tag name="ANNOTATION_BOX_RADIUS_2" val="5"/>
  <p:tag name="ANNOTATION_SCALE_2" val="0"/>
  <p:tag name="ANNOTATION_BORDER_ALPHA_2" val="100"/>
  <p:tag name="ANNOTATION_BORDER_COLOR_2" val="16777215"/>
  <p:tag name="ANNOTATION_FILL_COLOR_2" val="855309"/>
  <p:tag name="ANNOTATION_FILL_ALPHA_2" val="50"/>
  <p:tag name="ANNOTATION_BORDER_WIDTH_2" val="2"/>
  <p:tag name="ANNOTATION_COUNT" val="2"/>
  <p:tag name="ARTICULATE_SLIDE_NAV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"/>
  <p:tag name="ARTICULATE_SLIDE_GUID" val="1bda2017-3fb2-4e11-a3c3-dd79f8b7122e"/>
  <p:tag name="ARTICULATE_TITLE_TAG" val="Learning Outcome"/>
  <p:tag name="ARTICULATE_SLIDE_PAUSE" val="0"/>
  <p:tag name="ARTICULATE_NAV_LEVEL" val="1"/>
  <p:tag name="ARTICULATE_PLAYLIST_ID" val="-1"/>
  <p:tag name="ARTICULATE_LOCK_SLIDE" val="0"/>
  <p:tag name="ANNOTATION_TYPE_1" val="2"/>
  <p:tag name="ANNOTATION_START_1" val="4.3"/>
  <p:tag name="ANNOTATION_END_1" val="4.3"/>
  <p:tag name="ANNOTATION_TOP_1" val="-34.8"/>
  <p:tag name="ANNOTATION_LEFT_1" val="-34.9"/>
  <p:tag name="ANNOTATION_WIDTH_1" val="645.7"/>
  <p:tag name="ANNOTATION_HEIGHT_1" val="501.6"/>
  <p:tag name="ANNOTATION_ANIMATION_1" val="4"/>
  <p:tag name="ANNOTATION_ROTATION_1" val="0"/>
  <p:tag name="ANNOTATION_SUB_TYPE_1" val="11"/>
  <p:tag name="ANNOTATION_LOOP_COUNT_1" val="1"/>
  <p:tag name="ANNOTATION_BOX_RADIUS_1" val="0"/>
  <p:tag name="ANNOTATION_SCALE_1" val="0"/>
  <p:tag name="ANNOTATION_BORDER_ALPHA_1" val="100"/>
  <p:tag name="ANNOTATION_BORDER_COLOR_1" val="16777215"/>
  <p:tag name="ANNOTATION_FILL_COLOR_1" val="855309"/>
  <p:tag name="ANNOTATION_FILL_ALPHA_1" val="50"/>
  <p:tag name="ANNOTATION_BORDER_WIDTH_1" val="2"/>
  <p:tag name="ANNOTATION_TYPE_2" val="2"/>
  <p:tag name="ANNOTATION_START_2" val="4.3"/>
  <p:tag name="ANNOTATION_TOP_2" val="84.2"/>
  <p:tag name="ANNOTATION_LEFT_2" val="50.9"/>
  <p:tag name="ANNOTATION_WIDTH_2" val="484.6"/>
  <p:tag name="ANNOTATION_HEIGHT_2" val="288.7"/>
  <p:tag name="ANNOTATION_ANIMATION_2" val="4"/>
  <p:tag name="ANNOTATION_ROTATION_2" val="0"/>
  <p:tag name="ANNOTATION_SUB_TYPE_2" val="11"/>
  <p:tag name="ANNOTATION_LOOP_COUNT_2" val="1"/>
  <p:tag name="ANNOTATION_BOX_RADIUS_2" val="5"/>
  <p:tag name="ANNOTATION_SCALE_2" val="0"/>
  <p:tag name="ANNOTATION_BORDER_ALPHA_2" val="100"/>
  <p:tag name="ANNOTATION_BORDER_COLOR_2" val="16777215"/>
  <p:tag name="ANNOTATION_FILL_COLOR_2" val="855309"/>
  <p:tag name="ANNOTATION_FILL_ALPHA_2" val="50"/>
  <p:tag name="ANNOTATION_BORDER_WIDTH_2" val="2"/>
  <p:tag name="ANNOTATION_COUNT" val="2"/>
  <p:tag name="ARTICULATE_SLIDE_NAV" val="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GiTemp2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SEGiTemp2</Template>
  <TotalTime>6609</TotalTime>
  <Words>5798</Words>
  <Application>Microsoft Office PowerPoint</Application>
  <PresentationFormat>On-screen Show (4:3)</PresentationFormat>
  <Paragraphs>541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Georgia</vt:lpstr>
      <vt:lpstr>Times New Roman</vt:lpstr>
      <vt:lpstr>Wingdings 2</vt:lpstr>
      <vt:lpstr>SEGiTemp2</vt:lpstr>
      <vt:lpstr> </vt:lpstr>
      <vt:lpstr>Learning Objective (s)</vt:lpstr>
      <vt:lpstr>Learning Outcome (s)</vt:lpstr>
      <vt:lpstr>WHAT IS STATEMENT OF CASH FLOW?</vt:lpstr>
      <vt:lpstr>IAS 7 STATEMENT OF CASH FLOW</vt:lpstr>
      <vt:lpstr>BENEFITS OF CASH FLOW</vt:lpstr>
      <vt:lpstr>PowerPoint Presentation</vt:lpstr>
      <vt:lpstr>KEY POINTS</vt:lpstr>
      <vt:lpstr>OPERATING ACTIVITIES</vt:lpstr>
      <vt:lpstr>INVESTING ACTIVITIES</vt:lpstr>
      <vt:lpstr>FINANCING ACTIVITIES</vt:lpstr>
      <vt:lpstr>DIRECT METHOD</vt:lpstr>
      <vt:lpstr>DIRECT METHOD - EXAMPLE</vt:lpstr>
      <vt:lpstr>DIRECT METHOD – ANOTHER EXAMPLE</vt:lpstr>
      <vt:lpstr>INDIRECT METHOD</vt:lpstr>
      <vt:lpstr>INDIRECT METHOD</vt:lpstr>
      <vt:lpstr>INDIRECT METHOD EXAMPLE</vt:lpstr>
      <vt:lpstr>INDIRECT METHOD – SOME LOGICS</vt:lpstr>
      <vt:lpstr>DIRECT VERSUS INDIRECT </vt:lpstr>
      <vt:lpstr>COMPONENTS OF CASH AND CASH EQUIVALENTS </vt:lpstr>
      <vt:lpstr>PREPARING STATEMENT OF CASH FLOW - INDIRECT METHOD</vt:lpstr>
      <vt:lpstr>PowerPoint Presentation</vt:lpstr>
      <vt:lpstr>PowerPoint Presentation</vt:lpstr>
    </vt:vector>
  </TitlesOfParts>
  <Company>segikl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Sitti Hasinah Binti Abul Hassan</cp:lastModifiedBy>
  <cp:revision>675</cp:revision>
  <dcterms:created xsi:type="dcterms:W3CDTF">2010-06-15T10:22:09Z</dcterms:created>
  <dcterms:modified xsi:type="dcterms:W3CDTF">2025-01-06T02:26:49Z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150610</vt:lpwstr>
  </property>
  <property fmtid="{D5CDD505-2E9C-101B-9397-08002B2CF9AE}" pid="4" name="ArticulateGUID">
    <vt:lpwstr>1525338C-1B24-47BA-A87C-65B607FFA6A0</vt:lpwstr>
  </property>
  <property fmtid="{D5CDD505-2E9C-101B-9397-08002B2CF9AE}" pid="5" name="ArticulateProjectFull">
    <vt:lpwstr>D:\adra\i-station\LMS\guideline&amp;sample\template3.ppta</vt:lpwstr>
  </property>
</Properties>
</file>