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33"/>
  </p:notesMasterIdLst>
  <p:handoutMasterIdLst>
    <p:handoutMasterId r:id="rId34"/>
  </p:handoutMasterIdLst>
  <p:sldIdLst>
    <p:sldId id="324" r:id="rId2"/>
    <p:sldId id="270" r:id="rId3"/>
    <p:sldId id="271" r:id="rId4"/>
    <p:sldId id="296" r:id="rId5"/>
    <p:sldId id="297" r:id="rId6"/>
    <p:sldId id="298" r:id="rId7"/>
    <p:sldId id="299" r:id="rId8"/>
    <p:sldId id="300" r:id="rId9"/>
    <p:sldId id="304" r:id="rId10"/>
    <p:sldId id="275" r:id="rId11"/>
    <p:sldId id="272" r:id="rId12"/>
    <p:sldId id="310" r:id="rId13"/>
    <p:sldId id="311" r:id="rId14"/>
    <p:sldId id="285" r:id="rId15"/>
    <p:sldId id="286" r:id="rId16"/>
    <p:sldId id="287" r:id="rId17"/>
    <p:sldId id="288" r:id="rId18"/>
    <p:sldId id="289" r:id="rId19"/>
    <p:sldId id="322" r:id="rId20"/>
    <p:sldId id="323" r:id="rId21"/>
    <p:sldId id="290" r:id="rId22"/>
    <p:sldId id="291" r:id="rId23"/>
    <p:sldId id="292" r:id="rId24"/>
    <p:sldId id="293" r:id="rId25"/>
    <p:sldId id="294" r:id="rId26"/>
    <p:sldId id="315" r:id="rId27"/>
    <p:sldId id="316" r:id="rId28"/>
    <p:sldId id="317" r:id="rId29"/>
    <p:sldId id="318" r:id="rId30"/>
    <p:sldId id="319" r:id="rId31"/>
    <p:sldId id="320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3366"/>
    <a:srgbClr val="99CCFF"/>
    <a:srgbClr val="66FFFF"/>
    <a:srgbClr val="0DAEFF"/>
    <a:srgbClr val="8A0404"/>
    <a:srgbClr val="FFFFFF"/>
    <a:srgbClr val="FF4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743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164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62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91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90A801A2-CDD4-4D2F-B23F-B0FC8A009D01}" type="datetime1">
              <a:rPr lang="en-US" smtClean="0"/>
              <a:pPr/>
              <a:t>2/4/2025</a:t>
            </a:fld>
            <a:endParaRPr lang="en-US"/>
          </a:p>
        </p:txBody>
      </p:sp>
      <p:sp>
        <p:nvSpPr>
          <p:cNvPr id="291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/>
              <a:t>(c) LMS SEGi education group </a:t>
            </a:r>
            <a:endParaRPr lang="en-US"/>
          </a:p>
        </p:txBody>
      </p:sp>
      <p:sp>
        <p:nvSpPr>
          <p:cNvPr id="291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A139F7D5-B6B3-4855-A5E9-FF68D5848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979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3E91DE2-8217-41C9-9F57-BC6535771D86}" type="datetime1">
              <a:rPr lang="en-US" smtClean="0"/>
              <a:pPr/>
              <a:t>2/4/2025</a:t>
            </a:fld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/>
              <a:t>(c) LMS SEGi education group 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C2DC9A66-4243-42BC-9B6A-5C396A97A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69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6072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2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1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/>
                  <a:t>Pages 383–385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Other Ratios</a:t>
                </a:r>
              </a:p>
              <a:p>
                <a:endParaRPr lang="en-US" dirty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/>
                  <a:t>Basic earnings per share </a:t>
                </a:r>
                <a:r>
                  <a:rPr lang="en-US" dirty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/>
                  <a:t>Diluted earnings per share </a:t>
                </a:r>
                <a:r>
                  <a:rPr lang="en-US" dirty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/>
                  <a:t>Book value per share </a:t>
                </a:r>
                <a:r>
                  <a:rPr lang="en-US" dirty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/>
                  <a:t>Price-to-earnings ratio </a:t>
                </a:r>
                <a:r>
                  <a:rPr lang="en-US" dirty="0"/>
                  <a:t>(</a:t>
                </a:r>
                <a:r>
                  <a:rPr lang="en-US" b="1" dirty="0"/>
                  <a:t>PE</a:t>
                </a:r>
                <a:r>
                  <a:rPr lang="en-US" dirty="0"/>
                  <a:t> or </a:t>
                </a:r>
                <a:r>
                  <a:rPr lang="en-US" b="1" dirty="0"/>
                  <a:t>P/E</a:t>
                </a:r>
                <a:r>
                  <a:rPr lang="en-US" dirty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/>
                  <a:t>If earnings are the last four quarters, it is the </a:t>
                </a:r>
                <a:r>
                  <a:rPr lang="en-US" b="1" dirty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/>
                  <a:t>Pages 383–385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Other Ratios</a:t>
                </a:r>
              </a:p>
              <a:p>
                <a:endParaRPr lang="en-US" dirty="0"/>
              </a:p>
              <a:p>
                <a:r>
                  <a:rPr lang="en-US" dirty="0"/>
                  <a:t>Measures of Dividend Payment:</a:t>
                </a:r>
              </a:p>
              <a:p>
                <a:endParaRPr lang="en-US" dirty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ividends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per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share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DPS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)</m:t>
                            </m:r>
                          </m:e>
                        </m:mr>
                      </m:m>
                      <m:r>
                        <m:rPr>
                          <m:nor/>
                        </m:rPr>
                        <a:rPr lang="en-US" b="0" i="0" smtClean="0"/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Dividends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paid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Weighted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ordinary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" indent="0" algn="l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Dividend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payout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ratio</m:t>
                      </m:r>
                      <m:r>
                        <m:rPr>
                          <m:nor/>
                        </m:rPr>
                        <a:rPr lang="en-US" b="0" i="0" smtClean="0"/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Dividends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paid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attributable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Plowback ratio = 1 – Dividend payout ratio </a:t>
                </a:r>
              </a:p>
              <a:p>
                <a:pPr marL="1714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dirty="0"/>
                  <a:t>The proportion of earnings retained by the company.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Measures of Dividend Payment:</a:t>
                </a:r>
              </a:p>
              <a:p>
                <a:endParaRPr lang="en-US" dirty="0" smtClean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■8("</a:t>
                </a:r>
                <a:r>
                  <a:rPr lang="en-US" b="0" i="0" smtClean="0"/>
                  <a:t>Dividends per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@"</a:t>
                </a:r>
                <a:r>
                  <a:rPr lang="en-US" b="0" i="0" smtClean="0"/>
                  <a:t>share (DPS)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)"= " </a:t>
                </a:r>
                <a:r>
                  <a:rPr lang="en-US" b="0" i="0" smtClean="0"/>
                  <a:t> "Dividends paid to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Weighted average number of ordinary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9144" indent="0" algn="l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"Dividend payout ratio= " </a:t>
                </a:r>
                <a:r>
                  <a:rPr lang="en-US" b="0" i="0" smtClean="0"/>
                  <a:t> "Dividends paid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Net income attributable to common shares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 algn="l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r>
                  <a:rPr lang="en-US" dirty="0" smtClean="0"/>
                  <a:t>Plowback ratio = 1 – Dividend payout ratio </a:t>
                </a:r>
                <a:endParaRPr lang="en-US" dirty="0"/>
              </a:p>
              <a:p>
                <a:pPr marL="1714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dirty="0" smtClean="0"/>
                  <a:t>The proportion of earnings retained by the company.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LOS: Calculate and interpret book value of equity per share, price-to-earnings ratio, dividends per share, dividend payout ratio, and plowback ratio.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Pages 383–385</a:t>
            </a:r>
          </a:p>
          <a:p>
            <a:endParaRPr lang="en-US" sz="1400" dirty="0"/>
          </a:p>
          <a:p>
            <a:r>
              <a:rPr lang="en-US" sz="1400" dirty="0"/>
              <a:t>Example: Shareholder Ratios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Calculate the book value per share, P/E, dividends per share, dividend payout, and plowback ratio based on the following financial information: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 value of equity	$100 million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value of equity	$500 million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income		$30 million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Dividends		$12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million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shares	100 million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LOS: Calculate and interpret book value of equity per share, price-to-earnings ratio, dividends per share, dividend payout ratio, and plowback ratio.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Pages 383–385</a:t>
            </a:r>
          </a:p>
          <a:p>
            <a:endParaRPr lang="en-US" sz="1400" dirty="0"/>
          </a:p>
          <a:p>
            <a:r>
              <a:rPr lang="en-US" sz="1400" dirty="0"/>
              <a:t>Example: Shareholder Ratios</a:t>
            </a:r>
          </a:p>
          <a:p>
            <a:endParaRPr lang="en-US" dirty="0"/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 value per share = $1.00	</a:t>
            </a:r>
          </a:p>
          <a:p>
            <a:pPr lvl="1"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$1 of equity, per the books, for every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of stock.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P/E = 16.67	</a:t>
            </a:r>
          </a:p>
          <a:p>
            <a:pPr lvl="1"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market price of the stock is 16.67 times earnings per share.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Dividends per share = $0.12	</a:t>
            </a:r>
          </a:p>
          <a:p>
            <a:pPr lvl="1"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dividends paid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share of stock.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 payout ratio = 40%	</a:t>
            </a:r>
          </a:p>
          <a:p>
            <a:pPr lvl="1"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 of earnings paid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in the form of dividends.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Plowback ratio = 60%	</a:t>
            </a:r>
          </a:p>
          <a:p>
            <a:pPr lvl="1"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 of earnings retained by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28B192-B809-4C11-89D2-C6244E1BCC63}" type="slidenum">
              <a:rPr lang="en-US"/>
              <a:pPr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25E7AB-37A4-4748-BB42-6E882E3B4386}" type="datetime1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(c) LMS SEGi education group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801E68-6701-4AB1-AA76-1BD6A778AEF6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9F673F-EF66-406E-9EE1-CCD9397222FC}" type="datetime1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(c) LMS SEGi education group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4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7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389" tIns="0" rIns="19389" bIns="0" anchor="b"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53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4879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5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0" y="3897010"/>
            <a:ext cx="9144001" cy="10805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016914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178842" y="4044088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178842" y="4079256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112504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9000">
                <a:schemeClr val="bg2"/>
              </a:gs>
              <a:gs pos="100000">
                <a:schemeClr val="tx1">
                  <a:lumMod val="65000"/>
                  <a:lumOff val="35000"/>
                  <a:alpha val="88000"/>
                </a:schemeClr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2" name="Picture 21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1" y="762000"/>
            <a:ext cx="4091529" cy="160020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0" y="2401887"/>
            <a:ext cx="9144000" cy="131514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42739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/>
              <a:t>Subject’s Title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359402"/>
            <a:ext cx="9144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None/>
            </a:pPr>
            <a:r>
              <a:rPr lang="en-US" sz="1200" b="1" dirty="0">
                <a:cs typeface="Arial" charset="0"/>
              </a:rPr>
              <a:t>PowerPoint</a:t>
            </a:r>
            <a:r>
              <a:rPr lang="en-US" sz="1200" b="1" baseline="30000" dirty="0">
                <a:cs typeface="Arial" charset="0"/>
              </a:rPr>
              <a:t>®</a:t>
            </a:r>
            <a:r>
              <a:rPr lang="en-US" sz="1200" b="1" dirty="0">
                <a:cs typeface="Arial" charset="0"/>
              </a:rPr>
              <a:t> Slides</a:t>
            </a:r>
          </a:p>
          <a:p>
            <a:pPr algn="ctr" eaLnBrk="1" hangingPunct="1">
              <a:buNone/>
            </a:pPr>
            <a:r>
              <a:rPr lang="en-US" sz="1200" b="1" dirty="0">
                <a:cs typeface="Arial" charset="0"/>
              </a:rPr>
              <a:t>by Lecturer Name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9940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/>
              <a:t>Weekly Title</a:t>
            </a:r>
            <a:endParaRPr lang="en-MY" sz="2800" dirty="0"/>
          </a:p>
        </p:txBody>
      </p:sp>
      <p:sp>
        <p:nvSpPr>
          <p:cNvPr id="48" name="Rectangle 47"/>
          <p:cNvSpPr/>
          <p:nvPr/>
        </p:nvSpPr>
        <p:spPr>
          <a:xfrm rot="10800000" flipV="1">
            <a:off x="-36512" y="4016913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13752" y="4005064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 rot="10800000" flipV="1">
            <a:off x="3657956" y="401717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52" name="Rounded Rectangle 51"/>
          <p:cNvSpPr/>
          <p:nvPr/>
        </p:nvSpPr>
        <p:spPr bwMode="white">
          <a:xfrm rot="10800000">
            <a:off x="1929795" y="411250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53" name="Rounded Rectangle 52"/>
          <p:cNvSpPr/>
          <p:nvPr/>
        </p:nvSpPr>
        <p:spPr bwMode="white">
          <a:xfrm>
            <a:off x="2807444" y="3963345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54" name="Rounded Rectangle 53"/>
          <p:cNvSpPr/>
          <p:nvPr/>
        </p:nvSpPr>
        <p:spPr bwMode="white">
          <a:xfrm>
            <a:off x="42864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random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1816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1816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0" cy="533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FBFD4C49-1D2F-4A6B-AED7-5DB673F15210}" type="datetime3">
              <a:rPr lang="en-US" smtClean="0"/>
              <a:pPr>
                <a:buFontTx/>
                <a:buNone/>
              </a:pPr>
              <a:t>4 February 2025</a:t>
            </a:fld>
            <a:endParaRPr lang="en-US" dirty="0"/>
          </a:p>
        </p:txBody>
      </p:sp>
      <p:pic>
        <p:nvPicPr>
          <p:cNvPr id="16" name="Picture 15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8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1371601"/>
            <a:ext cx="7772400" cy="4759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fld id="{795E6CA1-2436-4ECF-8FBD-B6D676793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 advClick="0">
    <p:random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799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828799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7196136" y="612648"/>
            <a:ext cx="1871664" cy="457200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0" cy="533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6" name="Rectangle 6"/>
          <p:cNvSpPr>
            <a:spLocks noGrp="1" noChangeArrowheads="1"/>
          </p:cNvSpPr>
          <p:nvPr userDrawn="1">
            <p:ph type="dt" sz="half" idx="10"/>
          </p:nvPr>
        </p:nvSpPr>
        <p:spPr bwMode="auto">
          <a:xfrm>
            <a:off x="7196136" y="612648"/>
            <a:ext cx="187166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7F89A-021C-428B-9DC3-84D7A4312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7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00488"/>
            <a:ext cx="7772400" cy="1509712"/>
          </a:xfrm>
        </p:spPr>
        <p:txBody>
          <a:bodyPr anchor="t">
            <a:normAutofit/>
          </a:bodyPr>
          <a:lstStyle>
            <a:lvl1pPr marL="45720" indent="0" algn="ctr">
              <a:buNone/>
              <a:defRPr sz="2800" b="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9ACEF85B-1E15-4EB6-964E-A6636E0C0796}" type="datetime3">
              <a:rPr lang="en-US" smtClean="0"/>
              <a:pPr>
                <a:buFontTx/>
                <a:buNone/>
              </a:pPr>
              <a:t>4 February 2025</a:t>
            </a:fld>
            <a:endParaRPr lang="en-US" dirty="0"/>
          </a:p>
        </p:txBody>
      </p:sp>
      <p:pic>
        <p:nvPicPr>
          <p:cNvPr id="11" name="Picture 10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1" y="914400"/>
            <a:ext cx="4091529" cy="16002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799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828799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E625873A-F307-482C-A86B-7C7EFA549837}" type="datetime3">
              <a:rPr lang="en-US" smtClean="0"/>
              <a:pPr/>
              <a:t>4 February 2025</a:t>
            </a:fld>
            <a:endParaRPr lang="en-US"/>
          </a:p>
          <a:p>
            <a:endParaRPr 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>
            <a:noAutofit/>
          </a:bodyPr>
          <a:lstStyle>
            <a:lvl1pPr algn="l">
              <a:buNone/>
              <a:defRPr sz="2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390073"/>
          </a:xfrm>
        </p:spPr>
        <p:txBody>
          <a:bodyPr>
            <a:normAutofit/>
          </a:bodyPr>
          <a:lstStyle>
            <a:lvl1pPr marL="914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5102352" cy="5215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05599" y="76202"/>
            <a:ext cx="762001" cy="3657600"/>
          </a:xfrm>
        </p:spPr>
        <p:txBody>
          <a:bodyPr vert="vert270" lIns="45720" tIns="0" rIns="45720" anchor="t">
            <a:noAutofit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6002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2362200"/>
            <a:ext cx="3657600" cy="4038600"/>
          </a:xfrm>
        </p:spPr>
        <p:txBody>
          <a:bodyPr lIns="0" tIns="0" rIns="4572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8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4922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None/>
              <a:defRPr kumimoji="0"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fld id="{795E6CA1-2436-4ECF-8FBD-B6D676793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15" r:id="rId14"/>
    <p:sldLayoutId id="2147483816" r:id="rId15"/>
    <p:sldLayoutId id="2147483802" r:id="rId16"/>
    <p:sldLayoutId id="2147483850" r:id="rId17"/>
  </p:sldLayoutIdLst>
  <p:transition spd="slow">
    <p:random/>
  </p:transition>
  <p:hf hdr="0"/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4" descr="Enabling Promising Mind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09688"/>
            <a:ext cx="6381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 descr="SEGi University &amp; colleges_V2-01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04775"/>
            <a:ext cx="2362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5984875"/>
            <a:ext cx="24622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ubtitle 2"/>
          <p:cNvSpPr>
            <a:spLocks noGrp="1"/>
          </p:cNvSpPr>
          <p:nvPr>
            <p:ph type="subTitle" idx="1"/>
          </p:nvPr>
        </p:nvSpPr>
        <p:spPr>
          <a:xfrm>
            <a:off x="1483473" y="2737424"/>
            <a:ext cx="6400800" cy="7677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FIN2224 Financial Accounting 2</a:t>
            </a: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562270" y="1259085"/>
            <a:ext cx="8544719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Accounting &amp; Finance (Hons)</a:t>
            </a:r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8193" y="4270871"/>
            <a:ext cx="7567613" cy="1200329"/>
          </a:xfrm>
        </p:spPr>
        <p:txBody>
          <a:bodyPr>
            <a:spAutoFit/>
          </a:bodyPr>
          <a:lstStyle/>
          <a:p>
            <a:pPr algn="ctr" defTabSz="914378" eaLnBrk="0" hangingPunct="0"/>
            <a:b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972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348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537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726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915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103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20E5284-3679-42D2-84EF-F180FA1474EC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847" y="3726487"/>
            <a:ext cx="674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en-US" sz="4400" b="1" dirty="0">
                <a:solidFill>
                  <a:schemeClr val="bg1"/>
                </a:solidFill>
              </a:rPr>
              <a:t>Ratio Analysis</a:t>
            </a:r>
            <a:endParaRPr lang="en-MY" sz="4400" b="1" dirty="0"/>
          </a:p>
        </p:txBody>
      </p:sp>
    </p:spTree>
    <p:extLst>
      <p:ext uri="{BB962C8B-B14F-4D97-AF65-F5344CB8AC3E}">
        <p14:creationId xmlns:p14="http://schemas.microsoft.com/office/powerpoint/2010/main" val="840529466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62877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12648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Ratio Analysis - Definition and Concept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Financial ratio is mathematical explanation of the relationship between two items and is used to interpret the business account.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to provide  unique picture and understanding of a company’s  financial position such as the strengths and weaknesses of a company.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make a ratio meaningful, both figures used must have a logical or cause and effect relationship.</a:t>
            </a: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12" y="6230112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Ratios Comparison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To make it more valuable, ratios are </a:t>
            </a:r>
            <a:r>
              <a:rPr lang="en-US" sz="2000" dirty="0" err="1"/>
              <a:t>analysed</a:t>
            </a:r>
            <a:r>
              <a:rPr lang="en-US" sz="2000" dirty="0"/>
              <a:t> through a comparison process such as:</a:t>
            </a:r>
          </a:p>
          <a:p>
            <a:endParaRPr lang="en-US" sz="20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with the standard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with predetermined result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with the direct competitor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with the previous period performance / results / targeted performance </a:t>
            </a: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103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75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Ratio Analysis</a:t>
            </a:r>
            <a:br>
              <a:rPr lang="en-US" sz="375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5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899" y="1599903"/>
            <a:ext cx="8102203" cy="5258097"/>
          </a:xfrm>
        </p:spPr>
        <p:txBody>
          <a:bodyPr>
            <a:noAutofit/>
          </a:bodyPr>
          <a:lstStyle/>
          <a:p>
            <a:pPr marL="15875" indent="-15875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Absolute figures are often misleading.  They are meaningful and useful only when they are compared with 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a. Past performance of the same company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b. Performance of competitors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c. Budgeted figures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d. Averages of the industry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e. Standards developed by analyst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" indent="-15875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ratio shows arithmetical relationship between two figures.  With the help of financial ratios, make decision, assessment and judgement can be reached about the financial health and performance of a company.</a:t>
            </a:r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3588457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10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7" y="1369600"/>
            <a:ext cx="7643813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6847" y="6858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75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type of Ratio Analysis</a:t>
            </a:r>
            <a:br>
              <a:rPr lang="en-US" sz="375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5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74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9" y="62484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Ratio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Current ratio</a:t>
            </a:r>
          </a:p>
          <a:p>
            <a:r>
              <a:rPr lang="en-US" dirty="0"/>
              <a:t>Used to test the overall liquidity of a company and short term debt-paying liability.</a:t>
            </a:r>
          </a:p>
          <a:p>
            <a:r>
              <a:rPr lang="en-US" dirty="0"/>
              <a:t>It indicates how many times current liabilities are being covered by current assets.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Current ratio =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429000" y="4191000"/>
          <a:ext cx="259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Current assets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Current liabilities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18744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Acid test ratio (Quick ratio)</a:t>
            </a:r>
          </a:p>
          <a:p>
            <a:r>
              <a:rPr lang="en-US" dirty="0"/>
              <a:t>To show the ability of the business to pay all its current liabilities from liquid resources.</a:t>
            </a:r>
          </a:p>
          <a:p>
            <a:r>
              <a:rPr lang="en-US" dirty="0"/>
              <a:t>Better in measuring liquidity than current ratio.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Quick ratio =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4191000"/>
          <a:ext cx="396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assets – Inventory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Current liabilities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88695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/ Efficiency Ratio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b="1" dirty="0"/>
              <a:t>Inventory turnover</a:t>
            </a:r>
          </a:p>
          <a:p>
            <a:r>
              <a:rPr lang="en-US" sz="1400" dirty="0"/>
              <a:t>The number of times the average inventory have been replaced during a given accounting period.</a:t>
            </a:r>
          </a:p>
          <a:p>
            <a:r>
              <a:rPr lang="en-US" sz="1400" dirty="0"/>
              <a:t>Measures how efficient inventory is being managed by a business.</a:t>
            </a:r>
          </a:p>
          <a:p>
            <a:r>
              <a:rPr lang="en-US" sz="1400" dirty="0"/>
              <a:t>The higher, the better.</a:t>
            </a:r>
          </a:p>
          <a:p>
            <a:r>
              <a:rPr lang="en-US" sz="1400" dirty="0"/>
              <a:t>Formula:</a:t>
            </a:r>
          </a:p>
          <a:p>
            <a:pPr>
              <a:buNone/>
            </a:pPr>
            <a:r>
              <a:rPr lang="en-US" sz="1400" dirty="0"/>
              <a:t>		Inventory turnover = </a:t>
            </a:r>
          </a:p>
          <a:p>
            <a:pPr>
              <a:buNone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/>
              <a:t>But, how to find average inventory??</a:t>
            </a:r>
          </a:p>
          <a:p>
            <a:pPr>
              <a:buNone/>
            </a:pPr>
            <a:r>
              <a:rPr lang="en-US" sz="1400" dirty="0"/>
              <a:t>		Average inventory =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OR in days, </a:t>
            </a:r>
          </a:p>
          <a:p>
            <a:pPr marL="109728" indent="0">
              <a:buNone/>
            </a:pPr>
            <a:r>
              <a:rPr lang="en-US" sz="1400" dirty="0"/>
              <a:t>	</a:t>
            </a:r>
            <a:r>
              <a:rPr lang="en-US" sz="1800" dirty="0"/>
              <a:t>Inventory Turnover days = </a:t>
            </a:r>
            <a:r>
              <a:rPr lang="en-US" sz="1800" u="sng" dirty="0"/>
              <a:t>closing inventory</a:t>
            </a:r>
          </a:p>
          <a:p>
            <a:pPr marL="109728" indent="0">
              <a:buNone/>
            </a:pPr>
            <a:r>
              <a:rPr lang="en-US" sz="1800" dirty="0"/>
              <a:t> 			           cost of sales/purchase/sales   x 365 days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38843"/>
              </p:ext>
            </p:extLst>
          </p:nvPr>
        </p:nvGraphicFramePr>
        <p:xfrm>
          <a:off x="3200400" y="2688336"/>
          <a:ext cx="2362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Cost of goods sold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Average inventory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46929"/>
              </p:ext>
            </p:extLst>
          </p:nvPr>
        </p:nvGraphicFramePr>
        <p:xfrm>
          <a:off x="3366247" y="3856885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Opening inventory + Closing inventory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47" y="6230112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/ Efficiency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Average collection period/Debtors turnover/collection</a:t>
            </a:r>
          </a:p>
          <a:p>
            <a:r>
              <a:rPr lang="en-US" sz="2000" dirty="0"/>
              <a:t>Measure effectiveness of its credit control and collection policies.</a:t>
            </a:r>
          </a:p>
          <a:p>
            <a:r>
              <a:rPr lang="en-US" sz="2000" dirty="0"/>
              <a:t>The shorter, the better.</a:t>
            </a:r>
          </a:p>
          <a:p>
            <a:r>
              <a:rPr lang="en-US" sz="2000" dirty="0"/>
              <a:t>Formula:</a:t>
            </a:r>
          </a:p>
          <a:p>
            <a:pPr>
              <a:buNone/>
            </a:pPr>
            <a:r>
              <a:rPr lang="en-US" sz="2000" dirty="0"/>
              <a:t>		ACP =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case information about credit sales is not available total sales may be assumed to be credit sales.</a:t>
            </a:r>
          </a:p>
          <a:p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59060"/>
              </p:ext>
            </p:extLst>
          </p:nvPr>
        </p:nvGraphicFramePr>
        <p:xfrm>
          <a:off x="2438400" y="3246120"/>
          <a:ext cx="480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Account receivable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2400" b="0" baseline="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365 days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Net credit</a:t>
                      </a:r>
                      <a:r>
                        <a:rPr lang="en-US" sz="2400" b="0" baseline="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sales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8744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/ Efficiency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Average payment period/Payable turnover/payment</a:t>
            </a:r>
          </a:p>
          <a:p>
            <a:r>
              <a:rPr lang="en-US" sz="2000" dirty="0"/>
              <a:t>Measure effectiveness of its payment policies.</a:t>
            </a:r>
          </a:p>
          <a:p>
            <a:r>
              <a:rPr lang="en-US" sz="2000" dirty="0"/>
              <a:t>The shorter, the better.</a:t>
            </a:r>
          </a:p>
          <a:p>
            <a:r>
              <a:rPr lang="en-US" sz="2000" dirty="0"/>
              <a:t>Formula:</a:t>
            </a:r>
          </a:p>
          <a:p>
            <a:pPr>
              <a:buNone/>
            </a:pPr>
            <a:r>
              <a:rPr lang="en-US" sz="2000" dirty="0"/>
              <a:t>		APP =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case information about credit purchase is not available total purchase may be assumed to be credit purchase.</a:t>
            </a:r>
          </a:p>
          <a:p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05916"/>
              </p:ext>
            </p:extLst>
          </p:nvPr>
        </p:nvGraphicFramePr>
        <p:xfrm>
          <a:off x="2438400" y="3246120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Account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payable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365 days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credit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purchases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8744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/ Efficiency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Net Assets Turnover</a:t>
            </a:r>
          </a:p>
          <a:p>
            <a:r>
              <a:rPr lang="en-US" sz="2000" dirty="0"/>
              <a:t>Measure effectiveness of its assets to generate income</a:t>
            </a:r>
          </a:p>
          <a:p>
            <a:r>
              <a:rPr lang="en-US" sz="2000" dirty="0"/>
              <a:t>The higher, the better</a:t>
            </a:r>
          </a:p>
          <a:p>
            <a:r>
              <a:rPr lang="en-US" sz="2000" dirty="0"/>
              <a:t>Formula:</a:t>
            </a:r>
          </a:p>
          <a:p>
            <a:pPr>
              <a:buNone/>
            </a:pPr>
            <a:r>
              <a:rPr lang="en-US" sz="2000" dirty="0"/>
              <a:t>		NAT = 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4358"/>
              </p:ext>
            </p:extLst>
          </p:nvPr>
        </p:nvGraphicFramePr>
        <p:xfrm>
          <a:off x="2438400" y="3246120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Assets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Revenue/Turnover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29904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730" y="1143000"/>
            <a:ext cx="7391400" cy="4214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5459" y="457200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Objective (s)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459" y="1467880"/>
            <a:ext cx="7467600" cy="4325112"/>
          </a:xfrm>
        </p:spPr>
        <p:txBody>
          <a:bodyPr/>
          <a:lstStyle/>
          <a:p>
            <a:pPr lvl="0"/>
            <a:r>
              <a:rPr lang="en-US" dirty="0"/>
              <a:t>How to analyze and interpret financial statements.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how to calculate ratios using formulas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61801"/>
            <a:ext cx="1524000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8744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/ Efficiency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FIXED Assets Turnover</a:t>
            </a:r>
          </a:p>
          <a:p>
            <a:r>
              <a:rPr lang="en-US" sz="2000" dirty="0"/>
              <a:t>Measure effectiveness of its fixed assets only to generate income</a:t>
            </a:r>
          </a:p>
          <a:p>
            <a:r>
              <a:rPr lang="en-US" sz="2000" dirty="0"/>
              <a:t>The higher, the better</a:t>
            </a:r>
          </a:p>
          <a:p>
            <a:r>
              <a:rPr lang="en-US" sz="2000" dirty="0"/>
              <a:t>Formula:</a:t>
            </a:r>
          </a:p>
          <a:p>
            <a:pPr>
              <a:buNone/>
            </a:pPr>
            <a:r>
              <a:rPr lang="en-US" sz="2000" dirty="0"/>
              <a:t>		FAT =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2552"/>
              </p:ext>
            </p:extLst>
          </p:nvPr>
        </p:nvGraphicFramePr>
        <p:xfrm>
          <a:off x="2438400" y="3246120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Fixed Assets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Revenue/Turnover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55265"/>
      </p:ext>
    </p:extLst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94" y="6230112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Ratio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Gross profit margin </a:t>
            </a:r>
          </a:p>
          <a:p>
            <a:r>
              <a:rPr lang="en-US" dirty="0"/>
              <a:t>Measuring what proportion of revenue is converted into gross profit.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GP ratio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3810000"/>
          <a:ext cx="289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Gross 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100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sales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59" y="6221506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Net profit margin</a:t>
            </a:r>
          </a:p>
          <a:p>
            <a:r>
              <a:rPr lang="en-US" dirty="0"/>
              <a:t>It represents the proportion of sales that is left over after all relevant expenses have been adjusted.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NP ratio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3810000"/>
          <a:ext cx="259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100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sales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221147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814578"/>
            <a:ext cx="8229600" cy="685800"/>
          </a:xfrm>
        </p:spPr>
        <p:txBody>
          <a:bodyPr/>
          <a:lstStyle/>
          <a:p>
            <a:r>
              <a:rPr lang="en-US" dirty="0"/>
              <a:t>Profitability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97147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/>
              <a:t>Return on capital employed.</a:t>
            </a:r>
          </a:p>
          <a:p>
            <a:r>
              <a:rPr lang="en-US" dirty="0"/>
              <a:t>Measures how efficient the capital has been used or employed by the business to generate income.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ROCE = 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But how to find capital employed? You can use average or closing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		Average capital employed = 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	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Capital = Non current asset + current assets – current liabilities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43940"/>
              </p:ext>
            </p:extLst>
          </p:nvPr>
        </p:nvGraphicFramePr>
        <p:xfrm>
          <a:off x="2705100" y="3415372"/>
          <a:ext cx="3733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100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Capital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employed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45448"/>
              </p:ext>
            </p:extLst>
          </p:nvPr>
        </p:nvGraphicFramePr>
        <p:xfrm>
          <a:off x="4457700" y="4722293"/>
          <a:ext cx="3581400" cy="99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61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Opening capital +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Closing capital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1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8744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Return on assets or Net Assets</a:t>
            </a:r>
          </a:p>
          <a:p>
            <a:r>
              <a:rPr lang="en-US" dirty="0"/>
              <a:t>Measures efficiency of the business in using its assets to generate net income.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ROA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25808"/>
              </p:ext>
            </p:extLst>
          </p:nvPr>
        </p:nvGraphicFramePr>
        <p:xfrm>
          <a:off x="2438400" y="3810000"/>
          <a:ext cx="3276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 assets or Net Assets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230112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Ratio	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Return on equity</a:t>
            </a:r>
          </a:p>
          <a:p>
            <a:r>
              <a:rPr lang="en-US" dirty="0"/>
              <a:t>Ratio of net income of a business during a year to its stockholders' equity during that year.</a:t>
            </a:r>
          </a:p>
          <a:p>
            <a:r>
              <a:rPr lang="en-US" dirty="0"/>
              <a:t>It is a measure of profitability of stockholders' investments.</a:t>
            </a:r>
          </a:p>
          <a:p>
            <a:r>
              <a:rPr lang="en-US" dirty="0"/>
              <a:t>The higher, the better.</a:t>
            </a:r>
          </a:p>
          <a:p>
            <a:r>
              <a:rPr lang="en-US" dirty="0"/>
              <a:t>Formula:</a:t>
            </a:r>
          </a:p>
          <a:p>
            <a:pPr>
              <a:buNone/>
            </a:pPr>
            <a:r>
              <a:rPr lang="en-US" dirty="0"/>
              <a:t>		ROE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56340"/>
              </p:ext>
            </p:extLst>
          </p:nvPr>
        </p:nvGraphicFramePr>
        <p:xfrm>
          <a:off x="2438400" y="4572000"/>
          <a:ext cx="2971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 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Shareholders’ Equity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Solvency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b="1" dirty="0"/>
                  <a:t>Gearing/Debt to equity ratio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Gearing</m:t>
                      </m:r>
                      <m:r>
                        <m:rPr>
                          <m:nor/>
                        </m:rPr>
                        <a:rPr lang="en-US" b="0" i="0" smtClean="0"/>
                        <m:t>/</m:t>
                      </m:r>
                      <m:r>
                        <m:rPr>
                          <m:nor/>
                        </m:rPr>
                        <a:rPr lang="en-US"/>
                        <m:t>Debt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to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equity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ratio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Total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debt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/>
                            <m:t>Total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shareholders</m:t>
                          </m:r>
                          <m:r>
                            <m:rPr>
                              <m:nor/>
                            </m:rPr>
                            <a:rPr lang="en-US"/>
                            <m:t>′ </m:t>
                          </m:r>
                          <m:r>
                            <m:rPr>
                              <m:nor/>
                            </m:rPr>
                            <a:rPr lang="en-US"/>
                            <m:t>equity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It compares a company's total debt to total equity</a:t>
                </a:r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444198"/>
      </p:ext>
    </p:extLst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Solvency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Interest cover</a:t>
            </a:r>
          </a:p>
          <a:p>
            <a:pPr>
              <a:buFontTx/>
              <a:buChar char="-"/>
            </a:pPr>
            <a:r>
              <a:rPr lang="en-US" dirty="0"/>
              <a:t>Measures the ability to meet interest payments as they are due. </a:t>
            </a:r>
          </a:p>
          <a:p>
            <a:pPr>
              <a:buFontTx/>
              <a:buChar char="-"/>
            </a:pPr>
            <a:r>
              <a:rPr lang="en-US" dirty="0"/>
              <a:t>Formula: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590800" y="3055620"/>
            <a:ext cx="5181600" cy="1295400"/>
          </a:xfrm>
          <a:prstGeom prst="rect">
            <a:avLst/>
          </a:prstGeom>
          <a:solidFill>
            <a:srgbClr val="C590CE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590CE"/>
            </a:extrusionClr>
            <a:contourClr>
              <a:srgbClr val="C590C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u="sng" dirty="0">
                <a:latin typeface="Albertus Extra Bold" pitchFamily="34" charset="0"/>
              </a:rPr>
              <a:t>Profit before Income Taxes and Interest Expense</a:t>
            </a:r>
          </a:p>
          <a:p>
            <a:pPr algn="ctr" eaLnBrk="1" hangingPunct="1"/>
            <a:r>
              <a:rPr lang="en-US" sz="1600" b="1" dirty="0">
                <a:latin typeface="Albertus Extra Bold" pitchFamily="34" charset="0"/>
              </a:rPr>
              <a:t>Interest Expense</a:t>
            </a:r>
          </a:p>
        </p:txBody>
      </p:sp>
      <p:pic>
        <p:nvPicPr>
          <p:cNvPr id="8" name="Picture 1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25034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229600" cy="685800"/>
          </a:xfrm>
        </p:spPr>
        <p:txBody>
          <a:bodyPr/>
          <a:lstStyle/>
          <a:p>
            <a:r>
              <a:rPr lang="en-US" dirty="0"/>
              <a:t>Other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8780"/>
                <a:ext cx="8229600" cy="4325112"/>
              </a:xfrm>
            </p:spPr>
            <p:txBody>
              <a:bodyPr>
                <a:normAutofit fontScale="85000" lnSpcReduction="10000"/>
              </a:bodyPr>
              <a:lstStyle/>
              <a:p>
                <a:pPr marL="109728" indent="0">
                  <a:buNone/>
                </a:pPr>
                <a:r>
                  <a:rPr lang="en-US" b="1" dirty="0"/>
                  <a:t>Earnings per share</a:t>
                </a:r>
                <a:r>
                  <a:rPr lang="en-US" dirty="0"/>
                  <a:t> is net income, restated on a per share basis:</a:t>
                </a:r>
              </a:p>
              <a:p>
                <a:endParaRPr lang="en-US" dirty="0"/>
              </a:p>
              <a:p>
                <a:pPr marL="914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sz="2200" b="1" dirty="0"/>
                  <a:t>Basic earnings per share </a:t>
                </a:r>
                <a:r>
                  <a:rPr lang="en-US" sz="2200" dirty="0"/>
                  <a:t>is net income after preferred dividends, divided by the average number of common shares outstanding.</a:t>
                </a:r>
              </a:p>
              <a:p>
                <a:pPr marL="109728" indent="0">
                  <a:buNone/>
                </a:pPr>
                <a:endParaRPr lang="en-US" sz="2200" dirty="0"/>
              </a:p>
              <a:p>
                <a:pPr marL="109728" indent="0">
                  <a:buNone/>
                </a:pPr>
                <a:r>
                  <a:rPr lang="en-US" sz="2200" b="1" dirty="0"/>
                  <a:t>Book value per share </a:t>
                </a:r>
                <a:r>
                  <a:rPr lang="en-US" sz="2200" dirty="0"/>
                  <a:t>is book value of equity divided by number of shares.</a:t>
                </a:r>
              </a:p>
              <a:p>
                <a:pPr marL="109728" indent="0">
                  <a:buNone/>
                </a:pPr>
                <a:endParaRPr lang="en-US" sz="2200" dirty="0"/>
              </a:p>
              <a:p>
                <a:pPr marL="109728" indent="0">
                  <a:buNone/>
                </a:pPr>
                <a:r>
                  <a:rPr lang="en-US" sz="2200" b="1" dirty="0"/>
                  <a:t>Price-to-earnings ratio </a:t>
                </a:r>
                <a:r>
                  <a:rPr lang="en-US" sz="2200" dirty="0"/>
                  <a:t>(</a:t>
                </a:r>
                <a:r>
                  <a:rPr lang="en-US" sz="2200" b="1" dirty="0"/>
                  <a:t>PE</a:t>
                </a:r>
                <a:r>
                  <a:rPr lang="en-US" sz="2200" dirty="0"/>
                  <a:t> or </a:t>
                </a:r>
                <a:r>
                  <a:rPr lang="en-US" sz="2200" b="1" dirty="0"/>
                  <a:t>P/E</a:t>
                </a:r>
                <a:r>
                  <a:rPr lang="en-US" sz="2200" dirty="0"/>
                  <a:t>) is the ratio of the price per share of equity to the earnings per share.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8780"/>
                <a:ext cx="8229600" cy="4325112"/>
              </a:xfrm>
              <a:blipFill rotWithShape="0">
                <a:blip r:embed="rId3"/>
                <a:stretch>
                  <a:fillRect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039525"/>
      </p:ext>
    </p:extLst>
  </p:cSld>
  <p:clrMapOvr>
    <a:masterClrMapping/>
  </p:clrMapOvr>
  <p:transition spd="slow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21971"/>
            <a:ext cx="8229600" cy="685800"/>
          </a:xfrm>
        </p:spPr>
        <p:txBody>
          <a:bodyPr/>
          <a:lstStyle/>
          <a:p>
            <a:r>
              <a:rPr lang="en-US" dirty="0"/>
              <a:t>Other Ratios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68285"/>
                <a:ext cx="8229600" cy="4325112"/>
              </a:xfrm>
            </p:spPr>
            <p:txBody>
              <a:bodyPr>
                <a:normAutofit/>
              </a:bodyPr>
              <a:lstStyle/>
              <a:p>
                <a:pPr marL="9144" indent="0">
                  <a:buNone/>
                </a:pPr>
                <a:r>
                  <a:rPr lang="en-US" b="1" dirty="0"/>
                  <a:t>Measures of Dividend Payment:</a:t>
                </a:r>
              </a:p>
              <a:p>
                <a:pPr marL="210312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ividends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per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share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DPS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)</m:t>
                            </m:r>
                          </m:e>
                        </m:mr>
                      </m:m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Dividends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paid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Weighted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ordinary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" indent="0" algn="ctr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210312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Dividend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payout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ratio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Dividends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paid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attributable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68285"/>
                <a:ext cx="8229600" cy="4325112"/>
              </a:xfrm>
              <a:blipFill rotWithShape="0">
                <a:blip r:embed="rId3"/>
                <a:stretch>
                  <a:fillRect l="-1111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951054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5812" y="1418486"/>
            <a:ext cx="7315200" cy="411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55812" y="540303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Outcome (s)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the end of this lesson, students must be able to:</a:t>
            </a:r>
          </a:p>
          <a:p>
            <a:pPr lvl="0"/>
            <a:r>
              <a:rPr lang="en-US" dirty="0"/>
              <a:t>Describe the different types of ratios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Interpret and analyze company accounts using appropriate ratios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Shareholder ratios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33447"/>
              </p:ext>
            </p:extLst>
          </p:nvPr>
        </p:nvGraphicFramePr>
        <p:xfrm>
          <a:off x="533400" y="2895600"/>
          <a:ext cx="43434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 value of equity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$100 million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Market value of equity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$500 million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income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$30 million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Dividends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million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shares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million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752600"/>
            <a:ext cx="7010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the book value per share, P/E, dividends per share and dividend payout based on the following financial information:</a:t>
            </a:r>
          </a:p>
        </p:txBody>
      </p:sp>
      <p:pic>
        <p:nvPicPr>
          <p:cNvPr id="8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63648"/>
      </p:ext>
    </p:extLst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990600"/>
            <a:ext cx="8229600" cy="685800"/>
          </a:xfrm>
        </p:spPr>
        <p:txBody>
          <a:bodyPr/>
          <a:lstStyle/>
          <a:p>
            <a:r>
              <a:rPr lang="en-US" dirty="0"/>
              <a:t>Example: Shareholder Ratios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206793"/>
              </p:ext>
            </p:extLst>
          </p:nvPr>
        </p:nvGraphicFramePr>
        <p:xfrm>
          <a:off x="914400" y="2057400"/>
          <a:ext cx="7132320" cy="3200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 value per share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$1.00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There is $1 of equity, per the books, for every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share of stock.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P/E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16.67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market price of the stock is 16.67 times earnings per share.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Dividends per share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$0.12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dividends paid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 share of stock.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Dividend payout ratio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proportion of earnings paid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out in the form of dividends.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665648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071562" y="990600"/>
            <a:ext cx="7500938" cy="85725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3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00062" y="998259"/>
            <a:ext cx="8072438" cy="6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825" tIns="41668" rIns="84825" bIns="41668"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  <a:defRPr/>
            </a:pPr>
            <a:r>
              <a:rPr lang="en-US" sz="3375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4" charset="0"/>
              </a:rPr>
              <a:t>TOPICS</a:t>
            </a:r>
          </a:p>
        </p:txBody>
      </p:sp>
      <p:graphicFrame>
        <p:nvGraphicFramePr>
          <p:cNvPr id="61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2153"/>
              </p:ext>
            </p:extLst>
          </p:nvPr>
        </p:nvGraphicFramePr>
        <p:xfrm>
          <a:off x="1256109" y="1977167"/>
          <a:ext cx="7173516" cy="3178210"/>
        </p:xfrm>
        <a:graphic>
          <a:graphicData uri="http://schemas.openxmlformats.org/drawingml/2006/table">
            <a:tbl>
              <a:tblPr/>
              <a:tblGrid>
                <a:gridCol w="717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9625"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Comparative analysis</a:t>
                      </a: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A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25"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Tools used in financial statement analysis</a:t>
                      </a: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A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25"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Horizontal analysis</a:t>
                      </a: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A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25"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Vertical analysis</a:t>
                      </a: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A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Liquidity, profitability, solvency &amp; efficiency ratios</a:t>
                      </a: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A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46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209" y="2367997"/>
            <a:ext cx="7165391" cy="3194604"/>
          </a:xfrm>
        </p:spPr>
        <p:txBody>
          <a:bodyPr/>
          <a:lstStyle/>
          <a:p>
            <a:pPr marL="8573" indent="0">
              <a:buNone/>
            </a:pPr>
            <a:r>
              <a:rPr lang="en-US" dirty="0"/>
              <a:t>A process of selecting, evaluating, and interpreting financial statements data in order to formulate an assessment of a company’s financial condition and performance. </a:t>
            </a:r>
          </a:p>
          <a:p>
            <a:pPr marL="8573" indent="0">
              <a:buNone/>
            </a:pPr>
            <a:endParaRPr lang="en-US" dirty="0"/>
          </a:p>
          <a:p>
            <a:pPr marL="8573" indent="0">
              <a:buNone/>
            </a:pPr>
            <a:r>
              <a:rPr lang="en-US" dirty="0"/>
              <a:t>These analysis may be used in decision making.</a:t>
            </a:r>
          </a:p>
          <a:p>
            <a:pPr eaLnBrk="1" hangingPunct="1"/>
            <a:endParaRPr lang="en-US" dirty="0">
              <a:latin typeface="Albertus Extra Bold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064209" y="1143000"/>
            <a:ext cx="7012991" cy="1071563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  <a:defRPr/>
            </a:pPr>
            <a:r>
              <a:rPr kumimoji="1" lang="en-US" sz="3750" b="1" dirty="0">
                <a:solidFill>
                  <a:schemeClr val="accent2">
                    <a:lumMod val="75000"/>
                  </a:schemeClr>
                </a:solidFill>
                <a:latin typeface="Albertus Extra Bold" pitchFamily="34" charset="0"/>
              </a:rPr>
              <a:t>Financial statements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13377968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28875"/>
            <a:ext cx="2678906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428875"/>
            <a:ext cx="2714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428875"/>
            <a:ext cx="2714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000125" y="785813"/>
            <a:ext cx="7215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000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857250" y="1043494"/>
            <a:ext cx="7500938" cy="114300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lbertus Extra Bold" pitchFamily="34" charset="0"/>
              </a:rPr>
              <a:t>COMPARATIVE ANALYSIS</a:t>
            </a:r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41766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47800" y="607219"/>
            <a:ext cx="6248400" cy="114300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sz="3375" b="1" dirty="0">
                <a:solidFill>
                  <a:schemeClr val="accent2">
                    <a:lumMod val="75000"/>
                  </a:schemeClr>
                </a:solidFill>
                <a:latin typeface="Albertus Extra Bold" pitchFamily="34" charset="0"/>
              </a:rPr>
              <a:t>ANALYSIS TOOLS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Albertus Extra Bold" pitchFamily="34" charset="0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071562" y="1857375"/>
            <a:ext cx="6929438" cy="1285875"/>
          </a:xfrm>
          <a:prstGeom prst="roundRect">
            <a:avLst>
              <a:gd name="adj" fmla="val 16667"/>
            </a:avLst>
          </a:prstGeom>
          <a:solidFill>
            <a:srgbClr val="C4A8E1"/>
          </a:solidFill>
          <a:ln w="12700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4A8E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250" b="1" dirty="0">
                <a:latin typeface="Albertus Extra Bold" pitchFamily="34" charset="0"/>
              </a:rPr>
              <a:t>HORIZONTAL (TREND) ANALYSIS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evaluates a series of financial statements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data over a period of time.</a:t>
            </a:r>
            <a:endParaRPr lang="en-US" sz="22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lbertus Extra Bold" pitchFamily="34" charset="0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071563" y="3357563"/>
            <a:ext cx="6858000" cy="1428750"/>
          </a:xfrm>
          <a:prstGeom prst="roundRect">
            <a:avLst>
              <a:gd name="adj" fmla="val 16667"/>
            </a:avLst>
          </a:prstGeom>
          <a:solidFill>
            <a:srgbClr val="C4A8E1"/>
          </a:solidFill>
          <a:ln w="12700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4A8E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250" b="1" dirty="0">
                <a:latin typeface="Albertus Extra Bold" pitchFamily="34" charset="0"/>
              </a:rPr>
              <a:t>VERTICAL ANALYSIS</a:t>
            </a:r>
          </a:p>
          <a:p>
            <a:pPr algn="ctr">
              <a:buNone/>
              <a:defRPr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expresses each item </a:t>
            </a:r>
          </a:p>
          <a:p>
            <a:pPr algn="ctr">
              <a:buNone/>
              <a:defRPr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in a financial statements </a:t>
            </a:r>
          </a:p>
          <a:p>
            <a:pPr algn="ctr">
              <a:buNone/>
              <a:defRPr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as a percent of a base amount.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1000125" y="5000625"/>
            <a:ext cx="6929438" cy="1357313"/>
          </a:xfrm>
          <a:prstGeom prst="roundRect">
            <a:avLst>
              <a:gd name="adj" fmla="val 16667"/>
            </a:avLst>
          </a:prstGeom>
          <a:solidFill>
            <a:srgbClr val="C4A8E1"/>
          </a:solidFill>
          <a:ln w="12700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4A8E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250" b="1" dirty="0">
                <a:latin typeface="Albertus Extra Bold" pitchFamily="34" charset="0"/>
              </a:rPr>
              <a:t>RATIO ANALYSIS</a:t>
            </a:r>
          </a:p>
          <a:p>
            <a:pPr algn="ctr" eaLnBrk="1" hangingPunct="1">
              <a:spcBef>
                <a:spcPct val="20000"/>
              </a:spcBef>
              <a:buNone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expresses the relationship among   </a:t>
            </a:r>
          </a:p>
          <a:p>
            <a:pPr algn="ctr" eaLnBrk="1" hangingPunct="1">
              <a:spcBef>
                <a:spcPct val="20000"/>
              </a:spcBef>
              <a:buNone/>
            </a:pPr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selected items of financial statements data.</a:t>
            </a:r>
            <a:r>
              <a:rPr lang="en-US" sz="2250" b="1" dirty="0">
                <a:latin typeface="Albertus Extra Bold" pitchFamily="34" charset="0"/>
              </a:rPr>
              <a:t> </a:t>
            </a:r>
            <a:endParaRPr lang="en-US" sz="2250" dirty="0">
              <a:latin typeface="Albertus Extra Bold" pitchFamily="34" charset="0"/>
            </a:endParaRPr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454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28687" y="2000250"/>
            <a:ext cx="7411641" cy="1857375"/>
          </a:xfrm>
          <a:solidFill>
            <a:srgbClr val="C4A8E1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4A8E1"/>
            </a:extrusionClr>
            <a:contourClr>
              <a:srgbClr val="C4A8E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F7400"/>
                  </a:outerShdw>
                </a:effectLst>
              </a14:hiddenEffects>
            </a:ext>
          </a:extLst>
        </p:spPr>
        <p:txBody>
          <a:bodyPr vert="horz" lIns="90777" tIns="44644" rIns="90777" bIns="44644">
            <a:normAutofit/>
            <a:flatTx/>
          </a:bodyPr>
          <a:lstStyle/>
          <a:p>
            <a:pPr marL="0" indent="0" algn="ctr" defTabSz="945059">
              <a:spcBef>
                <a:spcPct val="0"/>
              </a:spcBef>
              <a:buNone/>
            </a:pPr>
            <a:r>
              <a:rPr lang="en-US" sz="3375" b="1">
                <a:latin typeface="Albertus Extra Bold" pitchFamily="34" charset="0"/>
              </a:rPr>
              <a:t>Changes are measured</a:t>
            </a:r>
          </a:p>
          <a:p>
            <a:pPr marL="0" indent="0" algn="ctr" defTabSz="945059">
              <a:spcBef>
                <a:spcPct val="0"/>
              </a:spcBef>
              <a:buNone/>
            </a:pPr>
            <a:r>
              <a:rPr lang="en-US" sz="3375" b="1">
                <a:latin typeface="Albertus Extra Bold" pitchFamily="34" charset="0"/>
              </a:rPr>
              <a:t>against a base year with </a:t>
            </a:r>
          </a:p>
          <a:p>
            <a:pPr marL="0" indent="0" algn="ctr" defTabSz="945059">
              <a:spcBef>
                <a:spcPct val="0"/>
              </a:spcBef>
              <a:buNone/>
            </a:pPr>
            <a:r>
              <a:rPr lang="en-US" sz="3375" b="1">
                <a:latin typeface="Albertus Extra Bold" pitchFamily="34" charset="0"/>
              </a:rPr>
              <a:t>the following formula.</a:t>
            </a:r>
            <a:r>
              <a:rPr lang="en-US" sz="3375" b="1">
                <a:solidFill>
                  <a:schemeClr val="folHlink"/>
                </a:solidFill>
                <a:latin typeface="Albertus Extra Bold" pitchFamily="34" charset="0"/>
              </a:rPr>
              <a:t> 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2774156" y="4714875"/>
            <a:ext cx="6012656" cy="1061145"/>
            <a:chOff x="1728" y="3763"/>
            <a:chExt cx="4188" cy="713"/>
          </a:xfrm>
        </p:grpSpPr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1728" y="3763"/>
              <a:ext cx="4188" cy="713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3000"/>
            </a:p>
          </p:txBody>
        </p:sp>
        <p:graphicFrame>
          <p:nvGraphicFramePr>
            <p:cNvPr id="7179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45" y="3807"/>
            <a:ext cx="4147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634038" imgH="1003300" progId="Word.Document.8">
                    <p:embed/>
                  </p:oleObj>
                </mc:Choice>
                <mc:Fallback>
                  <p:oleObj name="Document" r:id="rId3" imgW="5634038" imgH="10033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5" b="9717"/>
                        <a:stretch>
                          <a:fillRect/>
                        </a:stretch>
                      </p:blipFill>
                      <p:spPr bwMode="auto">
                        <a:xfrm>
                          <a:off x="1745" y="3807"/>
                          <a:ext cx="4147" cy="66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500063" y="4714875"/>
            <a:ext cx="1637109" cy="1061145"/>
            <a:chOff x="144" y="3763"/>
            <a:chExt cx="1140" cy="713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44" y="3763"/>
              <a:ext cx="1140" cy="71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12700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3000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237" y="3801"/>
              <a:ext cx="966" cy="63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12700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4825" tIns="41668" rIns="84825" bIns="41668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  <a:buNone/>
                <a:defRPr/>
              </a:pPr>
              <a:r>
                <a:rPr lang="en-US" sz="1875" b="1" dirty="0"/>
                <a:t>Change since base period</a:t>
              </a:r>
            </a:p>
          </p:txBody>
        </p:sp>
      </p:grp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224981" y="5000625"/>
            <a:ext cx="41820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sz="3000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214562" y="5214938"/>
            <a:ext cx="41820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sz="3000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447799" y="642937"/>
            <a:ext cx="6248401" cy="114300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lbertus Extra Bold" pitchFamily="34" charset="0"/>
              </a:rPr>
              <a:t>HORIZONTAL ANALYSIS</a:t>
            </a:r>
          </a:p>
        </p:txBody>
      </p:sp>
      <p:pic>
        <p:nvPicPr>
          <p:cNvPr id="12" name="Picture 1" descr="image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26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  <p:bldP spid="27659" grpId="0" animBg="1"/>
      <p:bldP spid="276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531442" y="642940"/>
            <a:ext cx="6096000" cy="1143000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lbertus Extra Bold" pitchFamily="34" charset="0"/>
              </a:rPr>
              <a:t>VERTICAL ANALYSIS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1214438" y="1928813"/>
            <a:ext cx="6858000" cy="1571625"/>
          </a:xfrm>
          <a:prstGeom prst="roundRect">
            <a:avLst>
              <a:gd name="adj" fmla="val 16667"/>
            </a:avLst>
          </a:prstGeom>
          <a:solidFill>
            <a:srgbClr val="C4A8E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rgbClr val="C4A8E1"/>
            </a:extrusionClr>
            <a:contourClr>
              <a:srgbClr val="C4A8E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sz="3000" dirty="0">
                <a:latin typeface="Albertus Extra Bold" pitchFamily="34" charset="0"/>
              </a:rPr>
              <a:t>Financial statement elements are </a:t>
            </a:r>
          </a:p>
          <a:p>
            <a:pPr algn="ctr" eaLnBrk="1" hangingPunct="1">
              <a:buNone/>
            </a:pPr>
            <a:r>
              <a:rPr lang="en-US" sz="3000" dirty="0">
                <a:latin typeface="Albertus Extra Bold" pitchFamily="34" charset="0"/>
              </a:rPr>
              <a:t>measured as a percent of the total. </a:t>
            </a: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4579442" y="4643437"/>
            <a:ext cx="3707308" cy="1089422"/>
          </a:xfrm>
          <a:prstGeom prst="rect">
            <a:avLst/>
          </a:prstGeom>
          <a:solidFill>
            <a:srgbClr val="C590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sz="2250" dirty="0">
                <a:latin typeface="Albertus Extra Bold" pitchFamily="34" charset="0"/>
              </a:rPr>
              <a:t>Elements are a </a:t>
            </a:r>
          </a:p>
          <a:p>
            <a:pPr algn="ctr" eaLnBrk="1" hangingPunct="1">
              <a:buNone/>
            </a:pPr>
            <a:r>
              <a:rPr lang="en-US" sz="2250" dirty="0">
                <a:latin typeface="Albertus Extra Bold" pitchFamily="34" charset="0"/>
              </a:rPr>
              <a:t>percent of total sales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000125" y="4643437"/>
            <a:ext cx="3579317" cy="1089422"/>
          </a:xfrm>
          <a:prstGeom prst="rect">
            <a:avLst/>
          </a:prstGeom>
          <a:solidFill>
            <a:srgbClr val="C590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sz="2250" dirty="0">
                <a:latin typeface="Albertus Extra Bold" pitchFamily="34" charset="0"/>
              </a:rPr>
              <a:t>Elements are a </a:t>
            </a:r>
          </a:p>
          <a:p>
            <a:pPr algn="ctr" eaLnBrk="1" hangingPunct="1">
              <a:buNone/>
            </a:pPr>
            <a:r>
              <a:rPr lang="en-US" sz="2250" dirty="0">
                <a:latin typeface="Albertus Extra Bold" pitchFamily="34" charset="0"/>
              </a:rPr>
              <a:t>percent of total assets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4579442" y="3929063"/>
            <a:ext cx="3707308" cy="714375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06364">
              <a:buNone/>
              <a:defRPr/>
            </a:pPr>
            <a:r>
              <a:rPr lang="en-US" sz="2813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Income Statement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1000125" y="3929063"/>
            <a:ext cx="3579317" cy="714375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06364">
              <a:buNone/>
              <a:defRPr/>
            </a:pPr>
            <a:r>
              <a:rPr lang="en-US" sz="2813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Balance Sheet</a:t>
            </a:r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1000125" y="3929063"/>
            <a:ext cx="7286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1000125" y="4643438"/>
            <a:ext cx="728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1000125" y="5732859"/>
            <a:ext cx="7286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1000125" y="3929062"/>
            <a:ext cx="0" cy="180379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4579442" y="3929062"/>
            <a:ext cx="0" cy="18037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sp>
        <p:nvSpPr>
          <p:cNvPr id="11277" name="Line 16"/>
          <p:cNvSpPr>
            <a:spLocks noChangeShapeType="1"/>
          </p:cNvSpPr>
          <p:nvPr/>
        </p:nvSpPr>
        <p:spPr bwMode="auto">
          <a:xfrm>
            <a:off x="8286750" y="3929062"/>
            <a:ext cx="0" cy="180379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  <p:pic>
        <p:nvPicPr>
          <p:cNvPr id="14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249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402" grpId="0" animBg="1"/>
      <p:bldP spid="187401" grpId="0" animBg="1"/>
      <p:bldP spid="187400" grpId="0" animBg="1"/>
      <p:bldP spid="1873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6150"/>
  <p:tag name="PRESENTER_PREVIEW_END" val="9"/>
  <p:tag name="LMS_COMPLETION_TITLE" val="180610"/>
  <p:tag name="LMS_COMPLETION_ID" val="180610"/>
  <p:tag name="LMS_COMPLETION_VERSION" val="1.0"/>
  <p:tag name="LMS_COMPLETION_DURATION" val="01:00:00"/>
  <p:tag name="LMS_COMPLETION_SCO_TITLE" val="180610"/>
  <p:tag name="LMS_COMPLETION_SCO_ID" val="180610"/>
  <p:tag name="LMS_COMPLETION_EDITION" val="0"/>
  <p:tag name="LMS_COMPLETION_INTERACTION" val="272"/>
  <p:tag name="LMS_COMPLETION_THRESHOLD" val="14"/>
  <p:tag name="LMS_COMPLETION_METHOD" val="VIEW"/>
  <p:tag name="LMS_REPORTING" val="0"/>
  <p:tag name="LMS_DATA_SCORM" val="Yes"/>
  <p:tag name="ARTICULATE_REFERENCE_COUNT" val="1"/>
  <p:tag name="ARTICULATE_REFERENCE_TYPE_1" val="1"/>
  <p:tag name="ARTICULATE_REFERENCE_TITLE_1" val="The Nature of Management"/>
  <p:tag name="ARTICULATE_REFERENCE_1" val="C:\Documents and Settings\user\My Documents\adra\180610\180610\Chapter 1 Management.doc"/>
  <p:tag name="MMPROD_NEXTUNIQUEID" val="10009"/>
  <p:tag name="PRESENTATION_PLAYLIST_COUNT" val="0"/>
  <p:tag name="PRESENTATION_PRESENTER_SLIDE_LEVEL" val="0"/>
  <p:tag name="ARTICULATE_PRESENTER_VERSION" val="6"/>
  <p:tag name="PUBLISH_TITLE" val="061210"/>
  <p:tag name="ARTICULATE_PUBLISH_PATH" val="C:\Documents and Settings\user\My Documents\adra\i-station\intro to finance\Week 2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No"/>
  <p:tag name="PRESENTER_PREVIEW_MODE" val="0"/>
  <p:tag name="PRESENTER_PREVIEW_START" val="1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70&quot;/&gt;&lt;/object&gt;&lt;object type=&quot;3&quot; unique_id=&quot;10006&quot;&gt;&lt;property id=&quot;20148&quot; value=&quot;5&quot;/&gt;&lt;property id=&quot;20300&quot; value=&quot;Slide 3&quot;/&gt;&lt;property id=&quot;20307&quot; value=&quot;271&quot;/&gt;&lt;/object&gt;&lt;object type=&quot;3&quot; unique_id=&quot;10009&quot;&gt;&lt;property id=&quot;20148&quot; value=&quot;5&quot;/&gt;&lt;property id=&quot;20300&quot; value=&quot;Slide 24&quot;/&gt;&lt;property id=&quot;20307&quot; value=&quot;269&quot;/&gt;&lt;/object&gt;&lt;object type=&quot;3&quot; unique_id=&quot;10010&quot;&gt;&lt;property id=&quot;20148&quot; value=&quot;5&quot;/&gt;&lt;property id=&quot;20300&quot; value=&quot;Slide 25&quot;/&gt;&lt;property id=&quot;20307&quot; value=&quot;274&quot;/&gt;&lt;/object&gt;&lt;object type=&quot;3&quot; unique_id=&quot;10091&quot;&gt;&lt;property id=&quot;20148&quot; value=&quot;5&quot;/&gt;&lt;property id=&quot;20300&quot; value=&quot;Slide 4 - &amp;quot;Financial Statements&amp;quot;&quot;/&gt;&lt;property id=&quot;20307&quot; value=&quot;275&quot;/&gt;&lt;/object&gt;&lt;object type=&quot;3&quot; unique_id=&quot;10156&quot;&gt;&lt;property id=&quot;20148&quot; value=&quot;5&quot;/&gt;&lt;property id=&quot;20300&quot; value=&quot;Slide 5 - &amp;quot;Balance Sheet Statements&amp;quot;&quot;/&gt;&lt;property id=&quot;20307&quot; value=&quot;276&quot;/&gt;&lt;/object&gt;&lt;object type=&quot;3&quot; unique_id=&quot;10238&quot;&gt;&lt;property id=&quot;20148&quot; value=&quot;5&quot;/&gt;&lt;property id=&quot;20300&quot; value=&quot;Slide 7 - &amp;quot;Income Statements&amp;quot;&quot;/&gt;&lt;property id=&quot;20307&quot; value=&quot;277&quot;/&gt;&lt;/object&gt;&lt;object type=&quot;3&quot; unique_id=&quot;11353&quot;&gt;&lt;property id=&quot;20148&quot; value=&quot;5&quot;/&gt;&lt;property id=&quot;20300&quot; value=&quot;Slide 9&quot;/&gt;&lt;property id=&quot;20307&quot; value=&quot;289&quot;/&gt;&lt;/object&gt;&lt;object type=&quot;3&quot; unique_id=&quot;11354&quot;&gt;&lt;property id=&quot;20148&quot; value=&quot;5&quot;/&gt;&lt;property id=&quot;20300&quot; value=&quot;Slide 10&quot;/&gt;&lt;property id=&quot;20307&quot; value=&quot;288&quot;/&gt;&lt;/object&gt;&lt;object type=&quot;3&quot; unique_id=&quot;11569&quot;&gt;&lt;property id=&quot;20148&quot; value=&quot;5&quot;/&gt;&lt;property id=&quot;20300&quot; value=&quot;Slide 6&quot;/&gt;&lt;property id=&quot;20307&quot; value=&quot;290&quot;/&gt;&lt;/object&gt;&lt;object type=&quot;3&quot; unique_id=&quot;11635&quot;&gt;&lt;property id=&quot;20148&quot; value=&quot;5&quot;/&gt;&lt;property id=&quot;20300&quot; value=&quot;Slide 8&quot;/&gt;&lt;property id=&quot;20307&quot; value=&quot;291&quot;/&gt;&lt;/object&gt;&lt;object type=&quot;3&quot; unique_id=&quot;11734&quot;&gt;&lt;property id=&quot;20148&quot; value=&quot;5&quot;/&gt;&lt;property id=&quot;20300&quot; value=&quot;Slide 11&quot;/&gt;&lt;property id=&quot;20307&quot; value=&quot;292&quot;/&gt;&lt;/object&gt;&lt;object type=&quot;3&quot; unique_id=&quot;11870&quot;&gt;&lt;property id=&quot;20148&quot; value=&quot;5&quot;/&gt;&lt;property id=&quot;20300&quot; value=&quot;Slide 12&quot;/&gt;&lt;property id=&quot;20307&quot; value=&quot;293&quot;/&gt;&lt;/object&gt;&lt;object type=&quot;3&quot; unique_id=&quot;11871&quot;&gt;&lt;property id=&quot;20148&quot; value=&quot;5&quot;/&gt;&lt;property id=&quot;20300&quot; value=&quot;Slide 13&quot;/&gt;&lt;property id=&quot;20307&quot; value=&quot;294&quot;/&gt;&lt;/object&gt;&lt;object type=&quot;3&quot; unique_id=&quot;11957&quot;&gt;&lt;property id=&quot;20148&quot; value=&quot;5&quot;/&gt;&lt;property id=&quot;20300&quot; value=&quot;Slide 14&quot;/&gt;&lt;property id=&quot;20307&quot; value=&quot;295&quot;/&gt;&lt;/object&gt;&lt;object type=&quot;3&quot; unique_id=&quot;12030&quot;&gt;&lt;property id=&quot;20148&quot; value=&quot;5&quot;/&gt;&lt;property id=&quot;20300&quot; value=&quot;Slide 15&quot;/&gt;&lt;property id=&quot;20307&quot; value=&quot;296&quot;/&gt;&lt;/object&gt;&lt;object type=&quot;3&quot; unique_id=&quot;12183&quot;&gt;&lt;property id=&quot;20148&quot; value=&quot;5&quot;/&gt;&lt;property id=&quot;20300&quot; value=&quot;Slide 16&quot;/&gt;&lt;property id=&quot;20307&quot; value=&quot;297&quot;/&gt;&lt;/object&gt;&lt;object type=&quot;3&quot; unique_id=&quot;12184&quot;&gt;&lt;property id=&quot;20148&quot; value=&quot;5&quot;/&gt;&lt;property id=&quot;20300&quot; value=&quot;Slide 17&quot;/&gt;&lt;property id=&quot;20307&quot; value=&quot;298&quot;/&gt;&lt;/object&gt;&lt;object type=&quot;3&quot; unique_id=&quot;12227&quot;&gt;&lt;property id=&quot;20148&quot; value=&quot;5&quot;/&gt;&lt;property id=&quot;20300&quot; value=&quot;Slide 18&quot;/&gt;&lt;property id=&quot;20307&quot; value=&quot;299&quot;/&gt;&lt;/object&gt;&lt;object type=&quot;3&quot; unique_id=&quot;12228&quot;&gt;&lt;property id=&quot;20148&quot; value=&quot;5&quot;/&gt;&lt;property id=&quot;20300&quot; value=&quot;Slide 19&quot;/&gt;&lt;property id=&quot;20307&quot; value=&quot;300&quot;/&gt;&lt;/object&gt;&lt;object type=&quot;3&quot; unique_id=&quot;12321&quot;&gt;&lt;property id=&quot;20148&quot; value=&quot;5&quot;/&gt;&lt;property id=&quot;20300&quot; value=&quot;Slide 20&quot;/&gt;&lt;property id=&quot;20307&quot; value=&quot;301&quot;/&gt;&lt;/object&gt;&lt;object type=&quot;3&quot; unique_id=&quot;12322&quot;&gt;&lt;property id=&quot;20148&quot; value=&quot;5&quot;/&gt;&lt;property id=&quot;20300&quot; value=&quot;Slide 21&quot;/&gt;&lt;property id=&quot;20307&quot; value=&quot;302&quot;/&gt;&lt;/object&gt;&lt;object type=&quot;3&quot; unique_id=&quot;12323&quot;&gt;&lt;property id=&quot;20148&quot; value=&quot;5&quot;/&gt;&lt;property id=&quot;20300&quot; value=&quot;Slide 22&quot;/&gt;&lt;property id=&quot;20307&quot; value=&quot;303&quot;/&gt;&lt;/object&gt;&lt;object type=&quot;3&quot; unique_id=&quot;12610&quot;&gt;&lt;property id=&quot;20148&quot; value=&quot;5&quot;/&gt;&lt;property id=&quot;20300&quot; value=&quot;Slide 23 - &amp;quot;Tutorial&amp;quot;&quot;/&gt;&lt;property id=&quot;20307&quot; value=&quot;304&quot;/&gt;&lt;/object&gt;&lt;/object&gt;&lt;/object&gt;&lt;/database&gt;"/>
  <p:tag name="LAUNCHINNEWWINDOW" val="0"/>
  <p:tag name="LASTPUBLISHED" val="C:\Documents and Settings\user\My Documents\adra\i-station\intro to finance\Week 2\061210\player.html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ba121c-992c-4816-b39e-4e511075f572"/>
  <p:tag name="ELAPSEDTIME" val="10"/>
  <p:tag name="ARTICULATE_TITLE_TAG" val="Learning Objective"/>
  <p:tag name="ARTICULATE_SLIDE_PAUSE" val="0"/>
  <p:tag name="ARTICULATE_NAV_LEVEL" val="1"/>
  <p:tag name="ARTICULATE_PLAYLIST_ID" val="-1"/>
  <p:tag name="ARTICULATE_LOCK_SLIDE" val="0"/>
  <p:tag name="ANNOTATION_TYPE_1" val="2"/>
  <p:tag name="ANNOTATION_START_1" val="3.0"/>
  <p:tag name="ANNOTATION_END_1" val="3.0"/>
  <p:tag name="ANNOTATION_TOP_1" val="-34.8"/>
  <p:tag name="ANNOTATION_LEFT_1" val="-34.9"/>
  <p:tag name="ANNOTATION_WIDTH_1" val="645.7"/>
  <p:tag name="ANNOTATION_HEIGHT_1" val="501.6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3.0"/>
  <p:tag name="ANNOTATION_TOP_2" val="115.5"/>
  <p:tag name="ANNOTATION_LEFT_2" val="55.8"/>
  <p:tag name="ANNOTATION_WIDTH_2" val="367.5"/>
  <p:tag name="ANNOTATION_HEIGHT_2" val="135.0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COUNT" val="2"/>
  <p:tag name="ARTICULATE_SLIDE_NAV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"/>
  <p:tag name="ARTICULATE_SLIDE_GUID" val="1bda2017-3fb2-4e11-a3c3-dd79f8b7122e"/>
  <p:tag name="ARTICULATE_TITLE_TAG" val="Learning Outcome"/>
  <p:tag name="ARTICULATE_SLIDE_PAUSE" val="0"/>
  <p:tag name="ARTICULATE_NAV_LEVEL" val="1"/>
  <p:tag name="ARTICULATE_PLAYLIST_ID" val="-1"/>
  <p:tag name="ARTICULATE_LOCK_SLIDE" val="0"/>
  <p:tag name="ANNOTATION_TYPE_1" val="2"/>
  <p:tag name="ANNOTATION_START_1" val="4.3"/>
  <p:tag name="ANNOTATION_END_1" val="4.3"/>
  <p:tag name="ANNOTATION_TOP_1" val="-34.8"/>
  <p:tag name="ANNOTATION_LEFT_1" val="-34.9"/>
  <p:tag name="ANNOTATION_WIDTH_1" val="645.7"/>
  <p:tag name="ANNOTATION_HEIGHT_1" val="501.6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4.3"/>
  <p:tag name="ANNOTATION_TOP_2" val="84.2"/>
  <p:tag name="ANNOTATION_LEFT_2" val="50.9"/>
  <p:tag name="ANNOTATION_WIDTH_2" val="484.6"/>
  <p:tag name="ANNOTATION_HEIGHT_2" val="288.7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COUNT" val="2"/>
  <p:tag name="ARTICULATE_SLIDE_NAV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GiTemp2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SEGiTemp2</Template>
  <TotalTime>6668</TotalTime>
  <Words>1876</Words>
  <Application>Microsoft Office PowerPoint</Application>
  <PresentationFormat>On-screen Show (4:3)</PresentationFormat>
  <Paragraphs>350</Paragraphs>
  <Slides>31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Albertus Extra Bold</vt:lpstr>
      <vt:lpstr>Arial</vt:lpstr>
      <vt:lpstr>Calibri</vt:lpstr>
      <vt:lpstr>Cambria Math</vt:lpstr>
      <vt:lpstr>Georgia</vt:lpstr>
      <vt:lpstr>Times New Roman</vt:lpstr>
      <vt:lpstr>Wingdings 2</vt:lpstr>
      <vt:lpstr>SEGiTemp2</vt:lpstr>
      <vt:lpstr>Document</vt:lpstr>
      <vt:lpstr> </vt:lpstr>
      <vt:lpstr>Learning Objective (s)</vt:lpstr>
      <vt:lpstr>Learning Outcome 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 Analysis - Definition and Concept</vt:lpstr>
      <vt:lpstr>Ratios Comparison</vt:lpstr>
      <vt:lpstr>Importance Of Ratio Analysis </vt:lpstr>
      <vt:lpstr>Common type of Ratio Analysis </vt:lpstr>
      <vt:lpstr>Liquidity Ratio</vt:lpstr>
      <vt:lpstr>Liquidity Ratio cont.</vt:lpstr>
      <vt:lpstr>Activity / Efficiency Ratio</vt:lpstr>
      <vt:lpstr>Activity / Efficiency Ratio cont.</vt:lpstr>
      <vt:lpstr>Activity / Efficiency Ratio cont.</vt:lpstr>
      <vt:lpstr>Activity / Efficiency Ratio cont.</vt:lpstr>
      <vt:lpstr>Activity / Efficiency Ratio cont.</vt:lpstr>
      <vt:lpstr>Profitability Ratio</vt:lpstr>
      <vt:lpstr>Profitability Ratio cont.</vt:lpstr>
      <vt:lpstr>Profitability Ratio cont.</vt:lpstr>
      <vt:lpstr>Profitability Ratio cont.</vt:lpstr>
      <vt:lpstr>Profitability Ratio cont.</vt:lpstr>
      <vt:lpstr>Solvency Ratio</vt:lpstr>
      <vt:lpstr>Solvency Ratio</vt:lpstr>
      <vt:lpstr>Other Ratios</vt:lpstr>
      <vt:lpstr>Other Ratios</vt:lpstr>
      <vt:lpstr>Example: Shareholder ratios</vt:lpstr>
      <vt:lpstr>Example: Shareholder Ratios</vt:lpstr>
    </vt:vector>
  </TitlesOfParts>
  <Company>segikl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Azam A</cp:lastModifiedBy>
  <cp:revision>661</cp:revision>
  <dcterms:created xsi:type="dcterms:W3CDTF">2010-06-15T10:22:09Z</dcterms:created>
  <dcterms:modified xsi:type="dcterms:W3CDTF">2025-02-04T01:54:00Z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150610</vt:lpwstr>
  </property>
  <property fmtid="{D5CDD505-2E9C-101B-9397-08002B2CF9AE}" pid="4" name="ArticulateGUID">
    <vt:lpwstr>1525338C-1B24-47BA-A87C-65B607FFA6A0</vt:lpwstr>
  </property>
  <property fmtid="{D5CDD505-2E9C-101B-9397-08002B2CF9AE}" pid="5" name="ArticulateProjectFull">
    <vt:lpwstr>D:\adra\i-station\LMS\guideline&amp;sample\template3.ppta</vt:lpwstr>
  </property>
</Properties>
</file>