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D0"/>
    <a:srgbClr val="03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F0996-1EC6-48C7-A7E1-157CE3153EC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9039A99-4633-45E0-880A-DB9553DD1F12}">
      <dgm:prSet phldrT="[Text]" custT="1"/>
      <dgm:spPr>
        <a:solidFill>
          <a:srgbClr val="03FDFD"/>
        </a:solidFill>
      </dgm:spPr>
      <dgm:t>
        <a:bodyPr/>
        <a:lstStyle/>
        <a:p>
          <a:r>
            <a:rPr lang="en-US" sz="4000" dirty="0" smtClean="0">
              <a:solidFill>
                <a:schemeClr val="tx1"/>
              </a:solidFill>
            </a:rPr>
            <a:t>INTEGRATED REPORTING</a:t>
          </a:r>
          <a:endParaRPr lang="en-US" sz="4000" dirty="0">
            <a:solidFill>
              <a:schemeClr val="tx1"/>
            </a:solidFill>
          </a:endParaRPr>
        </a:p>
      </dgm:t>
    </dgm:pt>
    <dgm:pt modelId="{D23645BD-81B8-49E9-B161-19C0BF9B26C0}" type="parTrans" cxnId="{1F60B8C9-CFBC-41F4-870C-28CE6E8B537D}">
      <dgm:prSet/>
      <dgm:spPr/>
      <dgm:t>
        <a:bodyPr/>
        <a:lstStyle/>
        <a:p>
          <a:endParaRPr lang="en-US"/>
        </a:p>
      </dgm:t>
    </dgm:pt>
    <dgm:pt modelId="{1F9BA8F3-BEC6-4A9A-A17E-E26A0016467F}" type="sibTrans" cxnId="{1F60B8C9-CFBC-41F4-870C-28CE6E8B537D}">
      <dgm:prSet/>
      <dgm:spPr/>
      <dgm:t>
        <a:bodyPr/>
        <a:lstStyle/>
        <a:p>
          <a:endParaRPr lang="en-US"/>
        </a:p>
      </dgm:t>
    </dgm:pt>
    <dgm:pt modelId="{4EB818D9-4AEC-44DF-B56A-B98E868CCDF0}">
      <dgm:prSet phldrT="[Text]"/>
      <dgm:spPr/>
      <dgm:t>
        <a:bodyPr/>
        <a:lstStyle/>
        <a:p>
          <a:r>
            <a:rPr lang="en-US" dirty="0" smtClean="0"/>
            <a:t>A process on the </a:t>
          </a:r>
          <a:r>
            <a:rPr lang="en-US" b="1" dirty="0" smtClean="0">
              <a:solidFill>
                <a:srgbClr val="FF0000"/>
              </a:solidFill>
            </a:rPr>
            <a:t>value creation </a:t>
          </a:r>
          <a:r>
            <a:rPr lang="en-US" dirty="0" smtClean="0"/>
            <a:t>over time and related communications regarding aspects of value creation</a:t>
          </a:r>
          <a:endParaRPr lang="en-US" dirty="0"/>
        </a:p>
      </dgm:t>
    </dgm:pt>
    <dgm:pt modelId="{8ED22A17-D8BA-4ABF-9ED4-1CC75931018E}" type="parTrans" cxnId="{5120CC16-B2AC-44B1-8C42-17FFC7FB769F}">
      <dgm:prSet/>
      <dgm:spPr/>
      <dgm:t>
        <a:bodyPr/>
        <a:lstStyle/>
        <a:p>
          <a:endParaRPr lang="en-US"/>
        </a:p>
      </dgm:t>
    </dgm:pt>
    <dgm:pt modelId="{291A684A-560F-41BA-851B-26ECA5421722}" type="sibTrans" cxnId="{5120CC16-B2AC-44B1-8C42-17FFC7FB769F}">
      <dgm:prSet/>
      <dgm:spPr/>
      <dgm:t>
        <a:bodyPr/>
        <a:lstStyle/>
        <a:p>
          <a:endParaRPr lang="en-US"/>
        </a:p>
      </dgm:t>
    </dgm:pt>
    <dgm:pt modelId="{12A9E531-0D01-49EB-BDD0-6B226512C9B1}">
      <dgm:prSet phldrT="[Text]" custT="1"/>
      <dgm:spPr>
        <a:solidFill>
          <a:srgbClr val="FF09D0"/>
        </a:solidFill>
      </dgm:spPr>
      <dgm:t>
        <a:bodyPr/>
        <a:lstStyle/>
        <a:p>
          <a:r>
            <a:rPr lang="en-US" sz="4000" dirty="0" smtClean="0">
              <a:solidFill>
                <a:schemeClr val="tx1"/>
              </a:solidFill>
            </a:rPr>
            <a:t>INTEGRATED REPORT</a:t>
          </a:r>
          <a:endParaRPr lang="en-US" sz="4000" dirty="0">
            <a:solidFill>
              <a:schemeClr val="tx1"/>
            </a:solidFill>
          </a:endParaRPr>
        </a:p>
      </dgm:t>
    </dgm:pt>
    <dgm:pt modelId="{B2B370CC-03F1-49F5-B0E6-945F33CE6E94}" type="parTrans" cxnId="{57EFC9EC-B868-4BDE-BE98-D3C02E06354A}">
      <dgm:prSet/>
      <dgm:spPr/>
      <dgm:t>
        <a:bodyPr/>
        <a:lstStyle/>
        <a:p>
          <a:endParaRPr lang="en-US"/>
        </a:p>
      </dgm:t>
    </dgm:pt>
    <dgm:pt modelId="{A02EFD81-C529-42C7-93DF-A87B3F9DAF0C}" type="sibTrans" cxnId="{57EFC9EC-B868-4BDE-BE98-D3C02E06354A}">
      <dgm:prSet/>
      <dgm:spPr/>
      <dgm:t>
        <a:bodyPr/>
        <a:lstStyle/>
        <a:p>
          <a:endParaRPr lang="en-US"/>
        </a:p>
      </dgm:t>
    </dgm:pt>
    <dgm:pt modelId="{F09B7201-901A-428E-ADE5-A6375197D50E}">
      <dgm:prSet phldrT="[Text]"/>
      <dgm:spPr/>
      <dgm:t>
        <a:bodyPr/>
        <a:lstStyle/>
        <a:p>
          <a:r>
            <a:rPr lang="en-US" dirty="0" smtClean="0"/>
            <a:t>A </a:t>
          </a:r>
          <a:r>
            <a:rPr lang="en-US" b="1" dirty="0" smtClean="0">
              <a:solidFill>
                <a:srgbClr val="FF0000"/>
              </a:solidFill>
            </a:rPr>
            <a:t>concise communication </a:t>
          </a:r>
          <a:r>
            <a:rPr lang="en-US" dirty="0" smtClean="0"/>
            <a:t>on organization’s strategy, governance, performance, and prospects, in the context of its </a:t>
          </a:r>
          <a:r>
            <a:rPr lang="en-US" b="1" dirty="0" smtClean="0">
              <a:solidFill>
                <a:srgbClr val="FF0000"/>
              </a:solidFill>
            </a:rPr>
            <a:t>external environment</a:t>
          </a:r>
          <a:r>
            <a:rPr lang="en-US" dirty="0" smtClean="0"/>
            <a:t>, lead to </a:t>
          </a:r>
          <a:r>
            <a:rPr lang="en-US" b="1" dirty="0" smtClean="0">
              <a:solidFill>
                <a:srgbClr val="FF0000"/>
              </a:solidFill>
            </a:rPr>
            <a:t>creation of value</a:t>
          </a:r>
          <a:r>
            <a:rPr lang="en-US" dirty="0" smtClean="0"/>
            <a:t> over the </a:t>
          </a:r>
          <a:r>
            <a:rPr lang="en-US" b="1" dirty="0" smtClean="0">
              <a:solidFill>
                <a:srgbClr val="FF0000"/>
              </a:solidFill>
            </a:rPr>
            <a:t>short, medium, &amp; long term</a:t>
          </a:r>
          <a:endParaRPr lang="en-US" b="1" dirty="0">
            <a:solidFill>
              <a:srgbClr val="FF0000"/>
            </a:solidFill>
          </a:endParaRPr>
        </a:p>
      </dgm:t>
    </dgm:pt>
    <dgm:pt modelId="{F33234D3-D602-490B-8327-E043349C1E9E}" type="parTrans" cxnId="{334F2DD4-B889-42D4-8338-6A9AB48E47C9}">
      <dgm:prSet/>
      <dgm:spPr/>
      <dgm:t>
        <a:bodyPr/>
        <a:lstStyle/>
        <a:p>
          <a:endParaRPr lang="en-US"/>
        </a:p>
      </dgm:t>
    </dgm:pt>
    <dgm:pt modelId="{9D37FF5E-508A-4B1C-BF62-983539012DF5}" type="sibTrans" cxnId="{334F2DD4-B889-42D4-8338-6A9AB48E47C9}">
      <dgm:prSet/>
      <dgm:spPr/>
      <dgm:t>
        <a:bodyPr/>
        <a:lstStyle/>
        <a:p>
          <a:endParaRPr lang="en-US"/>
        </a:p>
      </dgm:t>
    </dgm:pt>
    <dgm:pt modelId="{96088CBF-BCDE-486A-9BA9-844A5A804CF8}" type="pres">
      <dgm:prSet presAssocID="{42BF0996-1EC6-48C7-A7E1-157CE3153E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BE592C-E830-437E-B71C-7EBAB5A6ED9B}" type="pres">
      <dgm:prSet presAssocID="{B9039A99-4633-45E0-880A-DB9553DD1F1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1C925-3016-4E47-9E89-9CFDA1F62083}" type="pres">
      <dgm:prSet presAssocID="{B9039A99-4633-45E0-880A-DB9553DD1F1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CCF10-F2FE-4807-9829-12CF695F01A6}" type="pres">
      <dgm:prSet presAssocID="{12A9E531-0D01-49EB-BDD0-6B226512C9B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29612-9F7D-4731-A1BE-4B7F8C9E3719}" type="pres">
      <dgm:prSet presAssocID="{12A9E531-0D01-49EB-BDD0-6B226512C9B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0CC16-B2AC-44B1-8C42-17FFC7FB769F}" srcId="{B9039A99-4633-45E0-880A-DB9553DD1F12}" destId="{4EB818D9-4AEC-44DF-B56A-B98E868CCDF0}" srcOrd="0" destOrd="0" parTransId="{8ED22A17-D8BA-4ABF-9ED4-1CC75931018E}" sibTransId="{291A684A-560F-41BA-851B-26ECA5421722}"/>
    <dgm:cxn modelId="{59C1F944-8155-4E01-8156-127E47EC7D88}" type="presOf" srcId="{42BF0996-1EC6-48C7-A7E1-157CE3153EC3}" destId="{96088CBF-BCDE-486A-9BA9-844A5A804CF8}" srcOrd="0" destOrd="0" presId="urn:microsoft.com/office/officeart/2005/8/layout/vList2"/>
    <dgm:cxn modelId="{1F60B8C9-CFBC-41F4-870C-28CE6E8B537D}" srcId="{42BF0996-1EC6-48C7-A7E1-157CE3153EC3}" destId="{B9039A99-4633-45E0-880A-DB9553DD1F12}" srcOrd="0" destOrd="0" parTransId="{D23645BD-81B8-49E9-B161-19C0BF9B26C0}" sibTransId="{1F9BA8F3-BEC6-4A9A-A17E-E26A0016467F}"/>
    <dgm:cxn modelId="{57EFC9EC-B868-4BDE-BE98-D3C02E06354A}" srcId="{42BF0996-1EC6-48C7-A7E1-157CE3153EC3}" destId="{12A9E531-0D01-49EB-BDD0-6B226512C9B1}" srcOrd="1" destOrd="0" parTransId="{B2B370CC-03F1-49F5-B0E6-945F33CE6E94}" sibTransId="{A02EFD81-C529-42C7-93DF-A87B3F9DAF0C}"/>
    <dgm:cxn modelId="{263CAE11-77F2-4D33-9D40-375F42767133}" type="presOf" srcId="{12A9E531-0D01-49EB-BDD0-6B226512C9B1}" destId="{06CCCF10-F2FE-4807-9829-12CF695F01A6}" srcOrd="0" destOrd="0" presId="urn:microsoft.com/office/officeart/2005/8/layout/vList2"/>
    <dgm:cxn modelId="{9CAE2300-3D24-4449-8DAD-41D5702B32A5}" type="presOf" srcId="{4EB818D9-4AEC-44DF-B56A-B98E868CCDF0}" destId="{8B11C925-3016-4E47-9E89-9CFDA1F62083}" srcOrd="0" destOrd="0" presId="urn:microsoft.com/office/officeart/2005/8/layout/vList2"/>
    <dgm:cxn modelId="{AC786A00-7FBF-4769-B351-FB6AD28189E0}" type="presOf" srcId="{F09B7201-901A-428E-ADE5-A6375197D50E}" destId="{A2329612-9F7D-4731-A1BE-4B7F8C9E3719}" srcOrd="0" destOrd="0" presId="urn:microsoft.com/office/officeart/2005/8/layout/vList2"/>
    <dgm:cxn modelId="{2F089CF4-C953-48E3-8D58-F570DF72AEBD}" type="presOf" srcId="{B9039A99-4633-45E0-880A-DB9553DD1F12}" destId="{24BE592C-E830-437E-B71C-7EBAB5A6ED9B}" srcOrd="0" destOrd="0" presId="urn:microsoft.com/office/officeart/2005/8/layout/vList2"/>
    <dgm:cxn modelId="{334F2DD4-B889-42D4-8338-6A9AB48E47C9}" srcId="{12A9E531-0D01-49EB-BDD0-6B226512C9B1}" destId="{F09B7201-901A-428E-ADE5-A6375197D50E}" srcOrd="0" destOrd="0" parTransId="{F33234D3-D602-490B-8327-E043349C1E9E}" sibTransId="{9D37FF5E-508A-4B1C-BF62-983539012DF5}"/>
    <dgm:cxn modelId="{C4AB2BC2-00D7-4C3E-9CA7-0D4FF18833E3}" type="presParOf" srcId="{96088CBF-BCDE-486A-9BA9-844A5A804CF8}" destId="{24BE592C-E830-437E-B71C-7EBAB5A6ED9B}" srcOrd="0" destOrd="0" presId="urn:microsoft.com/office/officeart/2005/8/layout/vList2"/>
    <dgm:cxn modelId="{B64A184C-6987-479D-9546-3C09B964E373}" type="presParOf" srcId="{96088CBF-BCDE-486A-9BA9-844A5A804CF8}" destId="{8B11C925-3016-4E47-9E89-9CFDA1F62083}" srcOrd="1" destOrd="0" presId="urn:microsoft.com/office/officeart/2005/8/layout/vList2"/>
    <dgm:cxn modelId="{67493D38-95C2-4532-AAF2-3629518E4DD0}" type="presParOf" srcId="{96088CBF-BCDE-486A-9BA9-844A5A804CF8}" destId="{06CCCF10-F2FE-4807-9829-12CF695F01A6}" srcOrd="2" destOrd="0" presId="urn:microsoft.com/office/officeart/2005/8/layout/vList2"/>
    <dgm:cxn modelId="{C1DDFD20-5465-48C0-8FDB-CBE08CAFADD6}" type="presParOf" srcId="{96088CBF-BCDE-486A-9BA9-844A5A804CF8}" destId="{A2329612-9F7D-4731-A1BE-4B7F8C9E371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E592C-E830-437E-B71C-7EBAB5A6ED9B}">
      <dsp:nvSpPr>
        <dsp:cNvPr id="0" name=""/>
        <dsp:cNvSpPr/>
      </dsp:nvSpPr>
      <dsp:spPr>
        <a:xfrm>
          <a:off x="0" y="59589"/>
          <a:ext cx="7886700" cy="973440"/>
        </a:xfrm>
        <a:prstGeom prst="roundRect">
          <a:avLst/>
        </a:prstGeom>
        <a:solidFill>
          <a:srgbClr val="03FDF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1"/>
              </a:solidFill>
            </a:rPr>
            <a:t>INTEGRATED REPORTING</a:t>
          </a:r>
          <a:endParaRPr lang="en-US" sz="4000" kern="1200" dirty="0">
            <a:solidFill>
              <a:schemeClr val="tx1"/>
            </a:solidFill>
          </a:endParaRPr>
        </a:p>
      </dsp:txBody>
      <dsp:txXfrm>
        <a:off x="47519" y="107108"/>
        <a:ext cx="7791662" cy="878402"/>
      </dsp:txXfrm>
    </dsp:sp>
    <dsp:sp modelId="{8B11C925-3016-4E47-9E89-9CFDA1F62083}">
      <dsp:nvSpPr>
        <dsp:cNvPr id="0" name=""/>
        <dsp:cNvSpPr/>
      </dsp:nvSpPr>
      <dsp:spPr>
        <a:xfrm>
          <a:off x="0" y="1033029"/>
          <a:ext cx="78867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A process on the </a:t>
          </a:r>
          <a:r>
            <a:rPr lang="en-US" sz="2500" b="1" kern="1200" dirty="0" smtClean="0">
              <a:solidFill>
                <a:srgbClr val="FF0000"/>
              </a:solidFill>
            </a:rPr>
            <a:t>value creation </a:t>
          </a:r>
          <a:r>
            <a:rPr lang="en-US" sz="2500" kern="1200" dirty="0" smtClean="0"/>
            <a:t>over time and related communications regarding aspects of value creation</a:t>
          </a:r>
          <a:endParaRPr lang="en-US" sz="2500" kern="1200" dirty="0"/>
        </a:p>
      </dsp:txBody>
      <dsp:txXfrm>
        <a:off x="0" y="1033029"/>
        <a:ext cx="7886700" cy="794880"/>
      </dsp:txXfrm>
    </dsp:sp>
    <dsp:sp modelId="{06CCCF10-F2FE-4807-9829-12CF695F01A6}">
      <dsp:nvSpPr>
        <dsp:cNvPr id="0" name=""/>
        <dsp:cNvSpPr/>
      </dsp:nvSpPr>
      <dsp:spPr>
        <a:xfrm>
          <a:off x="0" y="1827909"/>
          <a:ext cx="7886700" cy="973440"/>
        </a:xfrm>
        <a:prstGeom prst="roundRect">
          <a:avLst/>
        </a:prstGeom>
        <a:solidFill>
          <a:srgbClr val="FF09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chemeClr val="tx1"/>
              </a:solidFill>
            </a:rPr>
            <a:t>INTEGRATED REPORT</a:t>
          </a:r>
          <a:endParaRPr lang="en-US" sz="4000" kern="1200" dirty="0">
            <a:solidFill>
              <a:schemeClr val="tx1"/>
            </a:solidFill>
          </a:endParaRPr>
        </a:p>
      </dsp:txBody>
      <dsp:txXfrm>
        <a:off x="47519" y="1875428"/>
        <a:ext cx="7791662" cy="878402"/>
      </dsp:txXfrm>
    </dsp:sp>
    <dsp:sp modelId="{A2329612-9F7D-4731-A1BE-4B7F8C9E3719}">
      <dsp:nvSpPr>
        <dsp:cNvPr id="0" name=""/>
        <dsp:cNvSpPr/>
      </dsp:nvSpPr>
      <dsp:spPr>
        <a:xfrm>
          <a:off x="0" y="2801348"/>
          <a:ext cx="788670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A </a:t>
          </a:r>
          <a:r>
            <a:rPr lang="en-US" sz="2500" b="1" kern="1200" dirty="0" smtClean="0">
              <a:solidFill>
                <a:srgbClr val="FF0000"/>
              </a:solidFill>
            </a:rPr>
            <a:t>concise communication </a:t>
          </a:r>
          <a:r>
            <a:rPr lang="en-US" sz="2500" kern="1200" dirty="0" smtClean="0"/>
            <a:t>on organization’s strategy, governance, performance, and prospects, in the context of its </a:t>
          </a:r>
          <a:r>
            <a:rPr lang="en-US" sz="2500" b="1" kern="1200" dirty="0" smtClean="0">
              <a:solidFill>
                <a:srgbClr val="FF0000"/>
              </a:solidFill>
            </a:rPr>
            <a:t>external environment</a:t>
          </a:r>
          <a:r>
            <a:rPr lang="en-US" sz="2500" kern="1200" dirty="0" smtClean="0"/>
            <a:t>, lead to </a:t>
          </a:r>
          <a:r>
            <a:rPr lang="en-US" sz="2500" b="1" kern="1200" dirty="0" smtClean="0">
              <a:solidFill>
                <a:srgbClr val="FF0000"/>
              </a:solidFill>
            </a:rPr>
            <a:t>creation of value</a:t>
          </a:r>
          <a:r>
            <a:rPr lang="en-US" sz="2500" kern="1200" dirty="0" smtClean="0"/>
            <a:t> over the </a:t>
          </a:r>
          <a:r>
            <a:rPr lang="en-US" sz="2500" b="1" kern="1200" dirty="0" smtClean="0">
              <a:solidFill>
                <a:srgbClr val="FF0000"/>
              </a:solidFill>
            </a:rPr>
            <a:t>short, medium, &amp; long term</a:t>
          </a:r>
          <a:endParaRPr lang="en-US" sz="2500" b="1" kern="1200" dirty="0">
            <a:solidFill>
              <a:srgbClr val="FF0000"/>
            </a:solidFill>
          </a:endParaRPr>
        </a:p>
      </dsp:txBody>
      <dsp:txXfrm>
        <a:off x="0" y="2801348"/>
        <a:ext cx="7886700" cy="14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78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783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44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328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47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17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95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510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29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39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409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0F2FC-C336-4A72-9099-2F76646F61B8}" type="datetimeFigureOut">
              <a:rPr lang="en-MY" smtClean="0"/>
              <a:t>6/1/2025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2F52-4E10-44BB-B081-236FED8F29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64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reporting.org/how-to-use-the-gri-standards/gri-standards-english-langua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obalreporting.org/how-to-use-the-gri-standards/gri-standards-english-languag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pic>
        <p:nvPicPr>
          <p:cNvPr id="5" name="Picture 4" descr="Enabling Promising Mind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" y="1310207"/>
            <a:ext cx="637842" cy="1641750"/>
          </a:xfrm>
          <a:prstGeom prst="rect">
            <a:avLst/>
          </a:prstGeom>
        </p:spPr>
      </p:pic>
      <p:pic>
        <p:nvPicPr>
          <p:cNvPr id="6" name="Picture 5" descr="SEGi University &amp; colleges_V2-01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8" y="104723"/>
            <a:ext cx="2361353" cy="1214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821" y="5985328"/>
            <a:ext cx="2461491" cy="572856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-1" y="4068689"/>
            <a:ext cx="91440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lang="en-MY" sz="3200" dirty="0">
                <a:solidFill>
                  <a:schemeClr val="bg1"/>
                </a:solidFill>
              </a:rPr>
              <a:t>REPORTING NON-FINANCIAL PERFORMANCE- SUSTAINABILITY REPORTING &amp; CURRENT ISSUES IN FINANCIAL REPORTING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564" y="2530320"/>
            <a:ext cx="6400800" cy="672287"/>
          </a:xfrm>
          <a:noFill/>
        </p:spPr>
        <p:txBody>
          <a:bodyPr>
            <a:noAutofit/>
          </a:bodyPr>
          <a:lstStyle/>
          <a:p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FIN2224 Financial Accounting 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 Box 287"/>
          <p:cNvSpPr txBox="1">
            <a:spLocks noChangeArrowheads="1"/>
          </p:cNvSpPr>
          <p:nvPr/>
        </p:nvSpPr>
        <p:spPr bwMode="auto">
          <a:xfrm>
            <a:off x="909038" y="1227380"/>
            <a:ext cx="84242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Bachelor of Accounting &amp; Finance (Hons)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3128532"/>
      </p:ext>
    </p:extLst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REPORTING &lt;IR&gt;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1119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5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&lt;IR&gt;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Improve the quality of information available to providers of financial capital to enable a more efficient and productive allocation of capital </a:t>
            </a:r>
          </a:p>
          <a:p>
            <a:pPr marL="514350" indent="-514350">
              <a:buAutoNum type="alphaLcParenR"/>
            </a:pPr>
            <a:r>
              <a:rPr lang="en-US" dirty="0" smtClean="0"/>
              <a:t>Promote a more cohesive and efficient approach to corporate reporting &amp; communicates the ability of the organization to create value over time</a:t>
            </a:r>
          </a:p>
          <a:p>
            <a:pPr marL="514350" indent="-514350">
              <a:buAutoNum type="alphaLcParenR"/>
            </a:pPr>
            <a:r>
              <a:rPr lang="en-US" dirty="0" smtClean="0"/>
              <a:t>Enhance accountability and stewardship with broad base of capitals (financial, intellectual, human etc.)</a:t>
            </a:r>
          </a:p>
          <a:p>
            <a:pPr marL="514350" indent="-514350">
              <a:buAutoNum type="alphaLcParenR"/>
            </a:pPr>
            <a:r>
              <a:rPr lang="en-US" dirty="0" smtClean="0"/>
              <a:t>Support integrated thinking, decision-making and actions that focus on the creation of value in short, medium, &amp; long term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9794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BPP Environmental &amp; Social Reporting Notes</a:t>
            </a:r>
          </a:p>
          <a:p>
            <a:pPr marL="0" indent="0">
              <a:buNone/>
            </a:pPr>
            <a:r>
              <a:rPr lang="en-US" dirty="0" smtClean="0"/>
              <a:t>Additional Reading such as Bursa Malaysia &amp; Global Reporting Standards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://www.globalreporting.org/how-to-use-the-gri-standards/gri-standards-english-language/</a:t>
            </a: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439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REPORTING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environmental reporting is the disclosure of an organization’s corporate environmental responsibilities and the effects of its activities on its environment</a:t>
            </a:r>
          </a:p>
          <a:p>
            <a:r>
              <a:rPr lang="en-US" dirty="0" smtClean="0"/>
              <a:t>The growing awareness within general population of environmental issues plus pressure from NGOs has led to the expectation that PLC to disclose this matters.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557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939" r="3299"/>
          <a:stretch/>
        </p:blipFill>
        <p:spPr>
          <a:xfrm>
            <a:off x="1440873" y="612232"/>
            <a:ext cx="6345382" cy="54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REPORTING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social reporting is to measure and disclose the social impact of a business’ activities. </a:t>
            </a:r>
          </a:p>
          <a:p>
            <a:r>
              <a:rPr lang="en-US" dirty="0" smtClean="0"/>
              <a:t>Examples of social measures include:- </a:t>
            </a:r>
          </a:p>
          <a:p>
            <a:pPr lvl="1"/>
            <a:r>
              <a:rPr lang="en-US" dirty="0" smtClean="0"/>
              <a:t>Philanthropic donations </a:t>
            </a:r>
          </a:p>
          <a:p>
            <a:pPr lvl="1"/>
            <a:r>
              <a:rPr lang="en-US" dirty="0" smtClean="0"/>
              <a:t>Employee satisfaction levels and remuneration issues</a:t>
            </a:r>
          </a:p>
          <a:p>
            <a:pPr lvl="1"/>
            <a:r>
              <a:rPr lang="en-US" dirty="0" smtClean="0"/>
              <a:t>Community support; and </a:t>
            </a:r>
          </a:p>
          <a:p>
            <a:pPr lvl="1"/>
            <a:r>
              <a:rPr lang="en-US" dirty="0" smtClean="0"/>
              <a:t>Stakeholder consultation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5426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ENVIRONMENTAL &amp; SOCIAL REPORTING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It demonstrates the coherence of overall management strategy to important external stakeholders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strengthens stakeholder relations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increase competitive advantage</a:t>
            </a:r>
          </a:p>
          <a:p>
            <a:pPr marL="514350" indent="-514350">
              <a:buAutoNum type="alphaLcParenR"/>
            </a:pPr>
            <a:r>
              <a:rPr lang="en-US" dirty="0" smtClean="0"/>
              <a:t>Public recognition for corporate accountability and responsibility</a:t>
            </a:r>
          </a:p>
          <a:p>
            <a:pPr marL="514350" indent="-514350">
              <a:buAutoNum type="alphaLcParenR"/>
            </a:pPr>
            <a:r>
              <a:rPr lang="en-US" dirty="0" smtClean="0"/>
              <a:t>Target setting and external reporting drives continual environmental and social improvements </a:t>
            </a:r>
          </a:p>
          <a:p>
            <a:pPr marL="514350" indent="-514350">
              <a:buAutoNum type="alphaLcParenR"/>
            </a:pPr>
            <a:r>
              <a:rPr lang="en-US" dirty="0" smtClean="0"/>
              <a:t>Effective self-regulation minimize risk of regulatory intervention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may improve access to lists of ‘preferred suppliers’ of buyers with green procurement policies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reduces corporate risk, which may reduce financing costs and broaden the range of investors</a:t>
            </a:r>
          </a:p>
          <a:p>
            <a:pPr marL="514350" indent="-514350">
              <a:buAutoNum type="alphaLcParenR"/>
            </a:pPr>
            <a:r>
              <a:rPr lang="en-US" dirty="0" smtClean="0"/>
              <a:t>It enhance employee morale </a:t>
            </a:r>
          </a:p>
          <a:p>
            <a:pPr marL="514350" indent="-514350">
              <a:buAutoNum type="alphaLcParenR"/>
            </a:pPr>
            <a:r>
              <a:rPr lang="en-US" dirty="0" smtClean="0"/>
              <a:t>Improved profitability</a:t>
            </a:r>
          </a:p>
        </p:txBody>
      </p:sp>
    </p:spTree>
    <p:extLst>
      <p:ext uri="{BB962C8B-B14F-4D97-AF65-F5344CB8AC3E}">
        <p14:creationId xmlns:p14="http://schemas.microsoft.com/office/powerpoint/2010/main" val="235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335241" cy="85407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CURRENT REPORTING REQUIREMENTS</a:t>
            </a:r>
            <a:endParaRPr lang="en-MY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19201"/>
            <a:ext cx="7886701" cy="532014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IFRS requirements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There is no required disclosure requirements for environmental and social matters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smtClean="0"/>
              <a:t>However, environmental matters may be disclosed where they fall under specific accounting principles:</a:t>
            </a:r>
          </a:p>
          <a:p>
            <a:pPr lvl="3"/>
            <a:r>
              <a:rPr lang="en-US" dirty="0" smtClean="0"/>
              <a:t>IAS 37 Provisions, Contingent Liabilities, and Contingent Assets</a:t>
            </a:r>
          </a:p>
          <a:p>
            <a:pPr lvl="3"/>
            <a:r>
              <a:rPr lang="en-US" dirty="0" smtClean="0"/>
              <a:t>IAS 1 Presentation of Financial Statements</a:t>
            </a:r>
            <a:endParaRPr lang="en-MY" dirty="0"/>
          </a:p>
          <a:p>
            <a:pPr marL="0" indent="0">
              <a:buNone/>
            </a:pPr>
            <a:r>
              <a:rPr lang="en-US" dirty="0" smtClean="0"/>
              <a:t>2. National requirements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smtClean="0"/>
              <a:t>Some countries require disclosure of environmental performance under the national law.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 smtClean="0"/>
              <a:t>Environmental </a:t>
            </a:r>
            <a:r>
              <a:rPr lang="en-US" sz="1800" dirty="0"/>
              <a:t>Quality Act (EQA) 1974 is the primary legislation governing environmental protection in Malaysia. It establishes the legal framework for preventing, abating, and controlling pollution and managing the environment</a:t>
            </a:r>
            <a:r>
              <a:rPr lang="en-US" sz="1800" dirty="0" smtClean="0"/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800" dirty="0" smtClean="0"/>
              <a:t>Sustainability </a:t>
            </a:r>
            <a:r>
              <a:rPr lang="en-US" altLang="en-US" sz="1800" dirty="0"/>
              <a:t>Framework: The Bursa Malaysia Sustainability Reporting Framework aligns with global standards such as the Global Reporting Initiative (GRI</a:t>
            </a:r>
            <a:r>
              <a:rPr lang="en-US" alt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86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CURRENT REPORTING </a:t>
            </a:r>
            <a:r>
              <a:rPr lang="en-US" sz="3600" dirty="0" smtClean="0"/>
              <a:t>REQUIREMENTS (cont.)</a:t>
            </a:r>
            <a:endParaRPr lang="en-MY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628650" y="4859307"/>
            <a:ext cx="851535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49" y="1219201"/>
            <a:ext cx="7886701" cy="5320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3. </a:t>
            </a:r>
            <a:r>
              <a:rPr lang="en-US" sz="3200" dirty="0" smtClean="0"/>
              <a:t>Voluntary Disclosure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4. Sustainability Reporting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 Initial disclosure of environmental matters has now expanded into sustainability reporting which integrates environmental, social, and economic performance data and measures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Global </a:t>
            </a:r>
            <a:r>
              <a:rPr lang="en-US" dirty="0"/>
              <a:t>Reporting Initiatives </a:t>
            </a:r>
            <a:r>
              <a:rPr lang="en-US" dirty="0">
                <a:hlinkClick r:id="rId2"/>
              </a:rPr>
              <a:t>https://www.globalreporting.org/how-to-use-the-gri-standards/gri-standards-english-language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158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Capital Accounting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core principle is that employees are assets. </a:t>
            </a:r>
          </a:p>
          <a:p>
            <a:r>
              <a:rPr lang="en-US" dirty="0" smtClean="0"/>
              <a:t>Competitive advantage gained by effective use of people.</a:t>
            </a:r>
          </a:p>
          <a:p>
            <a:pPr marL="0" indent="0">
              <a:buNone/>
            </a:pPr>
            <a:r>
              <a:rPr lang="en-US" dirty="0" smtClean="0"/>
              <a:t>Implications of PEOPLE as ORGANISATIONAL ASSETS:-</a:t>
            </a:r>
          </a:p>
          <a:p>
            <a:pPr marL="514350" indent="-514350">
              <a:buAutoNum type="alphaLcParenR"/>
            </a:pPr>
            <a:r>
              <a:rPr lang="en-US" dirty="0" smtClean="0"/>
              <a:t>People are a resource which needs to be </a:t>
            </a:r>
            <a:r>
              <a:rPr lang="en-US" dirty="0" err="1" smtClean="0"/>
              <a:t>careffuly</a:t>
            </a:r>
            <a:r>
              <a:rPr lang="en-US" dirty="0" smtClean="0"/>
              <a:t> and efficiently managed with overriding concern for organizational objectives</a:t>
            </a:r>
          </a:p>
          <a:p>
            <a:pPr marL="514350" indent="-514350">
              <a:buAutoNum type="alphaLcParenR"/>
            </a:pPr>
            <a:r>
              <a:rPr lang="en-US" dirty="0" smtClean="0"/>
              <a:t>The organization needs to protect its investment by retaining, safeguarding, &amp; developing its human assets</a:t>
            </a:r>
          </a:p>
          <a:p>
            <a:pPr marL="514350" indent="-514350">
              <a:buAutoNum type="alphaLcParenR"/>
            </a:pPr>
            <a:r>
              <a:rPr lang="en-US" dirty="0" smtClean="0"/>
              <a:t>Deterioration in the attitudes and motivation of employees increases in the labor turnover, cost of hiring, and training replacements are costs to the company</a:t>
            </a:r>
          </a:p>
          <a:p>
            <a:pPr marL="514350" indent="-514350">
              <a:buAutoNum type="alphaLcParenR"/>
            </a:pPr>
            <a:r>
              <a:rPr lang="en-US" dirty="0" smtClean="0"/>
              <a:t>A concept developed some time ago was that of human asset accounting (part of financial reporting system)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2719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Assets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concept of human assets broadened and become INTELLECTUAL ASSETS which is also known as INTELLECTUAL CAPITAL, divided into 3 types:-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 smtClean="0"/>
              <a:t>External Assets – Reputation of brands &amp; franchises, and strength of customer relationships</a:t>
            </a:r>
          </a:p>
          <a:p>
            <a:pPr marL="514350" indent="-514350">
              <a:buAutoNum type="alphaLcParenR"/>
            </a:pPr>
            <a:r>
              <a:rPr lang="en-US" dirty="0" smtClean="0"/>
              <a:t>Internal Assets – Patents, Trademarks, Customer Databases</a:t>
            </a:r>
          </a:p>
          <a:p>
            <a:pPr marL="514350" indent="-514350">
              <a:buAutoNum type="alphaLcParenR"/>
            </a:pPr>
            <a:r>
              <a:rPr lang="en-US" dirty="0" smtClean="0"/>
              <a:t>Competencies – Capabilities &amp; Skills of individuals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#Intellectual assets= human assets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936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710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REPORTING NON-FINANCIAL PERFORMANCE- SUSTAINABILITY REPORTING &amp; CURRENT ISSUES IN FINANCIAL REPORTING</vt:lpstr>
      <vt:lpstr>ENVIRONMENTAL REPORTING</vt:lpstr>
      <vt:lpstr>PowerPoint Presentation</vt:lpstr>
      <vt:lpstr>SOCIAL REPORTING</vt:lpstr>
      <vt:lpstr>BENEFITS OF ENVIRONMENTAL &amp; SOCIAL REPORTING </vt:lpstr>
      <vt:lpstr>CURRENT REPORTING REQUIREMENTS</vt:lpstr>
      <vt:lpstr>CURRENT REPORTING REQUIREMENTS (cont.)</vt:lpstr>
      <vt:lpstr>Human Capital Accounting</vt:lpstr>
      <vt:lpstr>Intellectual Assets</vt:lpstr>
      <vt:lpstr>INTEGRATED REPORTING &lt;IR&gt;</vt:lpstr>
      <vt:lpstr>OBJECTIVES OF &lt;IR&gt;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Sitti Hasinah Binti Abul Hassan</dc:creator>
  <cp:lastModifiedBy>Sitti Hasinah Binti Abul Hassan</cp:lastModifiedBy>
  <cp:revision>11</cp:revision>
  <dcterms:created xsi:type="dcterms:W3CDTF">2024-08-28T03:44:01Z</dcterms:created>
  <dcterms:modified xsi:type="dcterms:W3CDTF">2025-01-06T02:29:48Z</dcterms:modified>
</cp:coreProperties>
</file>