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421" r:id="rId2"/>
    <p:sldId id="375" r:id="rId3"/>
    <p:sldId id="376" r:id="rId4"/>
    <p:sldId id="377" r:id="rId5"/>
    <p:sldId id="381" r:id="rId6"/>
    <p:sldId id="382" r:id="rId7"/>
    <p:sldId id="383" r:id="rId8"/>
    <p:sldId id="384" r:id="rId9"/>
    <p:sldId id="385" r:id="rId10"/>
    <p:sldId id="387" r:id="rId11"/>
    <p:sldId id="390" r:id="rId12"/>
    <p:sldId id="388" r:id="rId13"/>
    <p:sldId id="389" r:id="rId14"/>
    <p:sldId id="378" r:id="rId15"/>
    <p:sldId id="379" r:id="rId16"/>
    <p:sldId id="380" r:id="rId17"/>
    <p:sldId id="407" r:id="rId18"/>
    <p:sldId id="418" r:id="rId19"/>
    <p:sldId id="419" r:id="rId20"/>
    <p:sldId id="412" r:id="rId21"/>
    <p:sldId id="413" r:id="rId22"/>
    <p:sldId id="414" r:id="rId23"/>
    <p:sldId id="415" r:id="rId24"/>
    <p:sldId id="416" r:id="rId25"/>
    <p:sldId id="417" r:id="rId26"/>
    <p:sldId id="408" r:id="rId27"/>
    <p:sldId id="409" r:id="rId28"/>
    <p:sldId id="410" r:id="rId29"/>
    <p:sldId id="411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3156"/>
  </p:normalViewPr>
  <p:slideViewPr>
    <p:cSldViewPr snapToGrid="0" snapToObjects="1">
      <p:cViewPr varScale="1">
        <p:scale>
          <a:sx n="68" d="100"/>
          <a:sy n="68" d="100"/>
        </p:scale>
        <p:origin x="16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1817-08B1-46AD-94AF-66FAA3B8ABE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4C21-159C-468A-A114-B7504150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66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46886-035D-4924-8196-89E4FC03DBE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409A9-7111-4E51-B0A7-AE16C3DB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7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GR/IR (goods-receipt/invoice-receipt) clearing account is a bookkeeping device that can be used when goods arrive before the invoice is generated, or when an invoice arrives before the goods are delivered.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24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4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9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1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Devastating- highly damaging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3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7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3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2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09A9-7111-4E51-B0A7-AE16C3DB6F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68F2-7E42-4585-A04C-8FA0B03D53BE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F02-87F1-4D94-9A57-5480193B4EE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F04-210D-4980-B544-6562457FBA83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6027-59CA-46FE-A8D0-47AD54BC9483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BB6C-E509-442B-9C82-7BF5DDDCCB8C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7E46-B51F-40B8-BB49-8E6D372438CB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7378-E5D2-44F8-A076-7948F4701C99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6E8B-498A-49D0-B0E0-18E4E0C48B15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4075-27A9-43BF-A63E-A9D2051D2005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FC17-CF3F-44C9-BB4D-BD69A7C19F56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CFAB-6074-4B5B-88D0-651D3E99D5D6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0767-26AC-49F6-9147-04E2C6E9D4A5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205D-3EAA-AE45-BE57-D8A0CF1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Enabling Promising Mind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1310207"/>
            <a:ext cx="637842" cy="1641750"/>
          </a:xfrm>
          <a:prstGeom prst="rect">
            <a:avLst/>
          </a:prstGeom>
        </p:spPr>
      </p:pic>
      <p:pic>
        <p:nvPicPr>
          <p:cNvPr id="6" name="Picture 5" descr="SEGi University &amp; colleges_V2-01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6" y="104721"/>
            <a:ext cx="2361353" cy="1214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819" y="5985328"/>
            <a:ext cx="2461491" cy="57285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09956"/>
            <a:ext cx="6400800" cy="88325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FIN2224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smtClean="0">
                <a:solidFill>
                  <a:schemeClr val="bg1"/>
                </a:solidFill>
              </a:rPr>
              <a:t>Accounting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849087" y="1295400"/>
            <a:ext cx="784497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Accounting &amp; Finance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(Hons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3779420"/>
            <a:ext cx="838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Futura-Bold"/>
              </a:rPr>
              <a:t>CONTROL ACCOUNTS</a:t>
            </a:r>
            <a:endParaRPr lang="en-US" sz="3600" b="1" dirty="0">
              <a:solidFill>
                <a:schemeClr val="bg1"/>
              </a:solidFill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930122"/>
      </p:ext>
    </p:ext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4"/>
            <a:ext cx="7863149" cy="3054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another term for debtor control account?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Sales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 Receivable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Creditor control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Sales ledger control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20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4"/>
            <a:ext cx="7863149" cy="3356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debts written off during a period of accounting are entered in which side of a control account?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Debit side of creditor control a/c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 Credit side of creditor control a/c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Debit side of debtor control a/c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Credit side of debtor control a/c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693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4"/>
            <a:ext cx="7863149" cy="3356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accounts are most commonly used for which of the following purposes?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Preparing cash flow statement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 Making entries in other accounts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total balances of all accounts in trial balance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Detecting errors in accounting records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941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4"/>
            <a:ext cx="7863149" cy="3356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accounts is used to record the cash sales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Sales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 Sales ledger control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Debtor control account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Revised debtor control account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A.. Why?</a:t>
            </a:r>
          </a:p>
        </p:txBody>
      </p:sp>
    </p:spTree>
    <p:extLst>
      <p:ext uri="{BB962C8B-B14F-4D97-AF65-F5344CB8AC3E}">
        <p14:creationId xmlns:p14="http://schemas.microsoft.com/office/powerpoint/2010/main" val="15307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SUSPENSE ACCOUNT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4204" y="1155078"/>
            <a:ext cx="7748662" cy="3891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 suspense account is a temporary “parking” place for an entry that will end up somewhere else once its final destination is determined. These entities may be caused by errors &amp; unknown nature/processing.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Reasons to use suspense account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Not sure where to post an item. So enter to a suspense account first pending instructions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is a difference in a trial balance (account cannot be balanced) and a suspense account is created to balance the trial balance. Further investigation needed to check the errors.</a:t>
            </a:r>
            <a:endParaRPr lang="en-US" sz="1800" b="1" dirty="0">
              <a:solidFill>
                <a:srgbClr val="FF0000"/>
              </a:solidFill>
              <a:latin typeface="Futura Book"/>
              <a:cs typeface="Futura Book"/>
            </a:endParaRPr>
          </a:p>
        </p:txBody>
      </p:sp>
    </p:spTree>
    <p:extLst>
      <p:ext uri="{BB962C8B-B14F-4D97-AF65-F5344CB8AC3E}">
        <p14:creationId xmlns:p14="http://schemas.microsoft.com/office/powerpoint/2010/main" val="356552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TYPES OF ERRORS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3081" y="943429"/>
            <a:ext cx="8349092" cy="495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Error of commission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When a correct amount is entered in books, but in the wrong person’s account 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Error of principle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Where a transaction is entered in the wrong type of account. For instance the purchase of a fixed asset should be debited to a fixed asset account. If this is debited in error to an expense account then this has been debited to the wrong type of account.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Error of original entry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Where an original amount is incorrect and is then entered in the double entry. For example a credit sale of RM650.00 has been posted in the correct accounts but recorded as RM560.00.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Error of omission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Where transactions are not recorded in the books at all. A credit sale to J Smith of £600.00 was not entered in either of the two accounts.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Compensating errors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Errors which cancel each other out. For example, the trial balance might balance but a credit entry and debit entry are both incorrect cancelling each other out.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b="1" dirty="0"/>
              <a:t>Complete reversal of entries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is where correct amounts are entered in the correct accounts but each item is shown on the wrong side of the accounts. For instance, a credit sale to J Smith of RM4,000.00 was recorded as debit sales and credit J Smith when it should have been credit sales and debit J Smith RM4,000.00. </a:t>
            </a:r>
            <a:endParaRPr lang="en-US" sz="1200" b="1" dirty="0">
              <a:solidFill>
                <a:srgbClr val="FF0000"/>
              </a:solidFill>
              <a:latin typeface="Futura Book"/>
              <a:cs typeface="Futura Book"/>
            </a:endParaRPr>
          </a:p>
        </p:txBody>
      </p:sp>
    </p:spTree>
    <p:extLst>
      <p:ext uri="{BB962C8B-B14F-4D97-AF65-F5344CB8AC3E}">
        <p14:creationId xmlns:p14="http://schemas.microsoft.com/office/powerpoint/2010/main" val="108014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3510" y="1043865"/>
            <a:ext cx="7160031" cy="381862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SHORT EXERCISE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SUSPENSE ACCOUNT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3511" y="1512750"/>
            <a:ext cx="7160031" cy="4346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1.	Purchases invoice for RM450 had been entered into the books of account as RM405. 	</a:t>
            </a:r>
            <a:r>
              <a:rPr lang="en-US" sz="1600" b="1" dirty="0">
                <a:solidFill>
                  <a:srgbClr val="FF0000"/>
                </a:solidFill>
              </a:rPr>
              <a:t>Error of Original Entry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2.	Sales invoice for RM400 was debited to the account of S. Putra 	instead of S. </a:t>
            </a:r>
            <a:r>
              <a:rPr lang="en-US" sz="1400" dirty="0" err="1"/>
              <a:t>Patru</a:t>
            </a:r>
            <a:r>
              <a:rPr lang="en-US" sz="1400" dirty="0"/>
              <a:t>. 	</a:t>
            </a:r>
            <a:r>
              <a:rPr lang="en-US" sz="1600" b="1" dirty="0">
                <a:solidFill>
                  <a:srgbClr val="FF0000"/>
                </a:solidFill>
              </a:rPr>
              <a:t>Error of Commission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3.	Purchases invoice for stationery, </a:t>
            </a:r>
            <a:r>
              <a:rPr lang="en-US" sz="1400" dirty="0" err="1"/>
              <a:t>totalling</a:t>
            </a:r>
            <a:r>
              <a:rPr lang="en-US" sz="1400" dirty="0"/>
              <a:t> RM475 had not been 	entered into the books of 	account. </a:t>
            </a:r>
            <a:r>
              <a:rPr lang="en-US" sz="1600" b="1" dirty="0">
                <a:solidFill>
                  <a:srgbClr val="FF0000"/>
                </a:solidFill>
              </a:rPr>
              <a:t>Error of Omission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>
              <a:buAutoNum type="arabicPeriod" startAt="4"/>
            </a:pPr>
            <a:r>
              <a:rPr lang="en-US" sz="1400" dirty="0"/>
              <a:t>	Purchase of a computer costing RM200 had been posted to the Stationery Account.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600" b="1" dirty="0">
                <a:solidFill>
                  <a:srgbClr val="FF0000"/>
                </a:solidFill>
              </a:rPr>
              <a:t>Error of Principle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5.	Sales receipt from B Ltd was entered in the books of account as a debit to B 	Ltd and a 	credit to the Bank. </a:t>
            </a:r>
            <a:r>
              <a:rPr lang="en-US" sz="1600" b="1" dirty="0">
                <a:solidFill>
                  <a:srgbClr val="FF0000"/>
                </a:solidFill>
              </a:rPr>
              <a:t>Reversal of Entries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6.	 The additions on the Sales Account were overcast by RM400 and the 	additions on the 	Rent Account were overcast by RM400. </a:t>
            </a:r>
            <a:r>
              <a:rPr lang="en-US" sz="1600" b="1" dirty="0">
                <a:solidFill>
                  <a:srgbClr val="FF0000"/>
                </a:solidFill>
              </a:rPr>
              <a:t>Compensating Error </a:t>
            </a:r>
            <a:endParaRPr lang="en-US" sz="1600" b="1" dirty="0">
              <a:solidFill>
                <a:srgbClr val="FF0000"/>
              </a:solidFill>
              <a:latin typeface="Futura Book"/>
              <a:cs typeface="Futura Book"/>
            </a:endParaRPr>
          </a:p>
        </p:txBody>
      </p:sp>
    </p:spTree>
    <p:extLst>
      <p:ext uri="{BB962C8B-B14F-4D97-AF65-F5344CB8AC3E}">
        <p14:creationId xmlns:p14="http://schemas.microsoft.com/office/powerpoint/2010/main" val="152022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3510" y="1043865"/>
            <a:ext cx="7160031" cy="381862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SHORT EXERCISE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SUSPENSE ACCOUNT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3512" y="1512751"/>
            <a:ext cx="7160030" cy="406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400" dirty="0"/>
              <a:t>Purchases invoice for RM450 had been entered into the books of account as RM405.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>
              <a:buAutoNum type="arabicPeriod" startAt="2"/>
            </a:pPr>
            <a:r>
              <a:rPr lang="en-US" sz="1400" dirty="0"/>
              <a:t>Sales invoice for RM400 was debited to the account of S. Putra 	instead of S. </a:t>
            </a:r>
            <a:r>
              <a:rPr lang="en-US" sz="1400" dirty="0" err="1"/>
              <a:t>Patru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dirty="0"/>
              <a:t>		</a:t>
            </a:r>
          </a:p>
          <a:p>
            <a:pPr>
              <a:buAutoNum type="arabicPeriod" startAt="3"/>
            </a:pPr>
            <a:r>
              <a:rPr lang="en-US" sz="1400" dirty="0"/>
              <a:t>Purchases invoice for stationery, </a:t>
            </a:r>
            <a:r>
              <a:rPr lang="en-US" sz="1400" dirty="0" err="1"/>
              <a:t>totalling</a:t>
            </a:r>
            <a:r>
              <a:rPr lang="en-US" sz="1400" dirty="0"/>
              <a:t> RM475 had not been 	entered into the books of 	account. </a:t>
            </a:r>
          </a:p>
          <a:p>
            <a:pPr marL="0" indent="0">
              <a:buNone/>
            </a:pPr>
            <a:endParaRPr lang="en-US" sz="1400" dirty="0"/>
          </a:p>
          <a:p>
            <a:pPr>
              <a:buAutoNum type="arabicPeriod" startAt="4"/>
            </a:pPr>
            <a:r>
              <a:rPr lang="en-US" sz="1400" dirty="0"/>
              <a:t>	Purchase of a computer costing RM200 had been posted to the Stationery Account.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	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buAutoNum type="arabicPeriod" startAt="5"/>
            </a:pPr>
            <a:r>
              <a:rPr lang="en-US" sz="1400" dirty="0"/>
              <a:t>Sales receipt from B Ltd was entered in the books of account as a debit to B 	Ltd and a 	credit to the </a:t>
            </a:r>
            <a:r>
              <a:rPr lang="en-US" sz="1400"/>
              <a:t>Bank.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6.	 The additions on the Sales Account were overcast by RM400 and the 	additions on the 	Rent Account were overcast by RM400. </a:t>
            </a:r>
            <a:endParaRPr lang="en-US" sz="1600" b="1" dirty="0">
              <a:solidFill>
                <a:srgbClr val="FF0000"/>
              </a:solidFill>
              <a:latin typeface="Futura Book"/>
              <a:cs typeface="Futura Book"/>
            </a:endParaRPr>
          </a:p>
        </p:txBody>
      </p:sp>
    </p:spTree>
    <p:extLst>
      <p:ext uri="{BB962C8B-B14F-4D97-AF65-F5344CB8AC3E}">
        <p14:creationId xmlns:p14="http://schemas.microsoft.com/office/powerpoint/2010/main" val="210286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881F-E21A-3D47-8487-A499ACF2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Futura-Bold"/>
              </a:rPr>
              <a:t>Incomplete 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C0AF-591A-D24F-895A-18195108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Incomplete records problems occur in the following situations</a:t>
            </a:r>
            <a:endParaRPr lang="en-US" sz="2800" dirty="0"/>
          </a:p>
          <a:p>
            <a:pPr lvl="1"/>
            <a:r>
              <a:rPr lang="en-US" dirty="0"/>
              <a:t>A trader does </a:t>
            </a:r>
            <a:r>
              <a:rPr lang="en-US" i="1" dirty="0"/>
              <a:t>not maintain a full set of accounts</a:t>
            </a:r>
            <a:endParaRPr lang="en-US" sz="2400" dirty="0"/>
          </a:p>
          <a:p>
            <a:pPr lvl="1"/>
            <a:r>
              <a:rPr lang="en-US" dirty="0"/>
              <a:t>Accounting </a:t>
            </a:r>
            <a:r>
              <a:rPr lang="en-US" i="1" dirty="0"/>
              <a:t>records are destroyed</a:t>
            </a:r>
            <a:r>
              <a:rPr lang="en-US" dirty="0"/>
              <a:t> by accident or accidentally lost</a:t>
            </a:r>
            <a:endParaRPr lang="en-US" sz="2400" dirty="0"/>
          </a:p>
          <a:p>
            <a:pPr lvl="1"/>
            <a:r>
              <a:rPr lang="en-US" dirty="0"/>
              <a:t>Some </a:t>
            </a:r>
            <a:r>
              <a:rPr lang="en-US" i="1" dirty="0"/>
              <a:t>essential figure is unknown</a:t>
            </a:r>
            <a:r>
              <a:rPr lang="en-US" dirty="0"/>
              <a:t> and must be calculated as a balancing figure (may occur as inventory damaged or misappropriation of assets)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310EB-FFC7-5E4F-BEDD-88C0D7D0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3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0E2D-474F-A74E-B13C-FFB3E3B1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Futura-Bold"/>
              </a:rPr>
              <a:t>Incomplete 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FC46-0929-9640-8F52-7207CB77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task of preparing the final accounts (financial statements) involves the following:</a:t>
            </a:r>
            <a:endParaRPr lang="en-US" sz="2800" dirty="0"/>
          </a:p>
          <a:p>
            <a:pPr lvl="1"/>
            <a:r>
              <a:rPr lang="en-US" dirty="0"/>
              <a:t>Establishing the cost of purchases and other expenses</a:t>
            </a:r>
            <a:endParaRPr lang="en-US" sz="2400" dirty="0"/>
          </a:p>
          <a:p>
            <a:pPr lvl="1"/>
            <a:r>
              <a:rPr lang="en-US" dirty="0"/>
              <a:t>Establishing the total amount of sales</a:t>
            </a:r>
            <a:endParaRPr lang="en-US" sz="2400" dirty="0"/>
          </a:p>
          <a:p>
            <a:pPr lvl="1"/>
            <a:r>
              <a:rPr lang="en-US" dirty="0"/>
              <a:t>Establishing the amount of accounts payable, account receivable, accruals and prepayments at the end of the year.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FAE6-1F8B-B449-8179-A3E9D914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5128" y="1043865"/>
            <a:ext cx="4766556" cy="430093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WHAT IS A CONTROL ACCOUNT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CONTROL ACCOUNTS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5128" y="2104571"/>
            <a:ext cx="7332335" cy="1280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Futura Book"/>
                <a:cs typeface="Futura Book"/>
              </a:rPr>
              <a:t>Is a summary account that aggregate individual accounts. Usually within general ledger. It is commonly used to detect errors, reconciling records</a:t>
            </a:r>
          </a:p>
          <a:p>
            <a:pPr marL="0" indent="0">
              <a:buNone/>
            </a:pPr>
            <a:r>
              <a:rPr lang="en-US" sz="1800" dirty="0">
                <a:latin typeface="Futura Book"/>
                <a:cs typeface="Futura Book"/>
              </a:rPr>
              <a:t>Example, trade debtor control accounts, supplier control accounts</a:t>
            </a: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5127" y="3793309"/>
            <a:ext cx="7332335" cy="1160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Futura Book"/>
                <a:cs typeface="Futura Book"/>
              </a:rPr>
              <a:t>Is a memorandum account to record transactions for further processing. Under ideal circumstances, these accounts shall be ZERO at the period end. For example Goods received not Invoiced GRIR account </a:t>
            </a: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  <a:p>
            <a:pPr marL="0" indent="0">
              <a:buNone/>
            </a:pPr>
            <a:endParaRPr lang="en-US" sz="1800" dirty="0">
              <a:latin typeface="Futura Book"/>
              <a:cs typeface="Futura Book"/>
            </a:endParaRPr>
          </a:p>
        </p:txBody>
      </p:sp>
    </p:spTree>
    <p:extLst>
      <p:ext uri="{BB962C8B-B14F-4D97-AF65-F5344CB8AC3E}">
        <p14:creationId xmlns:p14="http://schemas.microsoft.com/office/powerpoint/2010/main" val="400610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2189327"/>
            <a:ext cx="8171672" cy="2729936"/>
          </a:xfrm>
        </p:spPr>
        <p:txBody>
          <a:bodyPr>
            <a:noAutofit/>
          </a:bodyPr>
          <a:lstStyle/>
          <a:p>
            <a:r>
              <a:rPr lang="en-US" dirty="0"/>
              <a:t>Ethics is concerned with what society considers to be right or wrong. It therefore relates to standards of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Ethical </a:t>
            </a:r>
            <a:r>
              <a:rPr lang="en-US" dirty="0" err="1"/>
              <a:t>behaviour</a:t>
            </a:r>
            <a:r>
              <a:rPr lang="en-US" dirty="0"/>
              <a:t> may be defined in terms of duties.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4" y="2899481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5A056E-345D-8346-8D96-22012F30CBE6}"/>
              </a:ext>
            </a:extLst>
          </p:cNvPr>
          <p:cNvSpPr txBox="1">
            <a:spLocks/>
          </p:cNvSpPr>
          <p:nvPr/>
        </p:nvSpPr>
        <p:spPr>
          <a:xfrm>
            <a:off x="1023511" y="892461"/>
            <a:ext cx="3424503" cy="5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What is ethics ? </a:t>
            </a:r>
            <a:endParaRPr lang="en-US" sz="2800" b="1" dirty="0">
              <a:latin typeface="+mj-lt"/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82879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2189327"/>
            <a:ext cx="8171672" cy="2729936"/>
          </a:xfrm>
        </p:spPr>
        <p:txBody>
          <a:bodyPr>
            <a:noAutofit/>
          </a:bodyPr>
          <a:lstStyle/>
          <a:p>
            <a:r>
              <a:rPr lang="en-US" dirty="0"/>
              <a:t>Ethics is concerned with what society considers to be right or wrong. It therefore relates to standards of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Ethical </a:t>
            </a:r>
            <a:r>
              <a:rPr lang="en-US" dirty="0" err="1"/>
              <a:t>behaviour</a:t>
            </a:r>
            <a:r>
              <a:rPr lang="en-US" dirty="0"/>
              <a:t> may be defined in terms of duties.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4" y="2899481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5A056E-345D-8346-8D96-22012F30CBE6}"/>
              </a:ext>
            </a:extLst>
          </p:cNvPr>
          <p:cNvSpPr txBox="1">
            <a:spLocks/>
          </p:cNvSpPr>
          <p:nvPr/>
        </p:nvSpPr>
        <p:spPr>
          <a:xfrm>
            <a:off x="1023511" y="892461"/>
            <a:ext cx="3424503" cy="5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What is ethics ? </a:t>
            </a:r>
            <a:endParaRPr lang="en-US" sz="2800" b="1" dirty="0">
              <a:latin typeface="+mj-lt"/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16246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2189327"/>
            <a:ext cx="8171672" cy="2729936"/>
          </a:xfrm>
        </p:spPr>
        <p:txBody>
          <a:bodyPr>
            <a:noAutofit/>
          </a:bodyPr>
          <a:lstStyle/>
          <a:p>
            <a:r>
              <a:rPr lang="en-US" dirty="0"/>
              <a:t>Codes of conduct issued by professional bodies, and corporate codes issued by business </a:t>
            </a:r>
            <a:r>
              <a:rPr lang="en-US" dirty="0" err="1"/>
              <a:t>organisations</a:t>
            </a:r>
            <a:r>
              <a:rPr lang="en-US" dirty="0"/>
              <a:t>, define responsibilities in terms of duties, and may provide guidance on the more common exceptions that apply.   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4" y="2899481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5A056E-345D-8346-8D96-22012F30CBE6}"/>
              </a:ext>
            </a:extLst>
          </p:cNvPr>
          <p:cNvSpPr txBox="1">
            <a:spLocks/>
          </p:cNvSpPr>
          <p:nvPr/>
        </p:nvSpPr>
        <p:spPr>
          <a:xfrm>
            <a:off x="1023511" y="892461"/>
            <a:ext cx="3424503" cy="5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What is ethics ? </a:t>
            </a:r>
            <a:endParaRPr lang="en-US" sz="2800" b="1" dirty="0">
              <a:latin typeface="+mj-lt"/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146271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2189326"/>
            <a:ext cx="8171672" cy="3131501"/>
          </a:xfrm>
        </p:spPr>
        <p:txBody>
          <a:bodyPr>
            <a:noAutofit/>
          </a:bodyPr>
          <a:lstStyle/>
          <a:p>
            <a:r>
              <a:rPr lang="en-US" dirty="0"/>
              <a:t> If accountants behave unethically, their clients will lose confidence in their services, and society in general will no longer trust them or feel that they act in the public interest.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4" y="2899481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5A056E-345D-8346-8D96-22012F30CBE6}"/>
              </a:ext>
            </a:extLst>
          </p:cNvPr>
          <p:cNvSpPr txBox="1">
            <a:spLocks/>
          </p:cNvSpPr>
          <p:nvPr/>
        </p:nvSpPr>
        <p:spPr>
          <a:xfrm>
            <a:off x="1023511" y="1078511"/>
            <a:ext cx="3424503" cy="5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Consequences </a:t>
            </a:r>
            <a:endParaRPr lang="en-US" sz="2800" b="1" dirty="0">
              <a:latin typeface="+mj-lt"/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365498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2189326"/>
            <a:ext cx="8171672" cy="3131501"/>
          </a:xfrm>
        </p:spPr>
        <p:txBody>
          <a:bodyPr>
            <a:noAutofit/>
          </a:bodyPr>
          <a:lstStyle/>
          <a:p>
            <a:r>
              <a:rPr lang="en-US" dirty="0"/>
              <a:t>The potential effects of this would be devastating, not only to accountants themselves, but the profession and its stakeholders, including individuals, </a:t>
            </a:r>
            <a:r>
              <a:rPr lang="en-US" dirty="0" err="1"/>
              <a:t>organisations</a:t>
            </a:r>
            <a:r>
              <a:rPr lang="en-US" dirty="0"/>
              <a:t> and others affected directly or indirectly by their work.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84" y="2899481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5A056E-345D-8346-8D96-22012F30CBE6}"/>
              </a:ext>
            </a:extLst>
          </p:cNvPr>
          <p:cNvSpPr txBox="1">
            <a:spLocks/>
          </p:cNvSpPr>
          <p:nvPr/>
        </p:nvSpPr>
        <p:spPr>
          <a:xfrm>
            <a:off x="1023511" y="892461"/>
            <a:ext cx="3424503" cy="5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Consequences </a:t>
            </a:r>
            <a:endParaRPr lang="en-US" sz="2800" b="1" dirty="0">
              <a:latin typeface="+mj-lt"/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306753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2283730"/>
            <a:ext cx="8171672" cy="41479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integrity - being straightforward and honest in all professional and business relationships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objectivity - not allowing bias, conflicts of interest or undue influence of others to override professional or business judgements;</a:t>
            </a:r>
          </a:p>
          <a:p>
            <a:pPr marL="0" indent="0">
              <a:buNone/>
            </a:pPr>
            <a:endParaRPr lang="en-US" dirty="0">
              <a:latin typeface="Futura Book"/>
              <a:cs typeface="Futura Book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FCFF01-2A9C-4449-B1FC-F53D44169BA7}"/>
              </a:ext>
            </a:extLst>
          </p:cNvPr>
          <p:cNvSpPr txBox="1">
            <a:spLocks/>
          </p:cNvSpPr>
          <p:nvPr/>
        </p:nvSpPr>
        <p:spPr>
          <a:xfrm>
            <a:off x="1023511" y="1009649"/>
            <a:ext cx="3424503" cy="5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Code of ethics</a:t>
            </a:r>
            <a:endParaRPr lang="en-US" sz="2800" b="1" dirty="0">
              <a:latin typeface="+mj-lt"/>
              <a:cs typeface="Futura-Bold"/>
            </a:endParaRPr>
          </a:p>
        </p:txBody>
      </p:sp>
    </p:spTree>
    <p:extLst>
      <p:ext uri="{BB962C8B-B14F-4D97-AF65-F5344CB8AC3E}">
        <p14:creationId xmlns:p14="http://schemas.microsoft.com/office/powerpoint/2010/main" val="140191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1125137"/>
            <a:ext cx="8171672" cy="4147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3. professional competence and due care - to maintain professional knowledge and skill at a level required to ensure that a client or employer receives competent professional service based on current developments in practice, legislation and techniques, and act diligently and in accordance with applicable technical and professional standards;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Futura Book"/>
              <a:cs typeface="Futura Book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1125136"/>
            <a:ext cx="8171672" cy="4689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4. confidentiality - to respect the confidentiality of information acquired as a result of professional and business relationships and, therefore, not disclose any such information to third parties without proper and specific authority, unless there's a legal or professional right or duty to disclose, nor use the information for the personal advantage of the professional accountant or third parties;</a:t>
            </a:r>
          </a:p>
          <a:p>
            <a:pPr marL="0" indent="0">
              <a:buNone/>
            </a:pPr>
            <a:endParaRPr lang="en-US" dirty="0">
              <a:latin typeface="Futura Book"/>
              <a:cs typeface="Futura Book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4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0501" y="1853441"/>
            <a:ext cx="8171672" cy="3961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5. professional </a:t>
            </a:r>
            <a:r>
              <a:rPr lang="en-US" dirty="0" err="1"/>
              <a:t>behaviour</a:t>
            </a:r>
            <a:r>
              <a:rPr lang="en-US" dirty="0"/>
              <a:t> - to comply with relevant laws and regulations and avoid any action that discredits the profession.</a:t>
            </a:r>
          </a:p>
          <a:p>
            <a:pPr marL="0" indent="0">
              <a:buNone/>
            </a:pPr>
            <a:endParaRPr lang="en-US" dirty="0">
              <a:latin typeface="Futura Book"/>
              <a:cs typeface="Futura Book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Fundamental ethical principles 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26978" y="2441241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The End</a:t>
            </a:r>
            <a:endParaRPr lang="en-US" b="1" dirty="0">
              <a:solidFill>
                <a:srgbClr val="0070C0"/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3510" y="1043865"/>
            <a:ext cx="7109271" cy="3915410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Sales Ledger Control Account</a:t>
            </a:r>
          </a:p>
          <a:p>
            <a:pPr marL="0" indent="0" algn="ctr">
              <a:buNone/>
            </a:pPr>
            <a:endParaRPr lang="en-US" sz="2000" b="1" dirty="0">
              <a:latin typeface="Futura Book"/>
              <a:cs typeface="Futura Book"/>
            </a:endParaRPr>
          </a:p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Purchases Ledger Control Account</a:t>
            </a:r>
          </a:p>
          <a:p>
            <a:pPr marL="0" indent="0" algn="ctr">
              <a:buNone/>
            </a:pPr>
            <a:endParaRPr lang="en-US" sz="2000" b="1" dirty="0">
              <a:latin typeface="Futura Book"/>
              <a:cs typeface="Futura Book"/>
            </a:endParaRPr>
          </a:p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Returns</a:t>
            </a:r>
          </a:p>
          <a:p>
            <a:pPr marL="0" indent="0" algn="ctr">
              <a:buNone/>
            </a:pPr>
            <a:endParaRPr lang="en-US" sz="2000" b="1" dirty="0">
              <a:latin typeface="Futura Book"/>
              <a:cs typeface="Futura Book"/>
            </a:endParaRPr>
          </a:p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Discounts</a:t>
            </a:r>
          </a:p>
          <a:p>
            <a:pPr marL="0" indent="0" algn="ctr">
              <a:buNone/>
            </a:pPr>
            <a:endParaRPr lang="en-US" sz="2000" b="1" dirty="0">
              <a:latin typeface="Futura Book"/>
              <a:cs typeface="Futura Book"/>
            </a:endParaRPr>
          </a:p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Contra entries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CONTROL ACCOUNTS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3511" y="1043865"/>
            <a:ext cx="6980642" cy="35937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Sales Ledger Control Account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Futura-Bold"/>
              </a:rPr>
              <a:t>CONTROL ACCOUNTS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4123" y="1712991"/>
            <a:ext cx="7724520" cy="744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Futura Book"/>
                <a:cs typeface="Futura Book"/>
              </a:rPr>
              <a:t>Debit </a:t>
            </a:r>
            <a:r>
              <a:rPr lang="en-US" sz="1800" dirty="0">
                <a:latin typeface="Futura Book"/>
                <a:cs typeface="Futura Book"/>
              </a:rPr>
              <a:t> amount owed to the business by debtors. </a:t>
            </a:r>
          </a:p>
          <a:p>
            <a:pPr marL="0" indent="0">
              <a:buNone/>
            </a:pPr>
            <a:r>
              <a:rPr lang="en-US" sz="2000" b="1" dirty="0">
                <a:latin typeface="Futura Book"/>
                <a:cs typeface="Futura Book"/>
              </a:rPr>
              <a:t>Credit </a:t>
            </a:r>
            <a:r>
              <a:rPr lang="en-US" sz="1800" dirty="0">
                <a:latin typeface="Futura Book"/>
                <a:cs typeface="Futura Book"/>
              </a:rPr>
              <a:t>amount business owes to debtors; </a:t>
            </a:r>
            <a:r>
              <a:rPr lang="en-US" sz="1800" dirty="0">
                <a:solidFill>
                  <a:srgbClr val="FF0000"/>
                </a:solidFill>
                <a:latin typeface="Futura Book"/>
                <a:cs typeface="Futura Book"/>
              </a:rPr>
              <a:t>What is this?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3511" y="2945849"/>
            <a:ext cx="6980642" cy="359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>
                <a:latin typeface="Futura Book"/>
                <a:cs typeface="Futura Book"/>
              </a:rPr>
              <a:t>Purchases Ledger Control Account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4123" y="3692355"/>
            <a:ext cx="7724520" cy="966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Futura Book"/>
                <a:cs typeface="Futura Book"/>
              </a:rPr>
              <a:t>Credit</a:t>
            </a:r>
            <a:r>
              <a:rPr lang="en-US" sz="1800" dirty="0">
                <a:latin typeface="Futura Book"/>
                <a:cs typeface="Futura Book"/>
              </a:rPr>
              <a:t> amount owed to creditors by the business. </a:t>
            </a:r>
          </a:p>
          <a:p>
            <a:pPr marL="0" indent="0">
              <a:buNone/>
            </a:pPr>
            <a:r>
              <a:rPr lang="en-US" sz="2000" b="1" dirty="0">
                <a:latin typeface="Futura Book"/>
                <a:cs typeface="Futura Book"/>
              </a:rPr>
              <a:t>Debit</a:t>
            </a:r>
            <a:r>
              <a:rPr lang="en-US" sz="1800" dirty="0">
                <a:latin typeface="Futura Book"/>
                <a:cs typeface="Futura Book"/>
              </a:rPr>
              <a:t> creditor(s) owes the business a refund.  </a:t>
            </a:r>
            <a:r>
              <a:rPr lang="en-US" sz="1800" dirty="0">
                <a:solidFill>
                  <a:srgbClr val="FF0000"/>
                </a:solidFill>
                <a:latin typeface="Futura Book"/>
                <a:cs typeface="Futura Book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209527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5"/>
            <a:ext cx="7863149" cy="2878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purchase of goods for resale on credit is recorded in which of the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accounts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Debit 					Credit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Supplier’s account 					Purchases account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Purchases account 				Bank account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Purchases account 				Supplier’s account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Supplier’s account 					Sales account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52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5"/>
            <a:ext cx="7863149" cy="2878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creditors control account is also known as the: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Debtors control account.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Sales ledger control account.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Purchase ledger control account.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Purchase ledger.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878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5"/>
            <a:ext cx="7863149" cy="2878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purchase ledger records which of the following?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Credit transactions with suppliers.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Credit transactions with customers.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Cash transactions with suppliers.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Cash transactions with customers.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367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5"/>
            <a:ext cx="7863149" cy="2878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of purchases return is entered on the which side of a creditor control account?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Debit side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 Credit side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No accounting treatment required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50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59429" y="6431642"/>
            <a:ext cx="6963110" cy="2028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6978" y="2632075"/>
            <a:ext cx="6377175" cy="288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prstClr val="black"/>
              </a:solidFill>
              <a:latin typeface="Futura-Bold"/>
              <a:cs typeface="Futura-Bold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89822" y="274638"/>
            <a:ext cx="6149826" cy="65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Futura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7096" y="6440714"/>
            <a:ext cx="1685077" cy="18466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prstClr val="white"/>
                </a:solidFill>
                <a:latin typeface="L Futura Light"/>
                <a:cs typeface="L Futura Light"/>
              </a:rPr>
              <a:t>SEGi University &amp; Colleges. All rights reserved.</a:t>
            </a:r>
          </a:p>
        </p:txBody>
      </p:sp>
      <p:pic>
        <p:nvPicPr>
          <p:cNvPr id="11" name="Picture 10" descr="SEGi University &amp; colleges_V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5901825"/>
            <a:ext cx="1654129" cy="850798"/>
          </a:xfrm>
          <a:prstGeom prst="rect">
            <a:avLst/>
          </a:prstGeom>
        </p:spPr>
      </p:pic>
      <p:pic>
        <p:nvPicPr>
          <p:cNvPr id="13" name="Picture 12" descr="SEGi University &amp; colleges_V2-01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9" y="3100960"/>
            <a:ext cx="4078224" cy="4315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205D-3EAA-AE45-BE57-D8A0CF1160EA}" type="slidenum">
              <a:rPr lang="en-US" smtClean="0"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3053" y="1065825"/>
            <a:ext cx="7863149" cy="2878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received is entered on the which side of a creditor control account?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Debit side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 Credit side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No accounting treatment required 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59006" y="4509785"/>
            <a:ext cx="6980642" cy="696587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Futura Book"/>
                <a:cs typeface="Futura Book"/>
              </a:rPr>
              <a:t>WHICH ONE is correct? </a:t>
            </a:r>
            <a:r>
              <a:rPr lang="en-US" sz="2800" b="1" dirty="0">
                <a:solidFill>
                  <a:srgbClr val="FF0000"/>
                </a:solidFill>
                <a:latin typeface="Futura Book"/>
                <a:cs typeface="Futura Book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043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2034</Words>
  <Application>Microsoft Office PowerPoint</Application>
  <PresentationFormat>On-screen Show (4:3)</PresentationFormat>
  <Paragraphs>283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Futura Book</vt:lpstr>
      <vt:lpstr>Futura-Bold</vt:lpstr>
      <vt:lpstr>L Futura Light</vt:lpstr>
      <vt:lpstr>Office Theme</vt:lpstr>
      <vt:lpstr>CONTROL ACCOUNTS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Incomplete record</vt:lpstr>
      <vt:lpstr>Incomplete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Kee Hin</dc:creator>
  <cp:lastModifiedBy>Sitti Hasinah Binti Abul Hassan</cp:lastModifiedBy>
  <cp:revision>222</cp:revision>
  <cp:lastPrinted>2019-10-22T10:22:42Z</cp:lastPrinted>
  <dcterms:created xsi:type="dcterms:W3CDTF">2014-02-27T08:13:11Z</dcterms:created>
  <dcterms:modified xsi:type="dcterms:W3CDTF">2025-01-06T02:08:26Z</dcterms:modified>
</cp:coreProperties>
</file>