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handoutMasterIdLst>
    <p:handoutMasterId r:id="rId55"/>
  </p:handoutMasterIdLst>
  <p:sldIdLst>
    <p:sldId id="447" r:id="rId2"/>
    <p:sldId id="280" r:id="rId3"/>
    <p:sldId id="361" r:id="rId4"/>
    <p:sldId id="364" r:id="rId5"/>
    <p:sldId id="407" r:id="rId6"/>
    <p:sldId id="365" r:id="rId7"/>
    <p:sldId id="366" r:id="rId8"/>
    <p:sldId id="367" r:id="rId9"/>
    <p:sldId id="368" r:id="rId10"/>
    <p:sldId id="409" r:id="rId11"/>
    <p:sldId id="408" r:id="rId12"/>
    <p:sldId id="369" r:id="rId13"/>
    <p:sldId id="406" r:id="rId14"/>
    <p:sldId id="410" r:id="rId15"/>
    <p:sldId id="396" r:id="rId16"/>
    <p:sldId id="370" r:id="rId17"/>
    <p:sldId id="399" r:id="rId18"/>
    <p:sldId id="397" r:id="rId19"/>
    <p:sldId id="398" r:id="rId20"/>
    <p:sldId id="371" r:id="rId21"/>
    <p:sldId id="402" r:id="rId22"/>
    <p:sldId id="404" r:id="rId23"/>
    <p:sldId id="400" r:id="rId24"/>
    <p:sldId id="403" r:id="rId25"/>
    <p:sldId id="405" r:id="rId26"/>
    <p:sldId id="401" r:id="rId27"/>
    <p:sldId id="417" r:id="rId28"/>
    <p:sldId id="418" r:id="rId29"/>
    <p:sldId id="372" r:id="rId30"/>
    <p:sldId id="419" r:id="rId31"/>
    <p:sldId id="420" r:id="rId32"/>
    <p:sldId id="421" r:id="rId33"/>
    <p:sldId id="422" r:id="rId34"/>
    <p:sldId id="423" r:id="rId35"/>
    <p:sldId id="424" r:id="rId36"/>
    <p:sldId id="425" r:id="rId37"/>
    <p:sldId id="426" r:id="rId38"/>
    <p:sldId id="427" r:id="rId39"/>
    <p:sldId id="428" r:id="rId40"/>
    <p:sldId id="429" r:id="rId41"/>
    <p:sldId id="430" r:id="rId42"/>
    <p:sldId id="431" r:id="rId43"/>
    <p:sldId id="432" r:id="rId44"/>
    <p:sldId id="433" r:id="rId45"/>
    <p:sldId id="434" r:id="rId46"/>
    <p:sldId id="435" r:id="rId47"/>
    <p:sldId id="436" r:id="rId48"/>
    <p:sldId id="437" r:id="rId49"/>
    <p:sldId id="438" r:id="rId50"/>
    <p:sldId id="439" r:id="rId51"/>
    <p:sldId id="440" r:id="rId52"/>
    <p:sldId id="446" r:id="rId5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defTabSz="457200"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129" autoAdjust="0"/>
    <p:restoredTop sz="94660"/>
  </p:normalViewPr>
  <p:slideViewPr>
    <p:cSldViewPr snapToGrid="0" snapToObjects="1">
      <p:cViewPr varScale="1">
        <p:scale>
          <a:sx n="110" d="100"/>
          <a:sy n="110" d="100"/>
        </p:scale>
        <p:origin x="16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6EC30D92-F8F1-446B-AABF-51FF1886C646}" type="datetimeFigureOut">
              <a:rPr lang="en-US"/>
              <a:pPr>
                <a:defRPr/>
              </a:pPr>
              <a:t>2/18/2025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8DC29003-95F7-40DB-8872-89461CB69C57}" type="slidenum">
              <a:rPr lang="en-US" altLang="en-US"/>
              <a:pPr/>
              <a:t>‹#›</a:t>
            </a:fld>
            <a:endParaRPr lang="en-US" altLang="en-US"/>
          </a:p>
        </p:txBody>
      </p:sp>
    </p:spTree>
    <p:extLst>
      <p:ext uri="{BB962C8B-B14F-4D97-AF65-F5344CB8AC3E}">
        <p14:creationId xmlns:p14="http://schemas.microsoft.com/office/powerpoint/2010/main" val="5383674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081A835-A418-4CFB-B51A-08F889ABDE44}" type="datetimeFigureOut">
              <a:rPr lang="en-US"/>
              <a:pPr>
                <a:defRPr/>
              </a:pPr>
              <a:t>2/18/2025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4B1996B-0D07-41B7-A551-1F560B1FBADC}" type="slidenum">
              <a:rPr lang="en-US" altLang="en-US"/>
              <a:pPr/>
              <a:t>‹#›</a:t>
            </a:fld>
            <a:endParaRPr lang="en-US" altLang="en-US"/>
          </a:p>
        </p:txBody>
      </p:sp>
    </p:spTree>
    <p:extLst>
      <p:ext uri="{BB962C8B-B14F-4D97-AF65-F5344CB8AC3E}">
        <p14:creationId xmlns:p14="http://schemas.microsoft.com/office/powerpoint/2010/main" val="11206336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C9482BA-AB56-4A1C-958A-0277E4105E00}" type="slidenum">
              <a:rPr lang="en-US" altLang="en-US"/>
              <a:pPr/>
              <a:t>2</a:t>
            </a:fld>
            <a:endParaRPr lang="en-US" altLang="en-US"/>
          </a:p>
        </p:txBody>
      </p:sp>
    </p:spTree>
    <p:extLst>
      <p:ext uri="{BB962C8B-B14F-4D97-AF65-F5344CB8AC3E}">
        <p14:creationId xmlns:p14="http://schemas.microsoft.com/office/powerpoint/2010/main" val="850422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272327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86398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2522670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854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4066843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96867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106264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626428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219503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648984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2069081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FB5739-C0E3-4ECA-BB8F-5B5DB291E523}" type="slidenum">
              <a:rPr lang="en-US" altLang="en-US"/>
              <a:pPr/>
              <a:t>3</a:t>
            </a:fld>
            <a:endParaRPr lang="en-US" altLang="en-US"/>
          </a:p>
        </p:txBody>
      </p:sp>
    </p:spTree>
    <p:extLst>
      <p:ext uri="{BB962C8B-B14F-4D97-AF65-F5344CB8AC3E}">
        <p14:creationId xmlns:p14="http://schemas.microsoft.com/office/powerpoint/2010/main" val="285033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4000311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445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451154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411086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240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2142910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649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4217474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635826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772248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1553411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7365329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991894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0608906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3761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924947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18316458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5939267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1815792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2756901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4118322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4678667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837249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475589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05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GB" altLang="en-US"/>
          </a:p>
        </p:txBody>
      </p:sp>
    </p:spTree>
    <p:extLst>
      <p:ext uri="{BB962C8B-B14F-4D97-AF65-F5344CB8AC3E}">
        <p14:creationId xmlns:p14="http://schemas.microsoft.com/office/powerpoint/2010/main" val="1004772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3787754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169623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8994501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40785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544192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1121225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70281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1074682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688544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3014270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33728392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534997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dirty="0"/>
          </a:p>
        </p:txBody>
      </p:sp>
    </p:spTree>
    <p:extLst>
      <p:ext uri="{BB962C8B-B14F-4D97-AF65-F5344CB8AC3E}">
        <p14:creationId xmlns:p14="http://schemas.microsoft.com/office/powerpoint/2010/main" val="201535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2323956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46704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2480098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extLst>
      <p:ext uri="{BB962C8B-B14F-4D97-AF65-F5344CB8AC3E}">
        <p14:creationId xmlns:p14="http://schemas.microsoft.com/office/powerpoint/2010/main" val="4247473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96F465D1-4ACA-49B7-8609-2184F5F12110}" type="datetime1">
              <a:rPr lang="en-US"/>
              <a:pPr>
                <a:defRPr/>
              </a:pPr>
              <a:t>2/18/2025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397F89A-021C-428B-9DC3-84D7A43123CB}" type="slidenum">
              <a:rPr lang="en-US" altLang="en-US"/>
              <a:pPr/>
              <a:t>‹#›</a:t>
            </a:fld>
            <a:endParaRPr lang="en-US" altLang="en-US"/>
          </a:p>
        </p:txBody>
      </p:sp>
    </p:spTree>
    <p:extLst>
      <p:ext uri="{BB962C8B-B14F-4D97-AF65-F5344CB8AC3E}">
        <p14:creationId xmlns:p14="http://schemas.microsoft.com/office/powerpoint/2010/main" val="409710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85E7033-3398-4F4C-990B-39A24FEDFE97}" type="datetime1">
              <a:rPr lang="en-US"/>
              <a:pPr>
                <a:defRPr/>
              </a:pPr>
              <a:t>2/18/2025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6859B5-0373-43AE-B02D-E57BC0092BF2}" type="slidenum">
              <a:rPr lang="en-US" altLang="en-US"/>
              <a:pPr/>
              <a:t>‹#›</a:t>
            </a:fld>
            <a:endParaRPr lang="en-US" altLang="en-US"/>
          </a:p>
        </p:txBody>
      </p:sp>
    </p:spTree>
    <p:extLst>
      <p:ext uri="{BB962C8B-B14F-4D97-AF65-F5344CB8AC3E}">
        <p14:creationId xmlns:p14="http://schemas.microsoft.com/office/powerpoint/2010/main" val="244666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DB18B68-ABA7-451D-9119-5AC54A8C1617}" type="datetime1">
              <a:rPr lang="en-US"/>
              <a:pPr>
                <a:defRPr/>
              </a:pPr>
              <a:t>2/18/2025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6D47177-7746-4CD8-BE89-FE57537DEAE5}" type="slidenum">
              <a:rPr lang="en-US" altLang="en-US"/>
              <a:pPr/>
              <a:t>‹#›</a:t>
            </a:fld>
            <a:endParaRPr lang="en-US" altLang="en-US"/>
          </a:p>
        </p:txBody>
      </p:sp>
    </p:spTree>
    <p:extLst>
      <p:ext uri="{BB962C8B-B14F-4D97-AF65-F5344CB8AC3E}">
        <p14:creationId xmlns:p14="http://schemas.microsoft.com/office/powerpoint/2010/main" val="1252461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6AA6DFA-7CA9-43FB-BD01-819002A1B4B9}" type="datetime1">
              <a:rPr lang="en-US"/>
              <a:pPr>
                <a:defRPr/>
              </a:pPr>
              <a:t>2/18/2025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F513580-DA73-4D33-895B-34AE6EF6443E}" type="slidenum">
              <a:rPr lang="en-US" altLang="en-US"/>
              <a:pPr/>
              <a:t>‹#›</a:t>
            </a:fld>
            <a:endParaRPr lang="en-US" altLang="en-US"/>
          </a:p>
        </p:txBody>
      </p:sp>
    </p:spTree>
    <p:extLst>
      <p:ext uri="{BB962C8B-B14F-4D97-AF65-F5344CB8AC3E}">
        <p14:creationId xmlns:p14="http://schemas.microsoft.com/office/powerpoint/2010/main" val="2263870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16E00C6-684B-4602-8367-2582869E5EA3}" type="datetime1">
              <a:rPr lang="en-US"/>
              <a:pPr>
                <a:defRPr/>
              </a:pPr>
              <a:t>2/18/2025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4222AFA9-7CF6-4F4C-B306-5F5D184DD916}" type="slidenum">
              <a:rPr lang="en-US" altLang="en-US"/>
              <a:pPr/>
              <a:t>‹#›</a:t>
            </a:fld>
            <a:endParaRPr lang="en-US" altLang="en-US"/>
          </a:p>
        </p:txBody>
      </p:sp>
    </p:spTree>
    <p:extLst>
      <p:ext uri="{BB962C8B-B14F-4D97-AF65-F5344CB8AC3E}">
        <p14:creationId xmlns:p14="http://schemas.microsoft.com/office/powerpoint/2010/main" val="1585995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F5547C8-AE7E-416B-9A46-D7562A3F9EA1}" type="datetime1">
              <a:rPr lang="en-US"/>
              <a:pPr>
                <a:defRPr/>
              </a:pPr>
              <a:t>2/18/2025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871519A-0463-4CF2-AC00-D3887C031AA2}" type="slidenum">
              <a:rPr lang="en-US" altLang="en-US"/>
              <a:pPr/>
              <a:t>‹#›</a:t>
            </a:fld>
            <a:endParaRPr lang="en-US" altLang="en-US"/>
          </a:p>
        </p:txBody>
      </p:sp>
    </p:spTree>
    <p:extLst>
      <p:ext uri="{BB962C8B-B14F-4D97-AF65-F5344CB8AC3E}">
        <p14:creationId xmlns:p14="http://schemas.microsoft.com/office/powerpoint/2010/main" val="1143799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99A16D6-CB1F-4818-8D8C-5C6A40D1F3E8}" type="datetime1">
              <a:rPr lang="en-US"/>
              <a:pPr>
                <a:defRPr/>
              </a:pPr>
              <a:t>2/18/2025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699EC7EB-1C02-481B-8D1F-422E265B05D7}" type="slidenum">
              <a:rPr lang="en-US" altLang="en-US"/>
              <a:pPr/>
              <a:t>‹#›</a:t>
            </a:fld>
            <a:endParaRPr lang="en-US" altLang="en-US"/>
          </a:p>
        </p:txBody>
      </p:sp>
    </p:spTree>
    <p:extLst>
      <p:ext uri="{BB962C8B-B14F-4D97-AF65-F5344CB8AC3E}">
        <p14:creationId xmlns:p14="http://schemas.microsoft.com/office/powerpoint/2010/main" val="287057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9324FBD-9A3A-45C0-B78B-9E85C34705E1}" type="datetime1">
              <a:rPr lang="en-US"/>
              <a:pPr>
                <a:defRPr/>
              </a:pPr>
              <a:t>2/18/2025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4BB77BB-1B6B-4E24-A804-E02667337E59}" type="slidenum">
              <a:rPr lang="en-US" altLang="en-US"/>
              <a:pPr/>
              <a:t>‹#›</a:t>
            </a:fld>
            <a:endParaRPr lang="en-US" altLang="en-US"/>
          </a:p>
        </p:txBody>
      </p:sp>
    </p:spTree>
    <p:extLst>
      <p:ext uri="{BB962C8B-B14F-4D97-AF65-F5344CB8AC3E}">
        <p14:creationId xmlns:p14="http://schemas.microsoft.com/office/powerpoint/2010/main" val="86131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12E5DC2-406E-473E-88E6-C29C93BFC083}" type="datetime1">
              <a:rPr lang="en-US"/>
              <a:pPr>
                <a:defRPr/>
              </a:pPr>
              <a:t>2/18/2025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5B77935-2F3A-40DC-AB5D-119F0E31A4C3}" type="slidenum">
              <a:rPr lang="en-US" altLang="en-US"/>
              <a:pPr/>
              <a:t>‹#›</a:t>
            </a:fld>
            <a:endParaRPr lang="en-US" altLang="en-US"/>
          </a:p>
        </p:txBody>
      </p:sp>
    </p:spTree>
    <p:extLst>
      <p:ext uri="{BB962C8B-B14F-4D97-AF65-F5344CB8AC3E}">
        <p14:creationId xmlns:p14="http://schemas.microsoft.com/office/powerpoint/2010/main" val="132621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11289EC-CB53-4BE8-873B-D899ADBE4009}" type="datetime1">
              <a:rPr lang="en-US"/>
              <a:pPr>
                <a:defRPr/>
              </a:pPr>
              <a:t>2/18/2025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5D7A82E-68C6-4114-8E53-A8E0065714F6}" type="slidenum">
              <a:rPr lang="en-US" altLang="en-US"/>
              <a:pPr/>
              <a:t>‹#›</a:t>
            </a:fld>
            <a:endParaRPr lang="en-US" altLang="en-US"/>
          </a:p>
        </p:txBody>
      </p:sp>
    </p:spTree>
    <p:extLst>
      <p:ext uri="{BB962C8B-B14F-4D97-AF65-F5344CB8AC3E}">
        <p14:creationId xmlns:p14="http://schemas.microsoft.com/office/powerpoint/2010/main" val="3686371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B46A007-190B-4A47-B797-DBF5B9970ADC}" type="datetime1">
              <a:rPr lang="en-US"/>
              <a:pPr>
                <a:defRPr/>
              </a:pPr>
              <a:t>2/18/2025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C31DC4D-8CA0-4976-AC42-CCCCD9E28EE4}" type="slidenum">
              <a:rPr lang="en-US" altLang="en-US"/>
              <a:pPr/>
              <a:t>‹#›</a:t>
            </a:fld>
            <a:endParaRPr lang="en-US" altLang="en-US"/>
          </a:p>
        </p:txBody>
      </p:sp>
    </p:spTree>
    <p:extLst>
      <p:ext uri="{BB962C8B-B14F-4D97-AF65-F5344CB8AC3E}">
        <p14:creationId xmlns:p14="http://schemas.microsoft.com/office/powerpoint/2010/main" val="5119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85DBF7B-CE49-49A6-A87C-A057D98542D4}" type="datetime1">
              <a:rPr lang="en-US"/>
              <a:pPr>
                <a:defRPr/>
              </a:pPr>
              <a:t>2/18/2025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1C8EE1A4-B440-4440-BE2B-1D2A491ED56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anose="020F0502020204030204" pitchFamily="34" charset="0"/>
        </a:defRPr>
      </a:lvl2pPr>
      <a:lvl3pPr algn="ctr" defTabSz="457200" rtl="0" fontAlgn="base">
        <a:spcBef>
          <a:spcPct val="0"/>
        </a:spcBef>
        <a:spcAft>
          <a:spcPct val="0"/>
        </a:spcAft>
        <a:defRPr sz="4400">
          <a:solidFill>
            <a:schemeClr val="tx1"/>
          </a:solidFill>
          <a:latin typeface="Calibri" panose="020F0502020204030204" pitchFamily="34" charset="0"/>
        </a:defRPr>
      </a:lvl3pPr>
      <a:lvl4pPr algn="ctr" defTabSz="457200" rtl="0" fontAlgn="base">
        <a:spcBef>
          <a:spcPct val="0"/>
        </a:spcBef>
        <a:spcAft>
          <a:spcPct val="0"/>
        </a:spcAft>
        <a:defRPr sz="4400">
          <a:solidFill>
            <a:schemeClr val="tx1"/>
          </a:solidFill>
          <a:latin typeface="Calibri" panose="020F0502020204030204" pitchFamily="34" charset="0"/>
        </a:defRPr>
      </a:lvl4pPr>
      <a:lvl5pPr algn="ctr" defTabSz="457200" rtl="0" fontAlgn="base">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descr="Enabling Promising Minds.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880" y="1310207"/>
            <a:ext cx="637842" cy="1641750"/>
          </a:xfrm>
          <a:prstGeom prst="rect">
            <a:avLst/>
          </a:prstGeom>
        </p:spPr>
      </p:pic>
      <p:pic>
        <p:nvPicPr>
          <p:cNvPr id="6" name="Picture 5" descr="SEGi University &amp; colleges_V2-01.ps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276" y="104721"/>
            <a:ext cx="2361353" cy="1214557"/>
          </a:xfrm>
          <a:prstGeom prst="rect">
            <a:avLst/>
          </a:prstGeom>
        </p:spPr>
      </p:pic>
      <p:pic>
        <p:nvPicPr>
          <p:cNvPr id="7" name="Picture 6"/>
          <p:cNvPicPr>
            <a:picLocks noChangeAspect="1"/>
          </p:cNvPicPr>
          <p:nvPr/>
        </p:nvPicPr>
        <p:blipFill>
          <a:blip r:embed="rId5" cstate="print"/>
          <a:stretch>
            <a:fillRect/>
          </a:stretch>
        </p:blipFill>
        <p:spPr>
          <a:xfrm>
            <a:off x="269819" y="5985328"/>
            <a:ext cx="2461491" cy="572856"/>
          </a:xfrm>
          <a:prstGeom prst="rect">
            <a:avLst/>
          </a:prstGeom>
        </p:spPr>
      </p:pic>
      <p:sp>
        <p:nvSpPr>
          <p:cNvPr id="3" name="Subtitle 2"/>
          <p:cNvSpPr>
            <a:spLocks noGrp="1"/>
          </p:cNvSpPr>
          <p:nvPr>
            <p:ph type="subTitle" idx="1"/>
          </p:nvPr>
        </p:nvSpPr>
        <p:spPr>
          <a:xfrm>
            <a:off x="1447800" y="2509956"/>
            <a:ext cx="6400800" cy="883253"/>
          </a:xfrm>
          <a:noFill/>
        </p:spPr>
        <p:txBody>
          <a:bodyPr/>
          <a:lstStyle/>
          <a:p>
            <a:r>
              <a:rPr lang="en-US" dirty="0">
                <a:solidFill>
                  <a:schemeClr val="bg1"/>
                </a:solidFill>
              </a:rPr>
              <a:t>FIN2224 Financial Accounting 2</a:t>
            </a:r>
          </a:p>
        </p:txBody>
      </p:sp>
      <p:sp>
        <p:nvSpPr>
          <p:cNvPr id="9" name="Text Box 287"/>
          <p:cNvSpPr txBox="1">
            <a:spLocks noChangeArrowheads="1"/>
          </p:cNvSpPr>
          <p:nvPr/>
        </p:nvSpPr>
        <p:spPr bwMode="auto">
          <a:xfrm>
            <a:off x="849087" y="1295400"/>
            <a:ext cx="7844970" cy="1200329"/>
          </a:xfrm>
          <a:prstGeom prst="rect">
            <a:avLst/>
          </a:prstGeom>
          <a:noFill/>
          <a:ln w="9525" algn="ctr">
            <a:noFill/>
            <a:miter lim="800000"/>
            <a:headEnd/>
            <a:tailEnd/>
          </a:ln>
        </p:spPr>
        <p:txBody>
          <a:bodyPr wrap="square">
            <a:spAutoFit/>
          </a:bodyPr>
          <a:lstStyle/>
          <a:p>
            <a:pPr algn="ctr">
              <a:spcBef>
                <a:spcPct val="50000"/>
              </a:spcBef>
              <a:buFontTx/>
              <a:buNone/>
            </a:pPr>
            <a:r>
              <a:rPr lang="en-US" sz="3600" b="1" dirty="0">
                <a:solidFill>
                  <a:schemeClr val="bg1"/>
                </a:solidFill>
                <a:effectLst>
                  <a:outerShdw blurRad="38100" dist="38100" dir="2700000" algn="tl">
                    <a:srgbClr val="000000">
                      <a:alpha val="43137"/>
                    </a:srgbClr>
                  </a:outerShdw>
                </a:effectLst>
              </a:rPr>
              <a:t>Bachelor of Accounting &amp; Finance (Hons)</a:t>
            </a:r>
          </a:p>
        </p:txBody>
      </p:sp>
      <p:sp>
        <p:nvSpPr>
          <p:cNvPr id="11" name="Rectangle 2"/>
          <p:cNvSpPr>
            <a:spLocks noGrp="1" noChangeArrowheads="1"/>
          </p:cNvSpPr>
          <p:nvPr>
            <p:ph type="ctrTitle"/>
          </p:nvPr>
        </p:nvSpPr>
        <p:spPr bwMode="auto">
          <a:xfrm>
            <a:off x="381000" y="3502421"/>
            <a:ext cx="83819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36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IAS 16 </a:t>
            </a:r>
            <a:br>
              <a:rPr kumimoji="0" lang="en-US" sz="36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br>
            <a:r>
              <a:rPr kumimoji="0" lang="en-US" sz="3600" b="1"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PROPERTY,</a:t>
            </a:r>
            <a:r>
              <a:rPr kumimoji="0" lang="en-US" sz="3600" b="1" i="0" u="none" strike="noStrike" cap="none" normalizeH="0" dirty="0">
                <a:ln>
                  <a:noFill/>
                </a:ln>
                <a:solidFill>
                  <a:schemeClr val="bg1"/>
                </a:solidFill>
                <a:effectLst/>
                <a:latin typeface="Arial" panose="020B0604020202020204" pitchFamily="34" charset="0"/>
                <a:ea typeface="Times New Roman" panose="02020603050405020304" pitchFamily="18" charset="0"/>
                <a:cs typeface="Arial" panose="020B0604020202020204" pitchFamily="34" charset="0"/>
              </a:rPr>
              <a:t> PLANT, &amp; EQUIPMENT</a:t>
            </a:r>
            <a:endParaRPr kumimoji="0" lang="en-US" sz="3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984574909"/>
      </p:ext>
    </p:extLst>
  </p:cSld>
  <p:clrMapOvr>
    <a:masterClrMapping/>
  </p:clrMapOvr>
  <p:transition spd="slow"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258888"/>
            <a:ext cx="6716712" cy="4252912"/>
          </a:xfrm>
        </p:spPr>
        <p:txBody>
          <a:bodyPr>
            <a:normAutofit fontScale="70000" lnSpcReduction="20000"/>
          </a:bodyPr>
          <a:lstStyle/>
          <a:p>
            <a:pPr marL="109728" indent="0">
              <a:buSzPct val="100000"/>
              <a:buNone/>
            </a:pPr>
            <a:r>
              <a:rPr lang="en-US" b="1" dirty="0"/>
              <a:t>Physical deterioration </a:t>
            </a:r>
          </a:p>
          <a:p>
            <a:pPr>
              <a:buFontTx/>
              <a:buChar char="-"/>
            </a:pPr>
            <a:r>
              <a:rPr lang="en-US" dirty="0"/>
              <a:t>Due to wear and tear </a:t>
            </a:r>
          </a:p>
          <a:p>
            <a:pPr>
              <a:buFontTx/>
              <a:buChar char="-"/>
            </a:pPr>
            <a:r>
              <a:rPr lang="en-US" dirty="0"/>
              <a:t>Decline in its utility and efficiency.</a:t>
            </a:r>
          </a:p>
          <a:p>
            <a:pPr marL="109728" indent="0">
              <a:buNone/>
            </a:pPr>
            <a:endParaRPr lang="en-US" dirty="0"/>
          </a:p>
          <a:p>
            <a:pPr marL="109728" indent="0">
              <a:buNone/>
            </a:pPr>
            <a:r>
              <a:rPr lang="en-US" b="1" dirty="0"/>
              <a:t>Usefulness/Useful live - The time factor </a:t>
            </a:r>
          </a:p>
          <a:p>
            <a:pPr>
              <a:buFontTx/>
              <a:buChar char="-"/>
            </a:pPr>
            <a:r>
              <a:rPr lang="en-US" dirty="0"/>
              <a:t>The assets have a useful life fixed in terms of years, example: buildings for 50 years.</a:t>
            </a:r>
          </a:p>
          <a:p>
            <a:pPr marL="109728" indent="0">
              <a:buNone/>
            </a:pPr>
            <a:endParaRPr lang="en-US" dirty="0"/>
          </a:p>
          <a:p>
            <a:pPr marL="109728" indent="0">
              <a:buNone/>
            </a:pPr>
            <a:r>
              <a:rPr lang="en-US" b="1" dirty="0"/>
              <a:t>Depletion of capacity</a:t>
            </a:r>
            <a:r>
              <a:rPr lang="en-US" dirty="0"/>
              <a:t> </a:t>
            </a:r>
            <a:r>
              <a:rPr lang="en-US" b="1" dirty="0"/>
              <a:t>&amp; ability to generate income</a:t>
            </a:r>
          </a:p>
          <a:p>
            <a:pPr marL="109728" indent="0">
              <a:buNone/>
            </a:pPr>
            <a:r>
              <a:rPr lang="en-US" dirty="0"/>
              <a:t>- Decrease in value of the asset because of the extraction of the raw materials from it. Example: oil well, mines, quarries. </a:t>
            </a:r>
          </a:p>
          <a:p>
            <a:pPr marL="109728" indent="0">
              <a:buNone/>
            </a:pPr>
            <a:endParaRPr lang="en-US" dirty="0"/>
          </a:p>
          <a:p>
            <a:pPr marL="411480" lvl="1" indent="0">
              <a:buNone/>
            </a:pPr>
            <a:endParaRPr lang="en-US" sz="2400" dirty="0"/>
          </a:p>
          <a:p>
            <a:pPr marL="411480" lvl="1" indent="0">
              <a:buNone/>
            </a:pPr>
            <a:endParaRPr lang="en-US" sz="2400" dirty="0"/>
          </a:p>
          <a:p>
            <a:pPr marL="411480" lvl="1" indent="0">
              <a:buNone/>
            </a:pPr>
            <a:endParaRPr lang="en-MY" dirty="0"/>
          </a:p>
          <a:p>
            <a:pPr>
              <a:lnSpc>
                <a:spcPct val="80000"/>
              </a:lnSpc>
              <a:buFont typeface="Arial" panose="020B0604020202020204" pitchFamily="34" charset="0"/>
              <a:buNone/>
            </a:pPr>
            <a:endParaRPr lang="en-US" altLang="en-US" sz="2000" dirty="0">
              <a:latin typeface="Futura Book"/>
              <a:ea typeface="Futura Book"/>
              <a:cs typeface="Futura Book"/>
            </a:endParaRPr>
          </a:p>
        </p:txBody>
      </p:sp>
      <p:sp>
        <p:nvSpPr>
          <p:cNvPr id="24579"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1023938" y="341313"/>
            <a:ext cx="7758112" cy="658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DEPRECIATION </a:t>
            </a:r>
          </a:p>
        </p:txBody>
      </p:sp>
      <p:sp>
        <p:nvSpPr>
          <p:cNvPr id="24581"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4582"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0423B67-CBEB-4DE3-A8A4-4DBC572F2C2C}" type="slidenum">
              <a:rPr lang="en-US" altLang="en-US">
                <a:solidFill>
                  <a:srgbClr val="898989"/>
                </a:solidFill>
              </a:rPr>
              <a:pPr/>
              <a:t>10</a:t>
            </a:fld>
            <a:endParaRPr lang="en-US" altLang="en-US">
              <a:solidFill>
                <a:srgbClr val="898989"/>
              </a:solidFill>
            </a:endParaRPr>
          </a:p>
        </p:txBody>
      </p:sp>
    </p:spTree>
    <p:extLst>
      <p:ext uri="{BB962C8B-B14F-4D97-AF65-F5344CB8AC3E}">
        <p14:creationId xmlns:p14="http://schemas.microsoft.com/office/powerpoint/2010/main" val="192060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258888"/>
            <a:ext cx="6716712" cy="4252912"/>
          </a:xfrm>
        </p:spPr>
        <p:txBody>
          <a:bodyPr>
            <a:normAutofit fontScale="92500"/>
          </a:bodyPr>
          <a:lstStyle/>
          <a:p>
            <a:pPr>
              <a:lnSpc>
                <a:spcPct val="80000"/>
              </a:lnSpc>
            </a:pPr>
            <a:r>
              <a:rPr lang="en-US" altLang="en-US" sz="2000" dirty="0"/>
              <a:t>The depreciable amount (cost less </a:t>
            </a:r>
            <a:r>
              <a:rPr lang="en-US" altLang="en-US" sz="2000" b="1" dirty="0">
                <a:solidFill>
                  <a:srgbClr val="FF0000"/>
                </a:solidFill>
              </a:rPr>
              <a:t>residual</a:t>
            </a:r>
            <a:r>
              <a:rPr lang="en-US" altLang="en-US" sz="2000" dirty="0">
                <a:solidFill>
                  <a:srgbClr val="FF0000"/>
                </a:solidFill>
              </a:rPr>
              <a:t> </a:t>
            </a:r>
            <a:r>
              <a:rPr lang="en-US" altLang="en-US" sz="2000" b="1" dirty="0">
                <a:solidFill>
                  <a:srgbClr val="FF0000"/>
                </a:solidFill>
              </a:rPr>
              <a:t>value</a:t>
            </a:r>
            <a:r>
              <a:rPr lang="en-US" altLang="en-US" sz="2000" dirty="0"/>
              <a:t>) should be allocated on a systematic basis over the asset's useful life.</a:t>
            </a:r>
          </a:p>
          <a:p>
            <a:pPr>
              <a:lnSpc>
                <a:spcPct val="80000"/>
              </a:lnSpc>
            </a:pPr>
            <a:endParaRPr lang="en-US" altLang="en-US" sz="2000" dirty="0"/>
          </a:p>
          <a:p>
            <a:pPr>
              <a:lnSpc>
                <a:spcPct val="80000"/>
              </a:lnSpc>
            </a:pPr>
            <a:r>
              <a:rPr lang="en-US" altLang="en-US" sz="2000" dirty="0"/>
              <a:t>The residual value and the useful life of an asset should be reviewed at least at each financial year-end and, if expectations differ from previous estimates, any change is accounted for prospectively as a change in estimate under I</a:t>
            </a:r>
          </a:p>
          <a:p>
            <a:pPr>
              <a:lnSpc>
                <a:spcPct val="80000"/>
              </a:lnSpc>
              <a:buFont typeface="Arial" panose="020B0604020202020204" pitchFamily="34" charset="0"/>
              <a:buNone/>
            </a:pPr>
            <a:endParaRPr lang="en-US" altLang="en-US" sz="2000" dirty="0"/>
          </a:p>
          <a:p>
            <a:pPr>
              <a:lnSpc>
                <a:spcPct val="80000"/>
              </a:lnSpc>
            </a:pPr>
            <a:r>
              <a:rPr lang="en-US" altLang="en-US" sz="2000" dirty="0"/>
              <a:t>The depreciation method used should reflect the pattern in which the asset's economic benefits are consumed by the entity; a depreciation method that is based on revenue that is generated by an activity that includes the use of an asset is not appropriate.</a:t>
            </a:r>
          </a:p>
          <a:p>
            <a:pPr>
              <a:lnSpc>
                <a:spcPct val="80000"/>
              </a:lnSpc>
            </a:pPr>
            <a:endParaRPr lang="en-US" altLang="en-US" sz="2000" dirty="0"/>
          </a:p>
          <a:p>
            <a:pPr>
              <a:lnSpc>
                <a:spcPct val="80000"/>
              </a:lnSpc>
              <a:buFont typeface="Arial" panose="020B0604020202020204" pitchFamily="34" charset="0"/>
              <a:buNone/>
            </a:pPr>
            <a:r>
              <a:rPr lang="en-US" altLang="en-US" sz="2000" dirty="0"/>
              <a:t>	</a:t>
            </a:r>
            <a:r>
              <a:rPr lang="en-US" altLang="en-US" sz="2400" b="1" dirty="0">
                <a:solidFill>
                  <a:srgbClr val="FF0000"/>
                </a:solidFill>
              </a:rPr>
              <a:t>RESIDUAL value is the remaining realizable (for </a:t>
            </a:r>
            <a:r>
              <a:rPr lang="en-US" altLang="en-US" sz="2400" b="1" dirty="0" err="1">
                <a:solidFill>
                  <a:srgbClr val="FF0000"/>
                </a:solidFill>
              </a:rPr>
              <a:t>eg</a:t>
            </a:r>
            <a:r>
              <a:rPr lang="en-US" altLang="en-US" sz="2400" b="1" dirty="0">
                <a:solidFill>
                  <a:srgbClr val="FF0000"/>
                </a:solidFill>
              </a:rPr>
              <a:t> salvage /scrap) value at the end of asset’s useful life.</a:t>
            </a:r>
          </a:p>
          <a:p>
            <a:pPr>
              <a:lnSpc>
                <a:spcPct val="80000"/>
              </a:lnSpc>
              <a:buFont typeface="Arial" panose="020B0604020202020204" pitchFamily="34" charset="0"/>
              <a:buNone/>
            </a:pPr>
            <a:endParaRPr lang="en-US" altLang="en-US" sz="2000" dirty="0">
              <a:latin typeface="Futura Book"/>
              <a:ea typeface="Futura Book"/>
              <a:cs typeface="Futura Book"/>
            </a:endParaRPr>
          </a:p>
        </p:txBody>
      </p:sp>
      <p:sp>
        <p:nvSpPr>
          <p:cNvPr id="24579"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1023938" y="341313"/>
            <a:ext cx="7758112" cy="658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DEPRECIATION – IAS 16 way </a:t>
            </a:r>
          </a:p>
        </p:txBody>
      </p:sp>
      <p:sp>
        <p:nvSpPr>
          <p:cNvPr id="24581"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4582"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0423B67-CBEB-4DE3-A8A4-4DBC572F2C2C}" type="slidenum">
              <a:rPr lang="en-US" altLang="en-US">
                <a:solidFill>
                  <a:srgbClr val="898989"/>
                </a:solidFill>
              </a:rPr>
              <a:pPr/>
              <a:t>11</a:t>
            </a:fld>
            <a:endParaRPr lang="en-US" altLang="en-US">
              <a:solidFill>
                <a:srgbClr val="898989"/>
              </a:solidFill>
            </a:endParaRPr>
          </a:p>
        </p:txBody>
      </p:sp>
    </p:spTree>
    <p:extLst>
      <p:ext uri="{BB962C8B-B14F-4D97-AF65-F5344CB8AC3E}">
        <p14:creationId xmlns:p14="http://schemas.microsoft.com/office/powerpoint/2010/main" val="3926717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627188"/>
            <a:ext cx="6716712" cy="3683000"/>
          </a:xfrm>
        </p:spPr>
        <p:txBody>
          <a:bodyPr>
            <a:normAutofit/>
          </a:bodyPr>
          <a:lstStyle/>
          <a:p>
            <a:pPr>
              <a:lnSpc>
                <a:spcPct val="80000"/>
              </a:lnSpc>
            </a:pPr>
            <a:r>
              <a:rPr lang="en-US" altLang="en-US" sz="2200"/>
              <a:t>The depreciation method should be reviewed at least annually and, if the pattern of consumption of benefits has changed, the depreciation method should be changed prospectively as a </a:t>
            </a:r>
            <a:r>
              <a:rPr lang="en-US" altLang="en-US" sz="2200">
                <a:solidFill>
                  <a:srgbClr val="FF0000"/>
                </a:solidFill>
              </a:rPr>
              <a:t>change in estimate</a:t>
            </a:r>
            <a:r>
              <a:rPr lang="en-US" altLang="en-US" sz="2200"/>
              <a:t>. </a:t>
            </a:r>
          </a:p>
          <a:p>
            <a:pPr>
              <a:lnSpc>
                <a:spcPct val="80000"/>
              </a:lnSpc>
            </a:pPr>
            <a:endParaRPr lang="en-US" altLang="en-US" sz="2200"/>
          </a:p>
          <a:p>
            <a:pPr>
              <a:lnSpc>
                <a:spcPct val="80000"/>
              </a:lnSpc>
            </a:pPr>
            <a:r>
              <a:rPr lang="en-US" altLang="en-US" sz="2200"/>
              <a:t>Depreciation should be charged to profit or loss, unless it is included in the carrying amount of another asset.</a:t>
            </a:r>
          </a:p>
          <a:p>
            <a:pPr>
              <a:lnSpc>
                <a:spcPct val="80000"/>
              </a:lnSpc>
              <a:buFont typeface="Arial" panose="020B0604020202020204" pitchFamily="34" charset="0"/>
              <a:buNone/>
            </a:pPr>
            <a:endParaRPr lang="en-US" altLang="en-US" sz="2200"/>
          </a:p>
          <a:p>
            <a:pPr>
              <a:lnSpc>
                <a:spcPct val="80000"/>
              </a:lnSpc>
            </a:pPr>
            <a:r>
              <a:rPr lang="en-US" altLang="en-US" sz="2200"/>
              <a:t>Depreciation begins when the asset is available for use and continues until the asset is derecognised, even if it is idle</a:t>
            </a:r>
          </a:p>
          <a:p>
            <a:pPr>
              <a:lnSpc>
                <a:spcPct val="80000"/>
              </a:lnSpc>
              <a:buFont typeface="Arial" panose="020B0604020202020204" pitchFamily="34" charset="0"/>
              <a:buNone/>
            </a:pPr>
            <a:endParaRPr lang="en-US" altLang="en-US" sz="2200">
              <a:latin typeface="Futura Book"/>
              <a:ea typeface="Futura Book"/>
              <a:cs typeface="Futura Book"/>
            </a:endParaRPr>
          </a:p>
        </p:txBody>
      </p:sp>
      <p:sp>
        <p:nvSpPr>
          <p:cNvPr id="25603"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3200" b="1">
              <a:solidFill>
                <a:srgbClr val="558ED5"/>
              </a:solidFill>
              <a:latin typeface="Futura-Bold"/>
              <a:ea typeface="Futura-Bold"/>
              <a:cs typeface="Futura-Bold"/>
            </a:endParaRPr>
          </a:p>
        </p:txBody>
      </p:sp>
      <p:sp>
        <p:nvSpPr>
          <p:cNvPr id="25605"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5606"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10A38E0-E625-4930-9864-E52948E60F69}" type="slidenum">
              <a:rPr lang="en-US" altLang="en-US">
                <a:solidFill>
                  <a:srgbClr val="898989"/>
                </a:solidFill>
              </a:rPr>
              <a:pPr/>
              <a:t>12</a:t>
            </a:fld>
            <a:endParaRPr lang="en-US" altLang="en-US">
              <a:solidFill>
                <a:srgbClr val="89898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4294967295"/>
          </p:nvPr>
        </p:nvSpPr>
        <p:spPr>
          <a:xfrm>
            <a:off x="928688" y="1009650"/>
            <a:ext cx="7588250" cy="4054475"/>
          </a:xfrm>
        </p:spPr>
        <p:txBody>
          <a:bodyPr>
            <a:normAutofit/>
          </a:bodyPr>
          <a:lstStyle/>
          <a:p>
            <a:pPr marL="0" indent="0" algn="just">
              <a:lnSpc>
                <a:spcPct val="80000"/>
              </a:lnSpc>
              <a:buFont typeface="Arial" panose="020B0604020202020204" pitchFamily="34" charset="0"/>
              <a:buNone/>
            </a:pPr>
            <a:r>
              <a:rPr lang="en-GB" altLang="en-US" sz="2000" b="1" dirty="0">
                <a:solidFill>
                  <a:srgbClr val="000000"/>
                </a:solidFill>
                <a:ea typeface="Futura Book"/>
                <a:cs typeface="Futura Book"/>
              </a:rPr>
              <a:t>However, the residual value can be difficult to determine, for several reasons</a:t>
            </a:r>
            <a:r>
              <a:rPr lang="en-GB" altLang="en-US" sz="2000" dirty="0">
                <a:solidFill>
                  <a:srgbClr val="000000"/>
                </a:solidFill>
                <a:ea typeface="Futura Book"/>
                <a:cs typeface="Futura Book"/>
              </a:rPr>
              <a:t>:</a:t>
            </a:r>
          </a:p>
          <a:p>
            <a:pPr marL="0" indent="0" algn="just">
              <a:lnSpc>
                <a:spcPct val="80000"/>
              </a:lnSpc>
            </a:pPr>
            <a:r>
              <a:rPr lang="en-MY" altLang="en-US" sz="2000" dirty="0">
                <a:solidFill>
                  <a:srgbClr val="000000"/>
                </a:solidFill>
                <a:ea typeface="Futura Book"/>
                <a:cs typeface="Futura Book"/>
              </a:rPr>
              <a:t>T</a:t>
            </a:r>
            <a:r>
              <a:rPr lang="en-GB" altLang="en-US" sz="2000" dirty="0">
                <a:solidFill>
                  <a:srgbClr val="000000"/>
                </a:solidFill>
                <a:ea typeface="Futura Book"/>
                <a:cs typeface="Futura Book"/>
              </a:rPr>
              <a:t>here may be a removal cost associated with the asset, which will reduce the net residual value that will be realized. If the equipment is especially large or if it involves environmental hazards, then the removal cost may exceed the residual value. In this latter instance, the residual value may be negative; in that case, it should be ignored for depreciation purposes.</a:t>
            </a:r>
            <a:endParaRPr lang="en-MY" altLang="en-US" sz="2000" dirty="0">
              <a:solidFill>
                <a:srgbClr val="000000"/>
              </a:solidFill>
              <a:ea typeface="Futura Book"/>
              <a:cs typeface="Futura Book"/>
            </a:endParaRPr>
          </a:p>
          <a:p>
            <a:pPr marL="0" indent="0" algn="just">
              <a:lnSpc>
                <a:spcPct val="80000"/>
              </a:lnSpc>
            </a:pPr>
            <a:endParaRPr lang="en-GB" altLang="en-US" sz="2000" dirty="0">
              <a:solidFill>
                <a:srgbClr val="000000"/>
              </a:solidFill>
              <a:ea typeface="Futura Book"/>
              <a:cs typeface="Futura Book"/>
            </a:endParaRPr>
          </a:p>
          <a:p>
            <a:pPr marL="0" indent="0" algn="just">
              <a:lnSpc>
                <a:spcPct val="80000"/>
              </a:lnSpc>
            </a:pPr>
            <a:r>
              <a:rPr lang="en-MY" altLang="en-US" sz="2000" dirty="0">
                <a:solidFill>
                  <a:srgbClr val="000000"/>
                </a:solidFill>
                <a:ea typeface="Futura Book"/>
                <a:cs typeface="Futura Book"/>
              </a:rPr>
              <a:t>L</a:t>
            </a:r>
            <a:r>
              <a:rPr lang="en-GB" altLang="en-US" sz="2000" dirty="0" err="1">
                <a:solidFill>
                  <a:srgbClr val="000000"/>
                </a:solidFill>
                <a:ea typeface="Futura Book"/>
                <a:cs typeface="Futura Book"/>
              </a:rPr>
              <a:t>ack</a:t>
            </a:r>
            <a:r>
              <a:rPr lang="en-GB" altLang="en-US" sz="2000" dirty="0">
                <a:solidFill>
                  <a:srgbClr val="000000"/>
                </a:solidFill>
                <a:ea typeface="Futura Book"/>
                <a:cs typeface="Futura Book"/>
              </a:rPr>
              <a:t> of a ready market for the sale of used assets in many instances.</a:t>
            </a:r>
            <a:endParaRPr lang="en-MY" altLang="en-US" sz="2000" dirty="0">
              <a:solidFill>
                <a:srgbClr val="000000"/>
              </a:solidFill>
              <a:ea typeface="Futura Book"/>
              <a:cs typeface="Futura Book"/>
            </a:endParaRPr>
          </a:p>
          <a:p>
            <a:pPr marL="0" indent="0" algn="just">
              <a:lnSpc>
                <a:spcPct val="80000"/>
              </a:lnSpc>
            </a:pPr>
            <a:endParaRPr lang="en-GB" altLang="en-US" sz="2000" dirty="0">
              <a:solidFill>
                <a:srgbClr val="000000"/>
              </a:solidFill>
              <a:ea typeface="Futura Book"/>
              <a:cs typeface="Futura Book"/>
            </a:endParaRPr>
          </a:p>
          <a:p>
            <a:pPr marL="0" indent="0" algn="just">
              <a:lnSpc>
                <a:spcPct val="80000"/>
              </a:lnSpc>
            </a:pPr>
            <a:r>
              <a:rPr lang="en-MY" altLang="en-US" sz="2000" dirty="0">
                <a:solidFill>
                  <a:srgbClr val="000000"/>
                </a:solidFill>
                <a:ea typeface="Futura Book"/>
                <a:cs typeface="Futura Book"/>
              </a:rPr>
              <a:t>T</a:t>
            </a:r>
            <a:r>
              <a:rPr lang="en-GB" altLang="en-US" sz="2000" dirty="0">
                <a:solidFill>
                  <a:srgbClr val="000000"/>
                </a:solidFill>
                <a:ea typeface="Futura Book"/>
                <a:cs typeface="Futura Book"/>
              </a:rPr>
              <a:t>he cost of conducting an </a:t>
            </a:r>
            <a:r>
              <a:rPr lang="en-MY" altLang="en-US" sz="2000" dirty="0">
                <a:solidFill>
                  <a:srgbClr val="000000"/>
                </a:solidFill>
                <a:ea typeface="Futura Book"/>
                <a:cs typeface="Futura Book"/>
              </a:rPr>
              <a:t>assessment</a:t>
            </a:r>
            <a:r>
              <a:rPr lang="en-GB" altLang="en-US" sz="2000" dirty="0">
                <a:solidFill>
                  <a:srgbClr val="000000"/>
                </a:solidFill>
                <a:ea typeface="Futura Book"/>
                <a:cs typeface="Futura Book"/>
              </a:rPr>
              <a:t> in order to determine a net residual value may be excessive in relation to the cost of the equipment being appraised.</a:t>
            </a:r>
          </a:p>
        </p:txBody>
      </p:sp>
      <p:sp>
        <p:nvSpPr>
          <p:cNvPr id="107524"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MY" altLang="en-US" sz="3200" b="1" dirty="0">
                <a:solidFill>
                  <a:srgbClr val="558ED5"/>
                </a:solidFill>
                <a:ea typeface="Futura-Bold"/>
                <a:cs typeface="Futura-Bold"/>
              </a:rPr>
              <a:t>Residual Value</a:t>
            </a:r>
            <a:endParaRPr lang="en-GB" altLang="en-US" sz="3200" b="1" dirty="0">
              <a:solidFill>
                <a:srgbClr val="558ED5"/>
              </a:solidFill>
              <a:ea typeface="Futura-Bold"/>
              <a:cs typeface="Futura-Bold"/>
            </a:endParaRPr>
          </a:p>
        </p:txBody>
      </p:sp>
      <p:sp>
        <p:nvSpPr>
          <p:cNvPr id="107526"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07527"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28"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C07B9AB9-F7C2-4E91-93C3-F5DFFFAD7EE3}" type="slidenum">
              <a:rPr lang="en-US" altLang="en-US" sz="1200">
                <a:solidFill>
                  <a:srgbClr val="898989"/>
                </a:solidFill>
              </a:rPr>
              <a:pPr algn="r"/>
              <a:t>13</a:t>
            </a:fld>
            <a:endParaRPr lang="en-US" altLang="en-US" sz="120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045"/>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35000"/>
                    </a14:imgEffect>
                  </a14:imgLayer>
                </a14:imgProps>
              </a:ext>
              <a:ext uri="{28A0092B-C50C-407E-A947-70E740481C1C}">
                <a14:useLocalDpi xmlns:a14="http://schemas.microsoft.com/office/drawing/2010/main" val="0"/>
              </a:ext>
            </a:extLst>
          </a:blip>
          <a:srcRect/>
          <a:stretch>
            <a:fillRect/>
          </a:stretch>
        </p:blipFill>
        <p:spPr bwMode="auto">
          <a:xfrm>
            <a:off x="304800" y="1815353"/>
            <a:ext cx="8534400" cy="3135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MY" altLang="en-US" sz="3200" b="1" dirty="0">
                <a:solidFill>
                  <a:srgbClr val="558ED5"/>
                </a:solidFill>
                <a:ea typeface="Futura-Bold"/>
                <a:cs typeface="Futura-Bold"/>
              </a:rPr>
              <a:t>THE STEPS</a:t>
            </a:r>
            <a:endParaRPr lang="en-GB" altLang="en-US" sz="3200" b="1" dirty="0">
              <a:solidFill>
                <a:srgbClr val="558ED5"/>
              </a:solidFill>
              <a:ea typeface="Futura-Bold"/>
              <a:cs typeface="Futura-Bold"/>
            </a:endParaRPr>
          </a:p>
        </p:txBody>
      </p:sp>
    </p:spTree>
    <p:extLst>
      <p:ext uri="{BB962C8B-B14F-4D97-AF65-F5344CB8AC3E}">
        <p14:creationId xmlns:p14="http://schemas.microsoft.com/office/powerpoint/2010/main" val="120608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26626"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DEPRECIATION METHODS &amp; ACCOUNTING</a:t>
            </a:r>
          </a:p>
        </p:txBody>
      </p:sp>
      <p:sp>
        <p:nvSpPr>
          <p:cNvPr id="26628"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6629"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016D2E4-9476-4303-B2F3-26467302813F}" type="slidenum">
              <a:rPr lang="en-US" altLang="en-US">
                <a:solidFill>
                  <a:srgbClr val="898989"/>
                </a:solidFill>
              </a:rPr>
              <a:pPr/>
              <a:t>15</a:t>
            </a:fld>
            <a:endParaRPr lang="en-US" altLang="en-US">
              <a:solidFill>
                <a:srgbClr val="898989"/>
              </a:solidFill>
            </a:endParaRPr>
          </a:p>
        </p:txBody>
      </p:sp>
      <p:sp>
        <p:nvSpPr>
          <p:cNvPr id="5" name="Rounded Rectangle 4"/>
          <p:cNvSpPr/>
          <p:nvPr/>
        </p:nvSpPr>
        <p:spPr>
          <a:xfrm>
            <a:off x="1065213" y="1528763"/>
            <a:ext cx="6781800" cy="6000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en-US" sz="2800" dirty="0"/>
              <a:t>Straight-line method</a:t>
            </a:r>
          </a:p>
        </p:txBody>
      </p:sp>
      <p:sp>
        <p:nvSpPr>
          <p:cNvPr id="7" name="Rectangle 6"/>
          <p:cNvSpPr/>
          <p:nvPr/>
        </p:nvSpPr>
        <p:spPr>
          <a:xfrm>
            <a:off x="920750" y="2378075"/>
            <a:ext cx="7070725" cy="3486150"/>
          </a:xfrm>
          <a:prstGeom prst="rect">
            <a:avLst/>
          </a:prstGeom>
          <a:solidFill>
            <a:schemeClr val="bg1"/>
          </a:solidFill>
        </p:spPr>
        <p:style>
          <a:lnRef idx="1">
            <a:schemeClr val="dk1"/>
          </a:lnRef>
          <a:fillRef idx="3">
            <a:schemeClr val="dk1"/>
          </a:fillRef>
          <a:effectRef idx="2">
            <a:schemeClr val="dk1"/>
          </a:effectRef>
          <a:fontRef idx="minor">
            <a:schemeClr val="lt1"/>
          </a:fontRef>
        </p:style>
        <p:txBody>
          <a:bodyPr anchor="ctr"/>
          <a:lstStyle/>
          <a:p>
            <a:pPr fontAlgn="auto">
              <a:spcBef>
                <a:spcPts val="0"/>
              </a:spcBef>
              <a:spcAft>
                <a:spcPts val="0"/>
              </a:spcAft>
              <a:defRPr/>
            </a:pPr>
            <a:r>
              <a:rPr lang="en-US" dirty="0">
                <a:solidFill>
                  <a:schemeClr val="tx1"/>
                </a:solidFill>
              </a:rPr>
              <a:t>The depreciation charge is calculated based on its net book value less residual value over its useful lives or a percentage.</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For example:</a:t>
            </a:r>
          </a:p>
          <a:p>
            <a:pPr fontAlgn="auto">
              <a:spcBef>
                <a:spcPts val="0"/>
              </a:spcBef>
              <a:spcAft>
                <a:spcPts val="0"/>
              </a:spcAft>
              <a:defRPr/>
            </a:pPr>
            <a:r>
              <a:rPr lang="en-US" dirty="0">
                <a:solidFill>
                  <a:schemeClr val="tx1"/>
                </a:solidFill>
              </a:rPr>
              <a:t>Machine A with initial purchase price of RM200,000, depreciation is at cost at 20% (equivalent to 5 years)</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Depreciation 	= RM200,000 x 20% or RM200,000 / 5 years</a:t>
            </a:r>
          </a:p>
          <a:p>
            <a:pPr fontAlgn="auto">
              <a:spcBef>
                <a:spcPts val="0"/>
              </a:spcBef>
              <a:spcAft>
                <a:spcPts val="0"/>
              </a:spcAft>
              <a:defRPr/>
            </a:pPr>
            <a:r>
              <a:rPr lang="en-US" dirty="0">
                <a:solidFill>
                  <a:schemeClr val="tx1"/>
                </a:solidFill>
              </a:rPr>
              <a:t>			= RM40,000 per annum</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In this method, depreciation over the 5 years will be “consistent”.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27650"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27652"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7653"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B7D42AB-63F8-47E3-8930-333D0B38DEE8}" type="slidenum">
              <a:rPr lang="en-US" altLang="en-US">
                <a:solidFill>
                  <a:srgbClr val="898989"/>
                </a:solidFill>
              </a:rPr>
              <a:pPr/>
              <a:t>16</a:t>
            </a:fld>
            <a:endParaRPr lang="en-US" altLang="en-US">
              <a:solidFill>
                <a:srgbClr val="898989"/>
              </a:solidFill>
            </a:endParaRPr>
          </a:p>
        </p:txBody>
      </p:sp>
      <p:sp>
        <p:nvSpPr>
          <p:cNvPr id="7" name="Rectangle 6"/>
          <p:cNvSpPr/>
          <p:nvPr/>
        </p:nvSpPr>
        <p:spPr>
          <a:xfrm>
            <a:off x="933450" y="1129787"/>
            <a:ext cx="7070725" cy="3486150"/>
          </a:xfrm>
          <a:prstGeom prst="rect">
            <a:avLst/>
          </a:prstGeom>
          <a:solidFill>
            <a:schemeClr val="bg1"/>
          </a:solidFill>
        </p:spPr>
        <p:style>
          <a:lnRef idx="1">
            <a:schemeClr val="dk1"/>
          </a:lnRef>
          <a:fillRef idx="3">
            <a:schemeClr val="dk1"/>
          </a:fillRef>
          <a:effectRef idx="2">
            <a:schemeClr val="dk1"/>
          </a:effectRef>
          <a:fontRef idx="minor">
            <a:schemeClr val="lt1"/>
          </a:fontRef>
        </p:style>
        <p:txBody>
          <a:bodyPr anchor="ctr"/>
          <a:lstStyle/>
          <a:p>
            <a:pPr fontAlgn="auto">
              <a:spcBef>
                <a:spcPts val="0"/>
              </a:spcBef>
              <a:spcAft>
                <a:spcPts val="0"/>
              </a:spcAft>
              <a:defRPr/>
            </a:pPr>
            <a:r>
              <a:rPr lang="en-US" dirty="0">
                <a:solidFill>
                  <a:schemeClr val="tx1"/>
                </a:solidFill>
              </a:rPr>
              <a:t>			</a:t>
            </a:r>
            <a:r>
              <a:rPr lang="en-US" b="1" dirty="0">
                <a:solidFill>
                  <a:schemeClr val="tx1"/>
                </a:solidFill>
              </a:rPr>
              <a:t>Cost		Accumulated Depreciation	Net Book Value</a:t>
            </a:r>
          </a:p>
          <a:p>
            <a:pPr fontAlgn="auto">
              <a:spcBef>
                <a:spcPts val="0"/>
              </a:spcBef>
              <a:spcAft>
                <a:spcPts val="0"/>
              </a:spcAft>
              <a:defRPr/>
            </a:pPr>
            <a:r>
              <a:rPr lang="en-US" b="1" dirty="0">
                <a:solidFill>
                  <a:schemeClr val="tx1"/>
                </a:solidFill>
              </a:rPr>
              <a:t>											/Carrying Amount</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Year 1	   200,000				  40,000				160,000</a:t>
            </a:r>
          </a:p>
          <a:p>
            <a:pPr fontAlgn="auto">
              <a:spcBef>
                <a:spcPts val="0"/>
              </a:spcBef>
              <a:spcAft>
                <a:spcPts val="0"/>
              </a:spcAft>
              <a:defRPr/>
            </a:pPr>
            <a:r>
              <a:rPr lang="en-US" dirty="0">
                <a:solidFill>
                  <a:schemeClr val="tx1"/>
                </a:solidFill>
              </a:rPr>
              <a:t>Year 2	   200,000				  80,000				120,000</a:t>
            </a:r>
          </a:p>
          <a:p>
            <a:pPr fontAlgn="auto">
              <a:spcBef>
                <a:spcPts val="0"/>
              </a:spcBef>
              <a:spcAft>
                <a:spcPts val="0"/>
              </a:spcAft>
              <a:defRPr/>
            </a:pPr>
            <a:r>
              <a:rPr lang="en-US" dirty="0">
                <a:solidFill>
                  <a:schemeClr val="tx1"/>
                </a:solidFill>
              </a:rPr>
              <a:t>Year 3	   200,000				120,000			  	  80,000</a:t>
            </a:r>
          </a:p>
          <a:p>
            <a:pPr fontAlgn="auto">
              <a:spcBef>
                <a:spcPts val="0"/>
              </a:spcBef>
              <a:spcAft>
                <a:spcPts val="0"/>
              </a:spcAft>
              <a:defRPr/>
            </a:pPr>
            <a:r>
              <a:rPr lang="en-US" dirty="0">
                <a:solidFill>
                  <a:schemeClr val="tx1"/>
                </a:solidFill>
              </a:rPr>
              <a:t>Year 4	   200,000				160,000			  	  40,000</a:t>
            </a:r>
          </a:p>
          <a:p>
            <a:pPr fontAlgn="auto">
              <a:spcBef>
                <a:spcPts val="0"/>
              </a:spcBef>
              <a:spcAft>
                <a:spcPts val="0"/>
              </a:spcAft>
              <a:defRPr/>
            </a:pPr>
            <a:r>
              <a:rPr lang="en-US" dirty="0">
                <a:solidFill>
                  <a:schemeClr val="tx1"/>
                </a:solidFill>
              </a:rPr>
              <a:t>Year 5	   200,000				 200,000					-	</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28674"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3200" b="1">
              <a:solidFill>
                <a:srgbClr val="558ED5"/>
              </a:solidFill>
              <a:latin typeface="Futura-Bold"/>
              <a:ea typeface="Futura-Bold"/>
              <a:cs typeface="Futura-Bold"/>
            </a:endParaRPr>
          </a:p>
        </p:txBody>
      </p:sp>
      <p:sp>
        <p:nvSpPr>
          <p:cNvPr id="28676"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8677"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0775170-50A8-48B3-8355-4D7305990001}" type="slidenum">
              <a:rPr lang="en-US" altLang="en-US">
                <a:solidFill>
                  <a:srgbClr val="898989"/>
                </a:solidFill>
              </a:rPr>
              <a:pPr/>
              <a:t>17</a:t>
            </a:fld>
            <a:endParaRPr lang="en-US" altLang="en-US">
              <a:solidFill>
                <a:srgbClr val="898989"/>
              </a:solidFill>
            </a:endParaRPr>
          </a:p>
        </p:txBody>
      </p:sp>
      <p:sp>
        <p:nvSpPr>
          <p:cNvPr id="7" name="Rectangle 6"/>
          <p:cNvSpPr/>
          <p:nvPr/>
        </p:nvSpPr>
        <p:spPr>
          <a:xfrm>
            <a:off x="1023937" y="1333500"/>
            <a:ext cx="7070725" cy="3486150"/>
          </a:xfrm>
          <a:prstGeom prst="rect">
            <a:avLst/>
          </a:prstGeom>
          <a:solidFill>
            <a:schemeClr val="bg1"/>
          </a:solidFill>
        </p:spPr>
        <p:style>
          <a:lnRef idx="1">
            <a:schemeClr val="dk1"/>
          </a:lnRef>
          <a:fillRef idx="3">
            <a:schemeClr val="dk1"/>
          </a:fillRef>
          <a:effectRef idx="2">
            <a:schemeClr val="dk1"/>
          </a:effectRef>
          <a:fontRef idx="minor">
            <a:schemeClr val="lt1"/>
          </a:fontRef>
        </p:style>
        <p:txBody>
          <a:bodyPr/>
          <a:lstStyle/>
          <a:p>
            <a:pPr fontAlgn="auto">
              <a:spcBef>
                <a:spcPts val="0"/>
              </a:spcBef>
              <a:spcAft>
                <a:spcPts val="0"/>
              </a:spcAft>
              <a:defRPr/>
            </a:pPr>
            <a:r>
              <a:rPr lang="en-US" sz="2800" dirty="0">
                <a:solidFill>
                  <a:schemeClr val="tx1"/>
                </a:solidFill>
              </a:rPr>
              <a:t>As the depreciation per year is the same over the 5 years. It assumes that the usage of the PPE is the same throughout these 5 years </a:t>
            </a:r>
            <a:r>
              <a:rPr lang="en-US" sz="2800" dirty="0" err="1">
                <a:solidFill>
                  <a:schemeClr val="tx1"/>
                </a:solidFill>
              </a:rPr>
              <a:t>ie</a:t>
            </a:r>
            <a:r>
              <a:rPr lang="en-US" sz="2800" dirty="0">
                <a:solidFill>
                  <a:schemeClr val="tx1"/>
                </a:solidFill>
              </a:rPr>
              <a:t> the pattern of economic benefits.</a:t>
            </a:r>
          </a:p>
          <a:p>
            <a:pPr fontAlgn="auto">
              <a:spcBef>
                <a:spcPts val="0"/>
              </a:spcBef>
              <a:spcAft>
                <a:spcPts val="0"/>
              </a:spcAft>
              <a:defRPr/>
            </a:pPr>
            <a:endParaRPr lang="en-US" sz="2800" dirty="0">
              <a:solidFill>
                <a:schemeClr val="tx1"/>
              </a:solidFill>
            </a:endParaRPr>
          </a:p>
          <a:p>
            <a:pPr fontAlgn="auto">
              <a:spcBef>
                <a:spcPts val="0"/>
              </a:spcBef>
              <a:spcAft>
                <a:spcPts val="0"/>
              </a:spcAft>
              <a:defRPr/>
            </a:pPr>
            <a:r>
              <a:rPr lang="en-US" sz="2800" dirty="0">
                <a:solidFill>
                  <a:schemeClr val="tx1"/>
                </a:solidFill>
              </a:rPr>
              <a:t>Also, it minimize the distortion of profits over the 5 years with the same depreciation expenses.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29698"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29700"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9701"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ED31C18-0833-4097-96BC-CC27AB70A814}" type="slidenum">
              <a:rPr lang="en-US" altLang="en-US">
                <a:solidFill>
                  <a:srgbClr val="898989"/>
                </a:solidFill>
              </a:rPr>
              <a:pPr/>
              <a:t>18</a:t>
            </a:fld>
            <a:endParaRPr lang="en-US" altLang="en-US">
              <a:solidFill>
                <a:srgbClr val="898989"/>
              </a:solidFill>
            </a:endParaRPr>
          </a:p>
        </p:txBody>
      </p:sp>
      <p:sp>
        <p:nvSpPr>
          <p:cNvPr id="5" name="Rounded Rectangle 4"/>
          <p:cNvSpPr/>
          <p:nvPr/>
        </p:nvSpPr>
        <p:spPr>
          <a:xfrm>
            <a:off x="920750" y="704057"/>
            <a:ext cx="6781800" cy="6000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800">
                <a:solidFill>
                  <a:srgbClr val="FFFFFF"/>
                </a:solidFill>
              </a:rPr>
              <a:t>Reducing/Diminishing Balance Method</a:t>
            </a:r>
          </a:p>
        </p:txBody>
      </p:sp>
      <p:sp>
        <p:nvSpPr>
          <p:cNvPr id="7" name="Rectangle 6"/>
          <p:cNvSpPr/>
          <p:nvPr/>
        </p:nvSpPr>
        <p:spPr>
          <a:xfrm>
            <a:off x="933450" y="1692696"/>
            <a:ext cx="7070725" cy="3486150"/>
          </a:xfrm>
          <a:prstGeom prst="rect">
            <a:avLst/>
          </a:prstGeom>
          <a:solidFill>
            <a:schemeClr val="bg1"/>
          </a:solidFill>
        </p:spPr>
        <p:style>
          <a:lnRef idx="1">
            <a:schemeClr val="dk1"/>
          </a:lnRef>
          <a:fillRef idx="3">
            <a:schemeClr val="dk1"/>
          </a:fillRef>
          <a:effectRef idx="2">
            <a:schemeClr val="dk1"/>
          </a:effectRef>
          <a:fontRef idx="minor">
            <a:schemeClr val="lt1"/>
          </a:fontRef>
        </p:style>
        <p:txBody>
          <a:bodyPr anchor="ctr"/>
          <a:lstStyle/>
          <a:p>
            <a:pPr fontAlgn="auto">
              <a:spcBef>
                <a:spcPts val="0"/>
              </a:spcBef>
              <a:spcAft>
                <a:spcPts val="0"/>
              </a:spcAft>
              <a:defRPr/>
            </a:pPr>
            <a:r>
              <a:rPr lang="en-US" dirty="0">
                <a:solidFill>
                  <a:schemeClr val="tx1"/>
                </a:solidFill>
              </a:rPr>
              <a:t>The depreciation charge is calculated based on its NBV by a certain percentage.</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For example:</a:t>
            </a:r>
          </a:p>
          <a:p>
            <a:pPr fontAlgn="auto">
              <a:spcBef>
                <a:spcPts val="0"/>
              </a:spcBef>
              <a:spcAft>
                <a:spcPts val="0"/>
              </a:spcAft>
              <a:defRPr/>
            </a:pPr>
            <a:r>
              <a:rPr lang="en-US" dirty="0">
                <a:solidFill>
                  <a:schemeClr val="tx1"/>
                </a:solidFill>
              </a:rPr>
              <a:t>Machine B with initial purchase price of RM200,000, depreciation is at cost at 20% using reducing balance method</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Depreciation 	= RM200,000 x 20% at Year 1, </a:t>
            </a:r>
          </a:p>
          <a:p>
            <a:pPr fontAlgn="auto">
              <a:spcBef>
                <a:spcPts val="0"/>
              </a:spcBef>
              <a:spcAft>
                <a:spcPts val="0"/>
              </a:spcAft>
              <a:defRPr/>
            </a:pPr>
            <a:r>
              <a:rPr lang="en-US" dirty="0">
                <a:solidFill>
                  <a:schemeClr val="tx1"/>
                </a:solidFill>
              </a:rPr>
              <a:t>			   Year 2 (200,000 x 80%) x 20%... And so on</a:t>
            </a:r>
          </a:p>
          <a:p>
            <a:pPr fontAlgn="auto">
              <a:spcBef>
                <a:spcPts val="0"/>
              </a:spcBef>
              <a:spcAft>
                <a:spcPts val="0"/>
              </a:spcAft>
              <a:defRPr/>
            </a:pPr>
            <a:endParaRPr lang="en-US" dirty="0">
              <a:solidFill>
                <a:schemeClr val="tx1"/>
              </a:solidFill>
            </a:endParaRPr>
          </a:p>
          <a:p>
            <a:pPr fontAlgn="auto">
              <a:spcBef>
                <a:spcPts val="0"/>
              </a:spcBef>
              <a:spcAft>
                <a:spcPts val="0"/>
              </a:spcAft>
              <a:defRPr/>
            </a:pPr>
            <a:r>
              <a:rPr lang="en-US" dirty="0">
                <a:solidFill>
                  <a:schemeClr val="tx1"/>
                </a:solidFill>
              </a:rPr>
              <a:t>In this method, depreciation at first few years will be higher and reduce gradually.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0722"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30724"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30725"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4122805-D316-442A-B5F6-9BAB5B161776}" type="slidenum">
              <a:rPr lang="en-US" altLang="en-US">
                <a:solidFill>
                  <a:srgbClr val="898989"/>
                </a:solidFill>
              </a:rPr>
              <a:pPr/>
              <a:t>19</a:t>
            </a:fld>
            <a:endParaRPr lang="en-US" altLang="en-US">
              <a:solidFill>
                <a:srgbClr val="89898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52787034"/>
              </p:ext>
            </p:extLst>
          </p:nvPr>
        </p:nvGraphicFramePr>
        <p:xfrm>
          <a:off x="928688" y="931864"/>
          <a:ext cx="7229474" cy="4716462"/>
        </p:xfrm>
        <a:graphic>
          <a:graphicData uri="http://schemas.openxmlformats.org/drawingml/2006/table">
            <a:tbl>
              <a:tblPr firstRow="1" bandRow="1">
                <a:tableStyleId>{5C22544A-7EE6-4342-B048-85BDC9FD1C3A}</a:tableStyleId>
              </a:tblPr>
              <a:tblGrid>
                <a:gridCol w="1239624">
                  <a:extLst>
                    <a:ext uri="{9D8B030D-6E8A-4147-A177-3AD203B41FA5}">
                      <a16:colId xmlns:a16="http://schemas.microsoft.com/office/drawing/2014/main" val="20000"/>
                    </a:ext>
                  </a:extLst>
                </a:gridCol>
                <a:gridCol w="1239624">
                  <a:extLst>
                    <a:ext uri="{9D8B030D-6E8A-4147-A177-3AD203B41FA5}">
                      <a16:colId xmlns:a16="http://schemas.microsoft.com/office/drawing/2014/main" val="20001"/>
                    </a:ext>
                  </a:extLst>
                </a:gridCol>
                <a:gridCol w="1423861">
                  <a:extLst>
                    <a:ext uri="{9D8B030D-6E8A-4147-A177-3AD203B41FA5}">
                      <a16:colId xmlns:a16="http://schemas.microsoft.com/office/drawing/2014/main" val="20002"/>
                    </a:ext>
                  </a:extLst>
                </a:gridCol>
                <a:gridCol w="1485597">
                  <a:extLst>
                    <a:ext uri="{9D8B030D-6E8A-4147-A177-3AD203B41FA5}">
                      <a16:colId xmlns:a16="http://schemas.microsoft.com/office/drawing/2014/main" val="20003"/>
                    </a:ext>
                  </a:extLst>
                </a:gridCol>
                <a:gridCol w="1840768">
                  <a:extLst>
                    <a:ext uri="{9D8B030D-6E8A-4147-A177-3AD203B41FA5}">
                      <a16:colId xmlns:a16="http://schemas.microsoft.com/office/drawing/2014/main" val="20004"/>
                    </a:ext>
                  </a:extLst>
                </a:gridCol>
              </a:tblGrid>
              <a:tr h="1188750">
                <a:tc>
                  <a:txBody>
                    <a:bodyPr/>
                    <a:lstStyle/>
                    <a:p>
                      <a:endParaRPr lang="en-US" sz="1800" dirty="0"/>
                    </a:p>
                    <a:p>
                      <a:endParaRPr lang="en-US" sz="1800" dirty="0"/>
                    </a:p>
                  </a:txBody>
                  <a:tcPr marL="91437" marR="91437" marT="45721" marB="45721"/>
                </a:tc>
                <a:tc>
                  <a:txBody>
                    <a:bodyPr/>
                    <a:lstStyle/>
                    <a:p>
                      <a:r>
                        <a:rPr lang="en-US" sz="1800" dirty="0"/>
                        <a:t>Cost</a:t>
                      </a:r>
                      <a:r>
                        <a:rPr lang="en-US" sz="1800" baseline="0" dirty="0"/>
                        <a:t> or NBV </a:t>
                      </a:r>
                      <a:r>
                        <a:rPr lang="en-US" sz="1800" baseline="0" dirty="0" err="1"/>
                        <a:t>b/f</a:t>
                      </a:r>
                      <a:endParaRPr lang="en-US" sz="1800" dirty="0"/>
                    </a:p>
                  </a:txBody>
                  <a:tcPr marL="91437" marR="91437" marT="45721" marB="45721"/>
                </a:tc>
                <a:tc>
                  <a:txBody>
                    <a:bodyPr/>
                    <a:lstStyle/>
                    <a:p>
                      <a:r>
                        <a:rPr lang="en-US" sz="1800" dirty="0"/>
                        <a:t>Depreciation @ 20% reducing balance</a:t>
                      </a:r>
                    </a:p>
                  </a:txBody>
                  <a:tcPr marL="91437" marR="91437" marT="45721" marB="45721"/>
                </a:tc>
                <a:tc>
                  <a:txBody>
                    <a:bodyPr/>
                    <a:lstStyle/>
                    <a:p>
                      <a:r>
                        <a:rPr lang="en-US" sz="1800" dirty="0"/>
                        <a:t>Acc.</a:t>
                      </a:r>
                      <a:r>
                        <a:rPr lang="en-US" sz="1800" baseline="0" dirty="0"/>
                        <a:t> Depreciation</a:t>
                      </a:r>
                      <a:endParaRPr lang="en-US" sz="1800" dirty="0"/>
                    </a:p>
                  </a:txBody>
                  <a:tcPr marL="91437" marR="91437" marT="45721" marB="45721"/>
                </a:tc>
                <a:tc>
                  <a:txBody>
                    <a:bodyPr/>
                    <a:lstStyle/>
                    <a:p>
                      <a:r>
                        <a:rPr lang="en-US" sz="1800" dirty="0"/>
                        <a:t>NBV</a:t>
                      </a:r>
                      <a:r>
                        <a:rPr lang="en-US" sz="1800" baseline="0" dirty="0"/>
                        <a:t> or Carrying Amount c/f</a:t>
                      </a:r>
                      <a:endParaRPr lang="en-US" sz="1800" dirty="0"/>
                    </a:p>
                  </a:txBody>
                  <a:tcPr marL="91437" marR="91437" marT="45721" marB="45721"/>
                </a:tc>
                <a:extLst>
                  <a:ext uri="{0D108BD9-81ED-4DB2-BD59-A6C34878D82A}">
                    <a16:rowId xmlns:a16="http://schemas.microsoft.com/office/drawing/2014/main" val="10000"/>
                  </a:ext>
                </a:extLst>
              </a:tr>
              <a:tr h="587952">
                <a:tc>
                  <a:txBody>
                    <a:bodyPr/>
                    <a:lstStyle/>
                    <a:p>
                      <a:r>
                        <a:rPr lang="en-US" sz="1800" dirty="0"/>
                        <a:t>Year</a:t>
                      </a:r>
                      <a:r>
                        <a:rPr lang="en-US" sz="1800" baseline="0" dirty="0"/>
                        <a:t> 1</a:t>
                      </a:r>
                      <a:endParaRPr lang="en-US" sz="1800" dirty="0"/>
                    </a:p>
                  </a:txBody>
                  <a:tcPr marL="91437" marR="91437" marT="45721" marB="45721"/>
                </a:tc>
                <a:tc>
                  <a:txBody>
                    <a:bodyPr/>
                    <a:lstStyle/>
                    <a:p>
                      <a:pPr algn="r"/>
                      <a:r>
                        <a:rPr lang="en-US" sz="1800" dirty="0"/>
                        <a:t>200,000</a:t>
                      </a:r>
                    </a:p>
                  </a:txBody>
                  <a:tcPr marL="91437" marR="91437" marT="45721" marB="45721"/>
                </a:tc>
                <a:tc>
                  <a:txBody>
                    <a:bodyPr/>
                    <a:lstStyle/>
                    <a:p>
                      <a:pPr algn="r"/>
                      <a:r>
                        <a:rPr lang="en-US" sz="1800" dirty="0"/>
                        <a:t>40,000</a:t>
                      </a:r>
                    </a:p>
                  </a:txBody>
                  <a:tcPr marL="91437" marR="91437" marT="45721" marB="45721"/>
                </a:tc>
                <a:tc>
                  <a:txBody>
                    <a:bodyPr/>
                    <a:lstStyle/>
                    <a:p>
                      <a:pPr algn="r"/>
                      <a:r>
                        <a:rPr lang="en-US" sz="1800" dirty="0"/>
                        <a:t>40,000</a:t>
                      </a:r>
                    </a:p>
                  </a:txBody>
                  <a:tcPr marL="91437" marR="91437" marT="45721" marB="45721"/>
                </a:tc>
                <a:tc>
                  <a:txBody>
                    <a:bodyPr/>
                    <a:lstStyle/>
                    <a:p>
                      <a:pPr algn="r"/>
                      <a:r>
                        <a:rPr lang="en-US" sz="1800" dirty="0"/>
                        <a:t>160,000</a:t>
                      </a:r>
                    </a:p>
                  </a:txBody>
                  <a:tcPr marL="91437" marR="91437" marT="45721" marB="45721"/>
                </a:tc>
                <a:extLst>
                  <a:ext uri="{0D108BD9-81ED-4DB2-BD59-A6C34878D82A}">
                    <a16:rowId xmlns:a16="http://schemas.microsoft.com/office/drawing/2014/main" val="10001"/>
                  </a:ext>
                </a:extLst>
              </a:tr>
              <a:tr h="587952">
                <a:tc>
                  <a:txBody>
                    <a:bodyPr/>
                    <a:lstStyle/>
                    <a:p>
                      <a:r>
                        <a:rPr lang="en-US" sz="1800" dirty="0"/>
                        <a:t>Year 2</a:t>
                      </a:r>
                    </a:p>
                  </a:txBody>
                  <a:tcPr marL="91437" marR="91437" marT="45721" marB="45721"/>
                </a:tc>
                <a:tc>
                  <a:txBody>
                    <a:bodyPr/>
                    <a:lstStyle/>
                    <a:p>
                      <a:pPr algn="r"/>
                      <a:r>
                        <a:rPr lang="en-US" sz="1800" dirty="0"/>
                        <a:t>160,000</a:t>
                      </a:r>
                    </a:p>
                  </a:txBody>
                  <a:tcPr marL="91437" marR="91437" marT="45721" marB="45721"/>
                </a:tc>
                <a:tc>
                  <a:txBody>
                    <a:bodyPr/>
                    <a:lstStyle/>
                    <a:p>
                      <a:pPr algn="r"/>
                      <a:r>
                        <a:rPr lang="en-US" sz="1800" dirty="0"/>
                        <a:t>32,000</a:t>
                      </a:r>
                    </a:p>
                  </a:txBody>
                  <a:tcPr marL="91437" marR="91437" marT="45721" marB="45721"/>
                </a:tc>
                <a:tc>
                  <a:txBody>
                    <a:bodyPr/>
                    <a:lstStyle/>
                    <a:p>
                      <a:pPr algn="r"/>
                      <a:r>
                        <a:rPr lang="en-US" sz="1800" dirty="0"/>
                        <a:t>72,000</a:t>
                      </a:r>
                    </a:p>
                  </a:txBody>
                  <a:tcPr marL="91437" marR="91437" marT="45721" marB="45721"/>
                </a:tc>
                <a:tc>
                  <a:txBody>
                    <a:bodyPr/>
                    <a:lstStyle/>
                    <a:p>
                      <a:pPr algn="r"/>
                      <a:r>
                        <a:rPr lang="en-US" sz="1800" dirty="0"/>
                        <a:t>128,000</a:t>
                      </a:r>
                    </a:p>
                  </a:txBody>
                  <a:tcPr marL="91437" marR="91437" marT="45721" marB="45721"/>
                </a:tc>
                <a:extLst>
                  <a:ext uri="{0D108BD9-81ED-4DB2-BD59-A6C34878D82A}">
                    <a16:rowId xmlns:a16="http://schemas.microsoft.com/office/drawing/2014/main" val="10002"/>
                  </a:ext>
                </a:extLst>
              </a:tr>
              <a:tr h="587952">
                <a:tc>
                  <a:txBody>
                    <a:bodyPr/>
                    <a:lstStyle/>
                    <a:p>
                      <a:r>
                        <a:rPr lang="en-US" sz="1800" dirty="0"/>
                        <a:t>Year</a:t>
                      </a:r>
                      <a:r>
                        <a:rPr lang="en-US" sz="1800" baseline="0" dirty="0"/>
                        <a:t> 3</a:t>
                      </a:r>
                      <a:endParaRPr lang="en-US" sz="1800" dirty="0"/>
                    </a:p>
                  </a:txBody>
                  <a:tcPr marL="91437" marR="91437" marT="45721" marB="45721"/>
                </a:tc>
                <a:tc>
                  <a:txBody>
                    <a:bodyPr/>
                    <a:lstStyle/>
                    <a:p>
                      <a:pPr algn="r"/>
                      <a:r>
                        <a:rPr lang="en-US" sz="1800" dirty="0"/>
                        <a:t>128,000</a:t>
                      </a:r>
                    </a:p>
                  </a:txBody>
                  <a:tcPr marL="91437" marR="91437" marT="45721" marB="45721"/>
                </a:tc>
                <a:tc>
                  <a:txBody>
                    <a:bodyPr/>
                    <a:lstStyle/>
                    <a:p>
                      <a:pPr algn="r"/>
                      <a:r>
                        <a:rPr lang="en-US" sz="1800" dirty="0"/>
                        <a:t>25,600</a:t>
                      </a:r>
                    </a:p>
                  </a:txBody>
                  <a:tcPr marL="91437" marR="91437" marT="45721" marB="45721"/>
                </a:tc>
                <a:tc>
                  <a:txBody>
                    <a:bodyPr/>
                    <a:lstStyle/>
                    <a:p>
                      <a:pPr algn="r"/>
                      <a:r>
                        <a:rPr lang="en-US" sz="1800" dirty="0"/>
                        <a:t>97,600</a:t>
                      </a:r>
                    </a:p>
                  </a:txBody>
                  <a:tcPr marL="91437" marR="91437" marT="45721" marB="45721"/>
                </a:tc>
                <a:tc>
                  <a:txBody>
                    <a:bodyPr/>
                    <a:lstStyle/>
                    <a:p>
                      <a:pPr algn="r"/>
                      <a:r>
                        <a:rPr lang="en-US" sz="1800" dirty="0"/>
                        <a:t>102,400</a:t>
                      </a:r>
                    </a:p>
                  </a:txBody>
                  <a:tcPr marL="91437" marR="91437" marT="45721" marB="45721"/>
                </a:tc>
                <a:extLst>
                  <a:ext uri="{0D108BD9-81ED-4DB2-BD59-A6C34878D82A}">
                    <a16:rowId xmlns:a16="http://schemas.microsoft.com/office/drawing/2014/main" val="10003"/>
                  </a:ext>
                </a:extLst>
              </a:tr>
              <a:tr h="587952">
                <a:tc>
                  <a:txBody>
                    <a:bodyPr/>
                    <a:lstStyle/>
                    <a:p>
                      <a:r>
                        <a:rPr lang="en-US" sz="1800" dirty="0"/>
                        <a:t>Year 4</a:t>
                      </a:r>
                    </a:p>
                  </a:txBody>
                  <a:tcPr marL="91437" marR="91437" marT="45721" marB="45721"/>
                </a:tc>
                <a:tc>
                  <a:txBody>
                    <a:bodyPr/>
                    <a:lstStyle/>
                    <a:p>
                      <a:pPr algn="r"/>
                      <a:r>
                        <a:rPr lang="en-US" sz="1800" dirty="0"/>
                        <a:t>102,400</a:t>
                      </a:r>
                    </a:p>
                  </a:txBody>
                  <a:tcPr marL="91437" marR="91437" marT="45721" marB="45721"/>
                </a:tc>
                <a:tc>
                  <a:txBody>
                    <a:bodyPr/>
                    <a:lstStyle/>
                    <a:p>
                      <a:pPr algn="r"/>
                      <a:r>
                        <a:rPr lang="en-US" sz="1800" dirty="0"/>
                        <a:t>20,480</a:t>
                      </a:r>
                    </a:p>
                  </a:txBody>
                  <a:tcPr marL="91437" marR="91437" marT="45721" marB="45721"/>
                </a:tc>
                <a:tc>
                  <a:txBody>
                    <a:bodyPr/>
                    <a:lstStyle/>
                    <a:p>
                      <a:pPr algn="r"/>
                      <a:r>
                        <a:rPr lang="en-US" sz="1800" dirty="0"/>
                        <a:t>118,080</a:t>
                      </a:r>
                    </a:p>
                  </a:txBody>
                  <a:tcPr marL="91437" marR="91437" marT="45721" marB="45721"/>
                </a:tc>
                <a:tc>
                  <a:txBody>
                    <a:bodyPr/>
                    <a:lstStyle/>
                    <a:p>
                      <a:pPr algn="r"/>
                      <a:r>
                        <a:rPr lang="en-US" sz="1800" dirty="0"/>
                        <a:t>81,920</a:t>
                      </a:r>
                    </a:p>
                  </a:txBody>
                  <a:tcPr marL="91437" marR="91437" marT="45721" marB="45721"/>
                </a:tc>
                <a:extLst>
                  <a:ext uri="{0D108BD9-81ED-4DB2-BD59-A6C34878D82A}">
                    <a16:rowId xmlns:a16="http://schemas.microsoft.com/office/drawing/2014/main" val="10004"/>
                  </a:ext>
                </a:extLst>
              </a:tr>
              <a:tr h="587952">
                <a:tc>
                  <a:txBody>
                    <a:bodyPr/>
                    <a:lstStyle/>
                    <a:p>
                      <a:r>
                        <a:rPr lang="en-US" sz="1800" dirty="0"/>
                        <a:t>Year 5</a:t>
                      </a:r>
                    </a:p>
                  </a:txBody>
                  <a:tcPr marL="91437" marR="91437" marT="45721" marB="45721"/>
                </a:tc>
                <a:tc>
                  <a:txBody>
                    <a:bodyPr/>
                    <a:lstStyle/>
                    <a:p>
                      <a:pPr algn="r"/>
                      <a:r>
                        <a:rPr lang="en-US" sz="1800" dirty="0"/>
                        <a:t>81,920</a:t>
                      </a:r>
                    </a:p>
                  </a:txBody>
                  <a:tcPr marL="91437" marR="91437" marT="45721" marB="45721"/>
                </a:tc>
                <a:tc>
                  <a:txBody>
                    <a:bodyPr/>
                    <a:lstStyle/>
                    <a:p>
                      <a:pPr algn="r"/>
                      <a:r>
                        <a:rPr lang="en-US" sz="1800" dirty="0"/>
                        <a:t>16,384</a:t>
                      </a:r>
                    </a:p>
                  </a:txBody>
                  <a:tcPr marL="91437" marR="91437" marT="45721" marB="45721"/>
                </a:tc>
                <a:tc>
                  <a:txBody>
                    <a:bodyPr/>
                    <a:lstStyle/>
                    <a:p>
                      <a:pPr algn="r"/>
                      <a:r>
                        <a:rPr lang="en-US" sz="1800" dirty="0"/>
                        <a:t>134,464</a:t>
                      </a:r>
                    </a:p>
                  </a:txBody>
                  <a:tcPr marL="91437" marR="91437" marT="45721" marB="45721"/>
                </a:tc>
                <a:tc>
                  <a:txBody>
                    <a:bodyPr/>
                    <a:lstStyle/>
                    <a:p>
                      <a:pPr algn="r"/>
                      <a:r>
                        <a:rPr lang="en-US" sz="1800" dirty="0"/>
                        <a:t>65,536</a:t>
                      </a:r>
                    </a:p>
                  </a:txBody>
                  <a:tcPr marL="91437" marR="91437" marT="45721" marB="45721"/>
                </a:tc>
                <a:extLst>
                  <a:ext uri="{0D108BD9-81ED-4DB2-BD59-A6C34878D82A}">
                    <a16:rowId xmlns:a16="http://schemas.microsoft.com/office/drawing/2014/main" val="10005"/>
                  </a:ext>
                </a:extLst>
              </a:tr>
              <a:tr h="587952">
                <a:tc gridSpan="5">
                  <a:txBody>
                    <a:bodyPr/>
                    <a:lstStyle/>
                    <a:p>
                      <a:pPr algn="ctr"/>
                      <a:r>
                        <a:rPr lang="en-US" sz="1800" b="1" dirty="0"/>
                        <a:t>CONTINUE TO COMPUTE UNTIL</a:t>
                      </a:r>
                      <a:r>
                        <a:rPr lang="en-US" sz="1800" b="1" baseline="0" dirty="0"/>
                        <a:t> NBV ZERO </a:t>
                      </a:r>
                      <a:endParaRPr lang="en-US" sz="1800" b="1" dirty="0"/>
                    </a:p>
                  </a:txBody>
                  <a:tcPr marL="91437" marR="91437" marT="45721" marB="45721"/>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16386" name="Content Placeholder 2"/>
          <p:cNvSpPr>
            <a:spLocks noGrp="1"/>
          </p:cNvSpPr>
          <p:nvPr>
            <p:ph idx="1"/>
          </p:nvPr>
        </p:nvSpPr>
        <p:spPr>
          <a:xfrm>
            <a:off x="1627188" y="1185863"/>
            <a:ext cx="6716712" cy="4210050"/>
          </a:xfrm>
        </p:spPr>
        <p:txBody>
          <a:bodyPr/>
          <a:lstStyle/>
          <a:p>
            <a:r>
              <a:rPr lang="en-US" altLang="en-US" sz="2800" dirty="0"/>
              <a:t>Understand the definition of PPE and IAS requirements</a:t>
            </a:r>
          </a:p>
          <a:p>
            <a:r>
              <a:rPr lang="en-US" altLang="en-US" sz="2800" dirty="0"/>
              <a:t>Understanding what depreciation is and why it shall be provided for in accounts </a:t>
            </a:r>
          </a:p>
          <a:p>
            <a:r>
              <a:rPr lang="en-US" altLang="en-US" sz="2800" dirty="0"/>
              <a:t>Calculation of depreciation </a:t>
            </a:r>
          </a:p>
          <a:p>
            <a:r>
              <a:rPr lang="en-US" altLang="en-US" sz="2800" dirty="0"/>
              <a:t>Accounting for the disposal of fixed assets</a:t>
            </a:r>
          </a:p>
          <a:p>
            <a:r>
              <a:rPr lang="en-US" altLang="en-US" sz="2800" dirty="0"/>
              <a:t>Asset revaluation</a:t>
            </a:r>
          </a:p>
          <a:p>
            <a:endParaRPr lang="en-US" altLang="en-US" sz="2500" dirty="0">
              <a:latin typeface="Futura Book"/>
              <a:ea typeface="Futura Book"/>
              <a:cs typeface="Futura Book"/>
            </a:endParaRPr>
          </a:p>
        </p:txBody>
      </p:sp>
      <p:sp>
        <p:nvSpPr>
          <p:cNvPr id="1638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2089150" y="274638"/>
            <a:ext cx="4997450" cy="660400"/>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GB" altLang="en-US" sz="3200" b="1" dirty="0">
                <a:solidFill>
                  <a:srgbClr val="558ED5"/>
                </a:solidFill>
              </a:rPr>
              <a:t>LEARNING OBJECTIVES</a:t>
            </a:r>
            <a:endParaRPr lang="en-US" altLang="en-US" sz="3200" b="1" dirty="0">
              <a:solidFill>
                <a:srgbClr val="558ED5"/>
              </a:solidFill>
              <a:latin typeface="Futura-Bold"/>
              <a:ea typeface="Futura-Bold"/>
              <a:cs typeface="Futura-Bold"/>
            </a:endParaRPr>
          </a:p>
        </p:txBody>
      </p:sp>
      <p:sp>
        <p:nvSpPr>
          <p:cNvPr id="1638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err="1">
                <a:solidFill>
                  <a:schemeClr val="bg1"/>
                </a:solidFill>
                <a:latin typeface="L Futura Light"/>
                <a:ea typeface="L Futura Light"/>
                <a:cs typeface="L Futura Light"/>
              </a:rPr>
              <a:t>SEGi</a:t>
            </a:r>
            <a:r>
              <a:rPr lang="en-US" altLang="en-US" sz="600" dirty="0">
                <a:solidFill>
                  <a:schemeClr val="bg1"/>
                </a:solidFill>
                <a:latin typeface="L Futura Light"/>
                <a:ea typeface="L Futura Light"/>
                <a:cs typeface="L Futura Light"/>
              </a:rPr>
              <a:t> University &amp; Colleges. All rights reserved.</a:t>
            </a:r>
          </a:p>
        </p:txBody>
      </p:sp>
      <p:pic>
        <p:nvPicPr>
          <p:cNvPr id="1639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D08B240-63E1-413B-9983-206D9D60786A}" type="slidenum">
              <a:rPr lang="en-US" altLang="en-US">
                <a:solidFill>
                  <a:srgbClr val="898989"/>
                </a:solidFill>
              </a:rPr>
              <a:pPr/>
              <a:t>2</a:t>
            </a:fld>
            <a:endParaRPr lang="en-US" altLang="en-US">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928688" y="1009650"/>
            <a:ext cx="7588250" cy="4054475"/>
          </a:xfrm>
        </p:spPr>
        <p:txBody>
          <a:bodyPr>
            <a:normAutofit/>
          </a:bodyPr>
          <a:lstStyle/>
          <a:p>
            <a:pPr marL="0" indent="0" algn="just">
              <a:lnSpc>
                <a:spcPct val="80000"/>
              </a:lnSpc>
              <a:buFont typeface="Arial" panose="020B0604020202020204" pitchFamily="34" charset="0"/>
              <a:buNone/>
            </a:pPr>
            <a:r>
              <a:rPr lang="en-US" altLang="en-US" sz="2600">
                <a:ea typeface="Futura Book"/>
                <a:cs typeface="Futura Book"/>
              </a:rPr>
              <a:t>Usually, if reducing balance method is used, the depreciation rate at Year 1 will be high such as 40%. The above table is to show comparison between straight-line and reducing balance method only.</a:t>
            </a:r>
          </a:p>
          <a:p>
            <a:pPr marL="0" indent="0" algn="just">
              <a:lnSpc>
                <a:spcPct val="80000"/>
              </a:lnSpc>
              <a:buFont typeface="Arial" panose="020B0604020202020204" pitchFamily="34" charset="0"/>
              <a:buNone/>
            </a:pPr>
            <a:endParaRPr lang="en-US" altLang="en-US" sz="2600">
              <a:ea typeface="Futura Book"/>
              <a:cs typeface="Futura Book"/>
            </a:endParaRPr>
          </a:p>
          <a:p>
            <a:pPr marL="0" indent="0" algn="just">
              <a:lnSpc>
                <a:spcPct val="80000"/>
              </a:lnSpc>
              <a:buFont typeface="Arial" panose="020B0604020202020204" pitchFamily="34" charset="0"/>
              <a:buNone/>
            </a:pPr>
            <a:r>
              <a:rPr lang="en-US" altLang="en-US" sz="2600">
                <a:ea typeface="Futura Book"/>
                <a:cs typeface="Futura Book"/>
              </a:rPr>
              <a:t>This method is preferred if the usage of the PPE is high at the beginning years.</a:t>
            </a:r>
          </a:p>
          <a:p>
            <a:pPr marL="0" indent="0" algn="just">
              <a:lnSpc>
                <a:spcPct val="80000"/>
              </a:lnSpc>
              <a:buFont typeface="Arial" panose="020B0604020202020204" pitchFamily="34" charset="0"/>
              <a:buNone/>
            </a:pPr>
            <a:endParaRPr lang="en-US" altLang="en-US" sz="2600">
              <a:ea typeface="Futura Book"/>
              <a:cs typeface="Futura Book"/>
            </a:endParaRPr>
          </a:p>
          <a:p>
            <a:pPr marL="0" indent="0" algn="just">
              <a:lnSpc>
                <a:spcPct val="80000"/>
              </a:lnSpc>
              <a:buFont typeface="Arial" panose="020B0604020202020204" pitchFamily="34" charset="0"/>
              <a:buNone/>
            </a:pPr>
            <a:r>
              <a:rPr lang="en-US" altLang="en-US" sz="2600">
                <a:ea typeface="Futura Book"/>
                <a:cs typeface="Futura Book"/>
              </a:rPr>
              <a:t>However, the profit/loss will be distorted at the beginning years ie lower profit at beginning year and higher profit subsequently.</a:t>
            </a:r>
          </a:p>
        </p:txBody>
      </p:sp>
      <p:sp>
        <p:nvSpPr>
          <p:cNvPr id="3174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3200" b="1">
              <a:solidFill>
                <a:srgbClr val="558ED5"/>
              </a:solidFill>
              <a:latin typeface="Futura-Bold"/>
              <a:ea typeface="Futura-Bold"/>
              <a:cs typeface="Futura-Bold"/>
            </a:endParaRPr>
          </a:p>
        </p:txBody>
      </p:sp>
      <p:sp>
        <p:nvSpPr>
          <p:cNvPr id="3174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3175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53E690F-34E0-4F52-AD99-1A8391AEB66E}" type="slidenum">
              <a:rPr lang="en-US" altLang="en-US">
                <a:solidFill>
                  <a:srgbClr val="898989"/>
                </a:solidFill>
              </a:rPr>
              <a:pPr/>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59395"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59397"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59398"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85B9B7FE-64DB-4E36-BF1F-07858DE5C6CD}" type="slidenum">
              <a:rPr lang="en-US" altLang="en-US" sz="1200">
                <a:solidFill>
                  <a:srgbClr val="898989"/>
                </a:solidFill>
              </a:rPr>
              <a:pPr algn="r"/>
              <a:t>21</a:t>
            </a:fld>
            <a:endParaRPr lang="en-US" altLang="en-US" sz="1200">
              <a:solidFill>
                <a:srgbClr val="898989"/>
              </a:solidFill>
            </a:endParaRPr>
          </a:p>
        </p:txBody>
      </p:sp>
      <p:sp>
        <p:nvSpPr>
          <p:cNvPr id="5" name="Rounded Rectangle 4"/>
          <p:cNvSpPr/>
          <p:nvPr/>
        </p:nvSpPr>
        <p:spPr>
          <a:xfrm>
            <a:off x="1023937" y="621882"/>
            <a:ext cx="6781800" cy="6000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800">
                <a:solidFill>
                  <a:srgbClr val="FFFFFF"/>
                </a:solidFill>
              </a:rPr>
              <a:t>Diminishing Method, another example</a:t>
            </a:r>
          </a:p>
        </p:txBody>
      </p:sp>
      <p:sp>
        <p:nvSpPr>
          <p:cNvPr id="7" name="Rectangle 6"/>
          <p:cNvSpPr/>
          <p:nvPr/>
        </p:nvSpPr>
        <p:spPr>
          <a:xfrm>
            <a:off x="1023937" y="1817105"/>
            <a:ext cx="7070725" cy="3486150"/>
          </a:xfrm>
          <a:prstGeom prst="rect">
            <a:avLst/>
          </a:prstGeom>
          <a:solidFill>
            <a:schemeClr val="bg1"/>
          </a:solidFill>
        </p:spPr>
        <p:style>
          <a:lnRef idx="1">
            <a:schemeClr val="dk1"/>
          </a:lnRef>
          <a:fillRef idx="3">
            <a:schemeClr val="dk1"/>
          </a:fillRef>
          <a:effectRef idx="2">
            <a:schemeClr val="dk1"/>
          </a:effectRef>
          <a:fontRef idx="minor">
            <a:schemeClr val="lt1"/>
          </a:fontRef>
        </p:style>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GB" altLang="en-US">
                <a:solidFill>
                  <a:srgbClr val="000000"/>
                </a:solidFill>
              </a:rPr>
              <a:t>A machine costing </a:t>
            </a:r>
            <a:r>
              <a:rPr lang="en-MY" altLang="en-US">
                <a:solidFill>
                  <a:srgbClr val="000000"/>
                </a:solidFill>
              </a:rPr>
              <a:t>RM</a:t>
            </a:r>
            <a:r>
              <a:rPr lang="en-GB" altLang="en-US">
                <a:solidFill>
                  <a:srgbClr val="000000"/>
                </a:solidFill>
              </a:rPr>
              <a:t>20</a:t>
            </a:r>
            <a:r>
              <a:rPr lang="en-MY" altLang="en-US">
                <a:solidFill>
                  <a:srgbClr val="000000"/>
                </a:solidFill>
              </a:rPr>
              <a:t>0</a:t>
            </a:r>
            <a:r>
              <a:rPr lang="en-GB" altLang="en-US">
                <a:solidFill>
                  <a:srgbClr val="000000"/>
                </a:solidFill>
              </a:rPr>
              <a:t>,000 is estimated to have </a:t>
            </a:r>
            <a:r>
              <a:rPr lang="en-MY" altLang="en-US">
                <a:solidFill>
                  <a:srgbClr val="000000"/>
                </a:solidFill>
              </a:rPr>
              <a:t>a </a:t>
            </a:r>
            <a:r>
              <a:rPr lang="en-GB" altLang="en-US">
                <a:solidFill>
                  <a:srgbClr val="000000"/>
                </a:solidFill>
              </a:rPr>
              <a:t>useful life of f</a:t>
            </a:r>
            <a:r>
              <a:rPr lang="en-MY" altLang="en-US">
                <a:solidFill>
                  <a:srgbClr val="000000"/>
                </a:solidFill>
              </a:rPr>
              <a:t>ive</a:t>
            </a:r>
            <a:r>
              <a:rPr lang="en-GB" altLang="en-US">
                <a:solidFill>
                  <a:srgbClr val="000000"/>
                </a:solidFill>
              </a:rPr>
              <a:t> years. The depreciation rate under the diminishing balance, applying the preceding formula, is approximately 44%. Consequently, the depreciation expense during each of the four years is:</a:t>
            </a:r>
          </a:p>
          <a:p>
            <a:r>
              <a:rPr lang="en-GB" altLang="en-US" b="1">
                <a:solidFill>
                  <a:srgbClr val="000000"/>
                </a:solidFill>
              </a:rPr>
              <a:t>Year 1</a:t>
            </a:r>
            <a:r>
              <a:rPr lang="en-GB" altLang="en-US">
                <a:solidFill>
                  <a:srgbClr val="000000"/>
                </a:solidFill>
              </a:rPr>
              <a:t> = 44% × </a:t>
            </a:r>
            <a:r>
              <a:rPr lang="en-MY" altLang="en-US">
                <a:solidFill>
                  <a:srgbClr val="000000"/>
                </a:solidFill>
              </a:rPr>
              <a:t>RM20</a:t>
            </a:r>
            <a:r>
              <a:rPr lang="en-GB" altLang="en-US">
                <a:solidFill>
                  <a:srgbClr val="000000"/>
                </a:solidFill>
              </a:rPr>
              <a:t>0,000 </a:t>
            </a:r>
            <a:r>
              <a:rPr lang="en-MY" altLang="en-US">
                <a:solidFill>
                  <a:srgbClr val="000000"/>
                </a:solidFill>
              </a:rPr>
              <a:t>				</a:t>
            </a:r>
            <a:r>
              <a:rPr lang="en-GB" altLang="en-US">
                <a:solidFill>
                  <a:srgbClr val="000000"/>
                </a:solidFill>
              </a:rPr>
              <a:t>=</a:t>
            </a:r>
            <a:r>
              <a:rPr lang="en-MY" altLang="en-US">
                <a:solidFill>
                  <a:srgbClr val="000000"/>
                </a:solidFill>
              </a:rPr>
              <a:t> </a:t>
            </a:r>
            <a:r>
              <a:rPr lang="en-MY" altLang="en-US" b="1">
                <a:solidFill>
                  <a:srgbClr val="000000"/>
                </a:solidFill>
              </a:rPr>
              <a:t>RM88,0</a:t>
            </a:r>
            <a:r>
              <a:rPr lang="en-GB" altLang="en-US" b="1">
                <a:solidFill>
                  <a:srgbClr val="000000"/>
                </a:solidFill>
              </a:rPr>
              <a:t>00</a:t>
            </a:r>
            <a:br>
              <a:rPr lang="en-GB" altLang="en-US">
                <a:solidFill>
                  <a:srgbClr val="000000"/>
                </a:solidFill>
              </a:rPr>
            </a:br>
            <a:r>
              <a:rPr lang="en-GB" altLang="en-US" b="1">
                <a:solidFill>
                  <a:srgbClr val="000000"/>
                </a:solidFill>
              </a:rPr>
              <a:t>Year 2</a:t>
            </a:r>
            <a:r>
              <a:rPr lang="en-GB" altLang="en-US">
                <a:solidFill>
                  <a:srgbClr val="000000"/>
                </a:solidFill>
              </a:rPr>
              <a:t> = 44% × </a:t>
            </a:r>
            <a:r>
              <a:rPr lang="en-MY" altLang="en-US">
                <a:solidFill>
                  <a:srgbClr val="000000"/>
                </a:solidFill>
              </a:rPr>
              <a:t>RM112,000</a:t>
            </a:r>
            <a:r>
              <a:rPr lang="en-GB" altLang="en-US">
                <a:solidFill>
                  <a:srgbClr val="000000"/>
                </a:solidFill>
              </a:rPr>
              <a:t> </a:t>
            </a:r>
            <a:r>
              <a:rPr lang="en-MY" altLang="en-US">
                <a:solidFill>
                  <a:srgbClr val="000000"/>
                </a:solidFill>
              </a:rPr>
              <a:t>				</a:t>
            </a:r>
            <a:r>
              <a:rPr lang="en-GB" altLang="en-US">
                <a:solidFill>
                  <a:srgbClr val="000000"/>
                </a:solidFill>
              </a:rPr>
              <a:t>= </a:t>
            </a:r>
            <a:r>
              <a:rPr lang="en-MY" altLang="en-US" b="1">
                <a:solidFill>
                  <a:srgbClr val="000000"/>
                </a:solidFill>
              </a:rPr>
              <a:t>RM49,280</a:t>
            </a:r>
            <a:br>
              <a:rPr lang="en-GB" altLang="en-US">
                <a:solidFill>
                  <a:srgbClr val="000000"/>
                </a:solidFill>
              </a:rPr>
            </a:br>
            <a:r>
              <a:rPr lang="en-GB" altLang="en-US" b="1">
                <a:solidFill>
                  <a:srgbClr val="000000"/>
                </a:solidFill>
              </a:rPr>
              <a:t>Year 3</a:t>
            </a:r>
            <a:r>
              <a:rPr lang="en-GB" altLang="en-US">
                <a:solidFill>
                  <a:srgbClr val="000000"/>
                </a:solidFill>
              </a:rPr>
              <a:t> = 44% × </a:t>
            </a:r>
            <a:r>
              <a:rPr lang="en-MY" altLang="en-US">
                <a:solidFill>
                  <a:srgbClr val="000000"/>
                </a:solidFill>
              </a:rPr>
              <a:t>RM62,720</a:t>
            </a:r>
            <a:r>
              <a:rPr lang="en-GB" altLang="en-US">
                <a:solidFill>
                  <a:srgbClr val="000000"/>
                </a:solidFill>
              </a:rPr>
              <a:t> </a:t>
            </a:r>
            <a:r>
              <a:rPr lang="en-MY" altLang="en-US">
                <a:solidFill>
                  <a:srgbClr val="000000"/>
                </a:solidFill>
              </a:rPr>
              <a:t>				</a:t>
            </a:r>
            <a:r>
              <a:rPr lang="en-GB" altLang="en-US">
                <a:solidFill>
                  <a:srgbClr val="000000"/>
                </a:solidFill>
              </a:rPr>
              <a:t>= </a:t>
            </a:r>
            <a:r>
              <a:rPr lang="en-MY" altLang="en-US" b="1">
                <a:solidFill>
                  <a:srgbClr val="000000"/>
                </a:solidFill>
              </a:rPr>
              <a:t>RM27,600</a:t>
            </a:r>
          </a:p>
          <a:p>
            <a:r>
              <a:rPr lang="en-MY" altLang="en-US" b="1">
                <a:solidFill>
                  <a:srgbClr val="000000"/>
                </a:solidFill>
              </a:rPr>
              <a:t>Year 4 </a:t>
            </a:r>
            <a:r>
              <a:rPr lang="en-MY" altLang="en-US">
                <a:solidFill>
                  <a:srgbClr val="000000"/>
                </a:solidFill>
              </a:rPr>
              <a:t>= 44% x RM35,120				= </a:t>
            </a:r>
            <a:r>
              <a:rPr lang="en-MY" altLang="en-US" b="1">
                <a:solidFill>
                  <a:srgbClr val="000000"/>
                </a:solidFill>
              </a:rPr>
              <a:t>RM15,453</a:t>
            </a:r>
          </a:p>
          <a:p>
            <a:endParaRPr lang="en-MY" altLang="en-US" b="1">
              <a:solidFill>
                <a:srgbClr val="000000"/>
              </a:solidFill>
            </a:endParaRPr>
          </a:p>
          <a:p>
            <a:r>
              <a:rPr lang="en-GB" altLang="en-US" b="1">
                <a:solidFill>
                  <a:srgbClr val="000000"/>
                </a:solidFill>
              </a:rPr>
              <a:t>Year 4</a:t>
            </a:r>
            <a:r>
              <a:rPr lang="en-GB" altLang="en-US">
                <a:solidFill>
                  <a:srgbClr val="000000"/>
                </a:solidFill>
              </a:rPr>
              <a:t> = </a:t>
            </a:r>
            <a:r>
              <a:rPr lang="en-MY" altLang="en-US">
                <a:solidFill>
                  <a:srgbClr val="000000"/>
                </a:solidFill>
              </a:rPr>
              <a:t>RM2</a:t>
            </a:r>
            <a:r>
              <a:rPr lang="en-GB" altLang="en-US">
                <a:solidFill>
                  <a:srgbClr val="000000"/>
                </a:solidFill>
              </a:rPr>
              <a:t>0</a:t>
            </a:r>
            <a:r>
              <a:rPr lang="en-MY" altLang="en-US">
                <a:solidFill>
                  <a:srgbClr val="000000"/>
                </a:solidFill>
              </a:rPr>
              <a:t>0</a:t>
            </a:r>
            <a:r>
              <a:rPr lang="en-GB" altLang="en-US">
                <a:solidFill>
                  <a:srgbClr val="000000"/>
                </a:solidFill>
              </a:rPr>
              <a:t>,000 – </a:t>
            </a:r>
            <a:r>
              <a:rPr lang="en-MY" altLang="en-US">
                <a:solidFill>
                  <a:srgbClr val="000000"/>
                </a:solidFill>
              </a:rPr>
              <a:t>RM88</a:t>
            </a:r>
            <a:r>
              <a:rPr lang="en-GB" altLang="en-US">
                <a:solidFill>
                  <a:srgbClr val="000000"/>
                </a:solidFill>
              </a:rPr>
              <a:t>,</a:t>
            </a:r>
            <a:r>
              <a:rPr lang="en-MY" altLang="en-US">
                <a:solidFill>
                  <a:srgbClr val="000000"/>
                </a:solidFill>
              </a:rPr>
              <a:t>0</a:t>
            </a:r>
            <a:r>
              <a:rPr lang="en-GB" altLang="en-US">
                <a:solidFill>
                  <a:srgbClr val="000000"/>
                </a:solidFill>
              </a:rPr>
              <a:t>00 – </a:t>
            </a:r>
            <a:r>
              <a:rPr lang="en-MY" altLang="en-US">
                <a:solidFill>
                  <a:srgbClr val="000000"/>
                </a:solidFill>
              </a:rPr>
              <a:t>RM49</a:t>
            </a:r>
            <a:r>
              <a:rPr lang="en-GB" altLang="en-US">
                <a:solidFill>
                  <a:srgbClr val="000000"/>
                </a:solidFill>
              </a:rPr>
              <a:t>,</a:t>
            </a:r>
            <a:r>
              <a:rPr lang="en-MY" altLang="en-US">
                <a:solidFill>
                  <a:srgbClr val="000000"/>
                </a:solidFill>
              </a:rPr>
              <a:t>280</a:t>
            </a:r>
            <a:r>
              <a:rPr lang="en-GB" altLang="en-US">
                <a:solidFill>
                  <a:srgbClr val="000000"/>
                </a:solidFill>
              </a:rPr>
              <a:t> – </a:t>
            </a:r>
            <a:r>
              <a:rPr lang="en-MY" altLang="en-US">
                <a:solidFill>
                  <a:srgbClr val="000000"/>
                </a:solidFill>
              </a:rPr>
              <a:t>RM27,600 – RM15,453</a:t>
            </a:r>
            <a:r>
              <a:rPr lang="en-GB" altLang="en-US">
                <a:solidFill>
                  <a:srgbClr val="000000"/>
                </a:solidFill>
              </a:rPr>
              <a:t>  </a:t>
            </a:r>
            <a:endParaRPr lang="en-MY" altLang="en-US">
              <a:solidFill>
                <a:srgbClr val="000000"/>
              </a:solidFill>
            </a:endParaRPr>
          </a:p>
          <a:p>
            <a:r>
              <a:rPr lang="en-MY" altLang="en-US">
                <a:solidFill>
                  <a:srgbClr val="000000"/>
                </a:solidFill>
              </a:rPr>
              <a:t>	    								</a:t>
            </a:r>
            <a:r>
              <a:rPr lang="en-GB" altLang="en-US">
                <a:solidFill>
                  <a:srgbClr val="000000"/>
                </a:solidFill>
              </a:rPr>
              <a:t>= </a:t>
            </a:r>
            <a:r>
              <a:rPr lang="en-MY" altLang="en-US" b="1">
                <a:solidFill>
                  <a:srgbClr val="000000"/>
                </a:solidFill>
              </a:rPr>
              <a:t>RM19,667</a:t>
            </a:r>
            <a:endParaRPr lang="en-GB" altLang="en-US" b="1">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10342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US" altLang="en-US" sz="3200" b="1">
              <a:solidFill>
                <a:srgbClr val="558ED5"/>
              </a:solidFill>
              <a:latin typeface="Futura-Bold"/>
              <a:ea typeface="Futura-Bold"/>
              <a:cs typeface="Futura-Bold"/>
            </a:endParaRPr>
          </a:p>
        </p:txBody>
      </p:sp>
      <p:sp>
        <p:nvSpPr>
          <p:cNvPr id="10342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0343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3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DC74C3C-68EF-41A2-AF34-64FBEA00C1BD}" type="slidenum">
              <a:rPr lang="en-US" altLang="en-US" sz="1200">
                <a:solidFill>
                  <a:srgbClr val="898989"/>
                </a:solidFill>
              </a:rPr>
              <a:pPr algn="r"/>
              <a:t>22</a:t>
            </a:fld>
            <a:endParaRPr lang="en-US" altLang="en-US" sz="1200">
              <a:solidFill>
                <a:srgbClr val="898989"/>
              </a:solidFill>
            </a:endParaRPr>
          </a:p>
        </p:txBody>
      </p:sp>
      <p:sp>
        <p:nvSpPr>
          <p:cNvPr id="5" name="Rounded Rectangle 4"/>
          <p:cNvSpPr/>
          <p:nvPr/>
        </p:nvSpPr>
        <p:spPr>
          <a:xfrm>
            <a:off x="1065213" y="695325"/>
            <a:ext cx="6781800" cy="6000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800">
                <a:solidFill>
                  <a:srgbClr val="FFFFFF"/>
                </a:solidFill>
              </a:rPr>
              <a:t>Sum of digits – Diminishing type</a:t>
            </a:r>
          </a:p>
        </p:txBody>
      </p:sp>
      <p:sp>
        <p:nvSpPr>
          <p:cNvPr id="7" name="Rectangle 6"/>
          <p:cNvSpPr>
            <a:spLocks noChangeArrowheads="1"/>
          </p:cNvSpPr>
          <p:nvPr/>
        </p:nvSpPr>
        <p:spPr bwMode="auto">
          <a:xfrm>
            <a:off x="1023937" y="1712912"/>
            <a:ext cx="7070725" cy="3486150"/>
          </a:xfrm>
          <a:prstGeom prst="rect">
            <a:avLst/>
          </a:prstGeom>
          <a:solidFill>
            <a:schemeClr val="bg1"/>
          </a:solidFill>
          <a:ln w="9525" algn="ctr">
            <a:solidFill>
              <a:srgbClr val="000000"/>
            </a:solidFill>
            <a:miter lim="800000"/>
            <a:headEnd/>
            <a:tailEnd/>
          </a:ln>
          <a:effectLst>
            <a:outerShdw dist="23000" dir="5400000" rotWithShape="0">
              <a:srgbClr val="000000">
                <a:alpha val="34999"/>
              </a:srgbClr>
            </a:outerShdw>
          </a:effec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GB" altLang="en-US" b="1">
                <a:solidFill>
                  <a:srgbClr val="000000"/>
                </a:solidFill>
                <a:latin typeface="Oswald" charset="0"/>
              </a:rPr>
              <a:t>S</a:t>
            </a:r>
            <a:r>
              <a:rPr lang="en-MY" altLang="en-US" b="1">
                <a:solidFill>
                  <a:srgbClr val="000000"/>
                </a:solidFill>
                <a:latin typeface="Oswald" charset="0"/>
              </a:rPr>
              <a:t>O</a:t>
            </a:r>
            <a:r>
              <a:rPr lang="en-GB" altLang="en-US" b="1">
                <a:solidFill>
                  <a:srgbClr val="000000"/>
                </a:solidFill>
                <a:latin typeface="Oswald" charset="0"/>
              </a:rPr>
              <a:t>D = [n(n + 1)] / 2</a:t>
            </a:r>
            <a:r>
              <a:rPr lang="en-GB" altLang="en-US" b="1">
                <a:solidFill>
                  <a:srgbClr val="000000"/>
                </a:solidFill>
              </a:rPr>
              <a:t> </a:t>
            </a:r>
            <a:r>
              <a:rPr lang="en-MY" altLang="en-US" b="1">
                <a:solidFill>
                  <a:srgbClr val="000000"/>
                </a:solidFill>
              </a:rPr>
              <a:t>, where n = useful lives (or total years) for the asset.</a:t>
            </a:r>
          </a:p>
          <a:p>
            <a:endParaRPr lang="en-MY" altLang="en-US" b="1">
              <a:solidFill>
                <a:srgbClr val="000000"/>
              </a:solidFill>
            </a:endParaRPr>
          </a:p>
          <a:p>
            <a:r>
              <a:rPr lang="en-MY" altLang="en-US" b="1">
                <a:solidFill>
                  <a:srgbClr val="000000"/>
                </a:solidFill>
              </a:rPr>
              <a:t>Eg.</a:t>
            </a:r>
          </a:p>
          <a:p>
            <a:endParaRPr lang="en-MY" altLang="en-US">
              <a:solidFill>
                <a:srgbClr val="000000"/>
              </a:solidFill>
              <a:latin typeface="PT Serif" charset="0"/>
            </a:endParaRPr>
          </a:p>
          <a:p>
            <a:r>
              <a:rPr lang="en-MY" altLang="en-US">
                <a:solidFill>
                  <a:srgbClr val="000000"/>
                </a:solidFill>
                <a:latin typeface="PT Serif" charset="0"/>
              </a:rPr>
              <a:t>Use back the previous machine cost at RM</a:t>
            </a:r>
            <a:r>
              <a:rPr lang="en-GB" altLang="en-US">
                <a:solidFill>
                  <a:srgbClr val="000000"/>
                </a:solidFill>
                <a:latin typeface="PT Serif" charset="0"/>
              </a:rPr>
              <a:t>2</a:t>
            </a:r>
            <a:r>
              <a:rPr lang="en-MY" altLang="en-US">
                <a:solidFill>
                  <a:srgbClr val="000000"/>
                </a:solidFill>
                <a:latin typeface="PT Serif" charset="0"/>
              </a:rPr>
              <a:t>00</a:t>
            </a:r>
            <a:r>
              <a:rPr lang="en-GB" altLang="en-US">
                <a:solidFill>
                  <a:srgbClr val="000000"/>
                </a:solidFill>
                <a:latin typeface="PT Serif" charset="0"/>
              </a:rPr>
              <a:t>,000</a:t>
            </a:r>
            <a:r>
              <a:rPr lang="en-MY" altLang="en-US">
                <a:solidFill>
                  <a:srgbClr val="000000"/>
                </a:solidFill>
                <a:latin typeface="PT Serif" charset="0"/>
              </a:rPr>
              <a:t>. It is </a:t>
            </a:r>
            <a:r>
              <a:rPr lang="en-GB" altLang="en-US">
                <a:solidFill>
                  <a:srgbClr val="000000"/>
                </a:solidFill>
                <a:latin typeface="PT Serif" charset="0"/>
              </a:rPr>
              <a:t>to be depreciated over five years. </a:t>
            </a:r>
            <a:endParaRPr lang="en-MY" altLang="en-US">
              <a:solidFill>
                <a:srgbClr val="000000"/>
              </a:solidFill>
              <a:latin typeface="PT Serif" charset="0"/>
            </a:endParaRPr>
          </a:p>
          <a:p>
            <a:endParaRPr lang="en-MY" altLang="en-US">
              <a:solidFill>
                <a:srgbClr val="000000"/>
              </a:solidFill>
              <a:latin typeface="PT Serif" charset="0"/>
            </a:endParaRPr>
          </a:p>
          <a:p>
            <a:r>
              <a:rPr lang="en-GB" altLang="en-US">
                <a:solidFill>
                  <a:srgbClr val="000000"/>
                </a:solidFill>
                <a:latin typeface="PT Serif" charset="0"/>
              </a:rPr>
              <a:t>The sum</a:t>
            </a:r>
            <a:r>
              <a:rPr lang="en-MY" altLang="en-US">
                <a:solidFill>
                  <a:srgbClr val="000000"/>
                </a:solidFill>
                <a:latin typeface="PT Serif" charset="0"/>
              </a:rPr>
              <a:t> of digits </a:t>
            </a:r>
            <a:r>
              <a:rPr lang="en-GB" altLang="en-US">
                <a:solidFill>
                  <a:srgbClr val="000000"/>
                </a:solidFill>
                <a:latin typeface="PT Serif" charset="0"/>
              </a:rPr>
              <a:t> is </a:t>
            </a:r>
            <a:r>
              <a:rPr lang="en-MY" altLang="en-US">
                <a:solidFill>
                  <a:srgbClr val="000000"/>
                </a:solidFill>
                <a:latin typeface="PT Serif" charset="0"/>
              </a:rPr>
              <a:t>= 5 (5+1)/2</a:t>
            </a:r>
            <a:r>
              <a:rPr lang="en-GB" altLang="en-US">
                <a:solidFill>
                  <a:srgbClr val="000000"/>
                </a:solidFill>
                <a:latin typeface="PT Serif" charset="0"/>
              </a:rPr>
              <a:t> </a:t>
            </a:r>
            <a:r>
              <a:rPr lang="en-MY" altLang="en-US">
                <a:solidFill>
                  <a:srgbClr val="000000"/>
                </a:solidFill>
                <a:latin typeface="PT Serif" charset="0"/>
              </a:rPr>
              <a:t>= 15. Alternatively, you can just total up the digits in Year 1, Year 2, Year 3, Year 4, Year 5 = 1+2+3+4+5 = 15</a:t>
            </a:r>
          </a:p>
          <a:p>
            <a:endParaRPr lang="en-GB" altLang="en-US">
              <a:solidFill>
                <a:srgbClr val="000000"/>
              </a:solidFill>
              <a:latin typeface="PT Serif" charset="0"/>
            </a:endParaRPr>
          </a:p>
          <a:p>
            <a:endParaRPr lang="en-GB" altLang="en-US" b="1">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5734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5734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5735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5ACCFC52-3C72-4178-9DBD-CFEDF4075388}" type="slidenum">
              <a:rPr lang="en-US" altLang="en-US" sz="1200">
                <a:solidFill>
                  <a:srgbClr val="898989"/>
                </a:solidFill>
              </a:rPr>
              <a:pPr algn="r"/>
              <a:t>23</a:t>
            </a:fld>
            <a:endParaRPr lang="en-US" altLang="en-US" sz="1200">
              <a:solidFill>
                <a:srgbClr val="898989"/>
              </a:solidFill>
            </a:endParaRPr>
          </a:p>
        </p:txBody>
      </p:sp>
      <p:graphicFrame>
        <p:nvGraphicFramePr>
          <p:cNvPr id="57408" name="Group 64"/>
          <p:cNvGraphicFramePr>
            <a:graphicFrameLocks noGrp="1"/>
          </p:cNvGraphicFramePr>
          <p:nvPr/>
        </p:nvGraphicFramePr>
        <p:xfrm>
          <a:off x="928688" y="1397000"/>
          <a:ext cx="7229475" cy="3303590"/>
        </p:xfrm>
        <a:graphic>
          <a:graphicData uri="http://schemas.openxmlformats.org/drawingml/2006/table">
            <a:tbl>
              <a:tblPr/>
              <a:tblGrid>
                <a:gridCol w="1238250">
                  <a:extLst>
                    <a:ext uri="{9D8B030D-6E8A-4147-A177-3AD203B41FA5}">
                      <a16:colId xmlns:a16="http://schemas.microsoft.com/office/drawing/2014/main" val="20000"/>
                    </a:ext>
                  </a:extLst>
                </a:gridCol>
                <a:gridCol w="1239837">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427163">
                  <a:extLst>
                    <a:ext uri="{9D8B030D-6E8A-4147-A177-3AD203B41FA5}">
                      <a16:colId xmlns:a16="http://schemas.microsoft.com/office/drawing/2014/main" val="20003"/>
                    </a:ext>
                  </a:extLst>
                </a:gridCol>
                <a:gridCol w="1771650">
                  <a:extLst>
                    <a:ext uri="{9D8B030D-6E8A-4147-A177-3AD203B41FA5}">
                      <a16:colId xmlns:a16="http://schemas.microsoft.com/office/drawing/2014/main" val="20004"/>
                    </a:ext>
                  </a:extLst>
                </a:gridCol>
              </a:tblGrid>
              <a:tr h="58737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rPr>
                        <a:t>Cost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rPr>
                        <a:t>Depreciation using sum of digit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rPr>
                        <a:t>Acc. Depreciation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libri" panose="020F0502020204030204" pitchFamily="34" charset="0"/>
                          <a:cs typeface="Arial" panose="020B0604020202020204" pitchFamily="34" charset="0"/>
                        </a:rPr>
                        <a:t>NBV or Carrying Amount c/f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9528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Year 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(5/15)  66,667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66,667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133,333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Year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(4/15)  53,333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120,000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80,000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143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Year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(3/15)  40,000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160,000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40,000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528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Year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(2/15)  26,667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186,667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13,333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528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Year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(1/15)  13,333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200,000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anose="020F0502020204030204" pitchFamily="34" charset="0"/>
                          <a:cs typeface="Arial" panose="020B0604020202020204" pitchFamily="34" charset="0"/>
                        </a:rPr>
                        <a:t>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5288">
                <a:tc gridSpan="5">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fontAlgn="base">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000000"/>
                        </a:solidFill>
                        <a:effectLst/>
                        <a:latin typeface="Calibri" panose="020F0502020204030204" pitchFamily="34" charset="0"/>
                        <a:cs typeface="Arial" panose="020B0604020202020204"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4294967295"/>
          </p:nvPr>
        </p:nvSpPr>
        <p:spPr>
          <a:xfrm>
            <a:off x="1385888" y="1303338"/>
            <a:ext cx="6359618" cy="4054475"/>
          </a:xfrm>
        </p:spPr>
        <p:txBody>
          <a:bodyPr>
            <a:normAutofit/>
          </a:bodyPr>
          <a:lstStyle/>
          <a:p>
            <a:pPr marL="0" indent="0" algn="just">
              <a:lnSpc>
                <a:spcPct val="80000"/>
              </a:lnSpc>
              <a:buFont typeface="Arial" panose="020B0604020202020204" pitchFamily="34" charset="0"/>
              <a:buNone/>
            </a:pPr>
            <a:r>
              <a:rPr lang="en-US" altLang="en-US" sz="2800" dirty="0">
                <a:ea typeface="Futura Book"/>
                <a:cs typeface="Futura Book"/>
              </a:rPr>
              <a:t>SUM of Digits method is also another type of diminishing method where the depreciation will be reported higher at the beginning years </a:t>
            </a:r>
            <a:r>
              <a:rPr lang="en-US" altLang="en-US" sz="2800" dirty="0" err="1">
                <a:ea typeface="Futura Book"/>
                <a:cs typeface="Futura Book"/>
              </a:rPr>
              <a:t>ie</a:t>
            </a:r>
            <a:r>
              <a:rPr lang="en-US" altLang="en-US" sz="2800" dirty="0">
                <a:ea typeface="Futura Book"/>
                <a:cs typeface="Futura Book"/>
              </a:rPr>
              <a:t> the consumption of economic benefits are expected to be higher during these years.</a:t>
            </a:r>
          </a:p>
        </p:txBody>
      </p:sp>
      <p:sp>
        <p:nvSpPr>
          <p:cNvPr id="101380"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3200" b="1">
              <a:solidFill>
                <a:srgbClr val="558ED5"/>
              </a:solidFill>
              <a:latin typeface="Futura-Bold"/>
              <a:ea typeface="Futura-Bold"/>
              <a:cs typeface="Futura-Bold"/>
            </a:endParaRPr>
          </a:p>
        </p:txBody>
      </p:sp>
      <p:sp>
        <p:nvSpPr>
          <p:cNvPr id="101382"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01383"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4"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016A49B7-B9E3-416D-B7BA-9791A807D55F}" type="slidenum">
              <a:rPr lang="en-US" altLang="en-US" sz="1200">
                <a:solidFill>
                  <a:srgbClr val="898989"/>
                </a:solidFill>
              </a:rPr>
              <a:pPr algn="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105475"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105477"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05478"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9"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A624E2F2-35EA-4D0D-A2D7-30B61EDE4A5A}" type="slidenum">
              <a:rPr lang="en-US" altLang="en-US" sz="1200">
                <a:solidFill>
                  <a:srgbClr val="898989"/>
                </a:solidFill>
              </a:rPr>
              <a:pPr algn="r"/>
              <a:t>25</a:t>
            </a:fld>
            <a:endParaRPr lang="en-US" altLang="en-US" sz="1200">
              <a:solidFill>
                <a:srgbClr val="898989"/>
              </a:solidFill>
            </a:endParaRPr>
          </a:p>
        </p:txBody>
      </p:sp>
      <p:sp>
        <p:nvSpPr>
          <p:cNvPr id="5" name="Rounded Rectangle 4"/>
          <p:cNvSpPr/>
          <p:nvPr/>
        </p:nvSpPr>
        <p:spPr>
          <a:xfrm>
            <a:off x="1023937" y="726749"/>
            <a:ext cx="6781800" cy="600075"/>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US" altLang="en-US" sz="2800">
                <a:solidFill>
                  <a:srgbClr val="FFFFFF"/>
                </a:solidFill>
              </a:rPr>
              <a:t>Unit of Production Method</a:t>
            </a:r>
          </a:p>
        </p:txBody>
      </p:sp>
      <p:sp>
        <p:nvSpPr>
          <p:cNvPr id="7" name="Rectangle 6"/>
          <p:cNvSpPr>
            <a:spLocks noChangeArrowheads="1"/>
          </p:cNvSpPr>
          <p:nvPr/>
        </p:nvSpPr>
        <p:spPr bwMode="auto">
          <a:xfrm>
            <a:off x="933450" y="1943147"/>
            <a:ext cx="7070725" cy="3486150"/>
          </a:xfrm>
          <a:prstGeom prst="rect">
            <a:avLst/>
          </a:prstGeom>
          <a:solidFill>
            <a:schemeClr val="bg1"/>
          </a:solidFill>
          <a:ln w="9525" algn="ctr">
            <a:solidFill>
              <a:srgbClr val="000000"/>
            </a:solidFill>
            <a:miter lim="800000"/>
            <a:headEnd/>
            <a:tailEnd/>
          </a:ln>
          <a:effectLst>
            <a:outerShdw dist="23000" dir="5400000" rotWithShape="0">
              <a:srgbClr val="000000">
                <a:alpha val="34999"/>
              </a:srgbClr>
            </a:outerShdw>
          </a:effec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GB" altLang="en-US" dirty="0">
                <a:solidFill>
                  <a:srgbClr val="000000"/>
                </a:solidFill>
              </a:rPr>
              <a:t>A machine</a:t>
            </a:r>
            <a:r>
              <a:rPr lang="en-MY" altLang="en-US" dirty="0">
                <a:solidFill>
                  <a:srgbClr val="000000"/>
                </a:solidFill>
              </a:rPr>
              <a:t> is bought at RM</a:t>
            </a:r>
            <a:r>
              <a:rPr lang="en-GB" altLang="en-US" dirty="0">
                <a:solidFill>
                  <a:srgbClr val="000000"/>
                </a:solidFill>
              </a:rPr>
              <a:t>350,000</a:t>
            </a:r>
            <a:r>
              <a:rPr lang="en-MY" altLang="en-US" dirty="0">
                <a:solidFill>
                  <a:srgbClr val="000000"/>
                </a:solidFill>
              </a:rPr>
              <a:t>, expected to produce </a:t>
            </a:r>
            <a:r>
              <a:rPr lang="en-GB" altLang="en-US" dirty="0">
                <a:solidFill>
                  <a:srgbClr val="000000"/>
                </a:solidFill>
              </a:rPr>
              <a:t> 1 million</a:t>
            </a:r>
            <a:r>
              <a:rPr lang="en-MY" altLang="en-US" dirty="0">
                <a:solidFill>
                  <a:srgbClr val="000000"/>
                </a:solidFill>
              </a:rPr>
              <a:t> of product  A in total.</a:t>
            </a:r>
            <a:r>
              <a:rPr lang="en-GB" altLang="en-US" dirty="0">
                <a:solidFill>
                  <a:srgbClr val="000000"/>
                </a:solidFill>
              </a:rPr>
              <a:t> </a:t>
            </a:r>
            <a:endParaRPr lang="en-MY" altLang="en-US" dirty="0">
              <a:solidFill>
                <a:srgbClr val="000000"/>
              </a:solidFill>
            </a:endParaRPr>
          </a:p>
          <a:p>
            <a:endParaRPr lang="en-MY" altLang="en-US" dirty="0">
              <a:solidFill>
                <a:srgbClr val="000000"/>
              </a:solidFill>
            </a:endParaRPr>
          </a:p>
          <a:p>
            <a:r>
              <a:rPr lang="en-GB" altLang="en-US" dirty="0">
                <a:solidFill>
                  <a:srgbClr val="000000"/>
                </a:solidFill>
              </a:rPr>
              <a:t>During the first </a:t>
            </a:r>
            <a:r>
              <a:rPr lang="en-MY" altLang="en-US" dirty="0">
                <a:solidFill>
                  <a:srgbClr val="000000"/>
                </a:solidFill>
              </a:rPr>
              <a:t>year</a:t>
            </a:r>
            <a:r>
              <a:rPr lang="en-GB" altLang="en-US" dirty="0">
                <a:solidFill>
                  <a:srgbClr val="000000"/>
                </a:solidFill>
              </a:rPr>
              <a:t>, 23,500 </a:t>
            </a:r>
            <a:r>
              <a:rPr lang="en-MY" altLang="en-US" dirty="0">
                <a:solidFill>
                  <a:srgbClr val="000000"/>
                </a:solidFill>
              </a:rPr>
              <a:t>unit of product A was produced </a:t>
            </a:r>
          </a:p>
          <a:p>
            <a:endParaRPr lang="en-MY" altLang="en-US" dirty="0">
              <a:solidFill>
                <a:srgbClr val="000000"/>
              </a:solidFill>
            </a:endParaRPr>
          </a:p>
          <a:p>
            <a:r>
              <a:rPr lang="en-MY" altLang="en-US" dirty="0">
                <a:solidFill>
                  <a:srgbClr val="000000"/>
                </a:solidFill>
              </a:rPr>
              <a:t>T</a:t>
            </a:r>
            <a:r>
              <a:rPr lang="en-GB" altLang="en-US" dirty="0">
                <a:solidFill>
                  <a:srgbClr val="000000"/>
                </a:solidFill>
              </a:rPr>
              <a:t>he depreciation </a:t>
            </a:r>
            <a:r>
              <a:rPr lang="en-MY" altLang="en-US" dirty="0">
                <a:solidFill>
                  <a:srgbClr val="000000"/>
                </a:solidFill>
              </a:rPr>
              <a:t>expense is</a:t>
            </a:r>
            <a:r>
              <a:rPr lang="en-GB" altLang="en-US" dirty="0">
                <a:solidFill>
                  <a:srgbClr val="000000"/>
                </a:solidFill>
              </a:rPr>
              <a:t> follows:</a:t>
            </a:r>
          </a:p>
          <a:p>
            <a:r>
              <a:rPr lang="en-GB" altLang="en-US" dirty="0">
                <a:solidFill>
                  <a:srgbClr val="000000"/>
                </a:solidFill>
              </a:rPr>
              <a:t>= (</a:t>
            </a:r>
            <a:r>
              <a:rPr lang="en-MY" altLang="en-US" dirty="0">
                <a:solidFill>
                  <a:srgbClr val="000000"/>
                </a:solidFill>
              </a:rPr>
              <a:t>350,000/1,000,000</a:t>
            </a:r>
            <a:r>
              <a:rPr lang="en-GB" altLang="en-US" dirty="0">
                <a:solidFill>
                  <a:srgbClr val="000000"/>
                </a:solidFill>
              </a:rPr>
              <a:t>) × (Number of units of production)</a:t>
            </a:r>
            <a:br>
              <a:rPr lang="en-GB" altLang="en-US" dirty="0">
                <a:solidFill>
                  <a:srgbClr val="000000"/>
                </a:solidFill>
              </a:rPr>
            </a:br>
            <a:r>
              <a:rPr lang="en-GB" altLang="en-US" dirty="0">
                <a:solidFill>
                  <a:srgbClr val="000000"/>
                </a:solidFill>
              </a:rPr>
              <a:t>= (</a:t>
            </a:r>
            <a:r>
              <a:rPr lang="en-MY" altLang="en-US" dirty="0">
                <a:solidFill>
                  <a:srgbClr val="000000"/>
                </a:solidFill>
              </a:rPr>
              <a:t>RM</a:t>
            </a:r>
            <a:r>
              <a:rPr lang="en-GB" altLang="en-US" dirty="0">
                <a:solidFill>
                  <a:srgbClr val="000000"/>
                </a:solidFill>
              </a:rPr>
              <a:t>0.35</a:t>
            </a:r>
            <a:r>
              <a:rPr lang="en-MY" altLang="en-US" dirty="0">
                <a:solidFill>
                  <a:srgbClr val="000000"/>
                </a:solidFill>
              </a:rPr>
              <a:t>)</a:t>
            </a:r>
            <a:r>
              <a:rPr lang="en-GB" altLang="en-US" dirty="0">
                <a:solidFill>
                  <a:srgbClr val="000000"/>
                </a:solidFill>
              </a:rPr>
              <a:t> × (23,500)</a:t>
            </a:r>
            <a:br>
              <a:rPr lang="en-GB" altLang="en-US" dirty="0">
                <a:solidFill>
                  <a:srgbClr val="000000"/>
                </a:solidFill>
              </a:rPr>
            </a:br>
            <a:r>
              <a:rPr lang="en-GB" altLang="en-US" b="1" dirty="0">
                <a:solidFill>
                  <a:srgbClr val="000000"/>
                </a:solidFill>
              </a:rPr>
              <a:t>= </a:t>
            </a:r>
            <a:r>
              <a:rPr lang="en-MY" altLang="en-US" b="1" dirty="0">
                <a:solidFill>
                  <a:srgbClr val="000000"/>
                </a:solidFill>
              </a:rPr>
              <a:t>RM</a:t>
            </a:r>
            <a:r>
              <a:rPr lang="en-GB" altLang="en-US" b="1" dirty="0">
                <a:solidFill>
                  <a:srgbClr val="000000"/>
                </a:solidFill>
              </a:rPr>
              <a:t>8,225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4294967295"/>
          </p:nvPr>
        </p:nvSpPr>
        <p:spPr>
          <a:xfrm>
            <a:off x="928688" y="1009650"/>
            <a:ext cx="7588250" cy="4054475"/>
          </a:xfrm>
        </p:spPr>
        <p:txBody>
          <a:bodyPr>
            <a:normAutofit lnSpcReduction="10000"/>
          </a:bodyPr>
          <a:lstStyle/>
          <a:p>
            <a:pPr marL="0" indent="0" algn="just">
              <a:lnSpc>
                <a:spcPct val="80000"/>
              </a:lnSpc>
              <a:buFont typeface="Arial" panose="020B0604020202020204" pitchFamily="34" charset="0"/>
              <a:buNone/>
            </a:pPr>
            <a:r>
              <a:rPr lang="en-GB" altLang="en-US" sz="2600">
                <a:solidFill>
                  <a:srgbClr val="000000"/>
                </a:solidFill>
                <a:ea typeface="Futura Book"/>
                <a:cs typeface="Futura Book"/>
              </a:rPr>
              <a:t>The units of production method </a:t>
            </a:r>
            <a:r>
              <a:rPr lang="en-MY" altLang="en-US" sz="2600">
                <a:solidFill>
                  <a:srgbClr val="000000"/>
                </a:solidFill>
                <a:ea typeface="Futura Book"/>
                <a:cs typeface="Futura Book"/>
              </a:rPr>
              <a:t>could</a:t>
            </a:r>
            <a:r>
              <a:rPr lang="en-GB" altLang="en-US" sz="2600">
                <a:solidFill>
                  <a:srgbClr val="000000"/>
                </a:solidFill>
                <a:ea typeface="Futura Book"/>
                <a:cs typeface="Futura Book"/>
              </a:rPr>
              <a:t> result in the  matching of actual asset usage to the related amount of depreciation. </a:t>
            </a:r>
            <a:endParaRPr lang="en-MY" altLang="en-US" sz="2600">
              <a:solidFill>
                <a:srgbClr val="000000"/>
              </a:solidFill>
              <a:ea typeface="Futura Book"/>
              <a:cs typeface="Futura Book"/>
            </a:endParaRPr>
          </a:p>
          <a:p>
            <a:pPr marL="0" indent="0" algn="just">
              <a:lnSpc>
                <a:spcPct val="80000"/>
              </a:lnSpc>
              <a:buFont typeface="Arial" panose="020B0604020202020204" pitchFamily="34" charset="0"/>
              <a:buNone/>
            </a:pPr>
            <a:endParaRPr lang="en-MY" altLang="en-US" sz="2600">
              <a:solidFill>
                <a:srgbClr val="000000"/>
              </a:solidFill>
              <a:ea typeface="Futura Book"/>
              <a:cs typeface="Futura Book"/>
            </a:endParaRPr>
          </a:p>
          <a:p>
            <a:pPr marL="0" indent="0" algn="just">
              <a:lnSpc>
                <a:spcPct val="80000"/>
              </a:lnSpc>
              <a:buFont typeface="Arial" panose="020B0604020202020204" pitchFamily="34" charset="0"/>
              <a:buNone/>
            </a:pPr>
            <a:r>
              <a:rPr lang="en-MY" altLang="en-US" sz="2600">
                <a:solidFill>
                  <a:srgbClr val="000000"/>
                </a:solidFill>
                <a:ea typeface="Futura Book"/>
                <a:cs typeface="Futura Book"/>
              </a:rPr>
              <a:t>However, it is can be</a:t>
            </a:r>
            <a:r>
              <a:rPr lang="en-GB" altLang="en-US" sz="2600">
                <a:solidFill>
                  <a:srgbClr val="000000"/>
                </a:solidFill>
                <a:ea typeface="Futura Book"/>
                <a:cs typeface="Futura Book"/>
              </a:rPr>
              <a:t> use</a:t>
            </a:r>
            <a:r>
              <a:rPr lang="en-MY" altLang="en-US" sz="2600">
                <a:solidFill>
                  <a:srgbClr val="000000"/>
                </a:solidFill>
                <a:ea typeface="Futura Book"/>
                <a:cs typeface="Futura Book"/>
              </a:rPr>
              <a:t>d when the </a:t>
            </a:r>
            <a:r>
              <a:rPr lang="en-GB" altLang="en-US" sz="2600">
                <a:solidFill>
                  <a:srgbClr val="000000"/>
                </a:solidFill>
                <a:ea typeface="Futura Book"/>
                <a:cs typeface="Futura Book"/>
              </a:rPr>
              <a:t>production</a:t>
            </a:r>
            <a:r>
              <a:rPr lang="en-MY" altLang="en-US" sz="2600">
                <a:solidFill>
                  <a:srgbClr val="000000"/>
                </a:solidFill>
                <a:ea typeface="Futura Book"/>
                <a:cs typeface="Futura Book"/>
              </a:rPr>
              <a:t> data is available, relevant and </a:t>
            </a:r>
            <a:r>
              <a:rPr lang="en-GB" altLang="en-US" sz="2600">
                <a:solidFill>
                  <a:srgbClr val="000000"/>
                </a:solidFill>
                <a:ea typeface="Futura Book"/>
                <a:cs typeface="Futura Book"/>
              </a:rPr>
              <a:t> can be attached</a:t>
            </a:r>
            <a:r>
              <a:rPr lang="en-MY" altLang="en-US" sz="2600">
                <a:solidFill>
                  <a:srgbClr val="000000"/>
                </a:solidFill>
                <a:ea typeface="Futura Book"/>
                <a:cs typeface="Futura Book"/>
              </a:rPr>
              <a:t>. </a:t>
            </a:r>
          </a:p>
          <a:p>
            <a:pPr marL="0" indent="0" algn="just">
              <a:lnSpc>
                <a:spcPct val="80000"/>
              </a:lnSpc>
              <a:buFont typeface="Arial" panose="020B0604020202020204" pitchFamily="34" charset="0"/>
              <a:buNone/>
            </a:pPr>
            <a:endParaRPr lang="en-MY" altLang="en-US" sz="2600">
              <a:solidFill>
                <a:srgbClr val="000000"/>
              </a:solidFill>
              <a:ea typeface="Futura Book"/>
              <a:cs typeface="Futura Book"/>
            </a:endParaRPr>
          </a:p>
          <a:p>
            <a:pPr marL="0" indent="0" algn="just">
              <a:lnSpc>
                <a:spcPct val="80000"/>
              </a:lnSpc>
              <a:buFont typeface="Arial" panose="020B0604020202020204" pitchFamily="34" charset="0"/>
              <a:buNone/>
            </a:pPr>
            <a:r>
              <a:rPr lang="en-GB" altLang="en-US" sz="2600">
                <a:solidFill>
                  <a:srgbClr val="000000"/>
                </a:solidFill>
                <a:ea typeface="Futura Book"/>
                <a:cs typeface="Futura Book"/>
              </a:rPr>
              <a:t>To calculate it, estimate the total number of units of production that are likely to result from the use of an asset. Then divide the total capitalized asset cost (less residual value, if this is known) by the total estimated production to arrive at the depreciation cost per unit of production.</a:t>
            </a:r>
          </a:p>
        </p:txBody>
      </p:sp>
      <p:sp>
        <p:nvSpPr>
          <p:cNvPr id="58372"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3200" b="1">
              <a:solidFill>
                <a:srgbClr val="558ED5"/>
              </a:solidFill>
              <a:latin typeface="Futura-Bold"/>
              <a:ea typeface="Futura-Bold"/>
              <a:cs typeface="Futura-Bold"/>
            </a:endParaRPr>
          </a:p>
        </p:txBody>
      </p:sp>
      <p:sp>
        <p:nvSpPr>
          <p:cNvPr id="58374"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58375"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740B9A7-9C32-450C-98B6-6B41F968464C}" type="slidenum">
              <a:rPr lang="en-US" altLang="en-US" sz="1200">
                <a:solidFill>
                  <a:srgbClr val="898989"/>
                </a:solidFill>
              </a:rPr>
              <a:pPr algn="r"/>
              <a:t>26</a:t>
            </a:fld>
            <a:endParaRPr lang="en-US" altLang="en-US" sz="1200">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4294967295"/>
          </p:nvPr>
        </p:nvSpPr>
        <p:spPr>
          <a:xfrm>
            <a:off x="928688" y="1009650"/>
            <a:ext cx="7588250" cy="4054475"/>
          </a:xfrm>
        </p:spPr>
        <p:txBody>
          <a:bodyPr>
            <a:normAutofit/>
          </a:bodyPr>
          <a:lstStyle/>
          <a:p>
            <a:pPr marL="0" indent="0" algn="just">
              <a:lnSpc>
                <a:spcPct val="80000"/>
              </a:lnSpc>
              <a:buFont typeface="Arial" panose="020B0604020202020204" pitchFamily="34" charset="0"/>
              <a:buNone/>
            </a:pPr>
            <a:r>
              <a:rPr lang="en-GB" altLang="en-US" sz="2600" b="1" dirty="0">
                <a:solidFill>
                  <a:srgbClr val="FF0000"/>
                </a:solidFill>
                <a:ea typeface="Futura Book"/>
                <a:cs typeface="Futura Book"/>
              </a:rPr>
              <a:t>QUESTION:</a:t>
            </a:r>
          </a:p>
          <a:p>
            <a:pPr marL="0" indent="0" algn="just">
              <a:lnSpc>
                <a:spcPct val="80000"/>
              </a:lnSpc>
              <a:buFont typeface="Arial" panose="020B0604020202020204" pitchFamily="34" charset="0"/>
              <a:buNone/>
            </a:pPr>
            <a:r>
              <a:rPr lang="en-GB" altLang="en-US" sz="2600" i="1" dirty="0">
                <a:solidFill>
                  <a:srgbClr val="000000"/>
                </a:solidFill>
                <a:ea typeface="Futura Book"/>
                <a:cs typeface="Futura Book"/>
              </a:rPr>
              <a:t>Can we use different methods for different assets within the same category? For </a:t>
            </a:r>
            <a:r>
              <a:rPr lang="en-GB" altLang="en-US" sz="2600" i="1" dirty="0" err="1">
                <a:solidFill>
                  <a:srgbClr val="000000"/>
                </a:solidFill>
                <a:ea typeface="Futura Book"/>
                <a:cs typeface="Futura Book"/>
              </a:rPr>
              <a:t>eg</a:t>
            </a:r>
            <a:r>
              <a:rPr lang="en-GB" altLang="en-US" sz="2600" i="1" dirty="0">
                <a:solidFill>
                  <a:srgbClr val="000000"/>
                </a:solidFill>
                <a:ea typeface="Futura Book"/>
                <a:cs typeface="Futura Book"/>
              </a:rPr>
              <a:t> </a:t>
            </a: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Motor Vehicle 1 use 20%, Motor Vehicle B use 40%...?</a:t>
            </a:r>
          </a:p>
          <a:p>
            <a:pPr marL="0" indent="0" algn="just">
              <a:lnSpc>
                <a:spcPct val="80000"/>
              </a:lnSpc>
              <a:buFont typeface="Arial" panose="020B0604020202020204" pitchFamily="34" charset="0"/>
              <a:buNone/>
            </a:pPr>
            <a:endParaRPr lang="en-GB" altLang="en-US" sz="2600" dirty="0">
              <a:solidFill>
                <a:srgbClr val="000000"/>
              </a:solidFill>
              <a:ea typeface="Futura Book"/>
              <a:cs typeface="Futura Book"/>
            </a:endParaRP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In general, we should apply same rate for each class of the assets unless there is significant component/items having difficult pattern of economic benefits or useful lives.</a:t>
            </a:r>
          </a:p>
        </p:txBody>
      </p:sp>
      <p:sp>
        <p:nvSpPr>
          <p:cNvPr id="58372" name="Content Placeholder 2"/>
          <p:cNvSpPr txBox="1">
            <a:spLocks/>
          </p:cNvSpPr>
          <p:nvPr/>
        </p:nvSpPr>
        <p:spPr bwMode="auto">
          <a:xfrm>
            <a:off x="1619250" y="2693988"/>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99306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GB" altLang="en-US" sz="2800" b="1" dirty="0">
                <a:solidFill>
                  <a:srgbClr val="558ED5"/>
                </a:solidFill>
                <a:latin typeface="Futura-Bold"/>
                <a:ea typeface="Futura-Bold"/>
                <a:cs typeface="Futura-Bold"/>
              </a:rPr>
              <a:t>APPLICATION OF DEPRECIATION METHODS</a:t>
            </a:r>
          </a:p>
        </p:txBody>
      </p:sp>
      <p:sp>
        <p:nvSpPr>
          <p:cNvPr id="58374"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58375"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740B9A7-9C32-450C-98B6-6B41F968464C}" type="slidenum">
              <a:rPr lang="en-US" altLang="en-US" sz="1200">
                <a:solidFill>
                  <a:srgbClr val="898989"/>
                </a:solidFill>
              </a:rPr>
              <a:pPr algn="r"/>
              <a:t>27</a:t>
            </a:fld>
            <a:endParaRPr lang="en-US" altLang="en-US" sz="1200">
              <a:solidFill>
                <a:srgbClr val="898989"/>
              </a:solidFill>
            </a:endParaRPr>
          </a:p>
        </p:txBody>
      </p:sp>
    </p:spTree>
    <p:extLst>
      <p:ext uri="{BB962C8B-B14F-4D97-AF65-F5344CB8AC3E}">
        <p14:creationId xmlns:p14="http://schemas.microsoft.com/office/powerpoint/2010/main" val="3685446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4294967295"/>
          </p:nvPr>
        </p:nvSpPr>
        <p:spPr>
          <a:xfrm>
            <a:off x="806824" y="935038"/>
            <a:ext cx="7710114" cy="4638675"/>
          </a:xfrm>
        </p:spPr>
        <p:txBody>
          <a:bodyPr>
            <a:normAutofit fontScale="92500" lnSpcReduction="20000"/>
          </a:bodyPr>
          <a:lstStyle/>
          <a:p>
            <a:pPr marL="0" indent="0" algn="just">
              <a:lnSpc>
                <a:spcPct val="80000"/>
              </a:lnSpc>
              <a:buFont typeface="Arial" panose="020B0604020202020204" pitchFamily="34" charset="0"/>
              <a:buNone/>
            </a:pPr>
            <a:r>
              <a:rPr lang="en-GB" altLang="en-US" sz="2600" b="1" dirty="0">
                <a:solidFill>
                  <a:srgbClr val="FF0000"/>
                </a:solidFill>
                <a:ea typeface="Futura Book"/>
                <a:cs typeface="Futura Book"/>
              </a:rPr>
              <a:t>QUESTION:</a:t>
            </a:r>
          </a:p>
          <a:p>
            <a:pPr marL="0" indent="0" algn="just">
              <a:lnSpc>
                <a:spcPct val="80000"/>
              </a:lnSpc>
              <a:buFont typeface="Arial" panose="020B0604020202020204" pitchFamily="34" charset="0"/>
              <a:buNone/>
            </a:pPr>
            <a:endParaRPr lang="en-GB" altLang="en-US" sz="2600" b="1" dirty="0">
              <a:solidFill>
                <a:srgbClr val="FF0000"/>
              </a:solidFill>
              <a:ea typeface="Futura Book"/>
              <a:cs typeface="Futura Book"/>
            </a:endParaRPr>
          </a:p>
          <a:p>
            <a:pPr marL="0" indent="0" algn="just">
              <a:lnSpc>
                <a:spcPct val="80000"/>
              </a:lnSpc>
              <a:buFont typeface="Arial" panose="020B0604020202020204" pitchFamily="34" charset="0"/>
              <a:buNone/>
            </a:pPr>
            <a:r>
              <a:rPr lang="en-GB" altLang="en-US" sz="2600" i="1" dirty="0">
                <a:solidFill>
                  <a:srgbClr val="000000"/>
                </a:solidFill>
                <a:ea typeface="Futura Book"/>
                <a:cs typeface="Futura Book"/>
              </a:rPr>
              <a:t>Can we use change in depreciation rate/methods once we have determined or chosen? </a:t>
            </a: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For </a:t>
            </a:r>
            <a:r>
              <a:rPr lang="en-GB" altLang="en-US" sz="2600" dirty="0" err="1">
                <a:solidFill>
                  <a:srgbClr val="000000"/>
                </a:solidFill>
                <a:ea typeface="Futura Book"/>
                <a:cs typeface="Futura Book"/>
              </a:rPr>
              <a:t>eg</a:t>
            </a:r>
            <a:r>
              <a:rPr lang="en-GB" altLang="en-US" sz="2600" dirty="0">
                <a:solidFill>
                  <a:srgbClr val="000000"/>
                </a:solidFill>
                <a:ea typeface="Futura Book"/>
                <a:cs typeface="Futura Book"/>
              </a:rPr>
              <a:t>:</a:t>
            </a: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Year 1 - Office equipment depreciated at 5 years</a:t>
            </a: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Year 3 – Change to 2 years</a:t>
            </a:r>
          </a:p>
          <a:p>
            <a:pPr marL="0" indent="0" algn="just">
              <a:lnSpc>
                <a:spcPct val="80000"/>
              </a:lnSpc>
              <a:buFont typeface="Arial" panose="020B0604020202020204" pitchFamily="34" charset="0"/>
              <a:buNone/>
            </a:pPr>
            <a:endParaRPr lang="en-GB" altLang="en-US" sz="2600" dirty="0">
              <a:solidFill>
                <a:srgbClr val="000000"/>
              </a:solidFill>
              <a:ea typeface="Futura Book"/>
              <a:cs typeface="Futura Book"/>
            </a:endParaRPr>
          </a:p>
          <a:p>
            <a:pPr marL="0" indent="0" algn="just">
              <a:lnSpc>
                <a:spcPct val="80000"/>
              </a:lnSpc>
              <a:buFont typeface="Arial" panose="020B0604020202020204" pitchFamily="34" charset="0"/>
              <a:buNone/>
            </a:pPr>
            <a:r>
              <a:rPr lang="en-GB" altLang="en-US" sz="2600" b="1" dirty="0">
                <a:solidFill>
                  <a:srgbClr val="FF0000"/>
                </a:solidFill>
                <a:ea typeface="Futura Book"/>
                <a:cs typeface="Futura Book"/>
              </a:rPr>
              <a:t>Yes </a:t>
            </a:r>
            <a:r>
              <a:rPr lang="en-GB" altLang="en-US" sz="2600" dirty="0">
                <a:solidFill>
                  <a:srgbClr val="000000"/>
                </a:solidFill>
                <a:ea typeface="Futura Book"/>
                <a:cs typeface="Futura Book"/>
              </a:rPr>
              <a:t>– if the change is more reflective of its conditions and economic benefits generation.</a:t>
            </a:r>
          </a:p>
          <a:p>
            <a:pPr marL="0" indent="0" algn="just">
              <a:lnSpc>
                <a:spcPct val="80000"/>
              </a:lnSpc>
              <a:buFont typeface="Arial" panose="020B0604020202020204" pitchFamily="34" charset="0"/>
              <a:buNone/>
            </a:pPr>
            <a:endParaRPr lang="en-GB" altLang="en-US" sz="2600" dirty="0">
              <a:solidFill>
                <a:srgbClr val="000000"/>
              </a:solidFill>
              <a:ea typeface="Futura Book"/>
              <a:cs typeface="Futura Book"/>
            </a:endParaRPr>
          </a:p>
          <a:p>
            <a:pPr marL="0" indent="0" algn="just">
              <a:lnSpc>
                <a:spcPct val="80000"/>
              </a:lnSpc>
              <a:buFont typeface="Arial" panose="020B0604020202020204" pitchFamily="34" charset="0"/>
              <a:buNone/>
            </a:pPr>
            <a:r>
              <a:rPr lang="en-GB" altLang="en-US" sz="2600" dirty="0">
                <a:solidFill>
                  <a:srgbClr val="000000"/>
                </a:solidFill>
                <a:ea typeface="Futura Book"/>
                <a:cs typeface="Futura Book"/>
              </a:rPr>
              <a:t>All changes shall be made </a:t>
            </a:r>
            <a:r>
              <a:rPr lang="en-GB" altLang="en-US" sz="2600" b="1" dirty="0">
                <a:solidFill>
                  <a:srgbClr val="FF0000"/>
                </a:solidFill>
                <a:ea typeface="Futura Book"/>
                <a:cs typeface="Futura Book"/>
              </a:rPr>
              <a:t>going forward – prospectively</a:t>
            </a:r>
            <a:r>
              <a:rPr lang="en-GB" altLang="en-US" sz="2600" dirty="0">
                <a:solidFill>
                  <a:srgbClr val="000000"/>
                </a:solidFill>
                <a:ea typeface="Futura Book"/>
                <a:cs typeface="Futura Book"/>
              </a:rPr>
              <a:t> (Year 3 onwards) without the need to going back or amending opening balance.</a:t>
            </a:r>
          </a:p>
          <a:p>
            <a:pPr marL="0" indent="0" algn="just">
              <a:lnSpc>
                <a:spcPct val="80000"/>
              </a:lnSpc>
              <a:buFont typeface="Arial" panose="020B0604020202020204" pitchFamily="34" charset="0"/>
              <a:buNone/>
            </a:pPr>
            <a:endParaRPr lang="en-GB" altLang="en-US" sz="2600" dirty="0">
              <a:solidFill>
                <a:srgbClr val="000000"/>
              </a:solidFill>
              <a:ea typeface="Futura Book"/>
              <a:cs typeface="Futura Book"/>
            </a:endParaRPr>
          </a:p>
          <a:p>
            <a:pPr marL="0" indent="0" algn="just">
              <a:lnSpc>
                <a:spcPct val="80000"/>
              </a:lnSpc>
              <a:buFont typeface="Arial" panose="020B0604020202020204" pitchFamily="34" charset="0"/>
              <a:buNone/>
            </a:pPr>
            <a:r>
              <a:rPr lang="en-GB" altLang="en-US" sz="2600" b="1" dirty="0">
                <a:solidFill>
                  <a:srgbClr val="FF0000"/>
                </a:solidFill>
                <a:ea typeface="Futura Book"/>
                <a:cs typeface="Futura Book"/>
              </a:rPr>
              <a:t>CHANGES in Depreciation rate/method is a type of change of accounting estimate (IAS 8 – we will study this later)</a:t>
            </a:r>
          </a:p>
          <a:p>
            <a:pPr marL="0" indent="0" algn="just">
              <a:lnSpc>
                <a:spcPct val="80000"/>
              </a:lnSpc>
              <a:buFont typeface="Arial" panose="020B0604020202020204" pitchFamily="34" charset="0"/>
              <a:buNone/>
            </a:pPr>
            <a:endParaRPr lang="en-GB" altLang="en-US" sz="2600" dirty="0">
              <a:solidFill>
                <a:srgbClr val="000000"/>
              </a:solidFill>
              <a:ea typeface="Futura Book"/>
              <a:cs typeface="Futura Book"/>
            </a:endParaRPr>
          </a:p>
        </p:txBody>
      </p:sp>
      <p:sp>
        <p:nvSpPr>
          <p:cNvPr id="58372" name="Content Placeholder 2"/>
          <p:cNvSpPr txBox="1">
            <a:spLocks/>
          </p:cNvSpPr>
          <p:nvPr/>
        </p:nvSpPr>
        <p:spPr bwMode="auto">
          <a:xfrm>
            <a:off x="1619250" y="2693988"/>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766763" y="280335"/>
            <a:ext cx="799306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GB" altLang="en-US" sz="2800" b="1" dirty="0">
                <a:solidFill>
                  <a:srgbClr val="558ED5"/>
                </a:solidFill>
                <a:latin typeface="Futura-Bold"/>
                <a:ea typeface="Futura-Bold"/>
                <a:cs typeface="Futura-Bold"/>
              </a:rPr>
              <a:t>CHANGE IN DEPRECIATION METHODS</a:t>
            </a:r>
          </a:p>
        </p:txBody>
      </p:sp>
      <p:sp>
        <p:nvSpPr>
          <p:cNvPr id="58374"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58375"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9740B9A7-9C32-450C-98B6-6B41F968464C}" type="slidenum">
              <a:rPr lang="en-US" altLang="en-US" sz="1200">
                <a:solidFill>
                  <a:srgbClr val="898989"/>
                </a:solidFill>
              </a:rPr>
              <a:pPr algn="r"/>
              <a:t>28</a:t>
            </a:fld>
            <a:endParaRPr lang="en-US" altLang="en-US" sz="1200">
              <a:solidFill>
                <a:srgbClr val="898989"/>
              </a:solidFill>
            </a:endParaRPr>
          </a:p>
        </p:txBody>
      </p:sp>
    </p:spTree>
    <p:extLst>
      <p:ext uri="{BB962C8B-B14F-4D97-AF65-F5344CB8AC3E}">
        <p14:creationId xmlns:p14="http://schemas.microsoft.com/office/powerpoint/2010/main" val="2698211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2771" name="Content Placeholder 2"/>
          <p:cNvSpPr txBox="1">
            <a:spLocks/>
          </p:cNvSpPr>
          <p:nvPr/>
        </p:nvSpPr>
        <p:spPr bwMode="auto">
          <a:xfrm>
            <a:off x="639670" y="978227"/>
            <a:ext cx="8047130" cy="4682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120650" indent="-1588">
              <a:lnSpc>
                <a:spcPct val="80000"/>
              </a:lnSpc>
              <a:buFontTx/>
              <a:buNone/>
            </a:pPr>
            <a:r>
              <a:rPr lang="en-US" sz="2000" b="1" u="sng" dirty="0"/>
              <a:t>PURCHASE/ACQUISITION</a:t>
            </a:r>
          </a:p>
          <a:p>
            <a:pPr marL="120650" indent="-1588">
              <a:lnSpc>
                <a:spcPct val="80000"/>
              </a:lnSpc>
              <a:buFontTx/>
              <a:buNone/>
            </a:pPr>
            <a:endParaRPr lang="en-US" sz="2000" b="1" dirty="0"/>
          </a:p>
          <a:p>
            <a:pPr marL="120650" indent="-1588">
              <a:lnSpc>
                <a:spcPct val="80000"/>
              </a:lnSpc>
              <a:buFontTx/>
              <a:buNone/>
            </a:pPr>
            <a:r>
              <a:rPr lang="en-US" sz="2000" b="1" dirty="0"/>
              <a:t>DR	 PPE at cost (its category)						XXX</a:t>
            </a:r>
          </a:p>
          <a:p>
            <a:pPr marL="120650" indent="-1588">
              <a:lnSpc>
                <a:spcPct val="80000"/>
              </a:lnSpc>
              <a:buFontTx/>
              <a:buNone/>
            </a:pPr>
            <a:r>
              <a:rPr lang="en-US" sz="2000" b="1" dirty="0"/>
              <a:t>CR		Bank/Payable									XXX</a:t>
            </a:r>
          </a:p>
          <a:p>
            <a:pPr marL="120650" indent="-1588">
              <a:lnSpc>
                <a:spcPct val="80000"/>
              </a:lnSpc>
              <a:buFontTx/>
              <a:buNone/>
            </a:pPr>
            <a:endParaRPr lang="en-US" sz="2000" dirty="0"/>
          </a:p>
          <a:p>
            <a:pPr marL="120650" indent="-1588">
              <a:lnSpc>
                <a:spcPct val="80000"/>
              </a:lnSpc>
              <a:buFontTx/>
              <a:buNone/>
            </a:pPr>
            <a:r>
              <a:rPr lang="en-US" sz="2000" b="1" u="sng" dirty="0"/>
              <a:t>DEPRECIATION</a:t>
            </a:r>
          </a:p>
          <a:p>
            <a:pPr marL="120650" indent="-1588">
              <a:lnSpc>
                <a:spcPct val="80000"/>
              </a:lnSpc>
              <a:buFontTx/>
              <a:buNone/>
            </a:pPr>
            <a:r>
              <a:rPr lang="en-US" sz="2000" dirty="0"/>
              <a:t>At the end of the accounting period (by year or by month), journal entries are as below: </a:t>
            </a:r>
          </a:p>
          <a:p>
            <a:pPr marL="969963" indent="-969963">
              <a:lnSpc>
                <a:spcPct val="80000"/>
              </a:lnSpc>
              <a:buFontTx/>
              <a:buNone/>
              <a:tabLst>
                <a:tab pos="396875" algn="l"/>
              </a:tabLst>
            </a:pPr>
            <a:endParaRPr lang="en-US" sz="2000" b="1" dirty="0"/>
          </a:p>
          <a:p>
            <a:pPr marL="109728" indent="0">
              <a:buNone/>
            </a:pPr>
            <a:r>
              <a:rPr lang="en-US" sz="2000" b="1" dirty="0"/>
              <a:t>DR Depreciation expenses – PL - Admin expenses 	XXX 	</a:t>
            </a:r>
          </a:p>
          <a:p>
            <a:pPr marL="109728" indent="0">
              <a:buNone/>
            </a:pPr>
            <a:r>
              <a:rPr lang="en-US" sz="2000" b="1" dirty="0"/>
              <a:t>CR 		Accumulated depreciation – Balance sheet			XXX 	</a:t>
            </a:r>
          </a:p>
          <a:p>
            <a:pPr marL="109728" indent="0">
              <a:buNone/>
            </a:pPr>
            <a:endParaRPr lang="en-US" sz="2000" b="1" dirty="0"/>
          </a:p>
          <a:p>
            <a:pPr marL="109728" indent="0">
              <a:buNone/>
            </a:pPr>
            <a:r>
              <a:rPr lang="en-US" sz="2000" dirty="0"/>
              <a:t>Note: Depreciation expense will be shown as an expense in the Statement of Profit &amp; Loss for that particular period and the accumulated depreciation will be shown as the reduction from the cost price of the non-current asset in the Statement of Financial Position -  Balance Sheet. </a:t>
            </a:r>
          </a:p>
          <a:p>
            <a:pPr marL="109728" indent="0">
              <a:buNone/>
            </a:pPr>
            <a:endParaRPr lang="en-US" sz="2000" dirty="0"/>
          </a:p>
          <a:p>
            <a:pPr marL="109728" indent="0">
              <a:buNone/>
            </a:pPr>
            <a:endParaRPr lang="en-US" sz="2000" dirty="0"/>
          </a:p>
        </p:txBody>
      </p:sp>
      <p:sp>
        <p:nvSpPr>
          <p:cNvPr id="6" name="Content Placeholder 2"/>
          <p:cNvSpPr txBox="1">
            <a:spLocks/>
          </p:cNvSpPr>
          <p:nvPr/>
        </p:nvSpPr>
        <p:spPr>
          <a:xfrm>
            <a:off x="857204" y="213100"/>
            <a:ext cx="7758112" cy="660400"/>
          </a:xfrm>
          <a:prstGeom prst="rect">
            <a:avLst/>
          </a:prstGeom>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US" altLang="en-US" sz="3200" b="1" dirty="0">
                <a:solidFill>
                  <a:srgbClr val="558ED5"/>
                </a:solidFill>
                <a:latin typeface="Futura-Bold"/>
                <a:ea typeface="Futura-Bold"/>
                <a:cs typeface="Futura-Bold"/>
              </a:rPr>
              <a:t>ACCOUNTING ENTRIES</a:t>
            </a:r>
          </a:p>
        </p:txBody>
      </p:sp>
      <p:sp>
        <p:nvSpPr>
          <p:cNvPr id="3277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3277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6B29E24-8CAB-4C47-A034-BC8A68D480DF}" type="slidenum">
              <a:rPr lang="en-US" altLang="en-US">
                <a:solidFill>
                  <a:srgbClr val="898989"/>
                </a:solidFill>
              </a:rPr>
              <a:pPr/>
              <a:t>29</a:t>
            </a:fld>
            <a:endParaRPr lang="en-US" altLang="en-US">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18434" name="Content Placeholder 2"/>
          <p:cNvSpPr>
            <a:spLocks noGrp="1"/>
          </p:cNvSpPr>
          <p:nvPr>
            <p:ph idx="1"/>
          </p:nvPr>
        </p:nvSpPr>
        <p:spPr>
          <a:xfrm>
            <a:off x="1627188" y="1185863"/>
            <a:ext cx="6716712" cy="4210050"/>
          </a:xfrm>
        </p:spPr>
        <p:txBody>
          <a:bodyPr/>
          <a:lstStyle/>
          <a:p>
            <a:r>
              <a:rPr lang="en-US" altLang="en-US" sz="2800"/>
              <a:t>Describe what depreciation is and the methods used to depreciate assets</a:t>
            </a:r>
          </a:p>
          <a:p>
            <a:r>
              <a:rPr lang="en-US" altLang="en-US" sz="2800"/>
              <a:t>Demonstrate their understanding by calculating depreciation using both straight-line and reducing balance method</a:t>
            </a:r>
          </a:p>
          <a:p>
            <a:r>
              <a:rPr lang="en-US" altLang="en-US" sz="2800"/>
              <a:t>Able to compute effect on disposal</a:t>
            </a:r>
          </a:p>
          <a:p>
            <a:r>
              <a:rPr lang="en-US" altLang="en-US" sz="2800"/>
              <a:t>Understand and describe the accounting concepts in line with IAS including revaluation.</a:t>
            </a:r>
          </a:p>
          <a:p>
            <a:endParaRPr lang="en-US" altLang="en-US" sz="2500">
              <a:latin typeface="Futura Book"/>
              <a:ea typeface="Futura Book"/>
              <a:cs typeface="Futura Book"/>
            </a:endParaRPr>
          </a:p>
        </p:txBody>
      </p:sp>
      <p:sp>
        <p:nvSpPr>
          <p:cNvPr id="18435"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2089150" y="274638"/>
            <a:ext cx="4997450" cy="660400"/>
          </a:xfrm>
          <a:prstGeom prst="rect">
            <a:avLst/>
          </a:prstGeom>
        </p:spPr>
        <p:txBody>
          <a:bodyPr>
            <a:norm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r>
              <a:rPr lang="en-GB" altLang="en-US" sz="3200" b="1">
                <a:solidFill>
                  <a:srgbClr val="558ED5"/>
                </a:solidFill>
              </a:rPr>
              <a:t>LEARNING OUTCOME</a:t>
            </a:r>
            <a:endParaRPr lang="en-US" altLang="en-US" sz="3200" b="1">
              <a:solidFill>
                <a:srgbClr val="558ED5"/>
              </a:solidFill>
              <a:latin typeface="Futura-Bold"/>
              <a:ea typeface="Futura-Bold"/>
              <a:cs typeface="Futura-Bold"/>
            </a:endParaRPr>
          </a:p>
        </p:txBody>
      </p:sp>
      <p:sp>
        <p:nvSpPr>
          <p:cNvPr id="18437"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8438"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6BA16F9-F98A-4E54-919F-680D1B874D1D}" type="slidenum">
              <a:rPr lang="en-US" altLang="en-US">
                <a:solidFill>
                  <a:srgbClr val="898989"/>
                </a:solidFill>
              </a:rPr>
              <a:pPr/>
              <a:t>3</a:t>
            </a:fld>
            <a:endParaRPr lang="en-US" altLang="en-US">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5842" name="Content Placeholder 2"/>
          <p:cNvSpPr>
            <a:spLocks noGrp="1"/>
          </p:cNvSpPr>
          <p:nvPr>
            <p:ph idx="1"/>
          </p:nvPr>
        </p:nvSpPr>
        <p:spPr>
          <a:xfrm>
            <a:off x="928687" y="1233487"/>
            <a:ext cx="7075487" cy="4340225"/>
          </a:xfrm>
        </p:spPr>
        <p:txBody>
          <a:bodyPr/>
          <a:lstStyle/>
          <a:p>
            <a:pPr marL="0" indent="0">
              <a:buFont typeface="Arial" panose="020B0604020202020204" pitchFamily="34" charset="0"/>
              <a:buNone/>
            </a:pPr>
            <a:r>
              <a:rPr lang="en-GB" altLang="en-US" sz="2400" b="1" dirty="0">
                <a:solidFill>
                  <a:srgbClr val="444444"/>
                </a:solidFill>
                <a:latin typeface="Arial" panose="020B0604020202020204" pitchFamily="34" charset="0"/>
                <a:cs typeface="Arial" panose="020B0604020202020204" pitchFamily="34" charset="0"/>
              </a:rPr>
              <a:t>Retirements and disposals:</a:t>
            </a:r>
            <a:r>
              <a:rPr lang="en-GB" altLang="en-US" sz="2400" dirty="0">
                <a:solidFill>
                  <a:srgbClr val="444444"/>
                </a:solidFill>
                <a:latin typeface="Futura Book"/>
                <a:cs typeface="Arial" panose="020B0604020202020204" pitchFamily="34" charset="0"/>
              </a:rPr>
              <a:t> </a:t>
            </a:r>
            <a:r>
              <a:rPr lang="en-GB" altLang="en-US" sz="2400" dirty="0">
                <a:solidFill>
                  <a:srgbClr val="444444"/>
                </a:solidFill>
                <a:latin typeface="Arial" panose="020B0604020202020204" pitchFamily="34" charset="0"/>
                <a:cs typeface="Arial" panose="020B0604020202020204" pitchFamily="34" charset="0"/>
              </a:rPr>
              <a:t>When an item of property, plant and equipment is disposed of or permanently withdrawn from use, a gain or loss is recognised for the difference between any net proceeds received and the carrying amount of the asset. The gain or loss on derecognition is generally included in profit or loss when it is receivable.</a:t>
            </a:r>
          </a:p>
          <a:p>
            <a:pPr marL="0" indent="0">
              <a:buFont typeface="Arial" panose="020B0604020202020204" pitchFamily="34" charset="0"/>
              <a:buNone/>
            </a:pPr>
            <a:endParaRPr lang="en-GB" altLang="en-US" sz="2400" dirty="0">
              <a:solidFill>
                <a:srgbClr val="444444"/>
              </a:solidFill>
              <a:latin typeface="Arial" panose="020B0604020202020204" pitchFamily="34" charset="0"/>
              <a:ea typeface="Futura Book"/>
              <a:cs typeface="Arial" panose="020B0604020202020204" pitchFamily="34" charset="0"/>
            </a:endParaRPr>
          </a:p>
          <a:p>
            <a:pPr marL="0" indent="0">
              <a:buFont typeface="Arial" panose="020B0604020202020204" pitchFamily="34" charset="0"/>
              <a:buNone/>
            </a:pPr>
            <a:r>
              <a:rPr lang="en-GB" altLang="en-US" sz="2400" b="1" dirty="0">
                <a:solidFill>
                  <a:srgbClr val="444444"/>
                </a:solidFill>
                <a:latin typeface="Arial" panose="020B0604020202020204" pitchFamily="34" charset="0"/>
                <a:ea typeface="Futura Book"/>
                <a:cs typeface="Arial" panose="020B0604020202020204" pitchFamily="34" charset="0"/>
              </a:rPr>
              <a:t>Gain/Loss on disposal = Proceeds - NBV</a:t>
            </a:r>
            <a:r>
              <a:rPr lang="en-GB" altLang="en-US" sz="2400" dirty="0">
                <a:latin typeface="Futura Book"/>
                <a:ea typeface="Futura Book"/>
                <a:cs typeface="Futura Book"/>
              </a:rPr>
              <a:t> </a:t>
            </a:r>
            <a:endParaRPr lang="en-US" altLang="en-US" sz="2400" dirty="0">
              <a:latin typeface="Futura Book"/>
              <a:ea typeface="Futura Book"/>
              <a:cs typeface="Futura Book"/>
            </a:endParaRPr>
          </a:p>
        </p:txBody>
      </p:sp>
      <p:sp>
        <p:nvSpPr>
          <p:cNvPr id="35843"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PPE – RETIREMENT &amp; DISPOSALS</a:t>
            </a:r>
          </a:p>
        </p:txBody>
      </p:sp>
      <p:sp>
        <p:nvSpPr>
          <p:cNvPr id="35845"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5846"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0473587-1C86-4DBB-91CC-0B529A62BDDF}" type="slidenum">
              <a:rPr lang="en-US" altLang="en-US">
                <a:solidFill>
                  <a:srgbClr val="898989"/>
                </a:solidFill>
              </a:rPr>
              <a:pPr/>
              <a:t>30</a:t>
            </a:fld>
            <a:endParaRPr lang="en-US" altLang="en-US" dirty="0">
              <a:solidFill>
                <a:srgbClr val="898989"/>
              </a:solidFill>
            </a:endParaRPr>
          </a:p>
        </p:txBody>
      </p:sp>
    </p:spTree>
    <p:extLst>
      <p:ext uri="{BB962C8B-B14F-4D97-AF65-F5344CB8AC3E}">
        <p14:creationId xmlns:p14="http://schemas.microsoft.com/office/powerpoint/2010/main" val="4250798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928688" y="1325563"/>
            <a:ext cx="6716712" cy="3683000"/>
          </a:xfrm>
        </p:spPr>
        <p:txBody>
          <a:bodyPr/>
          <a:lstStyle/>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No cash is received. </a:t>
            </a:r>
          </a:p>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Decrease (credit) the asset account for the original cost in the asset.</a:t>
            </a:r>
          </a:p>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Decrease (debit) Accumulated Depreciation for the full amount of depreciation taken over the life of the asset.</a:t>
            </a:r>
          </a:p>
          <a:p>
            <a:pPr marL="0" indent="0">
              <a:buFont typeface="Arial" panose="020B0604020202020204" pitchFamily="34" charset="0"/>
              <a:buNone/>
            </a:pPr>
            <a:endParaRPr lang="en-US" altLang="en-US" sz="2000" dirty="0">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en-US" b="1" dirty="0">
              <a:solidFill>
                <a:schemeClr val="tx2">
                  <a:lumMod val="60000"/>
                  <a:lumOff val="40000"/>
                </a:schemeClr>
              </a:solidFill>
              <a:latin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31</a:t>
            </a:fld>
            <a:endParaRPr lang="en-US" altLang="en-US" dirty="0">
              <a:solidFill>
                <a:srgbClr val="898989"/>
              </a:solidFill>
            </a:endParaRPr>
          </a:p>
        </p:txBody>
      </p:sp>
      <p:sp>
        <p:nvSpPr>
          <p:cNvPr id="2" name="Rectangle 1"/>
          <p:cNvSpPr/>
          <p:nvPr/>
        </p:nvSpPr>
        <p:spPr>
          <a:xfrm>
            <a:off x="928688" y="559966"/>
            <a:ext cx="4698915" cy="584775"/>
          </a:xfrm>
          <a:prstGeom prst="rect">
            <a:avLst/>
          </a:prstGeom>
        </p:spPr>
        <p:txBody>
          <a:bodyPr wrap="none">
            <a:spAutoFit/>
          </a:bodyPr>
          <a:lstStyle/>
          <a:p>
            <a:pPr>
              <a:buSzPct val="80000"/>
            </a:pPr>
            <a:r>
              <a:rPr lang="en-US" altLang="en-US" sz="3200" b="1" dirty="0">
                <a:solidFill>
                  <a:schemeClr val="accent1"/>
                </a:solidFill>
                <a:latin typeface="+mj-lt"/>
              </a:rPr>
              <a:t>Retirement of Plant Assets</a:t>
            </a:r>
          </a:p>
        </p:txBody>
      </p:sp>
    </p:spTree>
    <p:extLst>
      <p:ext uri="{BB962C8B-B14F-4D97-AF65-F5344CB8AC3E}">
        <p14:creationId xmlns:p14="http://schemas.microsoft.com/office/powerpoint/2010/main" val="2145187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928688" y="1325563"/>
            <a:ext cx="6716712" cy="3683000"/>
          </a:xfrm>
        </p:spPr>
        <p:txBody>
          <a:bodyPr/>
          <a:lstStyle/>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No cash is received. </a:t>
            </a:r>
          </a:p>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Decrease (credit) the asset account for the original cost in the asset.</a:t>
            </a:r>
          </a:p>
          <a:p>
            <a:pPr>
              <a:lnSpc>
                <a:spcPct val="125000"/>
              </a:lnSpc>
              <a:spcBef>
                <a:spcPts val="1200"/>
              </a:spcBef>
              <a:buClr>
                <a:srgbClr val="800000"/>
              </a:buClr>
              <a:buSzPct val="80000"/>
              <a:buFont typeface="Wingdings" pitchFamily="2" charset="2"/>
              <a:buChar char="u"/>
            </a:pPr>
            <a:r>
              <a:rPr lang="en-US" altLang="en-US" sz="2000" dirty="0">
                <a:latin typeface="Liberation Sans" panose="020B0604020202020204" pitchFamily="34" charset="0"/>
              </a:rPr>
              <a:t>Decrease (debit) Accumulated Depreciation for the full amount of depreciation taken over the life of the asset.</a:t>
            </a:r>
          </a:p>
          <a:p>
            <a:pPr marL="0" indent="0">
              <a:buFont typeface="Arial" panose="020B0604020202020204" pitchFamily="34" charset="0"/>
              <a:buNone/>
            </a:pPr>
            <a:endParaRPr lang="en-US" altLang="en-US" sz="2000" dirty="0">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en-US" b="1" dirty="0">
              <a:solidFill>
                <a:schemeClr val="tx2">
                  <a:lumMod val="60000"/>
                  <a:lumOff val="40000"/>
                </a:schemeClr>
              </a:solidFill>
              <a:latin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32</a:t>
            </a:fld>
            <a:endParaRPr lang="en-US" altLang="en-US" dirty="0">
              <a:solidFill>
                <a:srgbClr val="898989"/>
              </a:solidFill>
            </a:endParaRPr>
          </a:p>
        </p:txBody>
      </p:sp>
      <p:sp>
        <p:nvSpPr>
          <p:cNvPr id="2" name="Rectangle 1"/>
          <p:cNvSpPr/>
          <p:nvPr/>
        </p:nvSpPr>
        <p:spPr>
          <a:xfrm>
            <a:off x="928688" y="559966"/>
            <a:ext cx="4698915" cy="584775"/>
          </a:xfrm>
          <a:prstGeom prst="rect">
            <a:avLst/>
          </a:prstGeom>
        </p:spPr>
        <p:txBody>
          <a:bodyPr wrap="none">
            <a:spAutoFit/>
          </a:bodyPr>
          <a:lstStyle/>
          <a:p>
            <a:pPr>
              <a:buSzPct val="80000"/>
            </a:pPr>
            <a:r>
              <a:rPr lang="en-US" altLang="en-US" sz="3200" b="1" dirty="0">
                <a:solidFill>
                  <a:schemeClr val="accent1"/>
                </a:solidFill>
                <a:latin typeface="+mj-lt"/>
              </a:rPr>
              <a:t>Retirement of Plant Assets</a:t>
            </a:r>
          </a:p>
        </p:txBody>
      </p:sp>
    </p:spTree>
    <p:extLst>
      <p:ext uri="{BB962C8B-B14F-4D97-AF65-F5344CB8AC3E}">
        <p14:creationId xmlns:p14="http://schemas.microsoft.com/office/powerpoint/2010/main" val="2868021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879476" y="539258"/>
            <a:ext cx="7430806" cy="3683000"/>
          </a:xfrm>
        </p:spPr>
        <p:txBody>
          <a:bodyPr/>
          <a:lstStyle/>
          <a:p>
            <a:pPr marL="0" indent="0">
              <a:buNone/>
            </a:pPr>
            <a:r>
              <a:rPr lang="en-US" sz="2800" b="1" dirty="0">
                <a:solidFill>
                  <a:schemeClr val="accent1"/>
                </a:solidFill>
                <a:latin typeface="Liberation Sans" panose="020B0604020202020204" pitchFamily="34" charset="0"/>
              </a:rPr>
              <a:t>Illustration:</a:t>
            </a:r>
            <a:r>
              <a:rPr lang="en-US" sz="2800" b="1" dirty="0">
                <a:solidFill>
                  <a:schemeClr val="accent1"/>
                </a:solidFill>
                <a:effectLst>
                  <a:outerShdw blurRad="38100" dist="38100" dir="2700000" algn="tl">
                    <a:srgbClr val="C0C0C0"/>
                  </a:outerShdw>
                </a:effectLst>
                <a:latin typeface="Liberation Sans" panose="020B0604020202020204" pitchFamily="34" charset="0"/>
              </a:rPr>
              <a:t> </a:t>
            </a:r>
            <a:r>
              <a:rPr lang="en-US" sz="2800" b="1" dirty="0">
                <a:solidFill>
                  <a:schemeClr val="accent1"/>
                </a:solidFill>
                <a:latin typeface="Liberation Sans" panose="020B0604020202020204" pitchFamily="34" charset="0"/>
              </a:rPr>
              <a:t> </a:t>
            </a:r>
            <a:r>
              <a:rPr lang="en-US" sz="2400" dirty="0">
                <a:latin typeface="Liberation Sans" panose="020B0604020202020204" pitchFamily="34" charset="0"/>
              </a:rPr>
              <a:t>Helen Enterprises retires its computer printers, which cost $32,000. The accumulated depreciation on these printers is $32,000. Prepare the entry to record this retirement.</a:t>
            </a:r>
          </a:p>
          <a:p>
            <a:pPr marL="0" indent="0">
              <a:buFont typeface="Arial" panose="020B0604020202020204" pitchFamily="34" charset="0"/>
              <a:buNone/>
            </a:pPr>
            <a:endParaRPr lang="en-US" altLang="en-US" sz="2400" dirty="0">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en-US" b="1" dirty="0">
              <a:solidFill>
                <a:schemeClr val="tx2">
                  <a:lumMod val="60000"/>
                  <a:lumOff val="40000"/>
                </a:schemeClr>
              </a:solidFill>
              <a:latin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33</a:t>
            </a:fld>
            <a:endParaRPr lang="en-US" altLang="en-US" dirty="0">
              <a:solidFill>
                <a:srgbClr val="898989"/>
              </a:solidFill>
            </a:endParaRPr>
          </a:p>
        </p:txBody>
      </p:sp>
      <p:sp>
        <p:nvSpPr>
          <p:cNvPr id="11" name="Text Box 8"/>
          <p:cNvSpPr txBox="1">
            <a:spLocks noChangeArrowheads="1"/>
          </p:cNvSpPr>
          <p:nvPr/>
        </p:nvSpPr>
        <p:spPr bwMode="auto">
          <a:xfrm>
            <a:off x="928688" y="2913669"/>
            <a:ext cx="7239000" cy="44627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5541963" algn="r"/>
              </a:tabLst>
              <a:defRPr sz="2900" b="1">
                <a:solidFill>
                  <a:schemeClr val="tx1"/>
                </a:solidFill>
                <a:latin typeface="Arial" charset="0"/>
              </a:defRPr>
            </a:lvl1pPr>
            <a:lvl2pPr marL="742950" indent="-285750">
              <a:tabLst>
                <a:tab pos="5541963" algn="r"/>
              </a:tabLst>
              <a:defRPr sz="2900" b="1">
                <a:solidFill>
                  <a:schemeClr val="tx1"/>
                </a:solidFill>
                <a:latin typeface="Arial" charset="0"/>
              </a:defRPr>
            </a:lvl2pPr>
            <a:lvl3pPr marL="1143000" indent="-228600">
              <a:tabLst>
                <a:tab pos="5541963" algn="r"/>
              </a:tabLst>
              <a:defRPr sz="2900" b="1">
                <a:solidFill>
                  <a:schemeClr val="tx1"/>
                </a:solidFill>
                <a:latin typeface="Arial" charset="0"/>
              </a:defRPr>
            </a:lvl3pPr>
            <a:lvl4pPr marL="1600200" indent="-228600">
              <a:tabLst>
                <a:tab pos="5541963" algn="r"/>
              </a:tabLst>
              <a:defRPr sz="2900" b="1">
                <a:solidFill>
                  <a:schemeClr val="tx1"/>
                </a:solidFill>
                <a:latin typeface="Arial" charset="0"/>
              </a:defRPr>
            </a:lvl4pPr>
            <a:lvl5pPr marL="2057400" indent="-228600">
              <a:tabLst>
                <a:tab pos="5541963" algn="r"/>
              </a:tabLst>
              <a:defRPr sz="2900" b="1">
                <a:solidFill>
                  <a:schemeClr val="tx1"/>
                </a:solidFill>
                <a:latin typeface="Arial" charset="0"/>
              </a:defRPr>
            </a:lvl5pPr>
            <a:lvl6pPr marL="2514600" indent="-228600" algn="ctr" eaLnBrk="0" fontAlgn="base" hangingPunct="0">
              <a:spcBef>
                <a:spcPct val="0"/>
              </a:spcBef>
              <a:spcAft>
                <a:spcPct val="0"/>
              </a:spcAft>
              <a:tabLst>
                <a:tab pos="5541963" algn="r"/>
              </a:tabLst>
              <a:defRPr sz="2900" b="1">
                <a:solidFill>
                  <a:schemeClr val="tx1"/>
                </a:solidFill>
                <a:latin typeface="Arial" charset="0"/>
              </a:defRPr>
            </a:lvl6pPr>
            <a:lvl7pPr marL="2971800" indent="-228600" algn="ctr" eaLnBrk="0" fontAlgn="base" hangingPunct="0">
              <a:spcBef>
                <a:spcPct val="0"/>
              </a:spcBef>
              <a:spcAft>
                <a:spcPct val="0"/>
              </a:spcAft>
              <a:tabLst>
                <a:tab pos="5541963" algn="r"/>
              </a:tabLst>
              <a:defRPr sz="2900" b="1">
                <a:solidFill>
                  <a:schemeClr val="tx1"/>
                </a:solidFill>
                <a:latin typeface="Arial" charset="0"/>
              </a:defRPr>
            </a:lvl7pPr>
            <a:lvl8pPr marL="3429000" indent="-228600" algn="ctr" eaLnBrk="0" fontAlgn="base" hangingPunct="0">
              <a:spcBef>
                <a:spcPct val="0"/>
              </a:spcBef>
              <a:spcAft>
                <a:spcPct val="0"/>
              </a:spcAft>
              <a:tabLst>
                <a:tab pos="5541963" algn="r"/>
              </a:tabLst>
              <a:defRPr sz="2900" b="1">
                <a:solidFill>
                  <a:schemeClr val="tx1"/>
                </a:solidFill>
                <a:latin typeface="Arial" charset="0"/>
              </a:defRPr>
            </a:lvl8pPr>
            <a:lvl9pPr marL="3886200" indent="-228600" algn="ctr" eaLnBrk="0" fontAlgn="base" hangingPunct="0">
              <a:spcBef>
                <a:spcPct val="0"/>
              </a:spcBef>
              <a:spcAft>
                <a:spcPct val="0"/>
              </a:spcAft>
              <a:tabLst>
                <a:tab pos="5541963" algn="r"/>
              </a:tabLst>
              <a:defRPr sz="2900" b="1">
                <a:solidFill>
                  <a:schemeClr val="tx1"/>
                </a:solidFill>
                <a:latin typeface="Arial" charset="0"/>
              </a:defRPr>
            </a:lvl9pPr>
          </a:lstStyle>
          <a:p>
            <a:pPr algn="l">
              <a:spcBef>
                <a:spcPct val="50000"/>
              </a:spcBef>
            </a:pPr>
            <a:r>
              <a:rPr lang="en-US" altLang="en-US" sz="2300" b="0" dirty="0">
                <a:latin typeface="Liberation Sans" panose="020B0604020202020204" pitchFamily="34" charset="0"/>
                <a:cs typeface="Arial" charset="0"/>
              </a:rPr>
              <a:t>Accumulated Depreciation	32,000</a:t>
            </a:r>
          </a:p>
        </p:txBody>
      </p:sp>
      <p:sp>
        <p:nvSpPr>
          <p:cNvPr id="12" name="Text Box 10"/>
          <p:cNvSpPr txBox="1">
            <a:spLocks noChangeArrowheads="1"/>
          </p:cNvSpPr>
          <p:nvPr/>
        </p:nvSpPr>
        <p:spPr bwMode="auto">
          <a:xfrm>
            <a:off x="667544" y="3347639"/>
            <a:ext cx="7239000" cy="44627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a:tabLst>
                <a:tab pos="4862513" algn="r"/>
                <a:tab pos="6969125" algn="r"/>
              </a:tabLst>
              <a:defRPr sz="2900" b="1">
                <a:solidFill>
                  <a:schemeClr val="tx1"/>
                </a:solidFill>
                <a:latin typeface="Arial" charset="0"/>
              </a:defRPr>
            </a:lvl1pPr>
            <a:lvl2pPr marL="742950" indent="-285750">
              <a:tabLst>
                <a:tab pos="4862513" algn="r"/>
                <a:tab pos="6969125" algn="r"/>
              </a:tabLst>
              <a:defRPr sz="2900" b="1">
                <a:solidFill>
                  <a:schemeClr val="tx1"/>
                </a:solidFill>
                <a:latin typeface="Arial" charset="0"/>
              </a:defRPr>
            </a:lvl2pPr>
            <a:lvl3pPr marL="1143000" indent="-228600">
              <a:tabLst>
                <a:tab pos="4862513" algn="r"/>
                <a:tab pos="6969125" algn="r"/>
              </a:tabLst>
              <a:defRPr sz="2900" b="1">
                <a:solidFill>
                  <a:schemeClr val="tx1"/>
                </a:solidFill>
                <a:latin typeface="Arial" charset="0"/>
              </a:defRPr>
            </a:lvl3pPr>
            <a:lvl4pPr marL="1600200" indent="-228600">
              <a:tabLst>
                <a:tab pos="4862513" algn="r"/>
                <a:tab pos="6969125" algn="r"/>
              </a:tabLst>
              <a:defRPr sz="2900" b="1">
                <a:solidFill>
                  <a:schemeClr val="tx1"/>
                </a:solidFill>
                <a:latin typeface="Arial" charset="0"/>
              </a:defRPr>
            </a:lvl4pPr>
            <a:lvl5pPr marL="2057400" indent="-228600">
              <a:tabLst>
                <a:tab pos="4862513" algn="r"/>
                <a:tab pos="6969125" algn="r"/>
              </a:tabLst>
              <a:defRPr sz="2900" b="1">
                <a:solidFill>
                  <a:schemeClr val="tx1"/>
                </a:solidFill>
                <a:latin typeface="Arial" charset="0"/>
              </a:defRPr>
            </a:lvl5pPr>
            <a:lvl6pPr marL="2514600" indent="-228600" algn="ctr" eaLnBrk="0" fontAlgn="base" hangingPunct="0">
              <a:spcBef>
                <a:spcPct val="0"/>
              </a:spcBef>
              <a:spcAft>
                <a:spcPct val="0"/>
              </a:spcAft>
              <a:tabLst>
                <a:tab pos="4862513" algn="r"/>
                <a:tab pos="6969125" algn="r"/>
              </a:tabLst>
              <a:defRPr sz="2900" b="1">
                <a:solidFill>
                  <a:schemeClr val="tx1"/>
                </a:solidFill>
                <a:latin typeface="Arial" charset="0"/>
              </a:defRPr>
            </a:lvl6pPr>
            <a:lvl7pPr marL="2971800" indent="-228600" algn="ctr" eaLnBrk="0" fontAlgn="base" hangingPunct="0">
              <a:spcBef>
                <a:spcPct val="0"/>
              </a:spcBef>
              <a:spcAft>
                <a:spcPct val="0"/>
              </a:spcAft>
              <a:tabLst>
                <a:tab pos="4862513" algn="r"/>
                <a:tab pos="6969125" algn="r"/>
              </a:tabLst>
              <a:defRPr sz="2900" b="1">
                <a:solidFill>
                  <a:schemeClr val="tx1"/>
                </a:solidFill>
                <a:latin typeface="Arial" charset="0"/>
              </a:defRPr>
            </a:lvl7pPr>
            <a:lvl8pPr marL="3429000" indent="-228600" algn="ctr" eaLnBrk="0" fontAlgn="base" hangingPunct="0">
              <a:spcBef>
                <a:spcPct val="0"/>
              </a:spcBef>
              <a:spcAft>
                <a:spcPct val="0"/>
              </a:spcAft>
              <a:tabLst>
                <a:tab pos="4862513" algn="r"/>
                <a:tab pos="6969125" algn="r"/>
              </a:tabLst>
              <a:defRPr sz="2900" b="1">
                <a:solidFill>
                  <a:schemeClr val="tx1"/>
                </a:solidFill>
                <a:latin typeface="Arial" charset="0"/>
              </a:defRPr>
            </a:lvl8pPr>
            <a:lvl9pPr marL="3886200" indent="-228600" algn="ctr" eaLnBrk="0" fontAlgn="base" hangingPunct="0">
              <a:spcBef>
                <a:spcPct val="0"/>
              </a:spcBef>
              <a:spcAft>
                <a:spcPct val="0"/>
              </a:spcAft>
              <a:tabLst>
                <a:tab pos="4862513" algn="r"/>
                <a:tab pos="6969125" algn="r"/>
              </a:tabLst>
              <a:defRPr sz="2900" b="1">
                <a:solidFill>
                  <a:schemeClr val="tx1"/>
                </a:solidFill>
                <a:latin typeface="Arial" charset="0"/>
              </a:defRPr>
            </a:lvl9pPr>
          </a:lstStyle>
          <a:p>
            <a:pPr algn="l">
              <a:spcBef>
                <a:spcPct val="50000"/>
              </a:spcBef>
            </a:pPr>
            <a:r>
              <a:rPr lang="en-US" altLang="en-US" sz="2300" b="0" dirty="0">
                <a:latin typeface="Liberation Sans" panose="020B0604020202020204" pitchFamily="34" charset="0"/>
                <a:cs typeface="Arial" charset="0"/>
              </a:rPr>
              <a:t>Equipment		32,000</a:t>
            </a:r>
          </a:p>
        </p:txBody>
      </p:sp>
      <p:sp>
        <p:nvSpPr>
          <p:cNvPr id="13" name="Rectangle 16"/>
          <p:cNvSpPr>
            <a:spLocks noChangeArrowheads="1"/>
          </p:cNvSpPr>
          <p:nvPr/>
        </p:nvSpPr>
        <p:spPr bwMode="auto">
          <a:xfrm>
            <a:off x="914400" y="4315617"/>
            <a:ext cx="7543800" cy="906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900" b="1">
                <a:solidFill>
                  <a:schemeClr val="tx1"/>
                </a:solidFill>
                <a:latin typeface="Arial" charset="0"/>
              </a:defRPr>
            </a:lvl1pPr>
            <a:lvl2pPr marL="742950" indent="-285750">
              <a:defRPr sz="2900" b="1">
                <a:solidFill>
                  <a:schemeClr val="tx1"/>
                </a:solidFill>
                <a:latin typeface="Arial" charset="0"/>
              </a:defRPr>
            </a:lvl2pPr>
            <a:lvl3pPr marL="1143000" indent="-228600">
              <a:defRPr sz="2900" b="1">
                <a:solidFill>
                  <a:schemeClr val="tx1"/>
                </a:solidFill>
                <a:latin typeface="Arial" charset="0"/>
              </a:defRPr>
            </a:lvl3pPr>
            <a:lvl4pPr marL="1600200" indent="-228600">
              <a:defRPr sz="2900" b="1">
                <a:solidFill>
                  <a:schemeClr val="tx1"/>
                </a:solidFill>
                <a:latin typeface="Arial" charset="0"/>
              </a:defRPr>
            </a:lvl4pPr>
            <a:lvl5pPr marL="2057400" indent="-228600">
              <a:defRPr sz="2900" b="1">
                <a:solidFill>
                  <a:schemeClr val="tx1"/>
                </a:solidFill>
                <a:latin typeface="Arial" charset="0"/>
              </a:defRPr>
            </a:lvl5pPr>
            <a:lvl6pPr marL="2514600" indent="-228600" algn="ctr" eaLnBrk="0" fontAlgn="base" hangingPunct="0">
              <a:spcBef>
                <a:spcPct val="0"/>
              </a:spcBef>
              <a:spcAft>
                <a:spcPct val="0"/>
              </a:spcAft>
              <a:defRPr sz="2900" b="1">
                <a:solidFill>
                  <a:schemeClr val="tx1"/>
                </a:solidFill>
                <a:latin typeface="Arial" charset="0"/>
              </a:defRPr>
            </a:lvl6pPr>
            <a:lvl7pPr marL="2971800" indent="-228600" algn="ctr" eaLnBrk="0" fontAlgn="base" hangingPunct="0">
              <a:spcBef>
                <a:spcPct val="0"/>
              </a:spcBef>
              <a:spcAft>
                <a:spcPct val="0"/>
              </a:spcAft>
              <a:defRPr sz="2900" b="1">
                <a:solidFill>
                  <a:schemeClr val="tx1"/>
                </a:solidFill>
                <a:latin typeface="Arial" charset="0"/>
              </a:defRPr>
            </a:lvl7pPr>
            <a:lvl8pPr marL="3429000" indent="-228600" algn="ctr" eaLnBrk="0" fontAlgn="base" hangingPunct="0">
              <a:spcBef>
                <a:spcPct val="0"/>
              </a:spcBef>
              <a:spcAft>
                <a:spcPct val="0"/>
              </a:spcAft>
              <a:defRPr sz="2900" b="1">
                <a:solidFill>
                  <a:schemeClr val="tx1"/>
                </a:solidFill>
                <a:latin typeface="Arial" charset="0"/>
              </a:defRPr>
            </a:lvl8pPr>
            <a:lvl9pPr marL="3886200" indent="-228600" algn="ctr" eaLnBrk="0" fontAlgn="base" hangingPunct="0">
              <a:spcBef>
                <a:spcPct val="0"/>
              </a:spcBef>
              <a:spcAft>
                <a:spcPct val="0"/>
              </a:spcAft>
              <a:defRPr sz="2900" b="1">
                <a:solidFill>
                  <a:schemeClr val="tx1"/>
                </a:solidFill>
                <a:latin typeface="Arial" charset="0"/>
              </a:defRPr>
            </a:lvl9pPr>
          </a:lstStyle>
          <a:p>
            <a:pPr algn="l">
              <a:lnSpc>
                <a:spcPct val="115000"/>
              </a:lnSpc>
            </a:pPr>
            <a:r>
              <a:rPr lang="en-US" altLang="en-US" sz="2300" dirty="0">
                <a:solidFill>
                  <a:srgbClr val="FF0000"/>
                </a:solidFill>
                <a:latin typeface="Liberation Sans" panose="020B0604020202020204" pitchFamily="34" charset="0"/>
              </a:rPr>
              <a:t>Question:</a:t>
            </a:r>
            <a:r>
              <a:rPr lang="en-US" altLang="en-US" sz="2300" b="0" dirty="0">
                <a:solidFill>
                  <a:srgbClr val="FF0000"/>
                </a:solidFill>
                <a:latin typeface="Liberation Sans" panose="020B0604020202020204" pitchFamily="34" charset="0"/>
              </a:rPr>
              <a:t>  What happens if a fully depreciated plant asset is still useful to the company?</a:t>
            </a:r>
          </a:p>
        </p:txBody>
      </p:sp>
    </p:spTree>
    <p:extLst>
      <p:ext uri="{BB962C8B-B14F-4D97-AF65-F5344CB8AC3E}">
        <p14:creationId xmlns:p14="http://schemas.microsoft.com/office/powerpoint/2010/main" val="242135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928688" y="1325563"/>
            <a:ext cx="6716712" cy="3683000"/>
          </a:xfrm>
        </p:spPr>
        <p:txBody>
          <a:bodyPr/>
          <a:lstStyle/>
          <a:p>
            <a:pPr marL="0" indent="0">
              <a:buFont typeface="Arial" panose="020B0604020202020204" pitchFamily="34" charset="0"/>
              <a:buNone/>
            </a:pPr>
            <a:r>
              <a:rPr lang="en-GB" altLang="en-US" sz="2000" dirty="0">
                <a:latin typeface="Futura Book"/>
                <a:ea typeface="Futura Book"/>
                <a:cs typeface="Futura Book"/>
              </a:rPr>
              <a:t>As discussed in previous session, the balances relating to the asset are carried in two accounts. So, to remove the asset from the accounting records, we must make a credit entry in the cost account, and a debit entry in the accumulated depreciation account. </a:t>
            </a:r>
          </a:p>
          <a:p>
            <a:pPr marL="0" indent="0">
              <a:buFont typeface="Arial" panose="020B0604020202020204" pitchFamily="34" charset="0"/>
              <a:buNone/>
            </a:pPr>
            <a:r>
              <a:rPr lang="en-GB" altLang="en-US" sz="2000" dirty="0">
                <a:latin typeface="Futura Book"/>
                <a:ea typeface="Futura Book"/>
                <a:cs typeface="Futura Book"/>
              </a:rPr>
              <a:t>These entries are completed with corresponding entries in the asset disposal account. The entries are: </a:t>
            </a:r>
          </a:p>
          <a:p>
            <a:pPr marL="0" indent="0">
              <a:buFont typeface="Arial" panose="020B0604020202020204" pitchFamily="34" charset="0"/>
              <a:buNone/>
            </a:pPr>
            <a:r>
              <a:rPr lang="en-GB" altLang="en-US" sz="2000" dirty="0">
                <a:latin typeface="Futura Book"/>
                <a:ea typeface="Futura Book"/>
                <a:cs typeface="Futura Book"/>
              </a:rPr>
              <a:t>Cr Cost </a:t>
            </a:r>
            <a:r>
              <a:rPr lang="en-GB" altLang="en-US" sz="2000" dirty="0">
                <a:solidFill>
                  <a:srgbClr val="FF0000"/>
                </a:solidFill>
                <a:latin typeface="Futura Book"/>
                <a:ea typeface="Futura Book"/>
                <a:cs typeface="Futura Book"/>
              </a:rPr>
              <a:t>(at the date of disposal)</a:t>
            </a:r>
            <a:r>
              <a:rPr lang="en-GB" altLang="en-US" sz="2000" dirty="0">
                <a:latin typeface="Futura Book"/>
                <a:ea typeface="Futura Book"/>
                <a:cs typeface="Futura Book"/>
              </a:rPr>
              <a:t> </a:t>
            </a:r>
          </a:p>
          <a:p>
            <a:pPr marL="0" indent="0">
              <a:buFont typeface="Arial" panose="020B0604020202020204" pitchFamily="34" charset="0"/>
              <a:buNone/>
            </a:pPr>
            <a:r>
              <a:rPr lang="en-GB" altLang="en-US" sz="2000" dirty="0">
                <a:latin typeface="Futura Book"/>
                <a:ea typeface="Futura Book"/>
                <a:cs typeface="Futura Book"/>
              </a:rPr>
              <a:t>Dr Disposal account </a:t>
            </a:r>
          </a:p>
          <a:p>
            <a:pPr marL="0" indent="0">
              <a:buFont typeface="Arial" panose="020B0604020202020204" pitchFamily="34" charset="0"/>
              <a:buNone/>
            </a:pPr>
            <a:r>
              <a:rPr lang="en-GB" altLang="en-US" sz="2000" dirty="0">
                <a:latin typeface="Futura Book"/>
                <a:ea typeface="Futura Book"/>
                <a:cs typeface="Futura Book"/>
              </a:rPr>
              <a:t>Dr Accumulated depreciation </a:t>
            </a:r>
            <a:r>
              <a:rPr lang="en-GB" altLang="en-US" sz="2000" dirty="0">
                <a:solidFill>
                  <a:srgbClr val="FF0000"/>
                </a:solidFill>
                <a:latin typeface="Futura Book"/>
                <a:ea typeface="Futura Book"/>
                <a:cs typeface="Futura Book"/>
              </a:rPr>
              <a:t>(at the date of disposal)</a:t>
            </a:r>
            <a:r>
              <a:rPr lang="en-GB" altLang="en-US" sz="2000" dirty="0">
                <a:latin typeface="Futura Book"/>
                <a:ea typeface="Futura Book"/>
                <a:cs typeface="Futura Book"/>
              </a:rPr>
              <a:t> </a:t>
            </a:r>
            <a:endParaRPr lang="en-US" altLang="en-US" sz="2000" dirty="0">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DISPOSAL ENTRIES</a:t>
            </a: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34</a:t>
            </a:fld>
            <a:endParaRPr lang="en-US" altLang="en-US" dirty="0">
              <a:solidFill>
                <a:srgbClr val="898989"/>
              </a:solidFill>
            </a:endParaRPr>
          </a:p>
        </p:txBody>
      </p:sp>
    </p:spTree>
    <p:extLst>
      <p:ext uri="{BB962C8B-B14F-4D97-AF65-F5344CB8AC3E}">
        <p14:creationId xmlns:p14="http://schemas.microsoft.com/office/powerpoint/2010/main" val="896101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827881" y="583545"/>
            <a:ext cx="7931943" cy="5318779"/>
          </a:xfrm>
        </p:spPr>
        <p:txBody>
          <a:bodyPr/>
          <a:lstStyle/>
          <a:p>
            <a:pPr marL="0" indent="0">
              <a:buFont typeface="Arial" panose="020B0604020202020204" pitchFamily="34" charset="0"/>
              <a:buNone/>
            </a:pPr>
            <a:r>
              <a:rPr lang="en-GB" altLang="en-US" sz="2000" b="1" dirty="0">
                <a:solidFill>
                  <a:schemeClr val="accent1"/>
                </a:solidFill>
                <a:latin typeface="Futura Book"/>
                <a:ea typeface="Futura Book"/>
                <a:cs typeface="Futura Book"/>
              </a:rPr>
              <a:t>From the previous slide…</a:t>
            </a:r>
          </a:p>
          <a:p>
            <a:pPr marL="0" indent="0">
              <a:buFont typeface="Arial" panose="020B0604020202020204" pitchFamily="34" charset="0"/>
              <a:buNone/>
            </a:pPr>
            <a:r>
              <a:rPr lang="en-GB" altLang="en-US" sz="1800" b="1" dirty="0">
                <a:latin typeface="Futura Book"/>
                <a:ea typeface="Futura Book"/>
                <a:cs typeface="Futura Book"/>
              </a:rPr>
              <a:t>Step 1</a:t>
            </a:r>
          </a:p>
          <a:p>
            <a:pPr marL="0" indent="0">
              <a:buFont typeface="Arial" panose="020B0604020202020204" pitchFamily="34" charset="0"/>
              <a:buNone/>
            </a:pPr>
            <a:r>
              <a:rPr lang="en-GB" altLang="en-US" sz="1800" dirty="0">
                <a:latin typeface="Futura Book"/>
                <a:ea typeface="Futura Book"/>
                <a:cs typeface="Futura Book"/>
              </a:rPr>
              <a:t>Cr Cost </a:t>
            </a:r>
          </a:p>
          <a:p>
            <a:pPr marL="0" indent="0">
              <a:buFont typeface="Arial" panose="020B0604020202020204" pitchFamily="34" charset="0"/>
              <a:buNone/>
            </a:pPr>
            <a:r>
              <a:rPr lang="en-GB" altLang="en-US" sz="1800" dirty="0">
                <a:latin typeface="Futura Book"/>
                <a:ea typeface="Futura Book"/>
                <a:cs typeface="Futura Book"/>
              </a:rPr>
              <a:t>Dr Disposal account </a:t>
            </a:r>
          </a:p>
          <a:p>
            <a:pPr marL="0" indent="0">
              <a:buFont typeface="Arial" panose="020B0604020202020204" pitchFamily="34" charset="0"/>
              <a:buNone/>
            </a:pPr>
            <a:r>
              <a:rPr lang="en-GB" altLang="en-US" sz="1800" dirty="0">
                <a:latin typeface="Futura Book"/>
                <a:ea typeface="Futura Book"/>
                <a:cs typeface="Futura Book"/>
              </a:rPr>
              <a:t>Dr Accumulated depreciation</a:t>
            </a:r>
          </a:p>
          <a:p>
            <a:pPr marL="0" indent="0">
              <a:buFont typeface="Arial" panose="020B0604020202020204" pitchFamily="34" charset="0"/>
              <a:buNone/>
            </a:pPr>
            <a:endParaRPr lang="en-GB" altLang="en-US" sz="1800" dirty="0">
              <a:latin typeface="Futura Book"/>
              <a:ea typeface="Futura Book"/>
              <a:cs typeface="Futura Book"/>
            </a:endParaRPr>
          </a:p>
          <a:p>
            <a:pPr marL="0" indent="0">
              <a:buFont typeface="Arial" panose="020B0604020202020204" pitchFamily="34" charset="0"/>
              <a:buNone/>
            </a:pPr>
            <a:r>
              <a:rPr lang="en-GB" altLang="en-US" sz="1800" dirty="0">
                <a:latin typeface="Futura Book"/>
                <a:ea typeface="Futura Book"/>
                <a:cs typeface="Futura Book"/>
              </a:rPr>
              <a:t>Usually when you disposal an asset, you may receive cash or in kind.</a:t>
            </a:r>
          </a:p>
          <a:p>
            <a:pPr marL="0" indent="0">
              <a:buFont typeface="Arial" panose="020B0604020202020204" pitchFamily="34" charset="0"/>
              <a:buNone/>
            </a:pPr>
            <a:r>
              <a:rPr lang="en-GB" altLang="en-US" sz="1800" b="1" dirty="0">
                <a:latin typeface="Futura Book"/>
                <a:ea typeface="Futura Book"/>
                <a:cs typeface="Futura Book"/>
              </a:rPr>
              <a:t>Step 2</a:t>
            </a:r>
          </a:p>
          <a:p>
            <a:pPr marL="0" indent="0">
              <a:buFont typeface="Arial" panose="020B0604020202020204" pitchFamily="34" charset="0"/>
              <a:buNone/>
            </a:pPr>
            <a:r>
              <a:rPr lang="en-GB" altLang="en-US" sz="1800" dirty="0">
                <a:latin typeface="Futura Book"/>
                <a:ea typeface="Futura Book"/>
                <a:cs typeface="Futura Book"/>
              </a:rPr>
              <a:t>When you receive cash</a:t>
            </a:r>
          </a:p>
          <a:p>
            <a:pPr marL="0" indent="0">
              <a:buFont typeface="Arial" panose="020B0604020202020204" pitchFamily="34" charset="0"/>
              <a:buNone/>
            </a:pPr>
            <a:r>
              <a:rPr lang="en-GB" altLang="en-US" sz="1800" dirty="0">
                <a:latin typeface="Futura Book"/>
                <a:ea typeface="Futura Book"/>
                <a:cs typeface="Futura Book"/>
              </a:rPr>
              <a:t>Dr Bank/Proceeds</a:t>
            </a:r>
          </a:p>
          <a:p>
            <a:pPr marL="0" indent="0">
              <a:buFont typeface="Arial" panose="020B0604020202020204" pitchFamily="34" charset="0"/>
              <a:buNone/>
            </a:pPr>
            <a:r>
              <a:rPr lang="en-GB" altLang="en-US" sz="1800" dirty="0">
                <a:latin typeface="Futura Book"/>
                <a:ea typeface="Futura Book"/>
                <a:cs typeface="Futura Book"/>
              </a:rPr>
              <a:t>Cr Disposal account</a:t>
            </a:r>
          </a:p>
          <a:p>
            <a:pPr marL="0" indent="0">
              <a:buFont typeface="Arial" panose="020B0604020202020204" pitchFamily="34" charset="0"/>
              <a:buNone/>
            </a:pPr>
            <a:endParaRPr lang="en-GB" altLang="en-US" sz="1800" dirty="0">
              <a:latin typeface="Futura Book"/>
              <a:ea typeface="Futura Book"/>
              <a:cs typeface="Futura Book"/>
            </a:endParaRPr>
          </a:p>
          <a:p>
            <a:pPr marL="0" indent="0">
              <a:buFont typeface="Arial" panose="020B0604020202020204" pitchFamily="34" charset="0"/>
              <a:buNone/>
            </a:pPr>
            <a:r>
              <a:rPr lang="en-GB" altLang="en-US" sz="1800" b="1" dirty="0">
                <a:latin typeface="Futura Book"/>
                <a:ea typeface="Futura Book"/>
                <a:cs typeface="Futura Book"/>
              </a:rPr>
              <a:t>Step 3 </a:t>
            </a:r>
          </a:p>
          <a:p>
            <a:pPr marL="0" indent="0">
              <a:buFont typeface="Arial" panose="020B0604020202020204" pitchFamily="34" charset="0"/>
              <a:buNone/>
            </a:pPr>
            <a:r>
              <a:rPr lang="en-GB" altLang="en-US" sz="1800" dirty="0">
                <a:latin typeface="Futura Book"/>
                <a:ea typeface="Futura Book"/>
                <a:cs typeface="Futura Book"/>
              </a:rPr>
              <a:t>Close the Disposal a/c, the </a:t>
            </a:r>
            <a:r>
              <a:rPr lang="en-GB" altLang="en-US" sz="1800" b="1" dirty="0">
                <a:latin typeface="Futura Book"/>
                <a:ea typeface="Futura Book"/>
                <a:cs typeface="Futura Book"/>
              </a:rPr>
              <a:t>net difference</a:t>
            </a:r>
            <a:r>
              <a:rPr lang="en-GB" altLang="en-US" sz="1800" dirty="0">
                <a:latin typeface="Futura Book"/>
                <a:ea typeface="Futura Book"/>
                <a:cs typeface="Futura Book"/>
              </a:rPr>
              <a:t> transfer to gain/loss on disposal (Dr/Cr)</a:t>
            </a:r>
          </a:p>
          <a:p>
            <a:pPr marL="0" indent="0">
              <a:buFont typeface="Arial" panose="020B0604020202020204" pitchFamily="34" charset="0"/>
              <a:buNone/>
            </a:pPr>
            <a:endParaRPr lang="en-GB" altLang="en-US" sz="1800" dirty="0">
              <a:latin typeface="Futura Book"/>
              <a:ea typeface="Futura Book"/>
              <a:cs typeface="Futura Book"/>
            </a:endParaRPr>
          </a:p>
          <a:p>
            <a:pPr marL="0" indent="0">
              <a:buFont typeface="Arial" panose="020B0604020202020204" pitchFamily="34" charset="0"/>
              <a:buNone/>
            </a:pPr>
            <a:endParaRPr lang="en-GB" altLang="en-US" sz="1800" dirty="0">
              <a:latin typeface="Futura Book"/>
              <a:ea typeface="Futura Book"/>
              <a:cs typeface="Futura Book"/>
            </a:endParaRPr>
          </a:p>
          <a:p>
            <a:pPr marL="0" indent="0">
              <a:buFont typeface="Arial" panose="020B0604020202020204" pitchFamily="34" charset="0"/>
              <a:buNone/>
            </a:pPr>
            <a:r>
              <a:rPr lang="en-GB" altLang="en-US" sz="1800" dirty="0">
                <a:latin typeface="Futura Book"/>
                <a:ea typeface="Futura Book"/>
                <a:cs typeface="Futura Book"/>
              </a:rPr>
              <a:t> </a:t>
            </a:r>
            <a:endParaRPr lang="en-US" altLang="en-US" sz="1800" dirty="0">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35</a:t>
            </a:fld>
            <a:endParaRPr lang="en-US" altLang="en-US" dirty="0">
              <a:solidFill>
                <a:srgbClr val="898989"/>
              </a:solidFill>
            </a:endParaRPr>
          </a:p>
        </p:txBody>
      </p:sp>
    </p:spTree>
    <p:extLst>
      <p:ext uri="{BB962C8B-B14F-4D97-AF65-F5344CB8AC3E}">
        <p14:creationId xmlns:p14="http://schemas.microsoft.com/office/powerpoint/2010/main" val="1913384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827881" y="583545"/>
            <a:ext cx="7931943" cy="5318779"/>
          </a:xfrm>
        </p:spPr>
        <p:txBody>
          <a:bodyPr/>
          <a:lstStyle/>
          <a:p>
            <a:pPr marL="0" indent="0">
              <a:buFont typeface="Arial" panose="020B0604020202020204" pitchFamily="34" charset="0"/>
              <a:buNone/>
            </a:pPr>
            <a:r>
              <a:rPr lang="en-US" altLang="en-US" sz="2800" b="1" dirty="0">
                <a:solidFill>
                  <a:schemeClr val="accent1"/>
                </a:solidFill>
                <a:latin typeface="Futura Book"/>
                <a:ea typeface="Futura Book"/>
                <a:cs typeface="Futura Book"/>
              </a:rPr>
              <a:t>How to record the gain/loss on disposal in Statement of Profit and Loss?</a:t>
            </a:r>
          </a:p>
          <a:p>
            <a:pPr marL="0" indent="0">
              <a:buFont typeface="Arial" panose="020B0604020202020204" pitchFamily="34" charset="0"/>
              <a:buNone/>
            </a:pPr>
            <a:endParaRPr lang="en-US" altLang="en-US" sz="2800" b="1" dirty="0">
              <a:solidFill>
                <a:schemeClr val="accent1"/>
              </a:solidFill>
              <a:latin typeface="Futura Book"/>
              <a:ea typeface="Futura Book"/>
              <a:cs typeface="Futura Book"/>
            </a:endParaRPr>
          </a:p>
          <a:p>
            <a:pPr marL="0" indent="0">
              <a:buFont typeface="Arial" panose="020B0604020202020204" pitchFamily="34" charset="0"/>
              <a:buNone/>
            </a:pPr>
            <a:endParaRPr lang="en-US" altLang="en-US" sz="1800" b="1" dirty="0">
              <a:solidFill>
                <a:schemeClr val="accent1"/>
              </a:solidFill>
              <a:latin typeface="Futura Book"/>
              <a:ea typeface="Futura Book"/>
              <a:cs typeface="Futura Book"/>
            </a:endParaRPr>
          </a:p>
        </p:txBody>
      </p:sp>
      <p:sp>
        <p:nvSpPr>
          <p:cNvPr id="3789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36</a:t>
            </a:fld>
            <a:endParaRPr lang="en-US" altLang="en-US" dirty="0">
              <a:solidFill>
                <a:srgbClr val="898989"/>
              </a:solidFill>
            </a:endParaRPr>
          </a:p>
        </p:txBody>
      </p:sp>
    </p:spTree>
    <p:extLst>
      <p:ext uri="{BB962C8B-B14F-4D97-AF65-F5344CB8AC3E}">
        <p14:creationId xmlns:p14="http://schemas.microsoft.com/office/powerpoint/2010/main" val="605328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7890" name="Content Placeholder 2"/>
          <p:cNvSpPr>
            <a:spLocks noGrp="1"/>
          </p:cNvSpPr>
          <p:nvPr>
            <p:ph idx="1"/>
          </p:nvPr>
        </p:nvSpPr>
        <p:spPr>
          <a:xfrm>
            <a:off x="827881" y="583545"/>
            <a:ext cx="7931943" cy="5318779"/>
          </a:xfrm>
        </p:spPr>
        <p:txBody>
          <a:bodyPr/>
          <a:lstStyle/>
          <a:p>
            <a:pPr marL="0" indent="0">
              <a:buFont typeface="Arial" panose="020B0604020202020204" pitchFamily="34" charset="0"/>
              <a:buNone/>
            </a:pPr>
            <a:r>
              <a:rPr lang="en-US" altLang="en-US" b="1" dirty="0">
                <a:solidFill>
                  <a:schemeClr val="accent1"/>
                </a:solidFill>
                <a:latin typeface="Futura Book"/>
                <a:ea typeface="Futura Book"/>
                <a:cs typeface="Futura Book"/>
              </a:rPr>
              <a:t>Test your understanding</a:t>
            </a:r>
          </a:p>
          <a:p>
            <a:pPr marL="0" indent="0">
              <a:buNone/>
            </a:pPr>
            <a:endParaRPr lang="en-US" altLang="en-US" dirty="0">
              <a:latin typeface="Futura Book"/>
              <a:ea typeface="Futura Book"/>
              <a:cs typeface="Futura Book"/>
            </a:endParaRPr>
          </a:p>
          <a:p>
            <a:pPr marL="0" indent="0">
              <a:buNone/>
            </a:pPr>
            <a:r>
              <a:rPr lang="en-US" altLang="en-US" sz="2400" dirty="0">
                <a:latin typeface="Futura Book"/>
                <a:ea typeface="Futura Book"/>
                <a:cs typeface="Futura Book"/>
              </a:rPr>
              <a:t>When proceeds received is more than NBV,</a:t>
            </a:r>
          </a:p>
          <a:p>
            <a:pPr marL="0" indent="0">
              <a:buNone/>
            </a:pPr>
            <a:r>
              <a:rPr lang="en-US" altLang="en-US" sz="2400" dirty="0">
                <a:latin typeface="Futura Book"/>
                <a:ea typeface="Futura Book"/>
                <a:cs typeface="Futura Book"/>
              </a:rPr>
              <a:t>it shall be recorded as………………… in ………</a:t>
            </a:r>
          </a:p>
          <a:p>
            <a:pPr marL="0" indent="0">
              <a:buNone/>
            </a:pPr>
            <a:endParaRPr lang="en-US" altLang="en-US" sz="2400" dirty="0">
              <a:latin typeface="Futura Book"/>
              <a:ea typeface="Futura Book"/>
              <a:cs typeface="Futura Book"/>
            </a:endParaRPr>
          </a:p>
          <a:p>
            <a:pPr marL="0" indent="0">
              <a:buNone/>
            </a:pPr>
            <a:endParaRPr lang="en-US" altLang="en-US" sz="2400" dirty="0">
              <a:latin typeface="Futura Book"/>
              <a:ea typeface="Futura Book"/>
              <a:cs typeface="Futura Book"/>
            </a:endParaRPr>
          </a:p>
          <a:p>
            <a:pPr marL="0" indent="0">
              <a:buNone/>
            </a:pPr>
            <a:r>
              <a:rPr lang="en-US" altLang="en-US" sz="2400" dirty="0">
                <a:latin typeface="Futura Book"/>
                <a:ea typeface="Futura Book"/>
                <a:cs typeface="Futura Book"/>
              </a:rPr>
              <a:t>When the proceeds received is less than NBV,</a:t>
            </a:r>
          </a:p>
          <a:p>
            <a:pPr marL="0" indent="0">
              <a:buNone/>
            </a:pPr>
            <a:r>
              <a:rPr lang="en-US" altLang="en-US" sz="2400" dirty="0">
                <a:latin typeface="Futura Book"/>
                <a:ea typeface="Futura Book"/>
                <a:cs typeface="Futura Book"/>
              </a:rPr>
              <a:t>It shall be recorded as…………….. In …………..</a:t>
            </a:r>
          </a:p>
        </p:txBody>
      </p:sp>
      <p:sp>
        <p:nvSpPr>
          <p:cNvPr id="37891" name="Content Placeholder 2"/>
          <p:cNvSpPr txBox="1">
            <a:spLocks/>
          </p:cNvSpPr>
          <p:nvPr/>
        </p:nvSpPr>
        <p:spPr bwMode="auto">
          <a:xfrm>
            <a:off x="1649413"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3789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789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9CEA470-94AD-4ECF-AEC9-ACC066F836E7}" type="slidenum">
              <a:rPr lang="en-US" altLang="en-US">
                <a:solidFill>
                  <a:srgbClr val="898989"/>
                </a:solidFill>
              </a:rPr>
              <a:pPr/>
              <a:t>37</a:t>
            </a:fld>
            <a:endParaRPr lang="en-US" altLang="en-US" dirty="0">
              <a:solidFill>
                <a:srgbClr val="898989"/>
              </a:solidFill>
            </a:endParaRPr>
          </a:p>
        </p:txBody>
      </p:sp>
    </p:spTree>
    <p:extLst>
      <p:ext uri="{BB962C8B-B14F-4D97-AF65-F5344CB8AC3E}">
        <p14:creationId xmlns:p14="http://schemas.microsoft.com/office/powerpoint/2010/main" val="1399518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6" name="Content Placeholder 2"/>
          <p:cNvSpPr>
            <a:spLocks noGrp="1"/>
          </p:cNvSpPr>
          <p:nvPr>
            <p:ph idx="1"/>
          </p:nvPr>
        </p:nvSpPr>
        <p:spPr>
          <a:xfrm>
            <a:off x="1023938" y="1627188"/>
            <a:ext cx="6716712" cy="3683000"/>
          </a:xfrm>
        </p:spPr>
        <p:txBody>
          <a:bodyPr/>
          <a:lstStyle/>
          <a:p>
            <a:pPr marL="0" indent="0">
              <a:buFont typeface="Arial" panose="020B0604020202020204" pitchFamily="34" charset="0"/>
              <a:buNone/>
            </a:pPr>
            <a:r>
              <a:rPr lang="en-GB" altLang="en-US" sz="2400" dirty="0">
                <a:latin typeface="Futura Book"/>
                <a:ea typeface="Futura Book"/>
                <a:cs typeface="Futura Book"/>
              </a:rPr>
              <a:t>During the year to 30 June 20X7, Jimmy sold a non-current asset for $36,000. He had acquired the asset three years ago at a cost of $180,000. At the date of disposal of the asset, the accumulated depreciation was $138,000. What was the profit or loss on disposal, and what journal entries are needed to record the disposal? </a:t>
            </a:r>
            <a:endParaRPr lang="en-US" altLang="en-US" sz="2400" dirty="0">
              <a:latin typeface="Futura Book"/>
              <a:ea typeface="Futura Book"/>
              <a:cs typeface="Futura Book"/>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507207"/>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EXAMPLE 1</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38</a:t>
            </a:fld>
            <a:endParaRPr lang="en-US" altLang="en-US" dirty="0">
              <a:solidFill>
                <a:srgbClr val="898989"/>
              </a:solidFill>
            </a:endParaRPr>
          </a:p>
        </p:txBody>
      </p:sp>
    </p:spTree>
    <p:extLst>
      <p:ext uri="{BB962C8B-B14F-4D97-AF65-F5344CB8AC3E}">
        <p14:creationId xmlns:p14="http://schemas.microsoft.com/office/powerpoint/2010/main" val="34856694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546225" y="2768601"/>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ANSWER 1</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39</a:t>
            </a:fld>
            <a:endParaRPr lang="en-US" altLang="en-US" dirty="0">
              <a:solidFill>
                <a:srgbClr val="898989"/>
              </a:solidFill>
            </a:endParaRPr>
          </a:p>
        </p:txBody>
      </p:sp>
      <p:sp>
        <p:nvSpPr>
          <p:cNvPr id="10" name="Content Placeholder 9"/>
          <p:cNvSpPr txBox="1">
            <a:spLocks noGrp="1"/>
          </p:cNvSpPr>
          <p:nvPr>
            <p:ph idx="1"/>
          </p:nvPr>
        </p:nvSpPr>
        <p:spPr>
          <a:xfrm>
            <a:off x="651248" y="4164231"/>
            <a:ext cx="763214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0" indent="0">
              <a:buNone/>
            </a:pPr>
            <a:r>
              <a:rPr lang="en-US" sz="1600" b="1" u="sng" dirty="0">
                <a:solidFill>
                  <a:srgbClr val="FF0000"/>
                </a:solidFill>
              </a:rPr>
              <a:t>Shorter way</a:t>
            </a:r>
          </a:p>
          <a:p>
            <a:pPr marL="0" indent="0">
              <a:buNone/>
            </a:pPr>
            <a:r>
              <a:rPr lang="en-US" sz="1600" dirty="0"/>
              <a:t>Dr Bank						36,000</a:t>
            </a:r>
          </a:p>
          <a:p>
            <a:pPr marL="0" indent="0">
              <a:buNone/>
            </a:pPr>
            <a:r>
              <a:rPr lang="en-US" sz="1600" dirty="0"/>
              <a:t>Dr Accumulated depreciation		138,000</a:t>
            </a:r>
          </a:p>
          <a:p>
            <a:pPr marL="0" indent="0">
              <a:buNone/>
            </a:pPr>
            <a:r>
              <a:rPr lang="en-US" sz="1600" b="1" dirty="0">
                <a:solidFill>
                  <a:srgbClr val="FF0000"/>
                </a:solidFill>
              </a:rPr>
              <a:t>Dr Loss on disposal (P/L)			6,000 - balancing</a:t>
            </a:r>
          </a:p>
          <a:p>
            <a:pPr marL="0" indent="0">
              <a:buNone/>
            </a:pPr>
            <a:r>
              <a:rPr lang="en-US" sz="1600" dirty="0"/>
              <a:t>Cr Cost									180,000</a:t>
            </a:r>
          </a:p>
          <a:p>
            <a:pPr marL="0" indent="0">
              <a:buNone/>
            </a:pPr>
            <a:r>
              <a:rPr lang="en-US" sz="1600" dirty="0"/>
              <a:t>(Being loss on disposal) </a:t>
            </a:r>
          </a:p>
        </p:txBody>
      </p:sp>
      <p:sp>
        <p:nvSpPr>
          <p:cNvPr id="12" name="Content Placeholder 9"/>
          <p:cNvSpPr txBox="1">
            <a:spLocks/>
          </p:cNvSpPr>
          <p:nvPr/>
        </p:nvSpPr>
        <p:spPr bwMode="auto">
          <a:xfrm>
            <a:off x="651248" y="960789"/>
            <a:ext cx="7473951" cy="2702278"/>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r>
              <a:rPr lang="en-US" sz="1600" b="1" u="sng" dirty="0">
                <a:solidFill>
                  <a:srgbClr val="FF0000"/>
                </a:solidFill>
              </a:rPr>
              <a:t>Long way – move all to disposal account</a:t>
            </a:r>
          </a:p>
          <a:p>
            <a:pPr marL="0" indent="0">
              <a:buFont typeface="Arial" panose="020B0604020202020204" pitchFamily="34" charset="0"/>
              <a:buNone/>
            </a:pPr>
            <a:r>
              <a:rPr lang="en-US" sz="1600" dirty="0"/>
              <a:t>Dr Bank						36,000</a:t>
            </a:r>
          </a:p>
          <a:p>
            <a:pPr marL="0" indent="0">
              <a:buFont typeface="Arial" panose="020B0604020202020204" pitchFamily="34" charset="0"/>
              <a:buNone/>
            </a:pPr>
            <a:r>
              <a:rPr lang="en-US" sz="1600" dirty="0"/>
              <a:t>Dr Accumulated depreciation		138,000</a:t>
            </a:r>
          </a:p>
          <a:p>
            <a:pPr marL="0" indent="0">
              <a:buFont typeface="Arial" panose="020B0604020202020204" pitchFamily="34" charset="0"/>
              <a:buNone/>
            </a:pPr>
            <a:r>
              <a:rPr lang="en-US" sz="1600" dirty="0"/>
              <a:t>Cr Cost 									180,000</a:t>
            </a:r>
          </a:p>
          <a:p>
            <a:pPr marL="0" indent="0">
              <a:buNone/>
            </a:pPr>
            <a:r>
              <a:rPr lang="en-US" sz="1600" dirty="0"/>
              <a:t>Dr Disposal a/c					6,000</a:t>
            </a:r>
          </a:p>
          <a:p>
            <a:pPr marL="0" indent="0">
              <a:buNone/>
            </a:pPr>
            <a:endParaRPr lang="en-US" sz="1600" dirty="0"/>
          </a:p>
          <a:p>
            <a:pPr marL="0" indent="0">
              <a:buNone/>
            </a:pPr>
            <a:r>
              <a:rPr lang="en-US" sz="1600" b="1" dirty="0"/>
              <a:t>Then clear the disposal account</a:t>
            </a:r>
          </a:p>
          <a:p>
            <a:pPr marL="0" indent="0">
              <a:buNone/>
            </a:pPr>
            <a:r>
              <a:rPr lang="en-US" sz="1600" dirty="0"/>
              <a:t>Cr Disposal a/c								6,000</a:t>
            </a:r>
          </a:p>
          <a:p>
            <a:pPr marL="0" indent="0">
              <a:buNone/>
            </a:pPr>
            <a:r>
              <a:rPr lang="en-US" sz="1600" dirty="0"/>
              <a:t>Dr Loss on disposal (P/L)			6,000</a:t>
            </a:r>
          </a:p>
        </p:txBody>
      </p:sp>
    </p:spTree>
    <p:extLst>
      <p:ext uri="{BB962C8B-B14F-4D97-AF65-F5344CB8AC3E}">
        <p14:creationId xmlns:p14="http://schemas.microsoft.com/office/powerpoint/2010/main" val="419723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20482" name="Content Placeholder 2"/>
          <p:cNvSpPr>
            <a:spLocks noGrp="1"/>
          </p:cNvSpPr>
          <p:nvPr>
            <p:ph idx="1"/>
          </p:nvPr>
        </p:nvSpPr>
        <p:spPr>
          <a:xfrm>
            <a:off x="1023938" y="1627188"/>
            <a:ext cx="6716712" cy="3683000"/>
          </a:xfrm>
        </p:spPr>
        <p:txBody>
          <a:bodyPr/>
          <a:lstStyle/>
          <a:p>
            <a:pPr marL="0" indent="0">
              <a:buFont typeface="Arial" panose="020B0604020202020204" pitchFamily="34" charset="0"/>
              <a:buNone/>
            </a:pPr>
            <a:r>
              <a:rPr lang="en-US" altLang="en-US" sz="2800">
                <a:latin typeface="Futura Book"/>
                <a:ea typeface="Futura Book"/>
                <a:cs typeface="Futura Book"/>
              </a:rPr>
              <a:t>Property, plant &amp; equipment (PPE) also known as fixed assets. </a:t>
            </a:r>
          </a:p>
          <a:p>
            <a:pPr marL="0" indent="0">
              <a:buFont typeface="Arial" panose="020B0604020202020204" pitchFamily="34" charset="0"/>
              <a:buNone/>
            </a:pPr>
            <a:endParaRPr lang="en-US" altLang="en-US" sz="2800">
              <a:latin typeface="Futura Book"/>
              <a:ea typeface="Futura Book"/>
              <a:cs typeface="Futura Book"/>
            </a:endParaRPr>
          </a:p>
          <a:p>
            <a:pPr marL="0" indent="0">
              <a:buFont typeface="Arial" panose="020B0604020202020204" pitchFamily="34" charset="0"/>
              <a:buNone/>
            </a:pPr>
            <a:r>
              <a:rPr lang="en-US" altLang="en-US" sz="2800">
                <a:latin typeface="Futura Book"/>
                <a:ea typeface="Futura Book"/>
                <a:cs typeface="Futura Book"/>
              </a:rPr>
              <a:t>It is a type of non-current assets. The requirements are in IAS 16 / MFRS 116 Property, plant and equipment</a:t>
            </a:r>
          </a:p>
        </p:txBody>
      </p:sp>
      <p:sp>
        <p:nvSpPr>
          <p:cNvPr id="20483"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PROPERTY, PLANT AND EQUIPMENT</a:t>
            </a:r>
          </a:p>
        </p:txBody>
      </p:sp>
      <p:sp>
        <p:nvSpPr>
          <p:cNvPr id="20485"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0486"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4FD7BC3-17DA-4491-A9DB-CF7DBCA4195A}" type="slidenum">
              <a:rPr lang="en-US" altLang="en-US">
                <a:solidFill>
                  <a:srgbClr val="898989"/>
                </a:solidFill>
              </a:rPr>
              <a:pPr/>
              <a:t>4</a:t>
            </a:fld>
            <a:endParaRPr lang="en-US" altLang="en-US">
              <a:solidFill>
                <a:srgbClr val="898989"/>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6" name="Content Placeholder 2"/>
          <p:cNvSpPr>
            <a:spLocks noGrp="1"/>
          </p:cNvSpPr>
          <p:nvPr>
            <p:ph idx="1"/>
          </p:nvPr>
        </p:nvSpPr>
        <p:spPr>
          <a:xfrm>
            <a:off x="1023938" y="1627188"/>
            <a:ext cx="6716712" cy="3683000"/>
          </a:xfrm>
        </p:spPr>
        <p:txBody>
          <a:bodyPr/>
          <a:lstStyle/>
          <a:p>
            <a:pPr marL="0" indent="0">
              <a:buNone/>
            </a:pPr>
            <a:r>
              <a:rPr lang="en-US" sz="2400" dirty="0">
                <a:latin typeface="Liberation Sans" panose="020B0604020202020204" pitchFamily="34" charset="0"/>
              </a:rPr>
              <a:t>Go Trucking has an old truck that cost $30,000, and it has accumulated depreciation of $16,000 on this truck. Overland has decided to sell the truck. What entry would Overland Trucking make to record the sale of the truck for $10,000 cash?</a:t>
            </a:r>
            <a:endParaRPr lang="en-US" altLang="en-US" sz="2400" dirty="0">
              <a:latin typeface="Liberation Sans" panose="020B0604020202020204" pitchFamily="34" charset="0"/>
            </a:endParaRPr>
          </a:p>
          <a:p>
            <a:pPr marL="0" indent="0">
              <a:buFont typeface="Arial" panose="020B0604020202020204" pitchFamily="34" charset="0"/>
              <a:buNone/>
            </a:pPr>
            <a:endParaRPr lang="en-US" altLang="en-US" sz="2400" dirty="0">
              <a:latin typeface="Futura Book"/>
              <a:ea typeface="Futura Book"/>
              <a:cs typeface="Futura Book"/>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507207"/>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EXAMPLE 2</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40</a:t>
            </a:fld>
            <a:endParaRPr lang="en-US" altLang="en-US" dirty="0">
              <a:solidFill>
                <a:srgbClr val="898989"/>
              </a:solidFill>
            </a:endParaRPr>
          </a:p>
        </p:txBody>
      </p:sp>
    </p:spTree>
    <p:extLst>
      <p:ext uri="{BB962C8B-B14F-4D97-AF65-F5344CB8AC3E}">
        <p14:creationId xmlns:p14="http://schemas.microsoft.com/office/powerpoint/2010/main" val="529537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ANSWER 2</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41</a:t>
            </a:fld>
            <a:endParaRPr lang="en-US" altLang="en-US" dirty="0">
              <a:solidFill>
                <a:srgbClr val="898989"/>
              </a:solidFill>
            </a:endParaRPr>
          </a:p>
        </p:txBody>
      </p:sp>
      <p:sp>
        <p:nvSpPr>
          <p:cNvPr id="10" name="Content Placeholder 9"/>
          <p:cNvSpPr txBox="1">
            <a:spLocks noGrp="1"/>
          </p:cNvSpPr>
          <p:nvPr>
            <p:ph idx="1"/>
          </p:nvPr>
        </p:nvSpPr>
        <p:spPr bwMode="auto">
          <a:xfrm>
            <a:off x="530225" y="1181100"/>
            <a:ext cx="7473950" cy="152876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r>
              <a:rPr lang="en-US" sz="1600" dirty="0"/>
              <a:t>Dr Bank						10,000</a:t>
            </a:r>
          </a:p>
          <a:p>
            <a:pPr marL="0" indent="0">
              <a:buFont typeface="Arial" panose="020B0604020202020204" pitchFamily="34" charset="0"/>
              <a:buNone/>
            </a:pPr>
            <a:r>
              <a:rPr lang="en-US" sz="1600" dirty="0"/>
              <a:t>Dr Accumulated depreciation		16,000</a:t>
            </a:r>
          </a:p>
          <a:p>
            <a:pPr marL="0" indent="0">
              <a:buFont typeface="Arial" panose="020B0604020202020204" pitchFamily="34" charset="0"/>
              <a:buNone/>
            </a:pPr>
            <a:r>
              <a:rPr lang="en-US" sz="1600" b="1" dirty="0">
                <a:solidFill>
                  <a:srgbClr val="FF0000"/>
                </a:solidFill>
              </a:rPr>
              <a:t>Dr Loss on disposal (P/L)			4,000 - balancing</a:t>
            </a:r>
          </a:p>
          <a:p>
            <a:pPr marL="0" indent="0">
              <a:buFont typeface="Arial" panose="020B0604020202020204" pitchFamily="34" charset="0"/>
              <a:buNone/>
            </a:pPr>
            <a:r>
              <a:rPr lang="en-US" sz="1600" dirty="0"/>
              <a:t>Cr Cost									30,000</a:t>
            </a:r>
          </a:p>
          <a:p>
            <a:pPr marL="0" indent="0">
              <a:buFont typeface="Arial" panose="020B0604020202020204" pitchFamily="34" charset="0"/>
              <a:buNone/>
            </a:pPr>
            <a:r>
              <a:rPr lang="en-US" sz="1600" dirty="0"/>
              <a:t>(Being loss on disposal) </a:t>
            </a:r>
          </a:p>
        </p:txBody>
      </p:sp>
      <p:sp>
        <p:nvSpPr>
          <p:cNvPr id="11" name="Content Placeholder 9"/>
          <p:cNvSpPr txBox="1">
            <a:spLocks/>
          </p:cNvSpPr>
          <p:nvPr/>
        </p:nvSpPr>
        <p:spPr bwMode="auto">
          <a:xfrm>
            <a:off x="530225" y="3346450"/>
            <a:ext cx="7473950" cy="2172903"/>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r>
              <a:rPr lang="en-US" sz="2000" b="1" dirty="0"/>
              <a:t>WHAT if the sales proceeds is RM20,000</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Dr Bank						</a:t>
            </a:r>
          </a:p>
          <a:p>
            <a:pPr marL="0" indent="0">
              <a:buFont typeface="Arial" panose="020B0604020202020204" pitchFamily="34" charset="0"/>
              <a:buNone/>
            </a:pPr>
            <a:r>
              <a:rPr lang="en-US" sz="1600" dirty="0"/>
              <a:t>Dr Accumulated depreciation		</a:t>
            </a:r>
          </a:p>
          <a:p>
            <a:pPr marL="0" indent="0">
              <a:buFont typeface="Arial" panose="020B0604020202020204" pitchFamily="34" charset="0"/>
              <a:buNone/>
            </a:pPr>
            <a:r>
              <a:rPr lang="en-US" sz="1600" b="1" dirty="0">
                <a:solidFill>
                  <a:srgbClr val="FF0000"/>
                </a:solidFill>
              </a:rPr>
              <a:t>			</a:t>
            </a:r>
          </a:p>
          <a:p>
            <a:pPr marL="0" indent="0">
              <a:buFont typeface="Arial" panose="020B0604020202020204" pitchFamily="34" charset="0"/>
              <a:buNone/>
            </a:pPr>
            <a:r>
              <a:rPr lang="en-US" sz="1600" dirty="0"/>
              <a:t>Cr Cost									</a:t>
            </a:r>
          </a:p>
          <a:p>
            <a:pPr marL="0" indent="0">
              <a:buFont typeface="Arial" panose="020B0604020202020204" pitchFamily="34" charset="0"/>
              <a:buNone/>
            </a:pPr>
            <a:r>
              <a:rPr lang="en-US" sz="1600" dirty="0"/>
              <a:t>(Being ???? on disposal) </a:t>
            </a:r>
          </a:p>
        </p:txBody>
      </p:sp>
    </p:spTree>
    <p:extLst>
      <p:ext uri="{BB962C8B-B14F-4D97-AF65-F5344CB8AC3E}">
        <p14:creationId xmlns:p14="http://schemas.microsoft.com/office/powerpoint/2010/main" val="305297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fad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fade">
                                      <p:cBhvr>
                                        <p:cTn id="27" dur="50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ASSET write off</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42</a:t>
            </a:fld>
            <a:endParaRPr lang="en-US" altLang="en-US" dirty="0">
              <a:solidFill>
                <a:srgbClr val="898989"/>
              </a:solidFill>
            </a:endParaRPr>
          </a:p>
        </p:txBody>
      </p:sp>
      <p:sp>
        <p:nvSpPr>
          <p:cNvPr id="2" name="Content Placeholder 1"/>
          <p:cNvSpPr>
            <a:spLocks noGrp="1"/>
          </p:cNvSpPr>
          <p:nvPr>
            <p:ph idx="1"/>
          </p:nvPr>
        </p:nvSpPr>
        <p:spPr>
          <a:xfrm>
            <a:off x="928688" y="1086223"/>
            <a:ext cx="7758112" cy="4525963"/>
          </a:xfrm>
        </p:spPr>
        <p:txBody>
          <a:bodyPr/>
          <a:lstStyle/>
          <a:p>
            <a:pPr marL="0" indent="0">
              <a:buNone/>
            </a:pPr>
            <a:r>
              <a:rPr lang="en-US" sz="2400" dirty="0"/>
              <a:t>If the assets are no longer usable, stop generating income such as due to faulty, technology obsolescence, lost </a:t>
            </a:r>
            <a:r>
              <a:rPr lang="en-US" sz="2400" dirty="0" err="1"/>
              <a:t>etc</a:t>
            </a:r>
            <a:r>
              <a:rPr lang="en-US" sz="2400" dirty="0"/>
              <a:t>, the assets are required to be written off.</a:t>
            </a:r>
          </a:p>
          <a:p>
            <a:pPr marL="0" indent="0">
              <a:buNone/>
            </a:pPr>
            <a:endParaRPr lang="en-US" sz="2400" dirty="0"/>
          </a:p>
          <a:p>
            <a:pPr marL="0" indent="0">
              <a:buNone/>
            </a:pPr>
            <a:r>
              <a:rPr lang="en-US" sz="2400" dirty="0"/>
              <a:t>ASSET write off has </a:t>
            </a:r>
            <a:r>
              <a:rPr lang="en-US" sz="2400" b="1" dirty="0"/>
              <a:t>NO</a:t>
            </a:r>
            <a:r>
              <a:rPr lang="en-US" sz="2400" dirty="0"/>
              <a:t> proceeds. This will be completely moved on from PPE in Balance Sheet to Profit and Loss.</a:t>
            </a:r>
          </a:p>
          <a:p>
            <a:pPr marL="0" indent="0">
              <a:buNone/>
            </a:pPr>
            <a:endParaRPr lang="en-US" sz="2400" dirty="0"/>
          </a:p>
          <a:p>
            <a:pPr marL="0" indent="0">
              <a:buNone/>
            </a:pPr>
            <a:r>
              <a:rPr lang="en-US" sz="2400" b="1" dirty="0">
                <a:solidFill>
                  <a:srgbClr val="FF0000"/>
                </a:solidFill>
              </a:rPr>
              <a:t>Double entries:</a:t>
            </a:r>
          </a:p>
          <a:p>
            <a:pPr marL="0" indent="0">
              <a:buNone/>
            </a:pPr>
            <a:endParaRPr lang="en-US" sz="2400" b="1" dirty="0">
              <a:solidFill>
                <a:srgbClr val="FF0000"/>
              </a:solidFill>
            </a:endParaRPr>
          </a:p>
          <a:p>
            <a:pPr marL="0" indent="0">
              <a:buNone/>
            </a:pPr>
            <a:endParaRPr lang="en-US" sz="2400" b="1" dirty="0">
              <a:solidFill>
                <a:srgbClr val="FF0000"/>
              </a:solidFill>
            </a:endParaRPr>
          </a:p>
          <a:p>
            <a:pPr marL="0" indent="0">
              <a:buNone/>
            </a:pPr>
            <a:r>
              <a:rPr lang="en-US" sz="2400" b="1" dirty="0">
                <a:solidFill>
                  <a:srgbClr val="FF0000"/>
                </a:solidFill>
              </a:rPr>
              <a:t>Which line to record in P/L?</a:t>
            </a:r>
          </a:p>
          <a:p>
            <a:pPr marL="0" indent="0">
              <a:buNone/>
            </a:pPr>
            <a:r>
              <a:rPr lang="en-US" sz="2400" dirty="0"/>
              <a:t> </a:t>
            </a:r>
          </a:p>
        </p:txBody>
      </p:sp>
    </p:spTree>
    <p:extLst>
      <p:ext uri="{BB962C8B-B14F-4D97-AF65-F5344CB8AC3E}">
        <p14:creationId xmlns:p14="http://schemas.microsoft.com/office/powerpoint/2010/main" val="731511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&amp; ANSWER</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43</a:t>
            </a:fld>
            <a:endParaRPr lang="en-US" altLang="en-US" dirty="0">
              <a:solidFill>
                <a:srgbClr val="898989"/>
              </a:solidFill>
            </a:endParaRPr>
          </a:p>
        </p:txBody>
      </p:sp>
      <p:sp>
        <p:nvSpPr>
          <p:cNvPr id="2" name="Content Placeholder 1"/>
          <p:cNvSpPr>
            <a:spLocks noGrp="1"/>
          </p:cNvSpPr>
          <p:nvPr>
            <p:ph idx="1"/>
          </p:nvPr>
        </p:nvSpPr>
        <p:spPr>
          <a:xfrm>
            <a:off x="928688" y="1315944"/>
            <a:ext cx="7758112" cy="4525963"/>
          </a:xfrm>
        </p:spPr>
        <p:txBody>
          <a:bodyPr/>
          <a:lstStyle/>
          <a:p>
            <a:pPr marL="0" indent="0">
              <a:buNone/>
            </a:pPr>
            <a:r>
              <a:rPr lang="en-US" sz="2400" dirty="0"/>
              <a:t>During the year to 30 June, Sam scrapped an asset which had cost $23,000. At the date the asset was scrapped, it had accumulated a depreciation of $20,700. What was the profit or loss on disposal? How about double entries?</a:t>
            </a:r>
          </a:p>
          <a:p>
            <a:pPr marL="0" indent="0">
              <a:buNone/>
            </a:pPr>
            <a:endParaRPr lang="en-US" sz="2400" dirty="0"/>
          </a:p>
          <a:p>
            <a:pPr marL="0" indent="0">
              <a:buNone/>
            </a:pPr>
            <a:endParaRPr lang="en-US" sz="2400" dirty="0"/>
          </a:p>
          <a:p>
            <a:pPr marL="0" indent="0">
              <a:buNone/>
            </a:pPr>
            <a:r>
              <a:rPr lang="en-US" sz="2400" dirty="0"/>
              <a:t>Dr Accumulated Depreciation 20700</a:t>
            </a:r>
          </a:p>
          <a:p>
            <a:pPr marL="0" indent="0">
              <a:buNone/>
            </a:pPr>
            <a:r>
              <a:rPr lang="en-US" sz="2400" dirty="0"/>
              <a:t>Dr Loss on disposal 2300</a:t>
            </a:r>
          </a:p>
          <a:p>
            <a:pPr marL="0" indent="0">
              <a:buNone/>
            </a:pPr>
            <a:r>
              <a:rPr lang="en-US" sz="2400" dirty="0"/>
              <a:t>Cr Asset 23000</a:t>
            </a:r>
          </a:p>
        </p:txBody>
      </p:sp>
      <p:sp>
        <p:nvSpPr>
          <p:cNvPr id="10" name="Content Placeholder 9"/>
          <p:cNvSpPr txBox="1">
            <a:spLocks/>
          </p:cNvSpPr>
          <p:nvPr/>
        </p:nvSpPr>
        <p:spPr bwMode="auto">
          <a:xfrm>
            <a:off x="928688" y="3327173"/>
            <a:ext cx="7632140" cy="338554"/>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3367937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Recap : COST MODEL</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44</a:t>
            </a:fld>
            <a:endParaRPr lang="en-US" altLang="en-US" dirty="0">
              <a:solidFill>
                <a:srgbClr val="898989"/>
              </a:solidFill>
            </a:endParaRPr>
          </a:p>
        </p:txBody>
      </p:sp>
      <p:sp>
        <p:nvSpPr>
          <p:cNvPr id="2" name="Content Placeholder 1"/>
          <p:cNvSpPr>
            <a:spLocks noGrp="1"/>
          </p:cNvSpPr>
          <p:nvPr>
            <p:ph idx="1"/>
          </p:nvPr>
        </p:nvSpPr>
        <p:spPr>
          <a:xfrm>
            <a:off x="928688" y="985837"/>
            <a:ext cx="7758112" cy="4525963"/>
          </a:xfrm>
        </p:spPr>
        <p:txBody>
          <a:bodyPr/>
          <a:lstStyle/>
          <a:p>
            <a:pPr marL="0" indent="0">
              <a:buNone/>
            </a:pPr>
            <a:r>
              <a:rPr lang="en-US" sz="2800" b="1" i="1" dirty="0"/>
              <a:t>Cost Model</a:t>
            </a:r>
          </a:p>
          <a:p>
            <a:pPr marL="0" indent="0">
              <a:buNone/>
            </a:pPr>
            <a:endParaRPr lang="en-US" sz="2800" b="1" i="1" dirty="0"/>
          </a:p>
          <a:p>
            <a:pPr marL="0" indent="0">
              <a:buNone/>
            </a:pPr>
            <a:r>
              <a:rPr lang="en-US" sz="2800" dirty="0"/>
              <a:t>Cost less any accumulated depreciation and any accumulated impairment losses.</a:t>
            </a:r>
          </a:p>
        </p:txBody>
      </p:sp>
    </p:spTree>
    <p:extLst>
      <p:ext uri="{BB962C8B-B14F-4D97-AF65-F5344CB8AC3E}">
        <p14:creationId xmlns:p14="http://schemas.microsoft.com/office/powerpoint/2010/main" val="2998454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457200" y="308162"/>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IAS 16 Rules</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45</a:t>
            </a:fld>
            <a:endParaRPr lang="en-US" altLang="en-US" dirty="0">
              <a:solidFill>
                <a:srgbClr val="898989"/>
              </a:solidFill>
            </a:endParaRPr>
          </a:p>
        </p:txBody>
      </p:sp>
      <p:sp>
        <p:nvSpPr>
          <p:cNvPr id="2" name="Content Placeholder 1"/>
          <p:cNvSpPr>
            <a:spLocks noGrp="1"/>
          </p:cNvSpPr>
          <p:nvPr>
            <p:ph idx="1"/>
          </p:nvPr>
        </p:nvSpPr>
        <p:spPr>
          <a:xfrm>
            <a:off x="457200" y="948531"/>
            <a:ext cx="8229600" cy="4916488"/>
          </a:xfrm>
        </p:spPr>
        <p:txBody>
          <a:bodyPr/>
          <a:lstStyle/>
          <a:p>
            <a:pPr marL="0" indent="0">
              <a:buNone/>
            </a:pPr>
            <a:r>
              <a:rPr lang="en-US" sz="2000" dirty="0"/>
              <a:t>IAS 16 permits the choice of two possible treatments in respect of property, plant and equipment: </a:t>
            </a:r>
          </a:p>
          <a:p>
            <a:endParaRPr lang="en-US" sz="2000" dirty="0"/>
          </a:p>
          <a:p>
            <a:pPr marL="0" indent="0">
              <a:buNone/>
            </a:pPr>
            <a:r>
              <a:rPr lang="en-US" sz="2000" dirty="0"/>
              <a:t>The cost model (carry an asset at cost less accumulated depreciation/impairments). </a:t>
            </a:r>
          </a:p>
          <a:p>
            <a:pPr marL="0" indent="0">
              <a:buNone/>
            </a:pPr>
            <a:endParaRPr lang="en-US" sz="2000" dirty="0"/>
          </a:p>
          <a:p>
            <a:r>
              <a:rPr lang="en-US" sz="2000" dirty="0"/>
              <a:t>The revaluation model (carry an asset at its fair value at the revaluation date less subsequent accumulated depreciation and impairment).</a:t>
            </a:r>
          </a:p>
          <a:p>
            <a:endParaRPr lang="en-US" sz="2000" dirty="0"/>
          </a:p>
          <a:p>
            <a:r>
              <a:rPr lang="en-US" sz="2000" b="1" dirty="0"/>
              <a:t>If the revaluation policy is adopted this should be applied to all assets in the entire category, </a:t>
            </a:r>
            <a:r>
              <a:rPr lang="en-US" sz="2000" dirty="0"/>
              <a:t>i.e. if you revalue a building, you must revalue all land and buildings in that class of asset. Revaluations must also be carried out with sufficient regularity so that the carrying amount does not differ materially from that which would be determined using fair value at the reporting date.</a:t>
            </a:r>
          </a:p>
          <a:p>
            <a:pPr marL="0" indent="0">
              <a:buNone/>
            </a:pPr>
            <a:endParaRPr lang="en-US" sz="2000" dirty="0"/>
          </a:p>
        </p:txBody>
      </p:sp>
    </p:spTree>
    <p:extLst>
      <p:ext uri="{BB962C8B-B14F-4D97-AF65-F5344CB8AC3E}">
        <p14:creationId xmlns:p14="http://schemas.microsoft.com/office/powerpoint/2010/main" val="295539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REVALUATION MODEL</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46</a:t>
            </a:fld>
            <a:endParaRPr lang="en-US" altLang="en-US" dirty="0">
              <a:solidFill>
                <a:srgbClr val="898989"/>
              </a:solidFill>
            </a:endParaRPr>
          </a:p>
        </p:txBody>
      </p:sp>
      <p:sp>
        <p:nvSpPr>
          <p:cNvPr id="2" name="Content Placeholder 1"/>
          <p:cNvSpPr>
            <a:spLocks noGrp="1"/>
          </p:cNvSpPr>
          <p:nvPr>
            <p:ph idx="1"/>
          </p:nvPr>
        </p:nvSpPr>
        <p:spPr>
          <a:xfrm>
            <a:off x="928688" y="985837"/>
            <a:ext cx="7529512" cy="4525963"/>
          </a:xfrm>
        </p:spPr>
        <p:txBody>
          <a:bodyPr/>
          <a:lstStyle/>
          <a:p>
            <a:pPr marL="0" indent="0">
              <a:buNone/>
            </a:pPr>
            <a:r>
              <a:rPr lang="en-US" sz="1800" b="1" i="1" dirty="0"/>
              <a:t>Revaluation Model</a:t>
            </a:r>
          </a:p>
          <a:p>
            <a:r>
              <a:rPr lang="en-US" sz="1800" dirty="0"/>
              <a:t>Fair value at the date of revaluation, less any subsequent accumulated depreciation and any subsequent accumulated impairment losses. </a:t>
            </a:r>
          </a:p>
          <a:p>
            <a:pPr marL="0" indent="0">
              <a:buNone/>
            </a:pPr>
            <a:endParaRPr lang="en-US" sz="1800" dirty="0"/>
          </a:p>
          <a:p>
            <a:pPr marL="0" indent="0">
              <a:buNone/>
            </a:pPr>
            <a:r>
              <a:rPr lang="en-US" sz="1800" dirty="0">
                <a:solidFill>
                  <a:srgbClr val="FF0000"/>
                </a:solidFill>
              </a:rPr>
              <a:t>What is Fair Value? </a:t>
            </a:r>
            <a:r>
              <a:rPr lang="en-US" sz="1800" b="1" dirty="0"/>
              <a:t>Market Value or independent valuation</a:t>
            </a:r>
          </a:p>
          <a:p>
            <a:pPr marL="0" indent="0">
              <a:buNone/>
            </a:pPr>
            <a:endParaRPr lang="en-US" sz="1800" dirty="0"/>
          </a:p>
          <a:p>
            <a:pPr marL="0" indent="0">
              <a:buNone/>
            </a:pPr>
            <a:r>
              <a:rPr lang="en-US" sz="1800" dirty="0"/>
              <a:t>Revaluations are to be made with sufficient regularity that the carrying amount does not differ materially from that which would be determined using fair value at the end of the reporting period.</a:t>
            </a:r>
          </a:p>
          <a:p>
            <a:pPr marL="0" indent="0">
              <a:buNone/>
            </a:pPr>
            <a:endParaRPr lang="en-US" sz="1800" dirty="0"/>
          </a:p>
          <a:p>
            <a:pPr marL="0" indent="0">
              <a:buNone/>
            </a:pPr>
            <a:r>
              <a:rPr lang="en-US" sz="1800" dirty="0"/>
              <a:t>If an item of property, plant and equipment is revalued, the entire class of property, plant and equipment to which that asset belongs is revalued.</a:t>
            </a:r>
          </a:p>
          <a:p>
            <a:pPr marL="0" indent="0">
              <a:buNone/>
            </a:pPr>
            <a:endParaRPr lang="en-US" sz="1800" dirty="0"/>
          </a:p>
        </p:txBody>
      </p:sp>
    </p:spTree>
    <p:extLst>
      <p:ext uri="{BB962C8B-B14F-4D97-AF65-F5344CB8AC3E}">
        <p14:creationId xmlns:p14="http://schemas.microsoft.com/office/powerpoint/2010/main" val="2808139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en-US" b="1" dirty="0">
              <a:solidFill>
                <a:schemeClr val="tx2">
                  <a:lumMod val="60000"/>
                  <a:lumOff val="40000"/>
                </a:schemeClr>
              </a:solidFill>
              <a:latin typeface="Futura-Bold"/>
              <a:cs typeface="Futura-Bold"/>
            </a:endParaRP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47</a:t>
            </a:fld>
            <a:endParaRPr lang="en-US" altLang="en-US" dirty="0">
              <a:solidFill>
                <a:srgbClr val="898989"/>
              </a:solidFill>
            </a:endParaRPr>
          </a:p>
        </p:txBody>
      </p:sp>
      <p:sp>
        <p:nvSpPr>
          <p:cNvPr id="2" name="Content Placeholder 1"/>
          <p:cNvSpPr>
            <a:spLocks noGrp="1"/>
          </p:cNvSpPr>
          <p:nvPr>
            <p:ph idx="1"/>
          </p:nvPr>
        </p:nvSpPr>
        <p:spPr>
          <a:xfrm>
            <a:off x="457200" y="985837"/>
            <a:ext cx="8229600" cy="4525963"/>
          </a:xfrm>
        </p:spPr>
        <p:txBody>
          <a:bodyPr/>
          <a:lstStyle/>
          <a:p>
            <a:pPr marL="0" indent="0">
              <a:buNone/>
            </a:pPr>
            <a:r>
              <a:rPr lang="en-US" sz="2400" b="1" dirty="0"/>
              <a:t>The initial revaluation</a:t>
            </a:r>
          </a:p>
          <a:p>
            <a:pPr marL="0" indent="0">
              <a:buNone/>
            </a:pPr>
            <a:endParaRPr lang="en-US" sz="2400" b="1" dirty="0"/>
          </a:p>
          <a:p>
            <a:pPr marL="0" indent="0">
              <a:buNone/>
            </a:pPr>
            <a:r>
              <a:rPr lang="en-US" sz="2400" b="1" dirty="0"/>
              <a:t>Simple Formula:</a:t>
            </a:r>
            <a:endParaRPr lang="en-US" sz="2400" dirty="0"/>
          </a:p>
        </p:txBody>
      </p:sp>
      <p:graphicFrame>
        <p:nvGraphicFramePr>
          <p:cNvPr id="11" name="Table 10"/>
          <p:cNvGraphicFramePr>
            <a:graphicFrameLocks noGrp="1"/>
          </p:cNvGraphicFramePr>
          <p:nvPr/>
        </p:nvGraphicFramePr>
        <p:xfrm>
          <a:off x="806822" y="2797493"/>
          <a:ext cx="7197352" cy="2240280"/>
        </p:xfrm>
        <a:graphic>
          <a:graphicData uri="http://schemas.openxmlformats.org/drawingml/2006/table">
            <a:tbl>
              <a:tblPr/>
              <a:tblGrid>
                <a:gridCol w="3598676">
                  <a:extLst>
                    <a:ext uri="{9D8B030D-6E8A-4147-A177-3AD203B41FA5}">
                      <a16:colId xmlns:a16="http://schemas.microsoft.com/office/drawing/2014/main" val="20000"/>
                    </a:ext>
                  </a:extLst>
                </a:gridCol>
                <a:gridCol w="3598676">
                  <a:extLst>
                    <a:ext uri="{9D8B030D-6E8A-4147-A177-3AD203B41FA5}">
                      <a16:colId xmlns:a16="http://schemas.microsoft.com/office/drawing/2014/main" val="20001"/>
                    </a:ext>
                  </a:extLst>
                </a:gridCol>
              </a:tblGrid>
              <a:tr h="0">
                <a:tc>
                  <a:txBody>
                    <a:bodyPr/>
                    <a:lstStyle/>
                    <a:p>
                      <a:pPr algn="l"/>
                      <a:r>
                        <a:rPr lang="en-US" dirty="0">
                          <a:effectLst/>
                        </a:rPr>
                        <a:t>Carrying amount (NBV)</a:t>
                      </a:r>
                      <a:r>
                        <a:rPr lang="en-US" baseline="0" dirty="0">
                          <a:effectLst/>
                        </a:rPr>
                        <a:t> </a:t>
                      </a:r>
                      <a:r>
                        <a:rPr lang="en-US" dirty="0">
                          <a:effectLst/>
                        </a:rPr>
                        <a:t>of non-current asset at revaluation date</a:t>
                      </a:r>
                    </a:p>
                  </a:txBody>
                  <a:tcPr marL="95250" marR="95250" marT="190500" marB="190500" anchor="ctr">
                    <a:lnL>
                      <a:noFill/>
                    </a:lnL>
                    <a:lnR>
                      <a:noFill/>
                    </a:lnR>
                    <a:lnT>
                      <a:noFill/>
                    </a:lnT>
                    <a:lnB>
                      <a:noFill/>
                    </a:lnB>
                    <a:solidFill>
                      <a:srgbClr val="FAFAFA"/>
                    </a:solidFill>
                  </a:tcPr>
                </a:tc>
                <a:tc>
                  <a:txBody>
                    <a:bodyPr/>
                    <a:lstStyle/>
                    <a:p>
                      <a:pPr algn="l"/>
                      <a:r>
                        <a:rPr lang="en-US" dirty="0">
                          <a:effectLst/>
                        </a:rPr>
                        <a:t>X</a:t>
                      </a:r>
                    </a:p>
                  </a:txBody>
                  <a:tcPr marL="95250" marR="95250" marT="190500" marB="190500" anchor="ctr">
                    <a:lnL>
                      <a:noFill/>
                    </a:lnL>
                    <a:lnR>
                      <a:noFill/>
                    </a:lnR>
                    <a:lnT>
                      <a:noFill/>
                    </a:lnT>
                    <a:lnB>
                      <a:noFill/>
                    </a:lnB>
                    <a:solidFill>
                      <a:srgbClr val="FAFAFA"/>
                    </a:solidFill>
                  </a:tcPr>
                </a:tc>
                <a:extLst>
                  <a:ext uri="{0D108BD9-81ED-4DB2-BD59-A6C34878D82A}">
                    <a16:rowId xmlns:a16="http://schemas.microsoft.com/office/drawing/2014/main" val="10000"/>
                  </a:ext>
                </a:extLst>
              </a:tr>
              <a:tr h="0">
                <a:tc>
                  <a:txBody>
                    <a:bodyPr/>
                    <a:lstStyle/>
                    <a:p>
                      <a:pPr algn="l"/>
                      <a:r>
                        <a:rPr lang="en-US" dirty="0">
                          <a:effectLst/>
                        </a:rPr>
                        <a:t>Valuation of non-current asset</a:t>
                      </a:r>
                    </a:p>
                  </a:txBody>
                  <a:tcPr marL="95250" marR="95250" marT="190500" marB="190500" anchor="ctr">
                    <a:lnL>
                      <a:noFill/>
                    </a:lnL>
                    <a:lnR>
                      <a:noFill/>
                    </a:lnR>
                    <a:lnT>
                      <a:noFill/>
                    </a:lnT>
                    <a:lnB>
                      <a:noFill/>
                    </a:lnB>
                    <a:solidFill>
                      <a:srgbClr val="FFFFFF"/>
                    </a:solidFill>
                  </a:tcPr>
                </a:tc>
                <a:tc>
                  <a:txBody>
                    <a:bodyPr/>
                    <a:lstStyle/>
                    <a:p>
                      <a:pPr algn="l"/>
                      <a:r>
                        <a:rPr lang="en-US" u="sng" dirty="0">
                          <a:effectLst/>
                        </a:rPr>
                        <a:t>X</a:t>
                      </a:r>
                      <a:endParaRPr lang="en-US" dirty="0">
                        <a:effectLst/>
                      </a:endParaRPr>
                    </a:p>
                  </a:txBody>
                  <a:tcPr marL="95250" marR="95250" marT="190500" marB="190500"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l"/>
                      <a:r>
                        <a:rPr lang="en-US" dirty="0">
                          <a:effectLst/>
                        </a:rPr>
                        <a:t>Difference = gain or loss revaluation</a:t>
                      </a:r>
                    </a:p>
                  </a:txBody>
                  <a:tcPr marL="95250" marR="95250" marT="190500" marB="190500" anchor="ctr">
                    <a:lnL>
                      <a:noFill/>
                    </a:lnL>
                    <a:lnR>
                      <a:noFill/>
                    </a:lnR>
                    <a:lnT>
                      <a:noFill/>
                    </a:lnT>
                    <a:lnB>
                      <a:noFill/>
                    </a:lnB>
                    <a:solidFill>
                      <a:srgbClr val="FAFAFA"/>
                    </a:solidFill>
                  </a:tcPr>
                </a:tc>
                <a:tc>
                  <a:txBody>
                    <a:bodyPr/>
                    <a:lstStyle/>
                    <a:p>
                      <a:pPr algn="l"/>
                      <a:r>
                        <a:rPr lang="en-US" b="1" u="sng" dirty="0">
                          <a:effectLst/>
                        </a:rPr>
                        <a:t>X</a:t>
                      </a:r>
                      <a:endParaRPr lang="en-US" dirty="0">
                        <a:effectLst/>
                      </a:endParaRPr>
                    </a:p>
                  </a:txBody>
                  <a:tcPr marL="95250" marR="95250" marT="190500" marB="190500" anchor="ctr">
                    <a:lnL>
                      <a:noFill/>
                    </a:lnL>
                    <a:lnR>
                      <a:noFill/>
                    </a:lnR>
                    <a:lnT>
                      <a:noFill/>
                    </a:lnT>
                    <a:lnB>
                      <a:noFill/>
                    </a:lnB>
                    <a:solidFill>
                      <a:srgbClr val="FAFAFA"/>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2657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457200" y="288131"/>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ACCOUNTING for REVALUATION GAIN</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48</a:t>
            </a:fld>
            <a:endParaRPr lang="en-US" altLang="en-US" dirty="0">
              <a:solidFill>
                <a:srgbClr val="898989"/>
              </a:solidFill>
            </a:endParaRPr>
          </a:p>
        </p:txBody>
      </p:sp>
      <p:sp>
        <p:nvSpPr>
          <p:cNvPr id="2" name="Content Placeholder 1"/>
          <p:cNvSpPr>
            <a:spLocks noGrp="1"/>
          </p:cNvSpPr>
          <p:nvPr>
            <p:ph idx="1"/>
          </p:nvPr>
        </p:nvSpPr>
        <p:spPr>
          <a:xfrm>
            <a:off x="457200" y="985837"/>
            <a:ext cx="8229600" cy="4525963"/>
          </a:xfrm>
        </p:spPr>
        <p:txBody>
          <a:bodyPr/>
          <a:lstStyle/>
          <a:p>
            <a:pPr marL="0" indent="0">
              <a:buNone/>
            </a:pPr>
            <a:r>
              <a:rPr lang="en-US" sz="1800" dirty="0"/>
              <a:t>A gain on revaluation is always recognised in equity, under a revaluation reserve (unless the gain reverse’s revaluation losses on the same asset that were previously recognised in the income statement – in this instance the gain is to be shown in the income statement).</a:t>
            </a:r>
          </a:p>
          <a:p>
            <a:pPr marL="0" indent="0">
              <a:buNone/>
            </a:pPr>
            <a:endParaRPr lang="en-US" sz="1800" dirty="0"/>
          </a:p>
          <a:p>
            <a:pPr marL="0" indent="0">
              <a:buNone/>
            </a:pPr>
            <a:r>
              <a:rPr lang="en-US" sz="1800" dirty="0"/>
              <a:t>This is shown is the </a:t>
            </a:r>
            <a:r>
              <a:rPr lang="en-US" sz="2000" b="1" dirty="0"/>
              <a:t>statement of changes in equity</a:t>
            </a:r>
            <a:r>
              <a:rPr lang="en-US" sz="1800" dirty="0"/>
              <a:t>.</a:t>
            </a:r>
          </a:p>
          <a:p>
            <a:pPr marL="0" indent="0">
              <a:buNone/>
            </a:pPr>
            <a:endParaRPr lang="en-US" sz="1800" dirty="0"/>
          </a:p>
          <a:p>
            <a:pPr marL="0" indent="0">
              <a:buNone/>
            </a:pPr>
            <a:r>
              <a:rPr lang="en-US" sz="1800" dirty="0"/>
              <a:t>The revaluation gain is known as an unrealised gain which later becomes realised when the asset is disposed of (derecognised).</a:t>
            </a:r>
          </a:p>
          <a:p>
            <a:pPr marL="0" indent="0">
              <a:buNone/>
            </a:pPr>
            <a:endParaRPr lang="en-US" sz="1800" dirty="0"/>
          </a:p>
          <a:p>
            <a:pPr marL="0" indent="0">
              <a:buNone/>
            </a:pPr>
            <a:r>
              <a:rPr lang="en-US" sz="1800" b="1" u="sng" dirty="0"/>
              <a:t>Double entry:</a:t>
            </a:r>
          </a:p>
          <a:p>
            <a:pPr marL="0" indent="0">
              <a:buNone/>
            </a:pPr>
            <a:r>
              <a:rPr lang="en-US" sz="1800" b="1" dirty="0"/>
              <a:t>Dr</a:t>
            </a:r>
            <a:r>
              <a:rPr lang="en-US" sz="1800" dirty="0"/>
              <a:t> Non-current asset cost (difference between valuation and original cost/valuation)</a:t>
            </a:r>
          </a:p>
          <a:p>
            <a:pPr marL="0" indent="0">
              <a:buNone/>
            </a:pPr>
            <a:r>
              <a:rPr lang="en-US" sz="1800" b="1" dirty="0"/>
              <a:t>Dr</a:t>
            </a:r>
            <a:r>
              <a:rPr lang="en-US" sz="1800" dirty="0"/>
              <a:t> Accumulated depreciation (with any historical cost accumulated depreciation)</a:t>
            </a:r>
          </a:p>
          <a:p>
            <a:pPr marL="0" indent="0">
              <a:buNone/>
            </a:pPr>
            <a:r>
              <a:rPr lang="en-US" sz="1800" b="1" dirty="0"/>
              <a:t>Cr</a:t>
            </a:r>
            <a:r>
              <a:rPr lang="en-US" sz="1800" dirty="0"/>
              <a:t> 				Revaluation reserve (gain on revaluation)</a:t>
            </a:r>
          </a:p>
          <a:p>
            <a:pPr marL="0" indent="0">
              <a:buNone/>
            </a:pPr>
            <a:endParaRPr lang="en-US" sz="1800" dirty="0"/>
          </a:p>
        </p:txBody>
      </p:sp>
    </p:spTree>
    <p:extLst>
      <p:ext uri="{BB962C8B-B14F-4D97-AF65-F5344CB8AC3E}">
        <p14:creationId xmlns:p14="http://schemas.microsoft.com/office/powerpoint/2010/main" val="2583076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958975" y="2106613"/>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REVALUATION GAIN</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49</a:t>
            </a:fld>
            <a:endParaRPr lang="en-US" altLang="en-US" dirty="0">
              <a:solidFill>
                <a:srgbClr val="898989"/>
              </a:solidFill>
            </a:endParaRPr>
          </a:p>
        </p:txBody>
      </p:sp>
      <p:sp>
        <p:nvSpPr>
          <p:cNvPr id="2" name="Content Placeholder 1"/>
          <p:cNvSpPr>
            <a:spLocks noGrp="1"/>
          </p:cNvSpPr>
          <p:nvPr>
            <p:ph idx="1"/>
          </p:nvPr>
        </p:nvSpPr>
        <p:spPr>
          <a:xfrm>
            <a:off x="928688" y="985837"/>
            <a:ext cx="7758112" cy="4525963"/>
          </a:xfrm>
        </p:spPr>
        <p:txBody>
          <a:bodyPr/>
          <a:lstStyle/>
          <a:p>
            <a:pPr marL="0" indent="0">
              <a:buNone/>
            </a:pPr>
            <a:r>
              <a:rPr lang="en-US" sz="2400" dirty="0"/>
              <a:t>A company purchased a building on 1 April 20X1 for </a:t>
            </a:r>
            <a:r>
              <a:rPr lang="en-US" sz="2400" dirty="0">
                <a:highlight>
                  <a:srgbClr val="FFFF00"/>
                </a:highlight>
              </a:rPr>
              <a:t>$100,000</a:t>
            </a:r>
            <a:r>
              <a:rPr lang="en-US" sz="2400" dirty="0"/>
              <a:t>. The asset had a useful life at that date of </a:t>
            </a:r>
            <a:r>
              <a:rPr lang="en-US" sz="2400" dirty="0">
                <a:highlight>
                  <a:srgbClr val="FFFF00"/>
                </a:highlight>
              </a:rPr>
              <a:t>40 years</a:t>
            </a:r>
            <a:r>
              <a:rPr lang="en-US" sz="2400" dirty="0"/>
              <a:t>. On 1 April 20X3 the company revalued the building to its current fair value of </a:t>
            </a:r>
            <a:r>
              <a:rPr lang="en-US" sz="2400" dirty="0">
                <a:highlight>
                  <a:srgbClr val="FFFF00"/>
                </a:highlight>
              </a:rPr>
              <a:t>$120,000</a:t>
            </a:r>
            <a:r>
              <a:rPr lang="en-US" sz="2400" dirty="0"/>
              <a:t>.</a:t>
            </a:r>
          </a:p>
          <a:p>
            <a:pPr marL="0" indent="0">
              <a:buNone/>
            </a:pPr>
            <a:endParaRPr lang="en-US" sz="2400" dirty="0"/>
          </a:p>
          <a:p>
            <a:pPr marL="0" indent="0">
              <a:buNone/>
            </a:pPr>
            <a:endParaRPr lang="en-US" sz="2400" dirty="0"/>
          </a:p>
        </p:txBody>
      </p:sp>
      <p:sp>
        <p:nvSpPr>
          <p:cNvPr id="10" name="Content Placeholder 9"/>
          <p:cNvSpPr txBox="1">
            <a:spLocks/>
          </p:cNvSpPr>
          <p:nvPr/>
        </p:nvSpPr>
        <p:spPr bwMode="auto">
          <a:xfrm>
            <a:off x="928688" y="2673964"/>
            <a:ext cx="7632140" cy="1520416"/>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
        <p:nvSpPr>
          <p:cNvPr id="4" name="TextBox 3">
            <a:extLst>
              <a:ext uri="{FF2B5EF4-FFF2-40B4-BE49-F238E27FC236}">
                <a16:creationId xmlns:a16="http://schemas.microsoft.com/office/drawing/2014/main" id="{47CE357B-D29F-A1FB-BC1C-E813882715AE}"/>
              </a:ext>
            </a:extLst>
          </p:cNvPr>
          <p:cNvSpPr txBox="1"/>
          <p:nvPr/>
        </p:nvSpPr>
        <p:spPr>
          <a:xfrm>
            <a:off x="888125" y="2690336"/>
            <a:ext cx="2011282" cy="1477328"/>
          </a:xfrm>
          <a:prstGeom prst="rect">
            <a:avLst/>
          </a:prstGeom>
          <a:noFill/>
        </p:spPr>
        <p:txBody>
          <a:bodyPr wrap="square" rtlCol="0">
            <a:spAutoFit/>
          </a:bodyPr>
          <a:lstStyle/>
          <a:p>
            <a:r>
              <a:rPr lang="en-MY" dirty="0"/>
              <a:t>1 April 20X1 </a:t>
            </a:r>
          </a:p>
          <a:p>
            <a:r>
              <a:rPr lang="en-MY" dirty="0"/>
              <a:t>Dr Building 100k</a:t>
            </a:r>
          </a:p>
          <a:p>
            <a:r>
              <a:rPr lang="en-MY" dirty="0"/>
              <a:t>Cr Bank 100k</a:t>
            </a:r>
          </a:p>
          <a:p>
            <a:endParaRPr lang="en-MY" dirty="0"/>
          </a:p>
          <a:p>
            <a:endParaRPr lang="en-MY" dirty="0"/>
          </a:p>
        </p:txBody>
      </p:sp>
      <p:sp>
        <p:nvSpPr>
          <p:cNvPr id="5" name="TextBox 4">
            <a:extLst>
              <a:ext uri="{FF2B5EF4-FFF2-40B4-BE49-F238E27FC236}">
                <a16:creationId xmlns:a16="http://schemas.microsoft.com/office/drawing/2014/main" id="{1028CEBC-94C8-C88B-278B-A26BED3BE115}"/>
              </a:ext>
            </a:extLst>
          </p:cNvPr>
          <p:cNvSpPr txBox="1"/>
          <p:nvPr/>
        </p:nvSpPr>
        <p:spPr>
          <a:xfrm>
            <a:off x="2790704" y="2673964"/>
            <a:ext cx="2111173" cy="923330"/>
          </a:xfrm>
          <a:prstGeom prst="rect">
            <a:avLst/>
          </a:prstGeom>
          <a:noFill/>
        </p:spPr>
        <p:txBody>
          <a:bodyPr wrap="square" rtlCol="0">
            <a:spAutoFit/>
          </a:bodyPr>
          <a:lstStyle/>
          <a:p>
            <a:r>
              <a:rPr lang="en-MY" dirty="0"/>
              <a:t>31 March 20X2</a:t>
            </a:r>
          </a:p>
          <a:p>
            <a:r>
              <a:rPr lang="en-MY" dirty="0"/>
              <a:t>Dr Dep. 2500</a:t>
            </a:r>
          </a:p>
          <a:p>
            <a:r>
              <a:rPr lang="en-MY" dirty="0"/>
              <a:t>Cr Acc. Dep. 2500</a:t>
            </a:r>
          </a:p>
        </p:txBody>
      </p:sp>
      <p:sp>
        <p:nvSpPr>
          <p:cNvPr id="7" name="TextBox 6">
            <a:extLst>
              <a:ext uri="{FF2B5EF4-FFF2-40B4-BE49-F238E27FC236}">
                <a16:creationId xmlns:a16="http://schemas.microsoft.com/office/drawing/2014/main" id="{81E9FD2D-858C-2A69-EC7F-D7DB5C076EBF}"/>
              </a:ext>
            </a:extLst>
          </p:cNvPr>
          <p:cNvSpPr txBox="1"/>
          <p:nvPr/>
        </p:nvSpPr>
        <p:spPr>
          <a:xfrm>
            <a:off x="4942440" y="2690336"/>
            <a:ext cx="2138795" cy="923330"/>
          </a:xfrm>
          <a:prstGeom prst="rect">
            <a:avLst/>
          </a:prstGeom>
          <a:noFill/>
        </p:spPr>
        <p:txBody>
          <a:bodyPr wrap="square" rtlCol="0">
            <a:spAutoFit/>
          </a:bodyPr>
          <a:lstStyle/>
          <a:p>
            <a:r>
              <a:rPr lang="en-MY" dirty="0"/>
              <a:t>31 March 20X3</a:t>
            </a:r>
          </a:p>
          <a:p>
            <a:r>
              <a:rPr lang="en-MY" dirty="0"/>
              <a:t>Dr Dep 2500</a:t>
            </a:r>
          </a:p>
          <a:p>
            <a:r>
              <a:rPr lang="en-MY" dirty="0"/>
              <a:t>Cr Acc. Dep 2500</a:t>
            </a:r>
          </a:p>
        </p:txBody>
      </p:sp>
    </p:spTree>
    <p:extLst>
      <p:ext uri="{BB962C8B-B14F-4D97-AF65-F5344CB8AC3E}">
        <p14:creationId xmlns:p14="http://schemas.microsoft.com/office/powerpoint/2010/main" val="385913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109571" name="Content Placeholder 2"/>
          <p:cNvSpPr>
            <a:spLocks noGrp="1"/>
          </p:cNvSpPr>
          <p:nvPr>
            <p:ph idx="4294967295"/>
          </p:nvPr>
        </p:nvSpPr>
        <p:spPr>
          <a:xfrm>
            <a:off x="1023938" y="1627188"/>
            <a:ext cx="6716712" cy="3683000"/>
          </a:xfrm>
        </p:spPr>
        <p:txBody>
          <a:bodyPr/>
          <a:lstStyle/>
          <a:p>
            <a:pPr marL="0" indent="0">
              <a:buFont typeface="Arial" panose="020B0604020202020204" pitchFamily="34" charset="0"/>
              <a:buNone/>
            </a:pPr>
            <a:r>
              <a:rPr lang="en-MY" altLang="en-US" sz="2000" b="1">
                <a:solidFill>
                  <a:srgbClr val="000000"/>
                </a:solidFill>
                <a:ea typeface="Futura Book"/>
                <a:cs typeface="Futura Book"/>
              </a:rPr>
              <a:t>EXAMPLES</a:t>
            </a:r>
            <a:endParaRPr lang="en-GB" altLang="en-US" sz="2000" b="1">
              <a:solidFill>
                <a:srgbClr val="000000"/>
              </a:solidFill>
              <a:ea typeface="Futura Book"/>
              <a:cs typeface="Futura Book"/>
            </a:endParaRPr>
          </a:p>
          <a:p>
            <a:pPr marL="0" indent="0"/>
            <a:r>
              <a:rPr lang="en-GB" altLang="en-US" sz="2000">
                <a:solidFill>
                  <a:srgbClr val="000000"/>
                </a:solidFill>
                <a:ea typeface="Futura Book"/>
                <a:cs typeface="Futura Book"/>
              </a:rPr>
              <a:t>Land</a:t>
            </a:r>
          </a:p>
          <a:p>
            <a:pPr marL="0" indent="0"/>
            <a:r>
              <a:rPr lang="en-GB" altLang="en-US" sz="2000">
                <a:solidFill>
                  <a:srgbClr val="000000"/>
                </a:solidFill>
                <a:ea typeface="Futura Book"/>
                <a:cs typeface="Futura Book"/>
              </a:rPr>
              <a:t>Office Building</a:t>
            </a:r>
          </a:p>
          <a:p>
            <a:pPr marL="0" indent="0"/>
            <a:r>
              <a:rPr lang="en-GB" altLang="en-US" sz="2000">
                <a:solidFill>
                  <a:srgbClr val="000000"/>
                </a:solidFill>
                <a:ea typeface="Futura Book"/>
                <a:cs typeface="Futura Book"/>
              </a:rPr>
              <a:t>Machinery</a:t>
            </a:r>
          </a:p>
          <a:p>
            <a:pPr marL="0" indent="0"/>
            <a:r>
              <a:rPr lang="en-MY" altLang="en-US" sz="2000">
                <a:solidFill>
                  <a:srgbClr val="000000"/>
                </a:solidFill>
                <a:ea typeface="Futura Book"/>
                <a:cs typeface="Futura Book"/>
              </a:rPr>
              <a:t>Motor Vehicles</a:t>
            </a:r>
            <a:endParaRPr lang="en-GB" altLang="en-US" sz="2000">
              <a:solidFill>
                <a:srgbClr val="000000"/>
              </a:solidFill>
              <a:ea typeface="Futura Book"/>
              <a:cs typeface="Futura Book"/>
            </a:endParaRPr>
          </a:p>
          <a:p>
            <a:pPr marL="0" indent="0"/>
            <a:r>
              <a:rPr lang="en-MY" altLang="en-US" sz="2000">
                <a:solidFill>
                  <a:srgbClr val="000000"/>
                </a:solidFill>
                <a:ea typeface="Futura Book"/>
                <a:cs typeface="Futura Book"/>
              </a:rPr>
              <a:t>Office equipment</a:t>
            </a:r>
          </a:p>
          <a:p>
            <a:pPr marL="0" indent="0"/>
            <a:r>
              <a:rPr lang="en-MY" altLang="en-US" sz="2000">
                <a:solidFill>
                  <a:srgbClr val="000000"/>
                </a:solidFill>
                <a:ea typeface="Futura Book"/>
                <a:cs typeface="Futura Book"/>
              </a:rPr>
              <a:t>Furniture &amp; Fittings</a:t>
            </a:r>
          </a:p>
          <a:p>
            <a:pPr marL="0" indent="0">
              <a:buFont typeface="Arial" panose="020B0604020202020204" pitchFamily="34" charset="0"/>
              <a:buNone/>
            </a:pPr>
            <a:endParaRPr lang="en-GB" altLang="en-US" sz="2000">
              <a:solidFill>
                <a:srgbClr val="000000"/>
              </a:solidFill>
              <a:ea typeface="Futura Book"/>
              <a:cs typeface="Futura Book"/>
            </a:endParaRPr>
          </a:p>
          <a:p>
            <a:pPr marL="0" indent="0"/>
            <a:endParaRPr lang="en-GB" altLang="en-US" sz="2000">
              <a:solidFill>
                <a:srgbClr val="000000"/>
              </a:solidFill>
              <a:ea typeface="Futura Book"/>
              <a:cs typeface="Futura Book"/>
            </a:endParaRPr>
          </a:p>
        </p:txBody>
      </p:sp>
      <p:sp>
        <p:nvSpPr>
          <p:cNvPr id="109572"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PROPERTY, PLANT AND EQUIPMENT</a:t>
            </a:r>
          </a:p>
        </p:txBody>
      </p:sp>
      <p:sp>
        <p:nvSpPr>
          <p:cNvPr id="109574"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109575"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76"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txBox="1">
            <a:spLocks noGrp="1"/>
          </p:cNvSpPr>
          <p:nvPr/>
        </p:nvSpPr>
        <p:spPr>
          <a:xfrm>
            <a:off x="6553200" y="6356350"/>
            <a:ext cx="2133600" cy="365125"/>
          </a:xfrm>
          <a:prstGeom prst="rect">
            <a:avLst/>
          </a:prstGeom>
          <a:noFill/>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a:fld id="{09454AB2-78D8-4E8E-B00A-F83AE13FC762}" type="slidenum">
              <a:rPr lang="en-US" altLang="en-US" sz="1200">
                <a:solidFill>
                  <a:srgbClr val="898989"/>
                </a:solidFill>
              </a:rPr>
              <a:pPr algn="r"/>
              <a:t>5</a:t>
            </a:fld>
            <a:endParaRPr lang="en-US" altLang="en-US" sz="1200">
              <a:solidFill>
                <a:srgbClr val="898989"/>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457200" y="274638"/>
            <a:ext cx="799306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ACCOUNTING for REVALUATION LOSS</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50</a:t>
            </a:fld>
            <a:endParaRPr lang="en-US" altLang="en-US" dirty="0">
              <a:solidFill>
                <a:srgbClr val="898989"/>
              </a:solidFill>
            </a:endParaRPr>
          </a:p>
        </p:txBody>
      </p:sp>
      <p:sp>
        <p:nvSpPr>
          <p:cNvPr id="2" name="Content Placeholder 1"/>
          <p:cNvSpPr>
            <a:spLocks noGrp="1"/>
          </p:cNvSpPr>
          <p:nvPr>
            <p:ph idx="1"/>
          </p:nvPr>
        </p:nvSpPr>
        <p:spPr>
          <a:xfrm>
            <a:off x="578224" y="985837"/>
            <a:ext cx="7651376" cy="4525963"/>
          </a:xfrm>
        </p:spPr>
        <p:txBody>
          <a:bodyPr/>
          <a:lstStyle/>
          <a:p>
            <a:pPr marL="0" indent="0">
              <a:buNone/>
            </a:pPr>
            <a:r>
              <a:rPr lang="en-US" sz="2000" b="1" dirty="0"/>
              <a:t>Revaluation losses </a:t>
            </a:r>
            <a:endParaRPr lang="en-US" sz="2000" dirty="0"/>
          </a:p>
          <a:p>
            <a:r>
              <a:rPr lang="en-US" sz="2000" dirty="0"/>
              <a:t>A revaluation loss should be charged against any related revaluation surplus to the extent that the decrease does not exceed the amount held in the revaluation surplus in respect of the same asset. Any additional loss must be charged as an expense in the statement of profit or loss.</a:t>
            </a:r>
          </a:p>
          <a:p>
            <a:endParaRPr lang="en-US" sz="2000" dirty="0"/>
          </a:p>
          <a:p>
            <a:pPr marL="0" indent="0">
              <a:buNone/>
            </a:pPr>
            <a:r>
              <a:rPr lang="en-US" sz="2000" dirty="0"/>
              <a:t>Double entry:</a:t>
            </a:r>
          </a:p>
          <a:p>
            <a:pPr marL="0" indent="0">
              <a:buNone/>
            </a:pPr>
            <a:r>
              <a:rPr lang="en-US" sz="2000" b="1" dirty="0"/>
              <a:t>Dr</a:t>
            </a:r>
            <a:r>
              <a:rPr lang="en-US" sz="2000" dirty="0"/>
              <a:t> Revaluation reserve (to maximum of original gain, if there is any)</a:t>
            </a:r>
          </a:p>
          <a:p>
            <a:pPr marL="0" indent="0">
              <a:buNone/>
            </a:pPr>
            <a:r>
              <a:rPr lang="en-US" sz="2000" b="1" dirty="0"/>
              <a:t>Dr</a:t>
            </a:r>
            <a:r>
              <a:rPr lang="en-US" sz="2000" dirty="0"/>
              <a:t> Statement of Profit and Loss (P/L) (any residual loss)</a:t>
            </a:r>
          </a:p>
          <a:p>
            <a:pPr marL="0" indent="0">
              <a:buNone/>
            </a:pPr>
            <a:r>
              <a:rPr lang="en-US" sz="2000" b="1" dirty="0"/>
              <a:t>Cr</a:t>
            </a:r>
            <a:r>
              <a:rPr lang="en-US" sz="2000" dirty="0"/>
              <a:t> Non-current asset (loss on revaluation)</a:t>
            </a:r>
          </a:p>
          <a:p>
            <a:pPr marL="0" indent="0">
              <a:buNone/>
            </a:pPr>
            <a:endParaRPr lang="en-US" sz="2000" dirty="0"/>
          </a:p>
        </p:txBody>
      </p:sp>
    </p:spTree>
    <p:extLst>
      <p:ext uri="{BB962C8B-B14F-4D97-AF65-F5344CB8AC3E}">
        <p14:creationId xmlns:p14="http://schemas.microsoft.com/office/powerpoint/2010/main" val="4186257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686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PRACTICE REVALUATION LOSS</a:t>
            </a:r>
          </a:p>
        </p:txBody>
      </p:sp>
      <p:sp>
        <p:nvSpPr>
          <p:cNvPr id="3686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687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2AB4997-B038-4C5D-A9B9-96A0DF640A22}" type="slidenum">
              <a:rPr lang="en-US" altLang="en-US">
                <a:solidFill>
                  <a:srgbClr val="898989"/>
                </a:solidFill>
              </a:rPr>
              <a:pPr/>
              <a:t>51</a:t>
            </a:fld>
            <a:endParaRPr lang="en-US" altLang="en-US" dirty="0">
              <a:solidFill>
                <a:srgbClr val="898989"/>
              </a:solidFill>
            </a:endParaRPr>
          </a:p>
        </p:txBody>
      </p:sp>
      <p:sp>
        <p:nvSpPr>
          <p:cNvPr id="2" name="Content Placeholder 1"/>
          <p:cNvSpPr>
            <a:spLocks noGrp="1"/>
          </p:cNvSpPr>
          <p:nvPr>
            <p:ph idx="1"/>
          </p:nvPr>
        </p:nvSpPr>
        <p:spPr>
          <a:xfrm>
            <a:off x="928688" y="985837"/>
            <a:ext cx="7758112" cy="4525963"/>
          </a:xfrm>
        </p:spPr>
        <p:txBody>
          <a:bodyPr/>
          <a:lstStyle/>
          <a:p>
            <a:pPr marL="0" indent="0">
              <a:buNone/>
            </a:pPr>
            <a:r>
              <a:rPr lang="en-US" sz="2400" dirty="0"/>
              <a:t>The carrying amount of Miao Sdn Bhd ’s property at the end of the year amounted to $108,000. On this date the property was revalued and was deemed to have a fair value of $95,000. The balance on the revaluation surplus relating to the original gain of the property was $10,000.</a:t>
            </a:r>
          </a:p>
        </p:txBody>
      </p:sp>
      <p:sp>
        <p:nvSpPr>
          <p:cNvPr id="10" name="Content Placeholder 9"/>
          <p:cNvSpPr txBox="1">
            <a:spLocks/>
          </p:cNvSpPr>
          <p:nvPr/>
        </p:nvSpPr>
        <p:spPr bwMode="auto">
          <a:xfrm>
            <a:off x="928688" y="3505405"/>
            <a:ext cx="7632140" cy="1224951"/>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lvl1pPr marL="342900" indent="-342900" algn="l" defTabSz="457200" rtl="0" fontAlgn="base">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defTabSz="457200" rtl="0" fontAlgn="base">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defTabSz="457200" rtl="0" fontAlgn="base">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defTabSz="457200" rtl="0" fontAlgn="base">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dk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dk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dk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dk1"/>
                </a:solidFill>
                <a:latin typeface="+mn-lt"/>
                <a:ea typeface="+mn-ea"/>
                <a:cs typeface="+mn-cs"/>
              </a:defRPr>
            </a:lvl9pPr>
          </a:lstStyle>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a:p>
            <a:pPr marL="0" indent="0">
              <a:buFont typeface="Arial" panose="020B0604020202020204" pitchFamily="34" charset="0"/>
              <a:buNone/>
            </a:pPr>
            <a:endParaRPr lang="en-US" sz="1600" dirty="0"/>
          </a:p>
        </p:txBody>
      </p:sp>
    </p:spTree>
    <p:extLst>
      <p:ext uri="{BB962C8B-B14F-4D97-AF65-F5344CB8AC3E}">
        <p14:creationId xmlns:p14="http://schemas.microsoft.com/office/powerpoint/2010/main" val="14720014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34819"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dirty="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endParaRPr lang="en-US" b="1" dirty="0">
              <a:solidFill>
                <a:schemeClr val="tx2">
                  <a:lumMod val="60000"/>
                  <a:lumOff val="40000"/>
                </a:schemeClr>
              </a:solidFill>
              <a:latin typeface="Futura-Bold"/>
              <a:cs typeface="Futura-Bold"/>
            </a:endParaRPr>
          </a:p>
        </p:txBody>
      </p:sp>
      <p:sp>
        <p:nvSpPr>
          <p:cNvPr id="34821"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dirty="0">
                <a:solidFill>
                  <a:schemeClr val="bg1"/>
                </a:solidFill>
                <a:latin typeface="L Futura Light"/>
                <a:ea typeface="L Futura Light"/>
                <a:cs typeface="L Futura Light"/>
              </a:rPr>
              <a:t>SEGi University &amp; Colleges. All rights reserved.</a:t>
            </a:r>
          </a:p>
        </p:txBody>
      </p:sp>
      <p:pic>
        <p:nvPicPr>
          <p:cNvPr id="34822"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1F5182C-0961-4A59-9889-97288737DA61}" type="slidenum">
              <a:rPr lang="en-US" altLang="en-US">
                <a:solidFill>
                  <a:srgbClr val="898989"/>
                </a:solidFill>
              </a:rPr>
              <a:pPr/>
              <a:t>52</a:t>
            </a:fld>
            <a:endParaRPr lang="en-US" altLang="en-US" dirty="0">
              <a:solidFill>
                <a:srgbClr val="898989"/>
              </a:solidFill>
            </a:endParaRPr>
          </a:p>
        </p:txBody>
      </p:sp>
      <p:pic>
        <p:nvPicPr>
          <p:cNvPr id="34825" name="Picture 9"/>
          <p:cNvPicPr>
            <a:picLocks noGrp="1" noChangeAspect="1" noChangeArrowheads="1"/>
          </p:cNvPicPr>
          <p:nvPr>
            <p:ph idx="4294967295"/>
          </p:nvPr>
        </p:nvPicPr>
        <p:blipFill>
          <a:blip r:embed="rId5">
            <a:extLst>
              <a:ext uri="{28A0092B-C50C-407E-A947-70E740481C1C}">
                <a14:useLocalDpi xmlns:a14="http://schemas.microsoft.com/office/drawing/2010/main" val="0"/>
              </a:ext>
            </a:extLst>
          </a:blip>
          <a:srcRect/>
          <a:stretch>
            <a:fillRect/>
          </a:stretch>
        </p:blipFill>
        <p:spPr>
          <a:xfrm>
            <a:off x="308509" y="265113"/>
            <a:ext cx="8451316" cy="6403431"/>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84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417513" y="1479550"/>
            <a:ext cx="8002587" cy="4413250"/>
          </a:xfrm>
        </p:spPr>
        <p:txBody>
          <a:bodyPr>
            <a:normAutofit/>
          </a:bodyPr>
          <a:lstStyle/>
          <a:p>
            <a:pPr marL="0" indent="0">
              <a:buFont typeface="Arial" panose="020B0604020202020204" pitchFamily="34" charset="0"/>
              <a:buNone/>
            </a:pPr>
            <a:r>
              <a:rPr lang="en-US" altLang="en-US" sz="2800" b="1"/>
              <a:t>Recognition</a:t>
            </a:r>
          </a:p>
          <a:p>
            <a:pPr marL="0" indent="0"/>
            <a:r>
              <a:rPr lang="en-US" altLang="en-US" sz="2800"/>
              <a:t>Items of property, plant, and equipment should be recognised as assets when it is probable that:</a:t>
            </a:r>
          </a:p>
          <a:p>
            <a:pPr marL="0" indent="0">
              <a:buFont typeface="Arial" panose="020B0604020202020204" pitchFamily="34" charset="0"/>
              <a:buNone/>
            </a:pPr>
            <a:r>
              <a:rPr lang="en-US" altLang="en-US" sz="2800"/>
              <a:t>	-	it is probable that the future economic 					benefits associated with the asset will 					flow to the entity, and</a:t>
            </a:r>
          </a:p>
          <a:p>
            <a:pPr marL="0" indent="0">
              <a:buFont typeface="Arial" panose="020B0604020202020204" pitchFamily="34" charset="0"/>
              <a:buNone/>
            </a:pPr>
            <a:r>
              <a:rPr lang="en-US" altLang="en-US" sz="2800"/>
              <a:t>	-	the cost of the asset can be measured 					reliably.</a:t>
            </a:r>
          </a:p>
          <a:p>
            <a:pPr marL="0" indent="0">
              <a:buFont typeface="Arial" panose="020B0604020202020204" pitchFamily="34" charset="0"/>
              <a:buNone/>
            </a:pPr>
            <a:r>
              <a:rPr lang="en-US" altLang="en-US" sz="2800"/>
              <a:t>The above in line with ASSET definition.</a:t>
            </a:r>
          </a:p>
          <a:p>
            <a:pPr marL="0" indent="0">
              <a:buFont typeface="Arial" panose="020B0604020202020204" pitchFamily="34" charset="0"/>
              <a:buNone/>
            </a:pPr>
            <a:endParaRPr lang="en-US" altLang="en-US" sz="2800"/>
          </a:p>
          <a:p>
            <a:pPr marL="0" indent="0">
              <a:buFont typeface="Arial" panose="020B0604020202020204" pitchFamily="34" charset="0"/>
              <a:buNone/>
            </a:pPr>
            <a:endParaRPr lang="en-US" altLang="en-US" sz="2800">
              <a:latin typeface="Futura Book"/>
              <a:ea typeface="Futura Book"/>
              <a:cs typeface="Futura Book"/>
            </a:endParaRPr>
          </a:p>
        </p:txBody>
      </p:sp>
      <p:sp>
        <p:nvSpPr>
          <p:cNvPr id="21507"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314325" y="274638"/>
            <a:ext cx="8707438"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IAS 16, PROPERTY, PLANT &amp; EQUIPMENT</a:t>
            </a:r>
          </a:p>
        </p:txBody>
      </p:sp>
      <p:sp>
        <p:nvSpPr>
          <p:cNvPr id="21509"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1510"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858159D-8366-4457-8AA0-FB2C23E17F03}" type="slidenum">
              <a:rPr lang="en-US" altLang="en-US">
                <a:solidFill>
                  <a:srgbClr val="898989"/>
                </a:solidFill>
              </a:rPr>
              <a:pPr/>
              <a:t>6</a:t>
            </a:fld>
            <a:endParaRPr lang="en-US" altLang="en-US">
              <a:solidFill>
                <a:srgbClr val="89898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627188"/>
            <a:ext cx="6716712" cy="3683000"/>
          </a:xfrm>
        </p:spPr>
        <p:txBody>
          <a:bodyPr>
            <a:normAutofit lnSpcReduction="10000"/>
          </a:bodyPr>
          <a:lstStyle/>
          <a:p>
            <a:pPr marL="0" indent="0">
              <a:lnSpc>
                <a:spcPct val="80000"/>
              </a:lnSpc>
              <a:buFont typeface="Arial" panose="020B0604020202020204" pitchFamily="34" charset="0"/>
              <a:buNone/>
            </a:pPr>
            <a:r>
              <a:rPr lang="en-US" altLang="en-US" sz="2400" b="1" dirty="0"/>
              <a:t>Initial measurement</a:t>
            </a:r>
          </a:p>
          <a:p>
            <a:pPr marL="0" indent="0">
              <a:lnSpc>
                <a:spcPct val="80000"/>
              </a:lnSpc>
            </a:pPr>
            <a:r>
              <a:rPr lang="en-US" altLang="en-US" sz="2400" dirty="0"/>
              <a:t>An item of property, plant and equipment should initially be recorded at cost. </a:t>
            </a:r>
          </a:p>
          <a:p>
            <a:pPr marL="0" indent="0">
              <a:lnSpc>
                <a:spcPct val="80000"/>
              </a:lnSpc>
            </a:pPr>
            <a:endParaRPr lang="en-US" altLang="en-US" sz="2400" dirty="0"/>
          </a:p>
          <a:p>
            <a:pPr marL="0" indent="0">
              <a:lnSpc>
                <a:spcPct val="80000"/>
              </a:lnSpc>
            </a:pPr>
            <a:r>
              <a:rPr lang="en-US" altLang="en-US" sz="2400" dirty="0"/>
              <a:t>Cost includes all costs necessary to bring the asset to working condition for its intended use. This would include not only its original purchase price but also costs of site preparation, delivery and handling, installation, related professional fees for architects and engineers, and the estimated cost of dismantling and removing the asset and restoring the site</a:t>
            </a:r>
          </a:p>
          <a:p>
            <a:pPr marL="0" indent="0">
              <a:lnSpc>
                <a:spcPct val="80000"/>
              </a:lnSpc>
              <a:buFont typeface="Arial" panose="020B0604020202020204" pitchFamily="34" charset="0"/>
              <a:buNone/>
            </a:pPr>
            <a:endParaRPr lang="en-US" altLang="en-US" sz="2400" dirty="0">
              <a:latin typeface="Futura Book"/>
              <a:ea typeface="Futura Book"/>
              <a:cs typeface="Futura Book"/>
            </a:endParaRPr>
          </a:p>
        </p:txBody>
      </p:sp>
      <p:sp>
        <p:nvSpPr>
          <p:cNvPr id="22531"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PROPERTY, PLANT AND EQUIPMENT</a:t>
            </a:r>
          </a:p>
        </p:txBody>
      </p:sp>
      <p:sp>
        <p:nvSpPr>
          <p:cNvPr id="22533"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2534"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BE4DEC92-DEE9-4287-BEAE-1CB4211A61E0}" type="slidenum">
              <a:rPr lang="en-US" altLang="en-US">
                <a:solidFill>
                  <a:srgbClr val="898989"/>
                </a:solidFill>
              </a:rPr>
              <a:pPr/>
              <a:t>7</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627188"/>
            <a:ext cx="6716712" cy="3683000"/>
          </a:xfrm>
        </p:spPr>
        <p:txBody>
          <a:bodyPr>
            <a:normAutofit/>
          </a:bodyPr>
          <a:lstStyle/>
          <a:p>
            <a:pPr marL="0" indent="0">
              <a:lnSpc>
                <a:spcPct val="80000"/>
              </a:lnSpc>
              <a:buFont typeface="Arial" panose="020B0604020202020204" pitchFamily="34" charset="0"/>
              <a:buNone/>
            </a:pPr>
            <a:r>
              <a:rPr lang="en-US" altLang="en-US" sz="2400" b="1"/>
              <a:t>Measurement subsequent to initial recognition</a:t>
            </a:r>
          </a:p>
          <a:p>
            <a:pPr marL="0" indent="0">
              <a:lnSpc>
                <a:spcPct val="80000"/>
              </a:lnSpc>
              <a:buFont typeface="Arial" panose="020B0604020202020204" pitchFamily="34" charset="0"/>
              <a:buNone/>
            </a:pPr>
            <a:endParaRPr lang="en-US" altLang="en-US" sz="2400"/>
          </a:p>
          <a:p>
            <a:pPr marL="0" indent="0">
              <a:lnSpc>
                <a:spcPct val="80000"/>
              </a:lnSpc>
              <a:buFont typeface="Arial" panose="020B0604020202020204" pitchFamily="34" charset="0"/>
              <a:buNone/>
            </a:pPr>
            <a:r>
              <a:rPr lang="en-US" altLang="en-US" sz="2400"/>
              <a:t>TWO models:</a:t>
            </a:r>
          </a:p>
          <a:p>
            <a:pPr marL="0" indent="0">
              <a:lnSpc>
                <a:spcPct val="80000"/>
              </a:lnSpc>
              <a:buFont typeface="Arial" panose="020B0604020202020204" pitchFamily="34" charset="0"/>
              <a:buNone/>
            </a:pPr>
            <a:r>
              <a:rPr lang="en-US" altLang="en-US" sz="2400" b="1"/>
              <a:t>Cost model.</a:t>
            </a:r>
            <a:r>
              <a:rPr lang="en-US" altLang="en-US" sz="2400"/>
              <a:t> The asset is carried at cost less </a:t>
            </a:r>
            <a:r>
              <a:rPr lang="en-US" altLang="en-US" sz="2400">
                <a:solidFill>
                  <a:srgbClr val="FF0000"/>
                </a:solidFill>
              </a:rPr>
              <a:t>accumulated depreciation </a:t>
            </a:r>
            <a:r>
              <a:rPr lang="en-US" altLang="en-US" sz="2400"/>
              <a:t>and </a:t>
            </a:r>
            <a:r>
              <a:rPr lang="en-US" altLang="en-US" sz="2400">
                <a:solidFill>
                  <a:srgbClr val="FF0000"/>
                </a:solidFill>
              </a:rPr>
              <a:t>impairment.</a:t>
            </a:r>
            <a:r>
              <a:rPr lang="en-US" altLang="en-US" sz="2400"/>
              <a:t> </a:t>
            </a:r>
          </a:p>
          <a:p>
            <a:pPr marL="0" indent="0">
              <a:lnSpc>
                <a:spcPct val="80000"/>
              </a:lnSpc>
              <a:buFont typeface="Arial" panose="020B0604020202020204" pitchFamily="34" charset="0"/>
              <a:buNone/>
            </a:pPr>
            <a:endParaRPr lang="en-US" altLang="en-US" sz="2400" b="1"/>
          </a:p>
          <a:p>
            <a:pPr marL="0" indent="0">
              <a:lnSpc>
                <a:spcPct val="80000"/>
              </a:lnSpc>
              <a:buFont typeface="Arial" panose="020B0604020202020204" pitchFamily="34" charset="0"/>
              <a:buNone/>
            </a:pPr>
            <a:r>
              <a:rPr lang="en-US" altLang="en-US" sz="2400" b="1"/>
              <a:t>Revaluation model.</a:t>
            </a:r>
            <a:r>
              <a:rPr lang="en-US" altLang="en-US" sz="2400"/>
              <a:t> The asset is carried at a revalued amount, being its fair value at the date of </a:t>
            </a:r>
            <a:r>
              <a:rPr lang="en-US" altLang="en-US" sz="2400">
                <a:solidFill>
                  <a:srgbClr val="FF0000"/>
                </a:solidFill>
              </a:rPr>
              <a:t>revaluation</a:t>
            </a:r>
            <a:r>
              <a:rPr lang="en-US" altLang="en-US" sz="2400"/>
              <a:t> less subsequent depreciation and impairment, provided that fair value can be measured reliably. (we will cover this separately)</a:t>
            </a:r>
          </a:p>
          <a:p>
            <a:pPr marL="0" indent="0">
              <a:lnSpc>
                <a:spcPct val="80000"/>
              </a:lnSpc>
              <a:buFont typeface="Arial" panose="020B0604020202020204" pitchFamily="34" charset="0"/>
              <a:buNone/>
            </a:pPr>
            <a:endParaRPr lang="en-US" altLang="en-US" sz="2400">
              <a:latin typeface="Futura Book"/>
              <a:ea typeface="Futura Book"/>
              <a:cs typeface="Futura Book"/>
            </a:endParaRPr>
          </a:p>
        </p:txBody>
      </p:sp>
      <p:sp>
        <p:nvSpPr>
          <p:cNvPr id="23555"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928688" y="274638"/>
            <a:ext cx="7758112" cy="660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PROPERTY, PLANT AND EQUIPMENT</a:t>
            </a:r>
          </a:p>
        </p:txBody>
      </p:sp>
      <p:sp>
        <p:nvSpPr>
          <p:cNvPr id="23557"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3558"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DC6F2C8-F392-4D2C-873F-50E2EEBAF95A}" type="slidenum">
              <a:rPr lang="en-US" altLang="en-US">
                <a:solidFill>
                  <a:srgbClr val="898989"/>
                </a:solidFill>
              </a:rPr>
              <a:pPr/>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958975" y="6430963"/>
            <a:ext cx="6962775" cy="203200"/>
          </a:xfrm>
          <a:prstGeom prst="rect">
            <a:avLst/>
          </a:prstGeom>
          <a:solidFill>
            <a:schemeClr val="accent5">
              <a:lumMod val="50000"/>
            </a:schemeClr>
          </a:solidFill>
        </p:spPr>
        <p:txBody>
          <a:bodyPr>
            <a:spAutoFit/>
          </a:bodyPr>
          <a:lstStyle/>
          <a:p>
            <a:pPr fontAlgn="auto">
              <a:spcBef>
                <a:spcPts val="0"/>
              </a:spcBef>
              <a:spcAft>
                <a:spcPts val="0"/>
              </a:spcAft>
              <a:defRPr/>
            </a:pPr>
            <a:endParaRPr lang="en-US" dirty="0">
              <a:latin typeface="+mn-lt"/>
              <a:cs typeface="+mn-cs"/>
            </a:endParaRPr>
          </a:p>
        </p:txBody>
      </p:sp>
      <p:sp>
        <p:nvSpPr>
          <p:cNvPr id="4" name="Content Placeholder 2"/>
          <p:cNvSpPr>
            <a:spLocks noGrp="1"/>
          </p:cNvSpPr>
          <p:nvPr>
            <p:ph idx="1"/>
          </p:nvPr>
        </p:nvSpPr>
        <p:spPr>
          <a:xfrm>
            <a:off x="1023938" y="1258888"/>
            <a:ext cx="6716712" cy="4252912"/>
          </a:xfrm>
        </p:spPr>
        <p:txBody>
          <a:bodyPr>
            <a:normAutofit fontScale="92500" lnSpcReduction="10000"/>
          </a:bodyPr>
          <a:lstStyle/>
          <a:p>
            <a:pPr>
              <a:lnSpc>
                <a:spcPct val="80000"/>
              </a:lnSpc>
              <a:buFont typeface="Arial" panose="020B0604020202020204" pitchFamily="34" charset="0"/>
              <a:buNone/>
            </a:pPr>
            <a:r>
              <a:rPr lang="en-US" altLang="en-US" sz="3300" b="1" dirty="0">
                <a:latin typeface="Futura Book"/>
                <a:ea typeface="Futura Book"/>
                <a:cs typeface="Futura Book"/>
              </a:rPr>
              <a:t>WHY need to do depreciation?</a:t>
            </a:r>
          </a:p>
          <a:p>
            <a:pPr marL="411480" lvl="1" indent="0">
              <a:buNone/>
            </a:pPr>
            <a:endParaRPr lang="en-US" sz="2000" dirty="0">
              <a:latin typeface="Futura Book"/>
            </a:endParaRPr>
          </a:p>
          <a:p>
            <a:pPr marL="0" lvl="1" indent="0">
              <a:buNone/>
            </a:pPr>
            <a:r>
              <a:rPr lang="en-MY" sz="2400" b="1" dirty="0"/>
              <a:t>Matching concept</a:t>
            </a:r>
          </a:p>
          <a:p>
            <a:pPr marL="411480" lvl="1" indent="0">
              <a:buNone/>
            </a:pPr>
            <a:r>
              <a:rPr lang="en-US" sz="2400" dirty="0"/>
              <a:t>Depreciation </a:t>
            </a:r>
            <a:r>
              <a:rPr lang="en-US" sz="2400" b="1" dirty="0"/>
              <a:t>matched</a:t>
            </a:r>
            <a:r>
              <a:rPr lang="en-US" sz="2400" dirty="0"/>
              <a:t> against economic benefits (revenue or cost savings) earned from the use of asset. </a:t>
            </a:r>
          </a:p>
          <a:p>
            <a:pPr marL="411480" lvl="1" indent="0">
              <a:buNone/>
            </a:pPr>
            <a:endParaRPr lang="en-US" sz="2400" dirty="0"/>
          </a:p>
          <a:p>
            <a:pPr marL="0" lvl="1" indent="0">
              <a:buNone/>
            </a:pPr>
            <a:r>
              <a:rPr lang="en-US" sz="2400" b="1" dirty="0"/>
              <a:t>Prudence concept</a:t>
            </a:r>
          </a:p>
          <a:p>
            <a:pPr marL="411480" lvl="1" indent="0">
              <a:buNone/>
            </a:pPr>
            <a:r>
              <a:rPr lang="en-US" sz="2400" dirty="0"/>
              <a:t>To present a true and fair view of the situation of the company. If depreciation is not charged to reflect consumption, the value of the assets may be overstated in the Statement of Financial Position</a:t>
            </a:r>
          </a:p>
          <a:p>
            <a:pPr marL="411480" lvl="1" indent="0">
              <a:buNone/>
            </a:pPr>
            <a:endParaRPr lang="en-US" sz="2400" dirty="0"/>
          </a:p>
          <a:p>
            <a:pPr marL="411480" lvl="1" indent="0">
              <a:buNone/>
            </a:pPr>
            <a:endParaRPr lang="en-US" sz="2400" dirty="0"/>
          </a:p>
          <a:p>
            <a:pPr marL="411480" lvl="1" indent="0">
              <a:buNone/>
            </a:pPr>
            <a:endParaRPr lang="en-MY" dirty="0"/>
          </a:p>
          <a:p>
            <a:pPr>
              <a:lnSpc>
                <a:spcPct val="80000"/>
              </a:lnSpc>
              <a:buFont typeface="Arial" panose="020B0604020202020204" pitchFamily="34" charset="0"/>
              <a:buNone/>
            </a:pPr>
            <a:endParaRPr lang="en-US" altLang="en-US" sz="2000" dirty="0">
              <a:latin typeface="Futura Book"/>
              <a:ea typeface="Futura Book"/>
              <a:cs typeface="Futura Book"/>
            </a:endParaRPr>
          </a:p>
        </p:txBody>
      </p:sp>
      <p:sp>
        <p:nvSpPr>
          <p:cNvPr id="24579" name="Content Placeholder 2"/>
          <p:cNvSpPr txBox="1">
            <a:spLocks/>
          </p:cNvSpPr>
          <p:nvPr/>
        </p:nvSpPr>
        <p:spPr bwMode="auto">
          <a:xfrm>
            <a:off x="1627188" y="2632075"/>
            <a:ext cx="6376987"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ct val="20000"/>
              </a:spcBef>
              <a:buFont typeface="Arial" panose="020B0604020202020204" pitchFamily="34" charset="0"/>
              <a:buNone/>
            </a:pPr>
            <a:endParaRPr lang="en-GB" altLang="en-US" sz="2400">
              <a:latin typeface="Futura-Bold"/>
              <a:ea typeface="Futura-Bold"/>
              <a:cs typeface="Futura-Bold"/>
            </a:endParaRPr>
          </a:p>
        </p:txBody>
      </p:sp>
      <p:sp>
        <p:nvSpPr>
          <p:cNvPr id="6" name="Content Placeholder 2"/>
          <p:cNvSpPr txBox="1">
            <a:spLocks/>
          </p:cNvSpPr>
          <p:nvPr/>
        </p:nvSpPr>
        <p:spPr>
          <a:xfrm>
            <a:off x="1023938" y="341313"/>
            <a:ext cx="7758112" cy="65881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spcAft>
                <a:spcPts val="0"/>
              </a:spcAft>
              <a:buFont typeface="Arial"/>
              <a:buNone/>
              <a:defRPr/>
            </a:pPr>
            <a:r>
              <a:rPr lang="en-US" b="1" dirty="0">
                <a:solidFill>
                  <a:schemeClr val="tx2">
                    <a:lumMod val="60000"/>
                    <a:lumOff val="40000"/>
                  </a:schemeClr>
                </a:solidFill>
                <a:latin typeface="Futura-Bold"/>
                <a:cs typeface="Futura-Bold"/>
              </a:rPr>
              <a:t>DEPRECIATION </a:t>
            </a:r>
          </a:p>
        </p:txBody>
      </p:sp>
      <p:sp>
        <p:nvSpPr>
          <p:cNvPr id="24581" name="Rectangle 16"/>
          <p:cNvSpPr>
            <a:spLocks noChangeArrowheads="1"/>
          </p:cNvSpPr>
          <p:nvPr/>
        </p:nvSpPr>
        <p:spPr bwMode="auto">
          <a:xfrm>
            <a:off x="7086600" y="6440488"/>
            <a:ext cx="16732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en-US" sz="600">
                <a:solidFill>
                  <a:schemeClr val="bg1"/>
                </a:solidFill>
                <a:latin typeface="L Futura Light"/>
                <a:ea typeface="L Futura Light"/>
                <a:cs typeface="L Futura Light"/>
              </a:rPr>
              <a:t>SEGi University &amp; Colleges. All rights reserved.</a:t>
            </a:r>
          </a:p>
        </p:txBody>
      </p:sp>
      <p:pic>
        <p:nvPicPr>
          <p:cNvPr id="24582" name="Picture 10" descr="SEGi University &amp; colleges_V2-01.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850" y="5902325"/>
            <a:ext cx="165417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2" descr="SEGi University &amp; colleges_V2-01 2.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5450" y="3100388"/>
            <a:ext cx="4078288"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0423B67-CBEB-4DE3-A8A4-4DBC572F2C2C}" type="slidenum">
              <a:rPr lang="en-US" altLang="en-US">
                <a:solidFill>
                  <a:srgbClr val="898989"/>
                </a:solidFill>
              </a:rPr>
              <a:pPr/>
              <a:t>9</a:t>
            </a:fld>
            <a:endParaRPr lang="en-US" altLang="en-US">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TotalTime>
  <Words>4223</Words>
  <Application>Microsoft Office PowerPoint</Application>
  <PresentationFormat>On-screen Show (4:3)</PresentationFormat>
  <Paragraphs>513</Paragraphs>
  <Slides>52</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Arial</vt:lpstr>
      <vt:lpstr>Calibri</vt:lpstr>
      <vt:lpstr>Futura Book</vt:lpstr>
      <vt:lpstr>Futura-Bold</vt:lpstr>
      <vt:lpstr>L Futura Light</vt:lpstr>
      <vt:lpstr>Liberation Sans</vt:lpstr>
      <vt:lpstr>Oswald</vt:lpstr>
      <vt:lpstr>PT Serif</vt:lpstr>
      <vt:lpstr>Wingdings</vt:lpstr>
      <vt:lpstr>Office Theme</vt:lpstr>
      <vt:lpstr>IAS 16  PROPERTY, PLANT, &amp; EQUIPMENT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Kee Hin</dc:creator>
  <cp:lastModifiedBy>Azam A</cp:lastModifiedBy>
  <cp:revision>247</cp:revision>
  <cp:lastPrinted>2014-11-25T06:01:28Z</cp:lastPrinted>
  <dcterms:created xsi:type="dcterms:W3CDTF">2014-02-27T08:13:11Z</dcterms:created>
  <dcterms:modified xsi:type="dcterms:W3CDTF">2025-02-18T01:55:09Z</dcterms:modified>
</cp:coreProperties>
</file>