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9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5A6378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©</a:t>
            </a:r>
            <a:r>
              <a:rPr spc="-20" dirty="0"/>
              <a:t> </a:t>
            </a:r>
            <a:r>
              <a:rPr spc="-10" dirty="0"/>
              <a:t>I-</a:t>
            </a:r>
            <a:r>
              <a:rPr dirty="0"/>
              <a:t>Station</a:t>
            </a:r>
            <a:r>
              <a:rPr spc="-15" dirty="0"/>
              <a:t> </a:t>
            </a:r>
            <a:r>
              <a:rPr dirty="0"/>
              <a:t>Solutions</a:t>
            </a:r>
            <a:r>
              <a:rPr spc="-10" dirty="0"/>
              <a:t> </a:t>
            </a:r>
            <a:r>
              <a:rPr dirty="0"/>
              <a:t>Sdn</a:t>
            </a:r>
            <a:r>
              <a:rPr spc="-15" dirty="0"/>
              <a:t> </a:t>
            </a:r>
            <a:r>
              <a:rPr spc="-25" dirty="0"/>
              <a:t>Bhd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" y="399717"/>
            <a:ext cx="5410200" cy="52069"/>
          </a:xfrm>
          <a:custGeom>
            <a:avLst/>
            <a:gdLst/>
            <a:ahLst/>
            <a:cxnLst/>
            <a:rect l="l" t="t" r="r" b="b"/>
            <a:pathLst>
              <a:path w="5410200" h="52070">
                <a:moveTo>
                  <a:pt x="0" y="51507"/>
                </a:moveTo>
                <a:lnTo>
                  <a:pt x="5410181" y="51507"/>
                </a:lnTo>
                <a:lnTo>
                  <a:pt x="5410181" y="0"/>
                </a:lnTo>
                <a:lnTo>
                  <a:pt x="0" y="0"/>
                </a:lnTo>
                <a:lnTo>
                  <a:pt x="0" y="51507"/>
                </a:lnTo>
                <a:close/>
              </a:path>
            </a:pathLst>
          </a:custGeom>
          <a:solidFill>
            <a:srgbClr val="60B5CC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9144000" cy="311150"/>
          </a:xfrm>
          <a:custGeom>
            <a:avLst/>
            <a:gdLst/>
            <a:ahLst/>
            <a:cxnLst/>
            <a:rect l="l" t="t" r="r" b="b"/>
            <a:pathLst>
              <a:path w="9144000" h="311150">
                <a:moveTo>
                  <a:pt x="9144000" y="0"/>
                </a:moveTo>
                <a:lnTo>
                  <a:pt x="0" y="0"/>
                </a:lnTo>
                <a:lnTo>
                  <a:pt x="0" y="310662"/>
                </a:lnTo>
                <a:lnTo>
                  <a:pt x="9144000" y="310662"/>
                </a:lnTo>
                <a:lnTo>
                  <a:pt x="9144000" y="0"/>
                </a:lnTo>
                <a:close/>
              </a:path>
            </a:pathLst>
          </a:custGeom>
          <a:solidFill>
            <a:srgbClr val="5A63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308279"/>
            <a:ext cx="9144000" cy="143510"/>
          </a:xfrm>
          <a:custGeom>
            <a:avLst/>
            <a:gdLst/>
            <a:ahLst/>
            <a:cxnLst/>
            <a:rect l="l" t="t" r="r" b="b"/>
            <a:pathLst>
              <a:path w="9144000" h="143509">
                <a:moveTo>
                  <a:pt x="9144000" y="0"/>
                </a:moveTo>
                <a:lnTo>
                  <a:pt x="0" y="0"/>
                </a:lnTo>
                <a:lnTo>
                  <a:pt x="0" y="91440"/>
                </a:lnTo>
                <a:lnTo>
                  <a:pt x="5410174" y="91440"/>
                </a:lnTo>
                <a:lnTo>
                  <a:pt x="5410174" y="143052"/>
                </a:lnTo>
                <a:lnTo>
                  <a:pt x="9144000" y="143052"/>
                </a:lnTo>
                <a:lnTo>
                  <a:pt x="9144000" y="91440"/>
                </a:lnTo>
                <a:lnTo>
                  <a:pt x="9144000" y="51968"/>
                </a:lnTo>
                <a:lnTo>
                  <a:pt x="9144000" y="0"/>
                </a:lnTo>
                <a:close/>
              </a:path>
            </a:pathLst>
          </a:custGeom>
          <a:solidFill>
            <a:srgbClr val="60B5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5410200" y="440112"/>
            <a:ext cx="3733800" cy="180340"/>
          </a:xfrm>
          <a:custGeom>
            <a:avLst/>
            <a:gdLst/>
            <a:ahLst/>
            <a:cxnLst/>
            <a:rect l="l" t="t" r="r" b="b"/>
            <a:pathLst>
              <a:path w="3733800" h="180340">
                <a:moveTo>
                  <a:pt x="3733801" y="0"/>
                </a:moveTo>
                <a:lnTo>
                  <a:pt x="0" y="0"/>
                </a:lnTo>
                <a:lnTo>
                  <a:pt x="0" y="180034"/>
                </a:lnTo>
                <a:lnTo>
                  <a:pt x="3733801" y="180034"/>
                </a:lnTo>
                <a:lnTo>
                  <a:pt x="3733801" y="0"/>
                </a:lnTo>
                <a:close/>
              </a:path>
            </a:pathLst>
          </a:custGeom>
          <a:solidFill>
            <a:srgbClr val="60B5CC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5407330" y="497509"/>
            <a:ext cx="3566795" cy="128270"/>
          </a:xfrm>
          <a:custGeom>
            <a:avLst/>
            <a:gdLst/>
            <a:ahLst/>
            <a:cxnLst/>
            <a:rect l="l" t="t" r="r" b="b"/>
            <a:pathLst>
              <a:path w="3566795" h="128270">
                <a:moveTo>
                  <a:pt x="3063240" y="2044"/>
                </a:moveTo>
                <a:lnTo>
                  <a:pt x="3061195" y="0"/>
                </a:lnTo>
                <a:lnTo>
                  <a:pt x="2044" y="0"/>
                </a:lnTo>
                <a:lnTo>
                  <a:pt x="0" y="2044"/>
                </a:lnTo>
                <a:lnTo>
                  <a:pt x="0" y="4572"/>
                </a:lnTo>
                <a:lnTo>
                  <a:pt x="0" y="25387"/>
                </a:lnTo>
                <a:lnTo>
                  <a:pt x="2044" y="27432"/>
                </a:lnTo>
                <a:lnTo>
                  <a:pt x="3061195" y="27432"/>
                </a:lnTo>
                <a:lnTo>
                  <a:pt x="3063240" y="25387"/>
                </a:lnTo>
                <a:lnTo>
                  <a:pt x="3063240" y="2044"/>
                </a:lnTo>
                <a:close/>
              </a:path>
              <a:path w="3566795" h="128270">
                <a:moveTo>
                  <a:pt x="3566515" y="94170"/>
                </a:moveTo>
                <a:lnTo>
                  <a:pt x="3563785" y="91440"/>
                </a:lnTo>
                <a:lnTo>
                  <a:pt x="1969033" y="91440"/>
                </a:lnTo>
                <a:lnTo>
                  <a:pt x="1966315" y="94170"/>
                </a:lnTo>
                <a:lnTo>
                  <a:pt x="1966315" y="97536"/>
                </a:lnTo>
                <a:lnTo>
                  <a:pt x="1966315" y="125285"/>
                </a:lnTo>
                <a:lnTo>
                  <a:pt x="1969033" y="128016"/>
                </a:lnTo>
                <a:lnTo>
                  <a:pt x="3563785" y="128016"/>
                </a:lnTo>
                <a:lnTo>
                  <a:pt x="3566515" y="125285"/>
                </a:lnTo>
                <a:lnTo>
                  <a:pt x="3566515" y="941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044470" y="-1994"/>
            <a:ext cx="98425" cy="622300"/>
          </a:xfrm>
          <a:custGeom>
            <a:avLst/>
            <a:gdLst/>
            <a:ahLst/>
            <a:cxnLst/>
            <a:rect l="l" t="t" r="r" b="b"/>
            <a:pathLst>
              <a:path w="98425" h="622300">
                <a:moveTo>
                  <a:pt x="27432" y="0"/>
                </a:moveTo>
                <a:lnTo>
                  <a:pt x="0" y="0"/>
                </a:lnTo>
                <a:lnTo>
                  <a:pt x="0" y="621792"/>
                </a:lnTo>
                <a:lnTo>
                  <a:pt x="27432" y="621792"/>
                </a:lnTo>
                <a:lnTo>
                  <a:pt x="27432" y="0"/>
                </a:lnTo>
                <a:close/>
              </a:path>
              <a:path w="98425" h="622300">
                <a:moveTo>
                  <a:pt x="98120" y="0"/>
                </a:moveTo>
                <a:lnTo>
                  <a:pt x="40487" y="0"/>
                </a:lnTo>
                <a:lnTo>
                  <a:pt x="40487" y="621792"/>
                </a:lnTo>
                <a:lnTo>
                  <a:pt x="98120" y="621792"/>
                </a:lnTo>
                <a:lnTo>
                  <a:pt x="98120" y="0"/>
                </a:lnTo>
                <a:close/>
              </a:path>
            </a:pathLst>
          </a:custGeom>
          <a:solidFill>
            <a:srgbClr val="FFFFFF">
              <a:alpha val="650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9025427" y="-2001"/>
            <a:ext cx="9525" cy="622300"/>
          </a:xfrm>
          <a:custGeom>
            <a:avLst/>
            <a:gdLst/>
            <a:ahLst/>
            <a:cxnLst/>
            <a:rect l="l" t="t" r="r" b="b"/>
            <a:pathLst>
              <a:path w="9525" h="622300">
                <a:moveTo>
                  <a:pt x="9144" y="0"/>
                </a:moveTo>
                <a:lnTo>
                  <a:pt x="0" y="0"/>
                </a:lnTo>
                <a:lnTo>
                  <a:pt x="0" y="621791"/>
                </a:lnTo>
                <a:lnTo>
                  <a:pt x="9144" y="621791"/>
                </a:lnTo>
                <a:lnTo>
                  <a:pt x="9144" y="0"/>
                </a:lnTo>
                <a:close/>
              </a:path>
            </a:pathLst>
          </a:custGeom>
          <a:solidFill>
            <a:srgbClr val="FFFFFF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8975422" y="-2001"/>
            <a:ext cx="27940" cy="622300"/>
          </a:xfrm>
          <a:custGeom>
            <a:avLst/>
            <a:gdLst/>
            <a:ahLst/>
            <a:cxnLst/>
            <a:rect l="l" t="t" r="r" b="b"/>
            <a:pathLst>
              <a:path w="27940" h="622300">
                <a:moveTo>
                  <a:pt x="27431" y="0"/>
                </a:moveTo>
                <a:lnTo>
                  <a:pt x="0" y="0"/>
                </a:lnTo>
                <a:lnTo>
                  <a:pt x="0" y="621791"/>
                </a:lnTo>
                <a:lnTo>
                  <a:pt x="27431" y="621791"/>
                </a:lnTo>
                <a:lnTo>
                  <a:pt x="27431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8915676" y="379"/>
            <a:ext cx="55244" cy="585470"/>
          </a:xfrm>
          <a:custGeom>
            <a:avLst/>
            <a:gdLst/>
            <a:ahLst/>
            <a:cxnLst/>
            <a:rect l="l" t="t" r="r" b="b"/>
            <a:pathLst>
              <a:path w="55245" h="585470">
                <a:moveTo>
                  <a:pt x="54864" y="0"/>
                </a:moveTo>
                <a:lnTo>
                  <a:pt x="0" y="0"/>
                </a:lnTo>
                <a:lnTo>
                  <a:pt x="0" y="585215"/>
                </a:lnTo>
                <a:lnTo>
                  <a:pt x="54864" y="585215"/>
                </a:lnTo>
                <a:lnTo>
                  <a:pt x="54864" y="0"/>
                </a:lnTo>
                <a:close/>
              </a:path>
            </a:pathLst>
          </a:custGeom>
          <a:solidFill>
            <a:srgbClr val="FFFFFF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8873474" y="379"/>
            <a:ext cx="9525" cy="585470"/>
          </a:xfrm>
          <a:custGeom>
            <a:avLst/>
            <a:gdLst/>
            <a:ahLst/>
            <a:cxnLst/>
            <a:rect l="l" t="t" r="r" b="b"/>
            <a:pathLst>
              <a:path w="9525" h="585470">
                <a:moveTo>
                  <a:pt x="9144" y="0"/>
                </a:moveTo>
                <a:lnTo>
                  <a:pt x="0" y="0"/>
                </a:lnTo>
                <a:lnTo>
                  <a:pt x="0" y="585215"/>
                </a:lnTo>
                <a:lnTo>
                  <a:pt x="9144" y="585215"/>
                </a:lnTo>
                <a:lnTo>
                  <a:pt x="9144" y="0"/>
                </a:lnTo>
                <a:close/>
              </a:path>
            </a:pathLst>
          </a:custGeom>
          <a:solidFill>
            <a:srgbClr val="FFFFFF">
              <a:alpha val="301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6" name="bg object 2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" y="481583"/>
            <a:ext cx="1295400" cy="50901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5A6378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©</a:t>
            </a:r>
            <a:r>
              <a:rPr spc="-20" dirty="0"/>
              <a:t> </a:t>
            </a:r>
            <a:r>
              <a:rPr spc="-10" dirty="0"/>
              <a:t>I-</a:t>
            </a:r>
            <a:r>
              <a:rPr dirty="0"/>
              <a:t>Station</a:t>
            </a:r>
            <a:r>
              <a:rPr spc="-15" dirty="0"/>
              <a:t> </a:t>
            </a:r>
            <a:r>
              <a:rPr dirty="0"/>
              <a:t>Solutions</a:t>
            </a:r>
            <a:r>
              <a:rPr spc="-10" dirty="0"/>
              <a:t> </a:t>
            </a:r>
            <a:r>
              <a:rPr dirty="0"/>
              <a:t>Sdn</a:t>
            </a:r>
            <a:r>
              <a:rPr spc="-15" dirty="0"/>
              <a:t> </a:t>
            </a:r>
            <a:r>
              <a:rPr spc="-25" dirty="0"/>
              <a:t>Bhd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5A6378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©</a:t>
            </a:r>
            <a:r>
              <a:rPr spc="-20" dirty="0"/>
              <a:t> </a:t>
            </a:r>
            <a:r>
              <a:rPr spc="-10" dirty="0"/>
              <a:t>I-</a:t>
            </a:r>
            <a:r>
              <a:rPr dirty="0"/>
              <a:t>Station</a:t>
            </a:r>
            <a:r>
              <a:rPr spc="-15" dirty="0"/>
              <a:t> </a:t>
            </a:r>
            <a:r>
              <a:rPr dirty="0"/>
              <a:t>Solutions</a:t>
            </a:r>
            <a:r>
              <a:rPr spc="-10" dirty="0"/>
              <a:t> </a:t>
            </a:r>
            <a:r>
              <a:rPr dirty="0"/>
              <a:t>Sdn</a:t>
            </a:r>
            <a:r>
              <a:rPr spc="-15" dirty="0"/>
              <a:t> </a:t>
            </a:r>
            <a:r>
              <a:rPr spc="-25" dirty="0"/>
              <a:t>Bhd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1/6/2025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5A6378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©</a:t>
            </a:r>
            <a:r>
              <a:rPr spc="-20" dirty="0"/>
              <a:t> </a:t>
            </a:r>
            <a:r>
              <a:rPr spc="-10" dirty="0"/>
              <a:t>I-</a:t>
            </a:r>
            <a:r>
              <a:rPr dirty="0"/>
              <a:t>Station</a:t>
            </a:r>
            <a:r>
              <a:rPr spc="-15" dirty="0"/>
              <a:t> </a:t>
            </a:r>
            <a:r>
              <a:rPr dirty="0"/>
              <a:t>Solutions</a:t>
            </a:r>
            <a:r>
              <a:rPr spc="-10" dirty="0"/>
              <a:t> </a:t>
            </a:r>
            <a:r>
              <a:rPr dirty="0"/>
              <a:t>Sdn</a:t>
            </a:r>
            <a:r>
              <a:rPr spc="-15" dirty="0"/>
              <a:t> </a:t>
            </a:r>
            <a:r>
              <a:rPr spc="-25" dirty="0"/>
              <a:t>Bhd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1/6/2025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" y="399717"/>
            <a:ext cx="5410200" cy="52069"/>
          </a:xfrm>
          <a:custGeom>
            <a:avLst/>
            <a:gdLst/>
            <a:ahLst/>
            <a:cxnLst/>
            <a:rect l="l" t="t" r="r" b="b"/>
            <a:pathLst>
              <a:path w="5410200" h="52070">
                <a:moveTo>
                  <a:pt x="0" y="51507"/>
                </a:moveTo>
                <a:lnTo>
                  <a:pt x="5410181" y="51507"/>
                </a:lnTo>
                <a:lnTo>
                  <a:pt x="5410181" y="0"/>
                </a:lnTo>
                <a:lnTo>
                  <a:pt x="0" y="0"/>
                </a:lnTo>
                <a:lnTo>
                  <a:pt x="0" y="51507"/>
                </a:lnTo>
                <a:close/>
              </a:path>
            </a:pathLst>
          </a:custGeom>
          <a:solidFill>
            <a:srgbClr val="60B5CC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9144000" cy="311150"/>
          </a:xfrm>
          <a:custGeom>
            <a:avLst/>
            <a:gdLst/>
            <a:ahLst/>
            <a:cxnLst/>
            <a:rect l="l" t="t" r="r" b="b"/>
            <a:pathLst>
              <a:path w="9144000" h="311150">
                <a:moveTo>
                  <a:pt x="9144000" y="0"/>
                </a:moveTo>
                <a:lnTo>
                  <a:pt x="0" y="0"/>
                </a:lnTo>
                <a:lnTo>
                  <a:pt x="0" y="310662"/>
                </a:lnTo>
                <a:lnTo>
                  <a:pt x="9144000" y="310662"/>
                </a:lnTo>
                <a:lnTo>
                  <a:pt x="9144000" y="0"/>
                </a:lnTo>
                <a:close/>
              </a:path>
            </a:pathLst>
          </a:custGeom>
          <a:solidFill>
            <a:srgbClr val="5A63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308279"/>
            <a:ext cx="9144000" cy="143510"/>
          </a:xfrm>
          <a:custGeom>
            <a:avLst/>
            <a:gdLst/>
            <a:ahLst/>
            <a:cxnLst/>
            <a:rect l="l" t="t" r="r" b="b"/>
            <a:pathLst>
              <a:path w="9144000" h="143509">
                <a:moveTo>
                  <a:pt x="9144000" y="0"/>
                </a:moveTo>
                <a:lnTo>
                  <a:pt x="0" y="0"/>
                </a:lnTo>
                <a:lnTo>
                  <a:pt x="0" y="91440"/>
                </a:lnTo>
                <a:lnTo>
                  <a:pt x="5410174" y="91440"/>
                </a:lnTo>
                <a:lnTo>
                  <a:pt x="5410174" y="143052"/>
                </a:lnTo>
                <a:lnTo>
                  <a:pt x="9144000" y="143052"/>
                </a:lnTo>
                <a:lnTo>
                  <a:pt x="9144000" y="91440"/>
                </a:lnTo>
                <a:lnTo>
                  <a:pt x="9144000" y="51968"/>
                </a:lnTo>
                <a:lnTo>
                  <a:pt x="9144000" y="0"/>
                </a:lnTo>
                <a:close/>
              </a:path>
            </a:pathLst>
          </a:custGeom>
          <a:solidFill>
            <a:srgbClr val="60B5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5410200" y="440112"/>
            <a:ext cx="3733800" cy="180340"/>
          </a:xfrm>
          <a:custGeom>
            <a:avLst/>
            <a:gdLst/>
            <a:ahLst/>
            <a:cxnLst/>
            <a:rect l="l" t="t" r="r" b="b"/>
            <a:pathLst>
              <a:path w="3733800" h="180340">
                <a:moveTo>
                  <a:pt x="3733801" y="0"/>
                </a:moveTo>
                <a:lnTo>
                  <a:pt x="0" y="0"/>
                </a:lnTo>
                <a:lnTo>
                  <a:pt x="0" y="180034"/>
                </a:lnTo>
                <a:lnTo>
                  <a:pt x="3733801" y="180034"/>
                </a:lnTo>
                <a:lnTo>
                  <a:pt x="3733801" y="0"/>
                </a:lnTo>
                <a:close/>
              </a:path>
            </a:pathLst>
          </a:custGeom>
          <a:solidFill>
            <a:srgbClr val="60B5CC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5407330" y="497509"/>
            <a:ext cx="3566795" cy="128270"/>
          </a:xfrm>
          <a:custGeom>
            <a:avLst/>
            <a:gdLst/>
            <a:ahLst/>
            <a:cxnLst/>
            <a:rect l="l" t="t" r="r" b="b"/>
            <a:pathLst>
              <a:path w="3566795" h="128270">
                <a:moveTo>
                  <a:pt x="3063240" y="2044"/>
                </a:moveTo>
                <a:lnTo>
                  <a:pt x="3061195" y="0"/>
                </a:lnTo>
                <a:lnTo>
                  <a:pt x="2044" y="0"/>
                </a:lnTo>
                <a:lnTo>
                  <a:pt x="0" y="2044"/>
                </a:lnTo>
                <a:lnTo>
                  <a:pt x="0" y="4572"/>
                </a:lnTo>
                <a:lnTo>
                  <a:pt x="0" y="25387"/>
                </a:lnTo>
                <a:lnTo>
                  <a:pt x="2044" y="27432"/>
                </a:lnTo>
                <a:lnTo>
                  <a:pt x="3061195" y="27432"/>
                </a:lnTo>
                <a:lnTo>
                  <a:pt x="3063240" y="25387"/>
                </a:lnTo>
                <a:lnTo>
                  <a:pt x="3063240" y="2044"/>
                </a:lnTo>
                <a:close/>
              </a:path>
              <a:path w="3566795" h="128270">
                <a:moveTo>
                  <a:pt x="3566515" y="94170"/>
                </a:moveTo>
                <a:lnTo>
                  <a:pt x="3563785" y="91440"/>
                </a:lnTo>
                <a:lnTo>
                  <a:pt x="1969033" y="91440"/>
                </a:lnTo>
                <a:lnTo>
                  <a:pt x="1966315" y="94170"/>
                </a:lnTo>
                <a:lnTo>
                  <a:pt x="1966315" y="97536"/>
                </a:lnTo>
                <a:lnTo>
                  <a:pt x="1966315" y="125285"/>
                </a:lnTo>
                <a:lnTo>
                  <a:pt x="1969033" y="128016"/>
                </a:lnTo>
                <a:lnTo>
                  <a:pt x="3563785" y="128016"/>
                </a:lnTo>
                <a:lnTo>
                  <a:pt x="3566515" y="125285"/>
                </a:lnTo>
                <a:lnTo>
                  <a:pt x="3566515" y="941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044470" y="-1994"/>
            <a:ext cx="98425" cy="622300"/>
          </a:xfrm>
          <a:custGeom>
            <a:avLst/>
            <a:gdLst/>
            <a:ahLst/>
            <a:cxnLst/>
            <a:rect l="l" t="t" r="r" b="b"/>
            <a:pathLst>
              <a:path w="98425" h="622300">
                <a:moveTo>
                  <a:pt x="27432" y="0"/>
                </a:moveTo>
                <a:lnTo>
                  <a:pt x="0" y="0"/>
                </a:lnTo>
                <a:lnTo>
                  <a:pt x="0" y="621792"/>
                </a:lnTo>
                <a:lnTo>
                  <a:pt x="27432" y="621792"/>
                </a:lnTo>
                <a:lnTo>
                  <a:pt x="27432" y="0"/>
                </a:lnTo>
                <a:close/>
              </a:path>
              <a:path w="98425" h="622300">
                <a:moveTo>
                  <a:pt x="98120" y="0"/>
                </a:moveTo>
                <a:lnTo>
                  <a:pt x="40487" y="0"/>
                </a:lnTo>
                <a:lnTo>
                  <a:pt x="40487" y="621792"/>
                </a:lnTo>
                <a:lnTo>
                  <a:pt x="98120" y="621792"/>
                </a:lnTo>
                <a:lnTo>
                  <a:pt x="98120" y="0"/>
                </a:lnTo>
                <a:close/>
              </a:path>
            </a:pathLst>
          </a:custGeom>
          <a:solidFill>
            <a:srgbClr val="FFFFFF">
              <a:alpha val="650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9025427" y="-2001"/>
            <a:ext cx="9525" cy="622300"/>
          </a:xfrm>
          <a:custGeom>
            <a:avLst/>
            <a:gdLst/>
            <a:ahLst/>
            <a:cxnLst/>
            <a:rect l="l" t="t" r="r" b="b"/>
            <a:pathLst>
              <a:path w="9525" h="622300">
                <a:moveTo>
                  <a:pt x="9144" y="0"/>
                </a:moveTo>
                <a:lnTo>
                  <a:pt x="0" y="0"/>
                </a:lnTo>
                <a:lnTo>
                  <a:pt x="0" y="621791"/>
                </a:lnTo>
                <a:lnTo>
                  <a:pt x="9144" y="621791"/>
                </a:lnTo>
                <a:lnTo>
                  <a:pt x="9144" y="0"/>
                </a:lnTo>
                <a:close/>
              </a:path>
            </a:pathLst>
          </a:custGeom>
          <a:solidFill>
            <a:srgbClr val="FFFFFF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8975422" y="-2001"/>
            <a:ext cx="27940" cy="622300"/>
          </a:xfrm>
          <a:custGeom>
            <a:avLst/>
            <a:gdLst/>
            <a:ahLst/>
            <a:cxnLst/>
            <a:rect l="l" t="t" r="r" b="b"/>
            <a:pathLst>
              <a:path w="27940" h="622300">
                <a:moveTo>
                  <a:pt x="27431" y="0"/>
                </a:moveTo>
                <a:lnTo>
                  <a:pt x="0" y="0"/>
                </a:lnTo>
                <a:lnTo>
                  <a:pt x="0" y="621791"/>
                </a:lnTo>
                <a:lnTo>
                  <a:pt x="27431" y="621791"/>
                </a:lnTo>
                <a:lnTo>
                  <a:pt x="27431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8915676" y="379"/>
            <a:ext cx="55244" cy="585470"/>
          </a:xfrm>
          <a:custGeom>
            <a:avLst/>
            <a:gdLst/>
            <a:ahLst/>
            <a:cxnLst/>
            <a:rect l="l" t="t" r="r" b="b"/>
            <a:pathLst>
              <a:path w="55245" h="585470">
                <a:moveTo>
                  <a:pt x="54864" y="0"/>
                </a:moveTo>
                <a:lnTo>
                  <a:pt x="0" y="0"/>
                </a:lnTo>
                <a:lnTo>
                  <a:pt x="0" y="585215"/>
                </a:lnTo>
                <a:lnTo>
                  <a:pt x="54864" y="585215"/>
                </a:lnTo>
                <a:lnTo>
                  <a:pt x="54864" y="0"/>
                </a:lnTo>
                <a:close/>
              </a:path>
            </a:pathLst>
          </a:custGeom>
          <a:solidFill>
            <a:srgbClr val="FFFFFF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8873474" y="379"/>
            <a:ext cx="9525" cy="585470"/>
          </a:xfrm>
          <a:custGeom>
            <a:avLst/>
            <a:gdLst/>
            <a:ahLst/>
            <a:cxnLst/>
            <a:rect l="l" t="t" r="r" b="b"/>
            <a:pathLst>
              <a:path w="9525" h="585470">
                <a:moveTo>
                  <a:pt x="9144" y="0"/>
                </a:moveTo>
                <a:lnTo>
                  <a:pt x="0" y="0"/>
                </a:lnTo>
                <a:lnTo>
                  <a:pt x="0" y="585215"/>
                </a:lnTo>
                <a:lnTo>
                  <a:pt x="9144" y="585215"/>
                </a:lnTo>
                <a:lnTo>
                  <a:pt x="9144" y="0"/>
                </a:lnTo>
                <a:close/>
              </a:path>
            </a:pathLst>
          </a:custGeom>
          <a:solidFill>
            <a:srgbClr val="FFFFFF">
              <a:alpha val="301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6" name="bg object 2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59735" y="914400"/>
            <a:ext cx="4093464" cy="1600200"/>
          </a:xfrm>
          <a:prstGeom prst="rect">
            <a:avLst/>
          </a:prstGeom>
        </p:spPr>
      </p:pic>
      <p:pic>
        <p:nvPicPr>
          <p:cNvPr id="27" name="bg object 2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84447" y="3343655"/>
            <a:ext cx="2026920" cy="438912"/>
          </a:xfrm>
          <a:prstGeom prst="rect">
            <a:avLst/>
          </a:prstGeom>
        </p:spPr>
      </p:pic>
      <p:sp>
        <p:nvSpPr>
          <p:cNvPr id="28" name="bg object 28"/>
          <p:cNvSpPr/>
          <p:nvPr/>
        </p:nvSpPr>
        <p:spPr>
          <a:xfrm>
            <a:off x="3619301" y="3353018"/>
            <a:ext cx="1958339" cy="370205"/>
          </a:xfrm>
          <a:custGeom>
            <a:avLst/>
            <a:gdLst/>
            <a:ahLst/>
            <a:cxnLst/>
            <a:rect l="l" t="t" r="r" b="b"/>
            <a:pathLst>
              <a:path w="1958339" h="370204">
                <a:moveTo>
                  <a:pt x="1811735" y="94258"/>
                </a:moveTo>
                <a:lnTo>
                  <a:pt x="1767768" y="102970"/>
                </a:lnTo>
                <a:lnTo>
                  <a:pt x="1732111" y="129108"/>
                </a:lnTo>
                <a:lnTo>
                  <a:pt x="1708485" y="171989"/>
                </a:lnTo>
                <a:lnTo>
                  <a:pt x="1700610" y="230931"/>
                </a:lnTo>
                <a:lnTo>
                  <a:pt x="1702633" y="261867"/>
                </a:lnTo>
                <a:lnTo>
                  <a:pt x="1718817" y="312903"/>
                </a:lnTo>
                <a:lnTo>
                  <a:pt x="1749978" y="349009"/>
                </a:lnTo>
                <a:lnTo>
                  <a:pt x="1788859" y="367302"/>
                </a:lnTo>
                <a:lnTo>
                  <a:pt x="1810741" y="369589"/>
                </a:lnTo>
                <a:lnTo>
                  <a:pt x="1821880" y="368899"/>
                </a:lnTo>
                <a:lnTo>
                  <a:pt x="1865630" y="352311"/>
                </a:lnTo>
                <a:lnTo>
                  <a:pt x="1893093" y="324940"/>
                </a:lnTo>
                <a:lnTo>
                  <a:pt x="1957834" y="324940"/>
                </a:lnTo>
                <a:lnTo>
                  <a:pt x="1957834" y="314523"/>
                </a:lnTo>
                <a:lnTo>
                  <a:pt x="1830585" y="314523"/>
                </a:lnTo>
                <a:lnTo>
                  <a:pt x="1816292" y="312817"/>
                </a:lnTo>
                <a:lnTo>
                  <a:pt x="1783457" y="287238"/>
                </a:lnTo>
                <a:lnTo>
                  <a:pt x="1772527" y="245845"/>
                </a:lnTo>
                <a:lnTo>
                  <a:pt x="1771798" y="226218"/>
                </a:lnTo>
                <a:lnTo>
                  <a:pt x="1772845" y="207840"/>
                </a:lnTo>
                <a:lnTo>
                  <a:pt x="1788542" y="167307"/>
                </a:lnTo>
                <a:lnTo>
                  <a:pt x="1830090" y="147587"/>
                </a:lnTo>
                <a:lnTo>
                  <a:pt x="1957834" y="147587"/>
                </a:lnTo>
                <a:lnTo>
                  <a:pt x="1957834" y="130968"/>
                </a:lnTo>
                <a:lnTo>
                  <a:pt x="1888133" y="130968"/>
                </a:lnTo>
                <a:lnTo>
                  <a:pt x="1871266" y="114907"/>
                </a:lnTo>
                <a:lnTo>
                  <a:pt x="1852910" y="103435"/>
                </a:lnTo>
                <a:lnTo>
                  <a:pt x="1833066" y="96552"/>
                </a:lnTo>
                <a:lnTo>
                  <a:pt x="1811735" y="94258"/>
                </a:lnTo>
                <a:close/>
              </a:path>
              <a:path w="1958339" h="370204">
                <a:moveTo>
                  <a:pt x="1957834" y="324940"/>
                </a:moveTo>
                <a:lnTo>
                  <a:pt x="1893093" y="324940"/>
                </a:lnTo>
                <a:lnTo>
                  <a:pt x="1893093" y="363636"/>
                </a:lnTo>
                <a:lnTo>
                  <a:pt x="1957834" y="363636"/>
                </a:lnTo>
                <a:lnTo>
                  <a:pt x="1957834" y="324940"/>
                </a:lnTo>
                <a:close/>
              </a:path>
              <a:path w="1958339" h="370204">
                <a:moveTo>
                  <a:pt x="1957834" y="147587"/>
                </a:moveTo>
                <a:lnTo>
                  <a:pt x="1830090" y="147587"/>
                </a:lnTo>
                <a:lnTo>
                  <a:pt x="1842290" y="148835"/>
                </a:lnTo>
                <a:lnTo>
                  <a:pt x="1853344" y="152579"/>
                </a:lnTo>
                <a:lnTo>
                  <a:pt x="1884288" y="193879"/>
                </a:lnTo>
                <a:lnTo>
                  <a:pt x="1888380" y="232915"/>
                </a:lnTo>
                <a:lnTo>
                  <a:pt x="1887326" y="251991"/>
                </a:lnTo>
                <a:lnTo>
                  <a:pt x="1871513" y="294059"/>
                </a:lnTo>
                <a:lnTo>
                  <a:pt x="1830585" y="314523"/>
                </a:lnTo>
                <a:lnTo>
                  <a:pt x="1957834" y="314523"/>
                </a:lnTo>
                <a:lnTo>
                  <a:pt x="1957834" y="147587"/>
                </a:lnTo>
                <a:close/>
              </a:path>
              <a:path w="1958339" h="370204">
                <a:moveTo>
                  <a:pt x="1957834" y="0"/>
                </a:moveTo>
                <a:lnTo>
                  <a:pt x="1888133" y="0"/>
                </a:lnTo>
                <a:lnTo>
                  <a:pt x="1888133" y="130968"/>
                </a:lnTo>
                <a:lnTo>
                  <a:pt x="1957834" y="130968"/>
                </a:lnTo>
                <a:lnTo>
                  <a:pt x="1957834" y="0"/>
                </a:lnTo>
                <a:close/>
              </a:path>
              <a:path w="1958339" h="370204">
                <a:moveTo>
                  <a:pt x="745133" y="94258"/>
                </a:moveTo>
                <a:lnTo>
                  <a:pt x="697322" y="103528"/>
                </a:lnTo>
                <a:lnTo>
                  <a:pt x="658564" y="131340"/>
                </a:lnTo>
                <a:lnTo>
                  <a:pt x="632891" y="175524"/>
                </a:lnTo>
                <a:lnTo>
                  <a:pt x="624334" y="233908"/>
                </a:lnTo>
                <a:lnTo>
                  <a:pt x="625962" y="260139"/>
                </a:lnTo>
                <a:lnTo>
                  <a:pt x="638984" y="305531"/>
                </a:lnTo>
                <a:lnTo>
                  <a:pt x="669106" y="344335"/>
                </a:lnTo>
                <a:lnTo>
                  <a:pt x="719956" y="366783"/>
                </a:lnTo>
                <a:lnTo>
                  <a:pt x="752078" y="369589"/>
                </a:lnTo>
                <a:lnTo>
                  <a:pt x="772875" y="368341"/>
                </a:lnTo>
                <a:lnTo>
                  <a:pt x="824383" y="349622"/>
                </a:lnTo>
                <a:lnTo>
                  <a:pt x="854057" y="317500"/>
                </a:lnTo>
                <a:lnTo>
                  <a:pt x="752822" y="317500"/>
                </a:lnTo>
                <a:lnTo>
                  <a:pt x="741288" y="316422"/>
                </a:lnTo>
                <a:lnTo>
                  <a:pt x="705538" y="290780"/>
                </a:lnTo>
                <a:lnTo>
                  <a:pt x="695772" y="252014"/>
                </a:lnTo>
                <a:lnTo>
                  <a:pt x="870397" y="252014"/>
                </a:lnTo>
                <a:lnTo>
                  <a:pt x="868924" y="214536"/>
                </a:lnTo>
                <a:lnTo>
                  <a:pt x="867976" y="209351"/>
                </a:lnTo>
                <a:lnTo>
                  <a:pt x="697011" y="209351"/>
                </a:lnTo>
                <a:lnTo>
                  <a:pt x="697833" y="195833"/>
                </a:lnTo>
                <a:lnTo>
                  <a:pt x="719584" y="156936"/>
                </a:lnTo>
                <a:lnTo>
                  <a:pt x="749349" y="147587"/>
                </a:lnTo>
                <a:lnTo>
                  <a:pt x="847651" y="147587"/>
                </a:lnTo>
                <a:lnTo>
                  <a:pt x="837902" y="133076"/>
                </a:lnTo>
                <a:lnTo>
                  <a:pt x="819360" y="116093"/>
                </a:lnTo>
                <a:lnTo>
                  <a:pt x="797718" y="103962"/>
                </a:lnTo>
                <a:lnTo>
                  <a:pt x="772976" y="96684"/>
                </a:lnTo>
                <a:lnTo>
                  <a:pt x="745133" y="94258"/>
                </a:lnTo>
                <a:close/>
              </a:path>
              <a:path w="1958339" h="370204">
                <a:moveTo>
                  <a:pt x="797223" y="279796"/>
                </a:moveTo>
                <a:lnTo>
                  <a:pt x="774448" y="312477"/>
                </a:lnTo>
                <a:lnTo>
                  <a:pt x="752822" y="317500"/>
                </a:lnTo>
                <a:lnTo>
                  <a:pt x="854057" y="317500"/>
                </a:lnTo>
                <a:lnTo>
                  <a:pt x="859009" y="309414"/>
                </a:lnTo>
                <a:lnTo>
                  <a:pt x="866675" y="291454"/>
                </a:lnTo>
                <a:lnTo>
                  <a:pt x="797223" y="279796"/>
                </a:lnTo>
                <a:close/>
              </a:path>
              <a:path w="1958339" h="370204">
                <a:moveTo>
                  <a:pt x="847651" y="147587"/>
                </a:moveTo>
                <a:lnTo>
                  <a:pt x="749349" y="147587"/>
                </a:lnTo>
                <a:lnTo>
                  <a:pt x="759612" y="148572"/>
                </a:lnTo>
                <a:lnTo>
                  <a:pt x="769069" y="151525"/>
                </a:lnTo>
                <a:lnTo>
                  <a:pt x="796912" y="182717"/>
                </a:lnTo>
                <a:lnTo>
                  <a:pt x="801192" y="209351"/>
                </a:lnTo>
                <a:lnTo>
                  <a:pt x="867976" y="209351"/>
                </a:lnTo>
                <a:lnTo>
                  <a:pt x="863017" y="182221"/>
                </a:lnTo>
                <a:lnTo>
                  <a:pt x="852676" y="155068"/>
                </a:lnTo>
                <a:lnTo>
                  <a:pt x="847651" y="147587"/>
                </a:lnTo>
                <a:close/>
              </a:path>
              <a:path w="1958339" h="370204">
                <a:moveTo>
                  <a:pt x="1470917" y="100210"/>
                </a:moveTo>
                <a:lnTo>
                  <a:pt x="1406178" y="100210"/>
                </a:lnTo>
                <a:lnTo>
                  <a:pt x="1406178" y="363636"/>
                </a:lnTo>
                <a:lnTo>
                  <a:pt x="1475879" y="363636"/>
                </a:lnTo>
                <a:lnTo>
                  <a:pt x="1475879" y="244326"/>
                </a:lnTo>
                <a:lnTo>
                  <a:pt x="1476212" y="223986"/>
                </a:lnTo>
                <a:lnTo>
                  <a:pt x="1481212" y="183802"/>
                </a:lnTo>
                <a:lnTo>
                  <a:pt x="1508357" y="153168"/>
                </a:lnTo>
                <a:lnTo>
                  <a:pt x="1533425" y="147587"/>
                </a:lnTo>
                <a:lnTo>
                  <a:pt x="1640871" y="147587"/>
                </a:lnTo>
                <a:lnTo>
                  <a:pt x="1640148" y="145076"/>
                </a:lnTo>
                <a:lnTo>
                  <a:pt x="1637659" y="138906"/>
                </a:lnTo>
                <a:lnTo>
                  <a:pt x="1470917" y="138906"/>
                </a:lnTo>
                <a:lnTo>
                  <a:pt x="1470917" y="100210"/>
                </a:lnTo>
                <a:close/>
              </a:path>
              <a:path w="1958339" h="370204">
                <a:moveTo>
                  <a:pt x="1640871" y="147587"/>
                </a:moveTo>
                <a:lnTo>
                  <a:pt x="1542851" y="147587"/>
                </a:lnTo>
                <a:lnTo>
                  <a:pt x="1550913" y="149903"/>
                </a:lnTo>
                <a:lnTo>
                  <a:pt x="1564307" y="159162"/>
                </a:lnTo>
                <a:lnTo>
                  <a:pt x="1576306" y="209747"/>
                </a:lnTo>
                <a:lnTo>
                  <a:pt x="1576585" y="363636"/>
                </a:lnTo>
                <a:lnTo>
                  <a:pt x="1646287" y="363636"/>
                </a:lnTo>
                <a:lnTo>
                  <a:pt x="1646183" y="193724"/>
                </a:lnTo>
                <a:lnTo>
                  <a:pt x="1642442" y="153045"/>
                </a:lnTo>
                <a:lnTo>
                  <a:pt x="1640871" y="147587"/>
                </a:lnTo>
                <a:close/>
              </a:path>
              <a:path w="1958339" h="370204">
                <a:moveTo>
                  <a:pt x="1557735" y="94258"/>
                </a:moveTo>
                <a:lnTo>
                  <a:pt x="1532682" y="97048"/>
                </a:lnTo>
                <a:lnTo>
                  <a:pt x="1509861" y="105419"/>
                </a:lnTo>
                <a:lnTo>
                  <a:pt x="1489273" y="119372"/>
                </a:lnTo>
                <a:lnTo>
                  <a:pt x="1470917" y="138906"/>
                </a:lnTo>
                <a:lnTo>
                  <a:pt x="1637659" y="138906"/>
                </a:lnTo>
                <a:lnTo>
                  <a:pt x="1608871" y="107009"/>
                </a:lnTo>
                <a:lnTo>
                  <a:pt x="1569020" y="94777"/>
                </a:lnTo>
                <a:lnTo>
                  <a:pt x="1557735" y="94258"/>
                </a:lnTo>
                <a:close/>
              </a:path>
              <a:path w="1958339" h="370204">
                <a:moveTo>
                  <a:pt x="1338660" y="0"/>
                </a:moveTo>
                <a:lnTo>
                  <a:pt x="1069032" y="0"/>
                </a:lnTo>
                <a:lnTo>
                  <a:pt x="1069032" y="363636"/>
                </a:lnTo>
                <a:lnTo>
                  <a:pt x="1345604" y="363636"/>
                </a:lnTo>
                <a:lnTo>
                  <a:pt x="1345604" y="302369"/>
                </a:lnTo>
                <a:lnTo>
                  <a:pt x="1142455" y="302369"/>
                </a:lnTo>
                <a:lnTo>
                  <a:pt x="1142455" y="203398"/>
                </a:lnTo>
                <a:lnTo>
                  <a:pt x="1325016" y="203398"/>
                </a:lnTo>
                <a:lnTo>
                  <a:pt x="1325016" y="142130"/>
                </a:lnTo>
                <a:lnTo>
                  <a:pt x="1142455" y="142130"/>
                </a:lnTo>
                <a:lnTo>
                  <a:pt x="1142455" y="61514"/>
                </a:lnTo>
                <a:lnTo>
                  <a:pt x="1338660" y="61514"/>
                </a:lnTo>
                <a:lnTo>
                  <a:pt x="1338660" y="0"/>
                </a:lnTo>
                <a:close/>
              </a:path>
              <a:path w="1958339" h="370204">
                <a:moveTo>
                  <a:pt x="404564" y="0"/>
                </a:moveTo>
                <a:lnTo>
                  <a:pt x="334863" y="0"/>
                </a:lnTo>
                <a:lnTo>
                  <a:pt x="334863" y="363636"/>
                </a:lnTo>
                <a:lnTo>
                  <a:pt x="404564" y="363636"/>
                </a:lnTo>
                <a:lnTo>
                  <a:pt x="404564" y="231675"/>
                </a:lnTo>
                <a:lnTo>
                  <a:pt x="404960" y="216072"/>
                </a:lnTo>
                <a:lnTo>
                  <a:pt x="414509" y="173485"/>
                </a:lnTo>
                <a:lnTo>
                  <a:pt x="445429" y="149696"/>
                </a:lnTo>
                <a:lnTo>
                  <a:pt x="461863" y="147587"/>
                </a:lnTo>
                <a:lnTo>
                  <a:pt x="568592" y="147587"/>
                </a:lnTo>
                <a:lnTo>
                  <a:pt x="565981" y="140642"/>
                </a:lnTo>
                <a:lnTo>
                  <a:pt x="562522" y="133696"/>
                </a:lnTo>
                <a:lnTo>
                  <a:pt x="404564" y="133696"/>
                </a:lnTo>
                <a:lnTo>
                  <a:pt x="404564" y="0"/>
                </a:lnTo>
                <a:close/>
              </a:path>
              <a:path w="1958339" h="370204">
                <a:moveTo>
                  <a:pt x="568592" y="147587"/>
                </a:moveTo>
                <a:lnTo>
                  <a:pt x="461863" y="147587"/>
                </a:lnTo>
                <a:lnTo>
                  <a:pt x="469111" y="147998"/>
                </a:lnTo>
                <a:lnTo>
                  <a:pt x="475723" y="149231"/>
                </a:lnTo>
                <a:lnTo>
                  <a:pt x="502791" y="179368"/>
                </a:lnTo>
                <a:lnTo>
                  <a:pt x="505023" y="363636"/>
                </a:lnTo>
                <a:lnTo>
                  <a:pt x="574724" y="363636"/>
                </a:lnTo>
                <a:lnTo>
                  <a:pt x="574634" y="202499"/>
                </a:lnTo>
                <a:lnTo>
                  <a:pt x="571127" y="156764"/>
                </a:lnTo>
                <a:lnTo>
                  <a:pt x="568942" y="148517"/>
                </a:lnTo>
                <a:lnTo>
                  <a:pt x="568592" y="147587"/>
                </a:lnTo>
                <a:close/>
              </a:path>
              <a:path w="1958339" h="370204">
                <a:moveTo>
                  <a:pt x="485179" y="94258"/>
                </a:moveTo>
                <a:lnTo>
                  <a:pt x="462560" y="96722"/>
                </a:lnTo>
                <a:lnTo>
                  <a:pt x="441585" y="104117"/>
                </a:lnTo>
                <a:lnTo>
                  <a:pt x="422253" y="116442"/>
                </a:lnTo>
                <a:lnTo>
                  <a:pt x="404564" y="133696"/>
                </a:lnTo>
                <a:lnTo>
                  <a:pt x="562522" y="133696"/>
                </a:lnTo>
                <a:lnTo>
                  <a:pt x="528587" y="103187"/>
                </a:lnTo>
                <a:lnTo>
                  <a:pt x="485179" y="94258"/>
                </a:lnTo>
                <a:close/>
              </a:path>
              <a:path w="1958339" h="370204">
                <a:moveTo>
                  <a:pt x="181322" y="61514"/>
                </a:moveTo>
                <a:lnTo>
                  <a:pt x="107900" y="61514"/>
                </a:lnTo>
                <a:lnTo>
                  <a:pt x="107900" y="363636"/>
                </a:lnTo>
                <a:lnTo>
                  <a:pt x="181322" y="363636"/>
                </a:lnTo>
                <a:lnTo>
                  <a:pt x="181322" y="61514"/>
                </a:lnTo>
                <a:close/>
              </a:path>
              <a:path w="1958339" h="370204">
                <a:moveTo>
                  <a:pt x="288974" y="0"/>
                </a:moveTo>
                <a:lnTo>
                  <a:pt x="0" y="0"/>
                </a:lnTo>
                <a:lnTo>
                  <a:pt x="0" y="61514"/>
                </a:lnTo>
                <a:lnTo>
                  <a:pt x="288974" y="61514"/>
                </a:lnTo>
                <a:lnTo>
                  <a:pt x="28897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9" name="bg object 2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384750" y="3494256"/>
            <a:ext cx="129282" cy="179635"/>
          </a:xfrm>
          <a:prstGeom prst="rect">
            <a:avLst/>
          </a:prstGeom>
        </p:spPr>
      </p:pic>
      <p:pic>
        <p:nvPicPr>
          <p:cNvPr id="30" name="bg object 3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309963" y="3494256"/>
            <a:ext cx="116879" cy="74463"/>
          </a:xfrm>
          <a:prstGeom prst="rect">
            <a:avLst/>
          </a:prstGeom>
        </p:spPr>
      </p:pic>
      <p:sp>
        <p:nvSpPr>
          <p:cNvPr id="31" name="bg object 31"/>
          <p:cNvSpPr/>
          <p:nvPr/>
        </p:nvSpPr>
        <p:spPr>
          <a:xfrm>
            <a:off x="3619301" y="3353018"/>
            <a:ext cx="1958339" cy="370205"/>
          </a:xfrm>
          <a:custGeom>
            <a:avLst/>
            <a:gdLst/>
            <a:ahLst/>
            <a:cxnLst/>
            <a:rect l="l" t="t" r="r" b="b"/>
            <a:pathLst>
              <a:path w="1958339" h="370204">
                <a:moveTo>
                  <a:pt x="1557734" y="94257"/>
                </a:moveTo>
                <a:lnTo>
                  <a:pt x="1599901" y="102567"/>
                </a:lnTo>
                <a:lnTo>
                  <a:pt x="1633326" y="130441"/>
                </a:lnTo>
                <a:lnTo>
                  <a:pt x="1645326" y="172950"/>
                </a:lnTo>
                <a:lnTo>
                  <a:pt x="1646287" y="199925"/>
                </a:lnTo>
                <a:lnTo>
                  <a:pt x="1646287" y="363636"/>
                </a:lnTo>
                <a:lnTo>
                  <a:pt x="1576585" y="363636"/>
                </a:lnTo>
                <a:lnTo>
                  <a:pt x="1576585" y="229195"/>
                </a:lnTo>
                <a:lnTo>
                  <a:pt x="1576306" y="209746"/>
                </a:lnTo>
                <a:lnTo>
                  <a:pt x="1569144" y="165653"/>
                </a:lnTo>
                <a:lnTo>
                  <a:pt x="1542850" y="147587"/>
                </a:lnTo>
                <a:lnTo>
                  <a:pt x="1533426" y="147587"/>
                </a:lnTo>
                <a:lnTo>
                  <a:pt x="1494304" y="162873"/>
                </a:lnTo>
                <a:lnTo>
                  <a:pt x="1477212" y="207119"/>
                </a:lnTo>
                <a:lnTo>
                  <a:pt x="1475878" y="244326"/>
                </a:lnTo>
                <a:lnTo>
                  <a:pt x="1475878" y="363636"/>
                </a:lnTo>
                <a:lnTo>
                  <a:pt x="1406177" y="363636"/>
                </a:lnTo>
                <a:lnTo>
                  <a:pt x="1406177" y="100210"/>
                </a:lnTo>
                <a:lnTo>
                  <a:pt x="1470918" y="100210"/>
                </a:lnTo>
                <a:lnTo>
                  <a:pt x="1470918" y="138906"/>
                </a:lnTo>
                <a:lnTo>
                  <a:pt x="1489273" y="119372"/>
                </a:lnTo>
                <a:lnTo>
                  <a:pt x="1509861" y="105419"/>
                </a:lnTo>
                <a:lnTo>
                  <a:pt x="1532681" y="97048"/>
                </a:lnTo>
                <a:lnTo>
                  <a:pt x="1557734" y="94257"/>
                </a:lnTo>
                <a:close/>
              </a:path>
              <a:path w="1958339" h="370204">
                <a:moveTo>
                  <a:pt x="745132" y="94257"/>
                </a:moveTo>
                <a:lnTo>
                  <a:pt x="797718" y="103962"/>
                </a:lnTo>
                <a:lnTo>
                  <a:pt x="837902" y="133077"/>
                </a:lnTo>
                <a:lnTo>
                  <a:pt x="863017" y="182221"/>
                </a:lnTo>
                <a:lnTo>
                  <a:pt x="870396" y="252015"/>
                </a:lnTo>
                <a:lnTo>
                  <a:pt x="695771" y="252015"/>
                </a:lnTo>
                <a:lnTo>
                  <a:pt x="697104" y="266658"/>
                </a:lnTo>
                <a:lnTo>
                  <a:pt x="721196" y="307802"/>
                </a:lnTo>
                <a:lnTo>
                  <a:pt x="752822" y="317499"/>
                </a:lnTo>
                <a:lnTo>
                  <a:pt x="760682" y="316941"/>
                </a:lnTo>
                <a:lnTo>
                  <a:pt x="794029" y="289036"/>
                </a:lnTo>
                <a:lnTo>
                  <a:pt x="797222" y="279796"/>
                </a:lnTo>
                <a:lnTo>
                  <a:pt x="866675" y="291455"/>
                </a:lnTo>
                <a:lnTo>
                  <a:pt x="837863" y="338498"/>
                </a:lnTo>
                <a:lnTo>
                  <a:pt x="791858" y="364597"/>
                </a:lnTo>
                <a:lnTo>
                  <a:pt x="752078" y="369589"/>
                </a:lnTo>
                <a:lnTo>
                  <a:pt x="719956" y="366783"/>
                </a:lnTo>
                <a:lnTo>
                  <a:pt x="669106" y="344335"/>
                </a:lnTo>
                <a:lnTo>
                  <a:pt x="638984" y="305531"/>
                </a:lnTo>
                <a:lnTo>
                  <a:pt x="625961" y="260139"/>
                </a:lnTo>
                <a:lnTo>
                  <a:pt x="624333" y="233908"/>
                </a:lnTo>
                <a:lnTo>
                  <a:pt x="626473" y="202941"/>
                </a:lnTo>
                <a:lnTo>
                  <a:pt x="643588" y="151657"/>
                </a:lnTo>
                <a:lnTo>
                  <a:pt x="676811" y="115116"/>
                </a:lnTo>
                <a:lnTo>
                  <a:pt x="720095" y="96575"/>
                </a:lnTo>
                <a:lnTo>
                  <a:pt x="745132" y="94257"/>
                </a:lnTo>
                <a:close/>
              </a:path>
              <a:path w="1958339" h="370204">
                <a:moveTo>
                  <a:pt x="1888133" y="0"/>
                </a:moveTo>
                <a:lnTo>
                  <a:pt x="1957833" y="0"/>
                </a:lnTo>
                <a:lnTo>
                  <a:pt x="1957833" y="363636"/>
                </a:lnTo>
                <a:lnTo>
                  <a:pt x="1893094" y="363636"/>
                </a:lnTo>
                <a:lnTo>
                  <a:pt x="1893094" y="324941"/>
                </a:lnTo>
                <a:lnTo>
                  <a:pt x="1884667" y="335506"/>
                </a:lnTo>
                <a:lnTo>
                  <a:pt x="1844019" y="363380"/>
                </a:lnTo>
                <a:lnTo>
                  <a:pt x="1810742" y="369589"/>
                </a:lnTo>
                <a:lnTo>
                  <a:pt x="1788859" y="367303"/>
                </a:lnTo>
                <a:lnTo>
                  <a:pt x="1749978" y="349009"/>
                </a:lnTo>
                <a:lnTo>
                  <a:pt x="1718817" y="312903"/>
                </a:lnTo>
                <a:lnTo>
                  <a:pt x="1702632" y="261867"/>
                </a:lnTo>
                <a:lnTo>
                  <a:pt x="1700609" y="230931"/>
                </a:lnTo>
                <a:lnTo>
                  <a:pt x="1702578" y="199452"/>
                </a:lnTo>
                <a:lnTo>
                  <a:pt x="1718329" y="148541"/>
                </a:lnTo>
                <a:lnTo>
                  <a:pt x="1748900" y="113861"/>
                </a:lnTo>
                <a:lnTo>
                  <a:pt x="1788712" y="96435"/>
                </a:lnTo>
                <a:lnTo>
                  <a:pt x="1811734" y="94257"/>
                </a:lnTo>
                <a:lnTo>
                  <a:pt x="1833066" y="96552"/>
                </a:lnTo>
                <a:lnTo>
                  <a:pt x="1852910" y="103435"/>
                </a:lnTo>
                <a:lnTo>
                  <a:pt x="1871266" y="114907"/>
                </a:lnTo>
                <a:lnTo>
                  <a:pt x="1888133" y="130968"/>
                </a:lnTo>
                <a:lnTo>
                  <a:pt x="1888133" y="0"/>
                </a:lnTo>
                <a:close/>
              </a:path>
              <a:path w="1958339" h="370204">
                <a:moveTo>
                  <a:pt x="1069032" y="0"/>
                </a:moveTo>
                <a:lnTo>
                  <a:pt x="1338659" y="0"/>
                </a:lnTo>
                <a:lnTo>
                  <a:pt x="1338659" y="61515"/>
                </a:lnTo>
                <a:lnTo>
                  <a:pt x="1142454" y="61515"/>
                </a:lnTo>
                <a:lnTo>
                  <a:pt x="1142454" y="142130"/>
                </a:lnTo>
                <a:lnTo>
                  <a:pt x="1325016" y="142130"/>
                </a:lnTo>
                <a:lnTo>
                  <a:pt x="1325016" y="203398"/>
                </a:lnTo>
                <a:lnTo>
                  <a:pt x="1142454" y="203398"/>
                </a:lnTo>
                <a:lnTo>
                  <a:pt x="1142454" y="302369"/>
                </a:lnTo>
                <a:lnTo>
                  <a:pt x="1345604" y="302369"/>
                </a:lnTo>
                <a:lnTo>
                  <a:pt x="1345604" y="363636"/>
                </a:lnTo>
                <a:lnTo>
                  <a:pt x="1069032" y="363636"/>
                </a:lnTo>
                <a:lnTo>
                  <a:pt x="1069032" y="0"/>
                </a:lnTo>
                <a:close/>
              </a:path>
              <a:path w="1958339" h="370204">
                <a:moveTo>
                  <a:pt x="334863" y="0"/>
                </a:moveTo>
                <a:lnTo>
                  <a:pt x="404564" y="0"/>
                </a:lnTo>
                <a:lnTo>
                  <a:pt x="404564" y="133697"/>
                </a:lnTo>
                <a:lnTo>
                  <a:pt x="422253" y="116442"/>
                </a:lnTo>
                <a:lnTo>
                  <a:pt x="441585" y="104117"/>
                </a:lnTo>
                <a:lnTo>
                  <a:pt x="462560" y="96722"/>
                </a:lnTo>
                <a:lnTo>
                  <a:pt x="485179" y="94257"/>
                </a:lnTo>
                <a:lnTo>
                  <a:pt x="496915" y="94815"/>
                </a:lnTo>
                <a:lnTo>
                  <a:pt x="537664" y="107962"/>
                </a:lnTo>
                <a:lnTo>
                  <a:pt x="565980" y="140642"/>
                </a:lnTo>
                <a:lnTo>
                  <a:pt x="573825" y="178283"/>
                </a:lnTo>
                <a:lnTo>
                  <a:pt x="574724" y="209103"/>
                </a:lnTo>
                <a:lnTo>
                  <a:pt x="574724" y="363636"/>
                </a:lnTo>
                <a:lnTo>
                  <a:pt x="505023" y="363636"/>
                </a:lnTo>
                <a:lnTo>
                  <a:pt x="505023" y="224482"/>
                </a:lnTo>
                <a:lnTo>
                  <a:pt x="504775" y="205661"/>
                </a:lnTo>
                <a:lnTo>
                  <a:pt x="498408" y="164455"/>
                </a:lnTo>
                <a:lnTo>
                  <a:pt x="461863" y="147587"/>
                </a:lnTo>
                <a:lnTo>
                  <a:pt x="453414" y="148114"/>
                </a:lnTo>
                <a:lnTo>
                  <a:pt x="419044" y="166594"/>
                </a:lnTo>
                <a:lnTo>
                  <a:pt x="406145" y="202499"/>
                </a:lnTo>
                <a:lnTo>
                  <a:pt x="404564" y="231675"/>
                </a:lnTo>
                <a:lnTo>
                  <a:pt x="404564" y="363636"/>
                </a:lnTo>
                <a:lnTo>
                  <a:pt x="334863" y="363636"/>
                </a:lnTo>
                <a:lnTo>
                  <a:pt x="334863" y="0"/>
                </a:lnTo>
                <a:close/>
              </a:path>
              <a:path w="1958339" h="370204">
                <a:moveTo>
                  <a:pt x="0" y="0"/>
                </a:moveTo>
                <a:lnTo>
                  <a:pt x="288974" y="0"/>
                </a:lnTo>
                <a:lnTo>
                  <a:pt x="288974" y="61515"/>
                </a:lnTo>
                <a:lnTo>
                  <a:pt x="181322" y="61515"/>
                </a:lnTo>
                <a:lnTo>
                  <a:pt x="181322" y="363636"/>
                </a:lnTo>
                <a:lnTo>
                  <a:pt x="107900" y="363636"/>
                </a:lnTo>
                <a:lnTo>
                  <a:pt x="107900" y="61515"/>
                </a:lnTo>
                <a:lnTo>
                  <a:pt x="0" y="61515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1BB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©</a:t>
            </a:r>
            <a:r>
              <a:rPr spc="-20" dirty="0"/>
              <a:t> </a:t>
            </a:r>
            <a:r>
              <a:rPr spc="-10" dirty="0"/>
              <a:t>I-</a:t>
            </a:r>
            <a:r>
              <a:rPr dirty="0"/>
              <a:t>Station</a:t>
            </a:r>
            <a:r>
              <a:rPr spc="-15" dirty="0"/>
              <a:t> </a:t>
            </a:r>
            <a:r>
              <a:rPr dirty="0"/>
              <a:t>Solutions</a:t>
            </a:r>
            <a:r>
              <a:rPr spc="-10" dirty="0"/>
              <a:t> </a:t>
            </a:r>
            <a:r>
              <a:rPr dirty="0"/>
              <a:t>Sdn</a:t>
            </a:r>
            <a:r>
              <a:rPr spc="-15" dirty="0"/>
              <a:t> </a:t>
            </a:r>
            <a:r>
              <a:rPr spc="-25" dirty="0"/>
              <a:t>Bhd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1/6/2025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34200" y="612648"/>
            <a:ext cx="2209800" cy="22555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97F89A-021C-428B-9DC3-84D7A43123C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87006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" y="399717"/>
            <a:ext cx="5410200" cy="52069"/>
          </a:xfrm>
          <a:custGeom>
            <a:avLst/>
            <a:gdLst/>
            <a:ahLst/>
            <a:cxnLst/>
            <a:rect l="l" t="t" r="r" b="b"/>
            <a:pathLst>
              <a:path w="5410200" h="52070">
                <a:moveTo>
                  <a:pt x="0" y="51507"/>
                </a:moveTo>
                <a:lnTo>
                  <a:pt x="5410181" y="51507"/>
                </a:lnTo>
                <a:lnTo>
                  <a:pt x="5410181" y="0"/>
                </a:lnTo>
                <a:lnTo>
                  <a:pt x="0" y="0"/>
                </a:lnTo>
                <a:lnTo>
                  <a:pt x="0" y="51507"/>
                </a:lnTo>
                <a:close/>
              </a:path>
            </a:pathLst>
          </a:custGeom>
          <a:solidFill>
            <a:srgbClr val="60B5CC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9144000" cy="311150"/>
          </a:xfrm>
          <a:custGeom>
            <a:avLst/>
            <a:gdLst/>
            <a:ahLst/>
            <a:cxnLst/>
            <a:rect l="l" t="t" r="r" b="b"/>
            <a:pathLst>
              <a:path w="9144000" h="311150">
                <a:moveTo>
                  <a:pt x="9144000" y="0"/>
                </a:moveTo>
                <a:lnTo>
                  <a:pt x="0" y="0"/>
                </a:lnTo>
                <a:lnTo>
                  <a:pt x="0" y="310662"/>
                </a:lnTo>
                <a:lnTo>
                  <a:pt x="9144000" y="310662"/>
                </a:lnTo>
                <a:lnTo>
                  <a:pt x="9144000" y="0"/>
                </a:lnTo>
                <a:close/>
              </a:path>
            </a:pathLst>
          </a:custGeom>
          <a:solidFill>
            <a:srgbClr val="5A63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308279"/>
            <a:ext cx="9144000" cy="143510"/>
          </a:xfrm>
          <a:custGeom>
            <a:avLst/>
            <a:gdLst/>
            <a:ahLst/>
            <a:cxnLst/>
            <a:rect l="l" t="t" r="r" b="b"/>
            <a:pathLst>
              <a:path w="9144000" h="143509">
                <a:moveTo>
                  <a:pt x="9144000" y="0"/>
                </a:moveTo>
                <a:lnTo>
                  <a:pt x="0" y="0"/>
                </a:lnTo>
                <a:lnTo>
                  <a:pt x="0" y="91440"/>
                </a:lnTo>
                <a:lnTo>
                  <a:pt x="5410174" y="91440"/>
                </a:lnTo>
                <a:lnTo>
                  <a:pt x="5410174" y="143052"/>
                </a:lnTo>
                <a:lnTo>
                  <a:pt x="9144000" y="143052"/>
                </a:lnTo>
                <a:lnTo>
                  <a:pt x="9144000" y="91440"/>
                </a:lnTo>
                <a:lnTo>
                  <a:pt x="9144000" y="51968"/>
                </a:lnTo>
                <a:lnTo>
                  <a:pt x="9144000" y="0"/>
                </a:lnTo>
                <a:close/>
              </a:path>
            </a:pathLst>
          </a:custGeom>
          <a:solidFill>
            <a:srgbClr val="60B5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5410200" y="440112"/>
            <a:ext cx="3733800" cy="180340"/>
          </a:xfrm>
          <a:custGeom>
            <a:avLst/>
            <a:gdLst/>
            <a:ahLst/>
            <a:cxnLst/>
            <a:rect l="l" t="t" r="r" b="b"/>
            <a:pathLst>
              <a:path w="3733800" h="180340">
                <a:moveTo>
                  <a:pt x="3733801" y="0"/>
                </a:moveTo>
                <a:lnTo>
                  <a:pt x="0" y="0"/>
                </a:lnTo>
                <a:lnTo>
                  <a:pt x="0" y="180034"/>
                </a:lnTo>
                <a:lnTo>
                  <a:pt x="3733801" y="180034"/>
                </a:lnTo>
                <a:lnTo>
                  <a:pt x="3733801" y="0"/>
                </a:lnTo>
                <a:close/>
              </a:path>
            </a:pathLst>
          </a:custGeom>
          <a:solidFill>
            <a:srgbClr val="60B5CC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5407330" y="497509"/>
            <a:ext cx="3566795" cy="128270"/>
          </a:xfrm>
          <a:custGeom>
            <a:avLst/>
            <a:gdLst/>
            <a:ahLst/>
            <a:cxnLst/>
            <a:rect l="l" t="t" r="r" b="b"/>
            <a:pathLst>
              <a:path w="3566795" h="128270">
                <a:moveTo>
                  <a:pt x="3063240" y="2044"/>
                </a:moveTo>
                <a:lnTo>
                  <a:pt x="3061195" y="0"/>
                </a:lnTo>
                <a:lnTo>
                  <a:pt x="2044" y="0"/>
                </a:lnTo>
                <a:lnTo>
                  <a:pt x="0" y="2044"/>
                </a:lnTo>
                <a:lnTo>
                  <a:pt x="0" y="4572"/>
                </a:lnTo>
                <a:lnTo>
                  <a:pt x="0" y="25387"/>
                </a:lnTo>
                <a:lnTo>
                  <a:pt x="2044" y="27432"/>
                </a:lnTo>
                <a:lnTo>
                  <a:pt x="3061195" y="27432"/>
                </a:lnTo>
                <a:lnTo>
                  <a:pt x="3063240" y="25387"/>
                </a:lnTo>
                <a:lnTo>
                  <a:pt x="3063240" y="2044"/>
                </a:lnTo>
                <a:close/>
              </a:path>
              <a:path w="3566795" h="128270">
                <a:moveTo>
                  <a:pt x="3566515" y="94170"/>
                </a:moveTo>
                <a:lnTo>
                  <a:pt x="3563785" y="91440"/>
                </a:lnTo>
                <a:lnTo>
                  <a:pt x="1969033" y="91440"/>
                </a:lnTo>
                <a:lnTo>
                  <a:pt x="1966315" y="94170"/>
                </a:lnTo>
                <a:lnTo>
                  <a:pt x="1966315" y="97536"/>
                </a:lnTo>
                <a:lnTo>
                  <a:pt x="1966315" y="125285"/>
                </a:lnTo>
                <a:lnTo>
                  <a:pt x="1969033" y="128016"/>
                </a:lnTo>
                <a:lnTo>
                  <a:pt x="3563785" y="128016"/>
                </a:lnTo>
                <a:lnTo>
                  <a:pt x="3566515" y="125285"/>
                </a:lnTo>
                <a:lnTo>
                  <a:pt x="3566515" y="941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044470" y="-1994"/>
            <a:ext cx="98425" cy="622300"/>
          </a:xfrm>
          <a:custGeom>
            <a:avLst/>
            <a:gdLst/>
            <a:ahLst/>
            <a:cxnLst/>
            <a:rect l="l" t="t" r="r" b="b"/>
            <a:pathLst>
              <a:path w="98425" h="622300">
                <a:moveTo>
                  <a:pt x="27432" y="0"/>
                </a:moveTo>
                <a:lnTo>
                  <a:pt x="0" y="0"/>
                </a:lnTo>
                <a:lnTo>
                  <a:pt x="0" y="621792"/>
                </a:lnTo>
                <a:lnTo>
                  <a:pt x="27432" y="621792"/>
                </a:lnTo>
                <a:lnTo>
                  <a:pt x="27432" y="0"/>
                </a:lnTo>
                <a:close/>
              </a:path>
              <a:path w="98425" h="622300">
                <a:moveTo>
                  <a:pt x="98120" y="0"/>
                </a:moveTo>
                <a:lnTo>
                  <a:pt x="40487" y="0"/>
                </a:lnTo>
                <a:lnTo>
                  <a:pt x="40487" y="621792"/>
                </a:lnTo>
                <a:lnTo>
                  <a:pt x="98120" y="621792"/>
                </a:lnTo>
                <a:lnTo>
                  <a:pt x="98120" y="0"/>
                </a:lnTo>
                <a:close/>
              </a:path>
            </a:pathLst>
          </a:custGeom>
          <a:solidFill>
            <a:srgbClr val="FFFFFF">
              <a:alpha val="650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9025427" y="-2001"/>
            <a:ext cx="9525" cy="622300"/>
          </a:xfrm>
          <a:custGeom>
            <a:avLst/>
            <a:gdLst/>
            <a:ahLst/>
            <a:cxnLst/>
            <a:rect l="l" t="t" r="r" b="b"/>
            <a:pathLst>
              <a:path w="9525" h="622300">
                <a:moveTo>
                  <a:pt x="9144" y="0"/>
                </a:moveTo>
                <a:lnTo>
                  <a:pt x="0" y="0"/>
                </a:lnTo>
                <a:lnTo>
                  <a:pt x="0" y="621791"/>
                </a:lnTo>
                <a:lnTo>
                  <a:pt x="9144" y="621791"/>
                </a:lnTo>
                <a:lnTo>
                  <a:pt x="9144" y="0"/>
                </a:lnTo>
                <a:close/>
              </a:path>
            </a:pathLst>
          </a:custGeom>
          <a:solidFill>
            <a:srgbClr val="FFFFFF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8975422" y="-2001"/>
            <a:ext cx="27940" cy="622300"/>
          </a:xfrm>
          <a:custGeom>
            <a:avLst/>
            <a:gdLst/>
            <a:ahLst/>
            <a:cxnLst/>
            <a:rect l="l" t="t" r="r" b="b"/>
            <a:pathLst>
              <a:path w="27940" h="622300">
                <a:moveTo>
                  <a:pt x="27431" y="0"/>
                </a:moveTo>
                <a:lnTo>
                  <a:pt x="0" y="0"/>
                </a:lnTo>
                <a:lnTo>
                  <a:pt x="0" y="621791"/>
                </a:lnTo>
                <a:lnTo>
                  <a:pt x="27431" y="621791"/>
                </a:lnTo>
                <a:lnTo>
                  <a:pt x="27431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8915676" y="379"/>
            <a:ext cx="55244" cy="585470"/>
          </a:xfrm>
          <a:custGeom>
            <a:avLst/>
            <a:gdLst/>
            <a:ahLst/>
            <a:cxnLst/>
            <a:rect l="l" t="t" r="r" b="b"/>
            <a:pathLst>
              <a:path w="55245" h="585470">
                <a:moveTo>
                  <a:pt x="54864" y="0"/>
                </a:moveTo>
                <a:lnTo>
                  <a:pt x="0" y="0"/>
                </a:lnTo>
                <a:lnTo>
                  <a:pt x="0" y="585215"/>
                </a:lnTo>
                <a:lnTo>
                  <a:pt x="54864" y="585215"/>
                </a:lnTo>
                <a:lnTo>
                  <a:pt x="54864" y="0"/>
                </a:lnTo>
                <a:close/>
              </a:path>
            </a:pathLst>
          </a:custGeom>
          <a:solidFill>
            <a:srgbClr val="FFFFFF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8873474" y="379"/>
            <a:ext cx="9525" cy="585470"/>
          </a:xfrm>
          <a:custGeom>
            <a:avLst/>
            <a:gdLst/>
            <a:ahLst/>
            <a:cxnLst/>
            <a:rect l="l" t="t" r="r" b="b"/>
            <a:pathLst>
              <a:path w="9525" h="585470">
                <a:moveTo>
                  <a:pt x="9144" y="0"/>
                </a:moveTo>
                <a:lnTo>
                  <a:pt x="0" y="0"/>
                </a:lnTo>
                <a:lnTo>
                  <a:pt x="0" y="585215"/>
                </a:lnTo>
                <a:lnTo>
                  <a:pt x="9144" y="585215"/>
                </a:lnTo>
                <a:lnTo>
                  <a:pt x="9144" y="0"/>
                </a:lnTo>
                <a:close/>
              </a:path>
            </a:pathLst>
          </a:custGeom>
          <a:solidFill>
            <a:srgbClr val="FFFFFF">
              <a:alpha val="301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5940" y="1001775"/>
            <a:ext cx="8018780" cy="787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5A6378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45794" y="1808988"/>
            <a:ext cx="7919720" cy="42195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78739" y="6671722"/>
            <a:ext cx="1538605" cy="153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©</a:t>
            </a:r>
            <a:r>
              <a:rPr spc="-20" dirty="0"/>
              <a:t> </a:t>
            </a:r>
            <a:r>
              <a:rPr spc="-10" dirty="0"/>
              <a:t>I-</a:t>
            </a:r>
            <a:r>
              <a:rPr dirty="0"/>
              <a:t>Station</a:t>
            </a:r>
            <a:r>
              <a:rPr spc="-15" dirty="0"/>
              <a:t> </a:t>
            </a:r>
            <a:r>
              <a:rPr dirty="0"/>
              <a:t>Solutions</a:t>
            </a:r>
            <a:r>
              <a:rPr spc="-10" dirty="0"/>
              <a:t> </a:t>
            </a:r>
            <a:r>
              <a:rPr dirty="0"/>
              <a:t>Sdn</a:t>
            </a:r>
            <a:r>
              <a:rPr spc="-15" dirty="0"/>
              <a:t> </a:t>
            </a:r>
            <a:r>
              <a:rPr spc="-25" dirty="0"/>
              <a:t>Bhd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873490" y="6660226"/>
            <a:ext cx="228600" cy="1676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emf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2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5" name="Picture 4" descr="Enabling Promising Minds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880" y="1310207"/>
            <a:ext cx="637842" cy="1641750"/>
          </a:xfrm>
          <a:prstGeom prst="rect">
            <a:avLst/>
          </a:prstGeom>
        </p:spPr>
      </p:pic>
      <p:pic>
        <p:nvPicPr>
          <p:cNvPr id="6" name="Picture 5" descr="SEGi University &amp; colleges_V2-01.psd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76" y="104721"/>
            <a:ext cx="2361353" cy="121455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69819" y="5985328"/>
            <a:ext cx="2461491" cy="572856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2509956"/>
            <a:ext cx="6400800" cy="883253"/>
          </a:xfrm>
          <a:noFill/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FIN2224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Financial </a:t>
            </a:r>
            <a:r>
              <a:rPr lang="en-US" dirty="0" smtClean="0">
                <a:solidFill>
                  <a:schemeClr val="bg1"/>
                </a:solidFill>
              </a:rPr>
              <a:t>Accounting 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 Box 287"/>
          <p:cNvSpPr txBox="1">
            <a:spLocks noChangeArrowheads="1"/>
          </p:cNvSpPr>
          <p:nvPr/>
        </p:nvSpPr>
        <p:spPr bwMode="auto">
          <a:xfrm>
            <a:off x="849087" y="1295400"/>
            <a:ext cx="7844970" cy="120032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buFontTx/>
              <a:buNone/>
            </a:pPr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Bachelor of </a:t>
            </a:r>
            <a:r>
              <a:rPr 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Accounting &amp; Finance </a:t>
            </a:r>
            <a:r>
              <a:rPr 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(Hons</a:t>
            </a:r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381000" y="3502421"/>
            <a:ext cx="8381999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IAS </a:t>
            </a:r>
            <a:r>
              <a:rPr lang="en-US" sz="3600" dirty="0">
                <a:solidFill>
                  <a:schemeClr val="bg1"/>
                </a:solidFill>
                <a:ea typeface="Times New Roman" panose="02020603050405020304" pitchFamily="18" charset="0"/>
              </a:rPr>
              <a:t>36</a:t>
            </a:r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/>
            </a:r>
            <a:b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3600" dirty="0">
                <a:solidFill>
                  <a:schemeClr val="bg1"/>
                </a:solidFill>
                <a:ea typeface="Times New Roman" panose="02020603050405020304" pitchFamily="18" charset="0"/>
              </a:rPr>
              <a:t>IMPAIRMENT OF ASSETS</a:t>
            </a:r>
            <a:endParaRPr kumimoji="0" lang="en-US" sz="3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2704110"/>
      </p:ext>
    </p:extLst>
  </p:cSld>
  <p:clrMapOvr>
    <a:masterClrMapping/>
  </p:clrMapOvr>
  <p:transition spd="slow" advClick="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8186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Example</a:t>
            </a:r>
            <a:r>
              <a:rPr spc="-95" dirty="0"/>
              <a:t> </a:t>
            </a:r>
            <a:r>
              <a:rPr spc="-50" dirty="0"/>
              <a:t>1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©</a:t>
            </a:r>
            <a:r>
              <a:rPr spc="-20" dirty="0"/>
              <a:t> </a:t>
            </a:r>
            <a:r>
              <a:rPr spc="-10" dirty="0"/>
              <a:t>I-</a:t>
            </a:r>
            <a:r>
              <a:rPr dirty="0"/>
              <a:t>Station</a:t>
            </a:r>
            <a:r>
              <a:rPr spc="-15" dirty="0"/>
              <a:t> </a:t>
            </a:r>
            <a:r>
              <a:rPr dirty="0"/>
              <a:t>Solutions</a:t>
            </a:r>
            <a:r>
              <a:rPr spc="-10" dirty="0"/>
              <a:t> </a:t>
            </a:r>
            <a:r>
              <a:rPr dirty="0"/>
              <a:t>Sdn</a:t>
            </a:r>
            <a:r>
              <a:rPr spc="-15" dirty="0"/>
              <a:t> </a:t>
            </a:r>
            <a:r>
              <a:rPr spc="-25" dirty="0"/>
              <a:t>Bhd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810003"/>
            <a:ext cx="8071484" cy="425323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 marR="5080" algn="just">
              <a:lnSpc>
                <a:spcPct val="90300"/>
              </a:lnSpc>
              <a:spcBef>
                <a:spcPts val="380"/>
              </a:spcBef>
            </a:pPr>
            <a:r>
              <a:rPr sz="2400" dirty="0">
                <a:latin typeface="Arial"/>
                <a:cs typeface="Arial"/>
              </a:rPr>
              <a:t>In</a:t>
            </a:r>
            <a:r>
              <a:rPr sz="2400" spc="5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2012,</a:t>
            </a:r>
            <a:r>
              <a:rPr sz="2400" spc="5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5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company</a:t>
            </a:r>
            <a:r>
              <a:rPr sz="2400" spc="5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revalued</a:t>
            </a:r>
            <a:r>
              <a:rPr sz="2400" spc="5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its</a:t>
            </a:r>
            <a:r>
              <a:rPr sz="2400" spc="5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machine</a:t>
            </a:r>
            <a:r>
              <a:rPr sz="2400" spc="5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that</a:t>
            </a:r>
            <a:r>
              <a:rPr sz="2400" spc="53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originally </a:t>
            </a:r>
            <a:r>
              <a:rPr sz="2400" dirty="0">
                <a:latin typeface="Arial"/>
                <a:cs typeface="Arial"/>
              </a:rPr>
              <a:t>cost</a:t>
            </a:r>
            <a:r>
              <a:rPr sz="2400" spc="4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RM50,000</a:t>
            </a:r>
            <a:r>
              <a:rPr sz="2400" spc="434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to</a:t>
            </a:r>
            <a:r>
              <a:rPr sz="2400" spc="4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RM60,000.</a:t>
            </a:r>
            <a:r>
              <a:rPr sz="2400" spc="4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An</a:t>
            </a:r>
            <a:r>
              <a:rPr sz="2400" spc="4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impairment</a:t>
            </a:r>
            <a:r>
              <a:rPr sz="2400" spc="4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test</a:t>
            </a:r>
            <a:r>
              <a:rPr sz="2400" spc="4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for</a:t>
            </a:r>
            <a:r>
              <a:rPr sz="2400" spc="425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the </a:t>
            </a:r>
            <a:r>
              <a:rPr sz="2400" dirty="0">
                <a:latin typeface="Arial"/>
                <a:cs typeface="Arial"/>
              </a:rPr>
              <a:t>year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ended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2013,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revealed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that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there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is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an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impairment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loss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-10" dirty="0">
                <a:latin typeface="Arial"/>
                <a:cs typeface="Arial"/>
              </a:rPr>
              <a:t> RM7,500.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65"/>
              </a:spcBef>
            </a:pPr>
            <a:endParaRPr sz="240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</a:pPr>
            <a:r>
              <a:rPr sz="2400" b="1" dirty="0">
                <a:latin typeface="Arial"/>
                <a:cs typeface="Arial"/>
              </a:rPr>
              <a:t>Double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entry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is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follow</a:t>
            </a:r>
            <a:r>
              <a:rPr sz="2400" spc="-10" dirty="0"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25"/>
              </a:spcBef>
            </a:pPr>
            <a:r>
              <a:rPr sz="2400" b="1" dirty="0">
                <a:solidFill>
                  <a:srgbClr val="CF5B1B"/>
                </a:solidFill>
                <a:latin typeface="Arial"/>
                <a:cs typeface="Arial"/>
              </a:rPr>
              <a:t>DR</a:t>
            </a:r>
            <a:r>
              <a:rPr sz="2400" b="1" spc="-60" dirty="0">
                <a:solidFill>
                  <a:srgbClr val="CF5B1B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CF5B1B"/>
                </a:solidFill>
                <a:latin typeface="Arial"/>
                <a:cs typeface="Arial"/>
              </a:rPr>
              <a:t>Revaluation</a:t>
            </a:r>
            <a:r>
              <a:rPr sz="2400" b="1" spc="-55" dirty="0">
                <a:solidFill>
                  <a:srgbClr val="CF5B1B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CF5B1B"/>
                </a:solidFill>
                <a:latin typeface="Arial"/>
                <a:cs typeface="Arial"/>
              </a:rPr>
              <a:t>Surplus</a:t>
            </a:r>
            <a:r>
              <a:rPr sz="2400" b="1" spc="10" dirty="0">
                <a:solidFill>
                  <a:srgbClr val="CF5B1B"/>
                </a:solidFill>
                <a:latin typeface="Arial"/>
                <a:cs typeface="Arial"/>
              </a:rPr>
              <a:t>  </a:t>
            </a:r>
            <a:r>
              <a:rPr sz="2400" b="1" dirty="0">
                <a:solidFill>
                  <a:srgbClr val="CF5B1B"/>
                </a:solidFill>
                <a:latin typeface="Arial"/>
                <a:cs typeface="Arial"/>
              </a:rPr>
              <a:t>RM7,500</a:t>
            </a:r>
            <a:r>
              <a:rPr sz="2400" b="1" spc="-60" dirty="0">
                <a:solidFill>
                  <a:srgbClr val="CF5B1B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CF5B1B"/>
                </a:solidFill>
                <a:latin typeface="Arial"/>
                <a:cs typeface="Arial"/>
              </a:rPr>
              <a:t>(Equity)</a:t>
            </a:r>
            <a:endParaRPr sz="2400">
              <a:latin typeface="Arial"/>
              <a:cs typeface="Arial"/>
            </a:endParaRPr>
          </a:p>
          <a:p>
            <a:pPr marR="398780" algn="ctr">
              <a:lnSpc>
                <a:spcPct val="100000"/>
              </a:lnSpc>
              <a:spcBef>
                <a:spcPts val="25"/>
              </a:spcBef>
              <a:tabLst>
                <a:tab pos="4571365" algn="l"/>
              </a:tabLst>
            </a:pPr>
            <a:r>
              <a:rPr sz="2400" b="1" dirty="0">
                <a:solidFill>
                  <a:srgbClr val="CF5B1B"/>
                </a:solidFill>
                <a:latin typeface="Arial"/>
                <a:cs typeface="Arial"/>
              </a:rPr>
              <a:t>CR</a:t>
            </a:r>
            <a:r>
              <a:rPr sz="2400" b="1" spc="-40" dirty="0">
                <a:solidFill>
                  <a:srgbClr val="CF5B1B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CF5B1B"/>
                </a:solidFill>
                <a:latin typeface="Arial"/>
                <a:cs typeface="Arial"/>
              </a:rPr>
              <a:t>Machine</a:t>
            </a:r>
            <a:r>
              <a:rPr sz="2400" b="1" dirty="0">
                <a:solidFill>
                  <a:srgbClr val="CF5B1B"/>
                </a:solidFill>
                <a:latin typeface="Arial"/>
                <a:cs typeface="Arial"/>
              </a:rPr>
              <a:t>	</a:t>
            </a:r>
            <a:r>
              <a:rPr sz="2400" b="1" spc="-10" dirty="0">
                <a:solidFill>
                  <a:srgbClr val="CF5B1B"/>
                </a:solidFill>
                <a:latin typeface="Arial"/>
                <a:cs typeface="Arial"/>
              </a:rPr>
              <a:t>RM7,500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</a:pPr>
            <a:endParaRPr sz="2400">
              <a:latin typeface="Arial"/>
              <a:cs typeface="Arial"/>
            </a:endParaRPr>
          </a:p>
          <a:p>
            <a:pPr marL="377825" marR="5715" indent="-255904" algn="just">
              <a:lnSpc>
                <a:spcPct val="90400"/>
              </a:lnSpc>
            </a:pPr>
            <a:r>
              <a:rPr sz="2400" i="1" dirty="0">
                <a:solidFill>
                  <a:srgbClr val="FF4409"/>
                </a:solidFill>
                <a:latin typeface="Arial"/>
                <a:cs typeface="Arial"/>
              </a:rPr>
              <a:t>**If</a:t>
            </a:r>
            <a:r>
              <a:rPr sz="2400" i="1" spc="30" dirty="0">
                <a:solidFill>
                  <a:srgbClr val="FF4409"/>
                </a:solidFill>
                <a:latin typeface="Arial"/>
                <a:cs typeface="Arial"/>
              </a:rPr>
              <a:t>  </a:t>
            </a:r>
            <a:r>
              <a:rPr sz="2400" i="1" dirty="0">
                <a:solidFill>
                  <a:srgbClr val="FF4409"/>
                </a:solidFill>
                <a:latin typeface="Arial"/>
                <a:cs typeface="Arial"/>
              </a:rPr>
              <a:t>the</a:t>
            </a:r>
            <a:r>
              <a:rPr sz="2400" i="1" spc="35" dirty="0">
                <a:solidFill>
                  <a:srgbClr val="FF4409"/>
                </a:solidFill>
                <a:latin typeface="Arial"/>
                <a:cs typeface="Arial"/>
              </a:rPr>
              <a:t>  </a:t>
            </a:r>
            <a:r>
              <a:rPr sz="2400" i="1" dirty="0">
                <a:solidFill>
                  <a:srgbClr val="FF4409"/>
                </a:solidFill>
                <a:latin typeface="Arial"/>
                <a:cs typeface="Arial"/>
              </a:rPr>
              <a:t>impairment</a:t>
            </a:r>
            <a:r>
              <a:rPr sz="2400" i="1" spc="35" dirty="0">
                <a:solidFill>
                  <a:srgbClr val="FF4409"/>
                </a:solidFill>
                <a:latin typeface="Arial"/>
                <a:cs typeface="Arial"/>
              </a:rPr>
              <a:t>  </a:t>
            </a:r>
            <a:r>
              <a:rPr sz="2400" i="1" dirty="0">
                <a:solidFill>
                  <a:srgbClr val="FF4409"/>
                </a:solidFill>
                <a:latin typeface="Arial"/>
                <a:cs typeface="Arial"/>
              </a:rPr>
              <a:t>loss</a:t>
            </a:r>
            <a:r>
              <a:rPr sz="2400" i="1" spc="30" dirty="0">
                <a:solidFill>
                  <a:srgbClr val="FF4409"/>
                </a:solidFill>
                <a:latin typeface="Arial"/>
                <a:cs typeface="Arial"/>
              </a:rPr>
              <a:t>  </a:t>
            </a:r>
            <a:r>
              <a:rPr sz="2400" i="1" dirty="0">
                <a:solidFill>
                  <a:srgbClr val="FF4409"/>
                </a:solidFill>
                <a:latin typeface="Arial"/>
                <a:cs typeface="Arial"/>
              </a:rPr>
              <a:t>is</a:t>
            </a:r>
            <a:r>
              <a:rPr sz="2400" i="1" spc="35" dirty="0">
                <a:solidFill>
                  <a:srgbClr val="FF4409"/>
                </a:solidFill>
                <a:latin typeface="Arial"/>
                <a:cs typeface="Arial"/>
              </a:rPr>
              <a:t>  </a:t>
            </a:r>
            <a:r>
              <a:rPr sz="2400" i="1" dirty="0">
                <a:solidFill>
                  <a:srgbClr val="FF4409"/>
                </a:solidFill>
                <a:latin typeface="Arial"/>
                <a:cs typeface="Arial"/>
              </a:rPr>
              <a:t>higher</a:t>
            </a:r>
            <a:r>
              <a:rPr sz="2400" i="1" spc="30" dirty="0">
                <a:solidFill>
                  <a:srgbClr val="FF4409"/>
                </a:solidFill>
                <a:latin typeface="Arial"/>
                <a:cs typeface="Arial"/>
              </a:rPr>
              <a:t>  </a:t>
            </a:r>
            <a:r>
              <a:rPr sz="2400" i="1" dirty="0">
                <a:solidFill>
                  <a:srgbClr val="FF4409"/>
                </a:solidFill>
                <a:latin typeface="Arial"/>
                <a:cs typeface="Arial"/>
              </a:rPr>
              <a:t>than</a:t>
            </a:r>
            <a:r>
              <a:rPr sz="2400" i="1" spc="35" dirty="0">
                <a:solidFill>
                  <a:srgbClr val="FF4409"/>
                </a:solidFill>
                <a:latin typeface="Arial"/>
                <a:cs typeface="Arial"/>
              </a:rPr>
              <a:t>  </a:t>
            </a:r>
            <a:r>
              <a:rPr sz="2400" i="1" dirty="0">
                <a:solidFill>
                  <a:srgbClr val="FF4409"/>
                </a:solidFill>
                <a:latin typeface="Arial"/>
                <a:cs typeface="Arial"/>
              </a:rPr>
              <a:t>the</a:t>
            </a:r>
            <a:r>
              <a:rPr sz="2400" i="1" spc="35" dirty="0">
                <a:solidFill>
                  <a:srgbClr val="FF4409"/>
                </a:solidFill>
                <a:latin typeface="Arial"/>
                <a:cs typeface="Arial"/>
              </a:rPr>
              <a:t>  </a:t>
            </a:r>
            <a:r>
              <a:rPr sz="2400" i="1" spc="-10" dirty="0">
                <a:solidFill>
                  <a:srgbClr val="FF4409"/>
                </a:solidFill>
                <a:latin typeface="Arial"/>
                <a:cs typeface="Arial"/>
              </a:rPr>
              <a:t>revaluation </a:t>
            </a:r>
            <a:r>
              <a:rPr sz="2400" i="1" dirty="0">
                <a:solidFill>
                  <a:srgbClr val="FF4409"/>
                </a:solidFill>
                <a:latin typeface="Arial"/>
                <a:cs typeface="Arial"/>
              </a:rPr>
              <a:t>surplus,</a:t>
            </a:r>
            <a:r>
              <a:rPr sz="2400" i="1" spc="365" dirty="0">
                <a:solidFill>
                  <a:srgbClr val="FF4409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FF4409"/>
                </a:solidFill>
                <a:latin typeface="Arial"/>
                <a:cs typeface="Arial"/>
              </a:rPr>
              <a:t>the</a:t>
            </a:r>
            <a:r>
              <a:rPr sz="2400" i="1" spc="375" dirty="0">
                <a:solidFill>
                  <a:srgbClr val="FF4409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FF4409"/>
                </a:solidFill>
                <a:latin typeface="Arial"/>
                <a:cs typeface="Arial"/>
              </a:rPr>
              <a:t>balance</a:t>
            </a:r>
            <a:r>
              <a:rPr sz="2400" i="1" spc="375" dirty="0">
                <a:solidFill>
                  <a:srgbClr val="FF4409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FF4409"/>
                </a:solidFill>
                <a:latin typeface="Arial"/>
                <a:cs typeface="Arial"/>
              </a:rPr>
              <a:t>must</a:t>
            </a:r>
            <a:r>
              <a:rPr sz="2400" i="1" spc="370" dirty="0">
                <a:solidFill>
                  <a:srgbClr val="FF4409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FF4409"/>
                </a:solidFill>
                <a:latin typeface="Arial"/>
                <a:cs typeface="Arial"/>
              </a:rPr>
              <a:t>be</a:t>
            </a:r>
            <a:r>
              <a:rPr sz="2400" i="1" spc="375" dirty="0">
                <a:solidFill>
                  <a:srgbClr val="FF4409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FF4409"/>
                </a:solidFill>
                <a:latin typeface="Arial"/>
                <a:cs typeface="Arial"/>
              </a:rPr>
              <a:t>expensed</a:t>
            </a:r>
            <a:r>
              <a:rPr sz="2400" i="1" spc="375" dirty="0">
                <a:solidFill>
                  <a:srgbClr val="FF4409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FF4409"/>
                </a:solidFill>
                <a:latin typeface="Arial"/>
                <a:cs typeface="Arial"/>
              </a:rPr>
              <a:t>to</a:t>
            </a:r>
            <a:r>
              <a:rPr sz="2400" i="1" spc="375" dirty="0">
                <a:solidFill>
                  <a:srgbClr val="FF4409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FF4409"/>
                </a:solidFill>
                <a:latin typeface="Arial"/>
                <a:cs typeface="Arial"/>
              </a:rPr>
              <a:t>the</a:t>
            </a:r>
            <a:r>
              <a:rPr sz="2400" i="1" spc="375" dirty="0">
                <a:solidFill>
                  <a:srgbClr val="FF4409"/>
                </a:solidFill>
                <a:latin typeface="Arial"/>
                <a:cs typeface="Arial"/>
              </a:rPr>
              <a:t> </a:t>
            </a:r>
            <a:r>
              <a:rPr sz="2400" i="1" spc="-10" dirty="0">
                <a:solidFill>
                  <a:srgbClr val="FF4409"/>
                </a:solidFill>
                <a:latin typeface="Arial"/>
                <a:cs typeface="Arial"/>
              </a:rPr>
              <a:t>Income Statement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24165" y="645667"/>
            <a:ext cx="11404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60B5CC"/>
                </a:solidFill>
                <a:latin typeface="Arial"/>
                <a:cs typeface="Arial"/>
              </a:rPr>
              <a:t>3</a:t>
            </a:r>
            <a:r>
              <a:rPr sz="1200" spc="-25" dirty="0">
                <a:solidFill>
                  <a:srgbClr val="60B5C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0B5CC"/>
                </a:solidFill>
                <a:latin typeface="Arial"/>
                <a:cs typeface="Arial"/>
              </a:rPr>
              <a:t>February</a:t>
            </a:r>
            <a:r>
              <a:rPr sz="1200" spc="-20" dirty="0">
                <a:solidFill>
                  <a:srgbClr val="60B5CC"/>
                </a:solidFill>
                <a:latin typeface="Arial"/>
                <a:cs typeface="Arial"/>
              </a:rPr>
              <a:t> 2020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8186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Example</a:t>
            </a:r>
            <a:r>
              <a:rPr spc="-95" dirty="0"/>
              <a:t> </a:t>
            </a:r>
            <a:r>
              <a:rPr spc="-50" dirty="0"/>
              <a:t>2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©</a:t>
            </a:r>
            <a:r>
              <a:rPr spc="-20" dirty="0"/>
              <a:t> </a:t>
            </a:r>
            <a:r>
              <a:rPr spc="-10" dirty="0"/>
              <a:t>I-</a:t>
            </a:r>
            <a:r>
              <a:rPr dirty="0"/>
              <a:t>Station</a:t>
            </a:r>
            <a:r>
              <a:rPr spc="-15" dirty="0"/>
              <a:t> </a:t>
            </a:r>
            <a:r>
              <a:rPr dirty="0"/>
              <a:t>Solutions</a:t>
            </a:r>
            <a:r>
              <a:rPr spc="-10" dirty="0"/>
              <a:t> </a:t>
            </a:r>
            <a:r>
              <a:rPr dirty="0"/>
              <a:t>Sdn</a:t>
            </a:r>
            <a:r>
              <a:rPr spc="-15" dirty="0"/>
              <a:t> </a:t>
            </a:r>
            <a:r>
              <a:rPr spc="-25" dirty="0"/>
              <a:t>Bhd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5794" y="1849628"/>
            <a:ext cx="7724140" cy="35153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9050" marR="174625" indent="-6350">
              <a:lnSpc>
                <a:spcPct val="100600"/>
              </a:lnSpc>
              <a:spcBef>
                <a:spcPts val="80"/>
              </a:spcBef>
            </a:pPr>
            <a:r>
              <a:rPr sz="2400" dirty="0">
                <a:latin typeface="Arial"/>
                <a:cs typeface="Arial"/>
              </a:rPr>
              <a:t>In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2012,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company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revalued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its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machine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that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originally </a:t>
            </a:r>
            <a:r>
              <a:rPr sz="2400" dirty="0">
                <a:latin typeface="Arial"/>
                <a:cs typeface="Arial"/>
              </a:rPr>
              <a:t>cost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RM50,000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to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RM60,000.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An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impairment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test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for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the </a:t>
            </a:r>
            <a:r>
              <a:rPr sz="2400" dirty="0">
                <a:latin typeface="Arial"/>
                <a:cs typeface="Arial"/>
              </a:rPr>
              <a:t>year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ended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2013,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revealed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that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there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is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an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impairment </a:t>
            </a:r>
            <a:r>
              <a:rPr sz="2400" dirty="0">
                <a:latin typeface="Arial"/>
                <a:cs typeface="Arial"/>
              </a:rPr>
              <a:t>loss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RM12,500.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75"/>
              </a:spcBef>
            </a:pP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Double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entry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would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be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as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follow:</a:t>
            </a:r>
            <a:endParaRPr sz="2400">
              <a:latin typeface="Arial"/>
              <a:cs typeface="Arial"/>
            </a:endParaRPr>
          </a:p>
          <a:p>
            <a:pPr marL="12700" marR="919480">
              <a:lnSpc>
                <a:spcPct val="110800"/>
              </a:lnSpc>
              <a:tabLst>
                <a:tab pos="5388610" algn="l"/>
              </a:tabLst>
            </a:pPr>
            <a:r>
              <a:rPr sz="2400" b="1" dirty="0">
                <a:solidFill>
                  <a:srgbClr val="CF5B1B"/>
                </a:solidFill>
                <a:latin typeface="Arial"/>
                <a:cs typeface="Arial"/>
              </a:rPr>
              <a:t>DR</a:t>
            </a:r>
            <a:r>
              <a:rPr sz="2400" b="1" spc="-55" dirty="0">
                <a:solidFill>
                  <a:srgbClr val="CF5B1B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CF5B1B"/>
                </a:solidFill>
                <a:latin typeface="Arial"/>
                <a:cs typeface="Arial"/>
              </a:rPr>
              <a:t>Revaluation</a:t>
            </a:r>
            <a:r>
              <a:rPr sz="2400" b="1" spc="-65" dirty="0">
                <a:solidFill>
                  <a:srgbClr val="CF5B1B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CF5B1B"/>
                </a:solidFill>
                <a:latin typeface="Arial"/>
                <a:cs typeface="Arial"/>
              </a:rPr>
              <a:t>surplus</a:t>
            </a:r>
            <a:r>
              <a:rPr sz="2400" b="1" spc="140" dirty="0">
                <a:solidFill>
                  <a:srgbClr val="CF5B1B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CF5B1B"/>
                </a:solidFill>
                <a:latin typeface="Arial"/>
                <a:cs typeface="Arial"/>
              </a:rPr>
              <a:t>(Equity)</a:t>
            </a:r>
            <a:r>
              <a:rPr sz="2400" b="1" dirty="0">
                <a:solidFill>
                  <a:srgbClr val="CF5B1B"/>
                </a:solidFill>
                <a:latin typeface="Arial"/>
                <a:cs typeface="Arial"/>
              </a:rPr>
              <a:t>	</a:t>
            </a:r>
            <a:r>
              <a:rPr sz="2400" b="1" spc="-10" dirty="0">
                <a:solidFill>
                  <a:srgbClr val="CF5B1B"/>
                </a:solidFill>
                <a:latin typeface="Arial"/>
                <a:cs typeface="Arial"/>
              </a:rPr>
              <a:t>RM10,000 </a:t>
            </a:r>
            <a:r>
              <a:rPr sz="2400" b="1" dirty="0">
                <a:solidFill>
                  <a:srgbClr val="CF5B1B"/>
                </a:solidFill>
                <a:latin typeface="Arial"/>
                <a:cs typeface="Arial"/>
              </a:rPr>
              <a:t>DR</a:t>
            </a:r>
            <a:r>
              <a:rPr sz="2400" b="1" spc="-55" dirty="0">
                <a:solidFill>
                  <a:srgbClr val="CF5B1B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CF5B1B"/>
                </a:solidFill>
                <a:latin typeface="Arial"/>
                <a:cs typeface="Arial"/>
              </a:rPr>
              <a:t>Loss</a:t>
            </a:r>
            <a:r>
              <a:rPr sz="2400" b="1" spc="-55" dirty="0">
                <a:solidFill>
                  <a:srgbClr val="CF5B1B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CF5B1B"/>
                </a:solidFill>
                <a:latin typeface="Arial"/>
                <a:cs typeface="Arial"/>
              </a:rPr>
              <a:t>on</a:t>
            </a:r>
            <a:r>
              <a:rPr sz="2400" b="1" spc="-65" dirty="0">
                <a:solidFill>
                  <a:srgbClr val="CF5B1B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CF5B1B"/>
                </a:solidFill>
                <a:latin typeface="Arial"/>
                <a:cs typeface="Arial"/>
              </a:rPr>
              <a:t>machine</a:t>
            </a:r>
            <a:r>
              <a:rPr sz="2400" b="1" spc="-55" dirty="0">
                <a:solidFill>
                  <a:srgbClr val="CF5B1B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CF5B1B"/>
                </a:solidFill>
                <a:latin typeface="Arial"/>
                <a:cs typeface="Arial"/>
              </a:rPr>
              <a:t>impairment</a:t>
            </a:r>
            <a:r>
              <a:rPr sz="2400" b="1" spc="-55" dirty="0">
                <a:solidFill>
                  <a:srgbClr val="CF5B1B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CF5B1B"/>
                </a:solidFill>
                <a:latin typeface="Arial"/>
                <a:cs typeface="Arial"/>
              </a:rPr>
              <a:t>(I/s)RM2,500</a:t>
            </a:r>
            <a:endParaRPr sz="2400">
              <a:latin typeface="Arial"/>
              <a:cs typeface="Arial"/>
            </a:endParaRPr>
          </a:p>
          <a:p>
            <a:pPr marL="817244">
              <a:lnSpc>
                <a:spcPct val="100000"/>
              </a:lnSpc>
              <a:spcBef>
                <a:spcPts val="335"/>
              </a:spcBef>
              <a:tabLst>
                <a:tab pos="6303010" algn="l"/>
              </a:tabLst>
            </a:pPr>
            <a:r>
              <a:rPr sz="2400" b="1" dirty="0">
                <a:solidFill>
                  <a:srgbClr val="CF5B1B"/>
                </a:solidFill>
                <a:latin typeface="Arial"/>
                <a:cs typeface="Arial"/>
              </a:rPr>
              <a:t>CR</a:t>
            </a:r>
            <a:r>
              <a:rPr sz="2400" b="1" spc="-35" dirty="0">
                <a:solidFill>
                  <a:srgbClr val="CF5B1B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CF5B1B"/>
                </a:solidFill>
                <a:latin typeface="Arial"/>
                <a:cs typeface="Arial"/>
              </a:rPr>
              <a:t>Machine</a:t>
            </a:r>
            <a:r>
              <a:rPr sz="2400" b="1" dirty="0">
                <a:solidFill>
                  <a:srgbClr val="CF5B1B"/>
                </a:solidFill>
                <a:latin typeface="Arial"/>
                <a:cs typeface="Arial"/>
              </a:rPr>
              <a:t>	</a:t>
            </a:r>
            <a:r>
              <a:rPr sz="2400" b="1" spc="-10" dirty="0">
                <a:solidFill>
                  <a:srgbClr val="CF5B1B"/>
                </a:solidFill>
                <a:latin typeface="Arial"/>
                <a:cs typeface="Arial"/>
              </a:rPr>
              <a:t>RM12,500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24165" y="645667"/>
            <a:ext cx="11404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60B5CC"/>
                </a:solidFill>
                <a:latin typeface="Arial"/>
                <a:cs typeface="Arial"/>
              </a:rPr>
              <a:t>3</a:t>
            </a:r>
            <a:r>
              <a:rPr sz="1200" spc="-25" dirty="0">
                <a:solidFill>
                  <a:srgbClr val="60B5C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0B5CC"/>
                </a:solidFill>
                <a:latin typeface="Arial"/>
                <a:cs typeface="Arial"/>
              </a:rPr>
              <a:t>February</a:t>
            </a:r>
            <a:r>
              <a:rPr sz="1200" spc="-20" dirty="0">
                <a:solidFill>
                  <a:srgbClr val="60B5CC"/>
                </a:solidFill>
                <a:latin typeface="Arial"/>
                <a:cs typeface="Arial"/>
              </a:rPr>
              <a:t> 2020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8186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Recognition</a:t>
            </a:r>
            <a:r>
              <a:rPr spc="-80" dirty="0"/>
              <a:t> </a:t>
            </a:r>
            <a:r>
              <a:rPr dirty="0"/>
              <a:t>of</a:t>
            </a:r>
            <a:r>
              <a:rPr spc="-70" dirty="0"/>
              <a:t> </a:t>
            </a:r>
            <a:r>
              <a:rPr dirty="0"/>
              <a:t>an</a:t>
            </a:r>
            <a:r>
              <a:rPr spc="-75" dirty="0"/>
              <a:t> </a:t>
            </a:r>
            <a:r>
              <a:rPr dirty="0"/>
              <a:t>Impairment</a:t>
            </a:r>
            <a:r>
              <a:rPr spc="-75" dirty="0"/>
              <a:t> </a:t>
            </a:r>
            <a:r>
              <a:rPr spc="-20" dirty="0"/>
              <a:t>Loss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-25" dirty="0"/>
              <a:t>12</a:t>
            </a:fld>
            <a:endParaRPr spc="-2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©</a:t>
            </a:r>
            <a:r>
              <a:rPr spc="-20" dirty="0"/>
              <a:t> </a:t>
            </a:r>
            <a:r>
              <a:rPr spc="-10" dirty="0"/>
              <a:t>I-</a:t>
            </a:r>
            <a:r>
              <a:rPr dirty="0"/>
              <a:t>Station</a:t>
            </a:r>
            <a:r>
              <a:rPr spc="-15" dirty="0"/>
              <a:t> </a:t>
            </a:r>
            <a:r>
              <a:rPr dirty="0"/>
              <a:t>Solutions</a:t>
            </a:r>
            <a:r>
              <a:rPr spc="-10" dirty="0"/>
              <a:t> </a:t>
            </a:r>
            <a:r>
              <a:rPr dirty="0"/>
              <a:t>Sdn</a:t>
            </a:r>
            <a:r>
              <a:rPr spc="-15" dirty="0"/>
              <a:t> </a:t>
            </a:r>
            <a:r>
              <a:rPr spc="-25" dirty="0"/>
              <a:t>Bhd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5794" y="1849628"/>
            <a:ext cx="7582534" cy="229616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67335" marR="5080" indent="-254635" algn="just">
              <a:lnSpc>
                <a:spcPct val="100400"/>
              </a:lnSpc>
              <a:spcBef>
                <a:spcPts val="85"/>
              </a:spcBef>
              <a:buClr>
                <a:srgbClr val="E66C7D"/>
              </a:buClr>
              <a:buFont typeface="Georgia"/>
              <a:buChar char="•"/>
              <a:tabLst>
                <a:tab pos="268605" algn="l"/>
              </a:tabLst>
            </a:pPr>
            <a:r>
              <a:rPr sz="2400" dirty="0">
                <a:latin typeface="Arial"/>
                <a:cs typeface="Arial"/>
              </a:rPr>
              <a:t>If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B050"/>
                </a:solidFill>
                <a:latin typeface="Arial"/>
                <a:cs typeface="Arial"/>
              </a:rPr>
              <a:t>impairment</a:t>
            </a:r>
            <a:r>
              <a:rPr sz="2400" b="1" spc="-40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B050"/>
                </a:solidFill>
                <a:latin typeface="Arial"/>
                <a:cs typeface="Arial"/>
              </a:rPr>
              <a:t>loss</a:t>
            </a:r>
            <a:r>
              <a:rPr sz="2400" b="1" spc="-40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B050"/>
                </a:solidFill>
                <a:latin typeface="Arial"/>
                <a:cs typeface="Arial"/>
              </a:rPr>
              <a:t>is</a:t>
            </a:r>
            <a:r>
              <a:rPr sz="2400" b="1" spc="-45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B050"/>
                </a:solidFill>
                <a:latin typeface="Arial"/>
                <a:cs typeface="Arial"/>
              </a:rPr>
              <a:t>&gt;</a:t>
            </a:r>
            <a:r>
              <a:rPr sz="2400" b="1" spc="-45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B050"/>
                </a:solidFill>
                <a:latin typeface="Arial"/>
                <a:cs typeface="Arial"/>
              </a:rPr>
              <a:t>than</a:t>
            </a:r>
            <a:r>
              <a:rPr sz="2400" b="1" spc="-45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B050"/>
                </a:solidFill>
                <a:latin typeface="Arial"/>
                <a:cs typeface="Arial"/>
              </a:rPr>
              <a:t>the</a:t>
            </a:r>
            <a:r>
              <a:rPr sz="2400" b="1" spc="-45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B050"/>
                </a:solidFill>
                <a:latin typeface="Arial"/>
                <a:cs typeface="Arial"/>
              </a:rPr>
              <a:t>carrying</a:t>
            </a:r>
            <a:r>
              <a:rPr sz="2400" b="1" spc="-45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B050"/>
                </a:solidFill>
                <a:latin typeface="Arial"/>
                <a:cs typeface="Arial"/>
              </a:rPr>
              <a:t>amount</a:t>
            </a:r>
            <a:r>
              <a:rPr sz="2400" b="1" spc="-30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of 	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asset,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entity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will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recognise</a:t>
            </a:r>
            <a:r>
              <a:rPr sz="2400" b="1" spc="-6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a</a:t>
            </a:r>
            <a:r>
              <a:rPr sz="2400" b="1" spc="-5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liability</a:t>
            </a:r>
            <a:r>
              <a:rPr sz="2400" b="1" spc="-60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ONLY</a:t>
            </a:r>
            <a:r>
              <a:rPr sz="2400" spc="-10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IF 	</a:t>
            </a:r>
            <a:r>
              <a:rPr sz="2400" dirty="0">
                <a:latin typeface="Arial"/>
                <a:cs typeface="Arial"/>
              </a:rPr>
              <a:t>REQUIRED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BY</a:t>
            </a:r>
            <a:r>
              <a:rPr sz="2400" spc="-18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ANOTHER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STANDARD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919"/>
              </a:spcBef>
              <a:buClr>
                <a:srgbClr val="E66C7D"/>
              </a:buClr>
              <a:buFont typeface="Georgia"/>
              <a:buChar char="•"/>
            </a:pPr>
            <a:endParaRPr sz="2400">
              <a:latin typeface="Arial"/>
              <a:cs typeface="Arial"/>
            </a:endParaRPr>
          </a:p>
          <a:p>
            <a:pPr marL="268605" marR="264160" indent="-255904">
              <a:lnSpc>
                <a:spcPts val="2810"/>
              </a:lnSpc>
              <a:buClr>
                <a:srgbClr val="E66C7D"/>
              </a:buClr>
              <a:buFont typeface="Georgia"/>
              <a:buChar char="•"/>
              <a:tabLst>
                <a:tab pos="268605" algn="l"/>
              </a:tabLst>
            </a:pPr>
            <a:r>
              <a:rPr sz="2400" dirty="0">
                <a:latin typeface="Arial"/>
                <a:cs typeface="Arial"/>
              </a:rPr>
              <a:t>In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other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cases,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4409"/>
                </a:solidFill>
                <a:latin typeface="Arial"/>
                <a:cs typeface="Arial"/>
              </a:rPr>
              <a:t>asset</a:t>
            </a:r>
            <a:r>
              <a:rPr sz="2400" b="1" spc="-40" dirty="0">
                <a:solidFill>
                  <a:srgbClr val="FF4409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4409"/>
                </a:solidFill>
                <a:latin typeface="Arial"/>
                <a:cs typeface="Arial"/>
              </a:rPr>
              <a:t>will</a:t>
            </a:r>
            <a:r>
              <a:rPr sz="2400" b="1" spc="-45" dirty="0">
                <a:solidFill>
                  <a:srgbClr val="FF4409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4409"/>
                </a:solidFill>
                <a:latin typeface="Arial"/>
                <a:cs typeface="Arial"/>
              </a:rPr>
              <a:t>be</a:t>
            </a:r>
            <a:r>
              <a:rPr sz="2400" b="1" spc="-40" dirty="0">
                <a:solidFill>
                  <a:srgbClr val="FF4409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4409"/>
                </a:solidFill>
                <a:latin typeface="Arial"/>
                <a:cs typeface="Arial"/>
              </a:rPr>
              <a:t>written</a:t>
            </a:r>
            <a:r>
              <a:rPr sz="2400" b="1" spc="-45" dirty="0">
                <a:solidFill>
                  <a:srgbClr val="FF4409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4409"/>
                </a:solidFill>
                <a:latin typeface="Arial"/>
                <a:cs typeface="Arial"/>
              </a:rPr>
              <a:t>off</a:t>
            </a:r>
            <a:r>
              <a:rPr sz="2400" dirty="0">
                <a:latin typeface="Arial"/>
                <a:cs typeface="Arial"/>
              </a:rPr>
              <a:t>,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and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no </a:t>
            </a:r>
            <a:r>
              <a:rPr sz="2400" dirty="0">
                <a:latin typeface="Arial"/>
                <a:cs typeface="Arial"/>
              </a:rPr>
              <a:t>liability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will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be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recognised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24165" y="645667"/>
            <a:ext cx="11404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60B5CC"/>
                </a:solidFill>
                <a:latin typeface="Arial"/>
                <a:cs typeface="Arial"/>
              </a:rPr>
              <a:t>3</a:t>
            </a:r>
            <a:r>
              <a:rPr sz="1200" spc="-25" dirty="0">
                <a:solidFill>
                  <a:srgbClr val="60B5C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0B5CC"/>
                </a:solidFill>
                <a:latin typeface="Arial"/>
                <a:cs typeface="Arial"/>
              </a:rPr>
              <a:t>February</a:t>
            </a:r>
            <a:r>
              <a:rPr sz="1200" spc="-20" dirty="0">
                <a:solidFill>
                  <a:srgbClr val="60B5CC"/>
                </a:solidFill>
                <a:latin typeface="Arial"/>
                <a:cs typeface="Arial"/>
              </a:rPr>
              <a:t> 2020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8186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When</a:t>
            </a:r>
            <a:r>
              <a:rPr spc="-110" dirty="0"/>
              <a:t> </a:t>
            </a:r>
            <a:r>
              <a:rPr sz="2500" dirty="0"/>
              <a:t>should</a:t>
            </a:r>
            <a:r>
              <a:rPr sz="2500" spc="-30" dirty="0"/>
              <a:t> </a:t>
            </a:r>
            <a:r>
              <a:rPr sz="2500" dirty="0"/>
              <a:t>an</a:t>
            </a:r>
            <a:r>
              <a:rPr sz="2500" spc="-30" dirty="0"/>
              <a:t> </a:t>
            </a:r>
            <a:r>
              <a:rPr sz="2500" dirty="0"/>
              <a:t>impairment</a:t>
            </a:r>
            <a:r>
              <a:rPr sz="2500" spc="-20" dirty="0"/>
              <a:t> </a:t>
            </a:r>
            <a:r>
              <a:rPr sz="2500" dirty="0"/>
              <a:t>test</a:t>
            </a:r>
            <a:r>
              <a:rPr sz="2500" spc="-25" dirty="0"/>
              <a:t> </a:t>
            </a:r>
            <a:r>
              <a:rPr sz="2500" dirty="0"/>
              <a:t>be</a:t>
            </a:r>
            <a:r>
              <a:rPr sz="2500" spc="-30" dirty="0"/>
              <a:t> </a:t>
            </a:r>
            <a:r>
              <a:rPr sz="2500" dirty="0"/>
              <a:t>carried</a:t>
            </a:r>
            <a:r>
              <a:rPr sz="2500" spc="-30" dirty="0"/>
              <a:t> </a:t>
            </a:r>
            <a:r>
              <a:rPr sz="2500" spc="-20" dirty="0"/>
              <a:t>out?</a:t>
            </a:r>
            <a:endParaRPr sz="25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-25" dirty="0"/>
              <a:t>13</a:t>
            </a:fld>
            <a:endParaRPr spc="-2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©</a:t>
            </a:r>
            <a:r>
              <a:rPr spc="-20" dirty="0"/>
              <a:t> </a:t>
            </a:r>
            <a:r>
              <a:rPr spc="-10" dirty="0"/>
              <a:t>I-</a:t>
            </a:r>
            <a:r>
              <a:rPr dirty="0"/>
              <a:t>Station</a:t>
            </a:r>
            <a:r>
              <a:rPr spc="-15" dirty="0"/>
              <a:t> </a:t>
            </a:r>
            <a:r>
              <a:rPr dirty="0"/>
              <a:t>Solutions</a:t>
            </a:r>
            <a:r>
              <a:rPr spc="-10" dirty="0"/>
              <a:t> </a:t>
            </a:r>
            <a:r>
              <a:rPr dirty="0"/>
              <a:t>Sdn</a:t>
            </a:r>
            <a:r>
              <a:rPr spc="-15" dirty="0"/>
              <a:t> </a:t>
            </a:r>
            <a:r>
              <a:rPr spc="-25" dirty="0"/>
              <a:t>Bhd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5794" y="1849628"/>
            <a:ext cx="7962900" cy="266509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267335" marR="6350" indent="-254635" algn="just">
              <a:lnSpc>
                <a:spcPct val="100600"/>
              </a:lnSpc>
              <a:spcBef>
                <a:spcPts val="80"/>
              </a:spcBef>
              <a:buClr>
                <a:srgbClr val="E66C7D"/>
              </a:buClr>
              <a:buFont typeface="Georgia"/>
              <a:buChar char="•"/>
              <a:tabLst>
                <a:tab pos="268605" algn="l"/>
              </a:tabLst>
            </a:pPr>
            <a:r>
              <a:rPr sz="2400" dirty="0">
                <a:latin typeface="Arial"/>
                <a:cs typeface="Arial"/>
              </a:rPr>
              <a:t>At</a:t>
            </a:r>
            <a:r>
              <a:rPr sz="2400" spc="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8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end</a:t>
            </a:r>
            <a:r>
              <a:rPr sz="2400" spc="8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7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each</a:t>
            </a:r>
            <a:r>
              <a:rPr sz="2400" spc="7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reporting</a:t>
            </a:r>
            <a:r>
              <a:rPr sz="2400" spc="8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period,</a:t>
            </a:r>
            <a:r>
              <a:rPr sz="2400" spc="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an</a:t>
            </a:r>
            <a:r>
              <a:rPr sz="2400" spc="8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entity</a:t>
            </a:r>
            <a:r>
              <a:rPr sz="2400" spc="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is</a:t>
            </a:r>
            <a:r>
              <a:rPr sz="2400" spc="8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required 	</a:t>
            </a:r>
            <a:r>
              <a:rPr sz="2400" dirty="0">
                <a:latin typeface="Arial"/>
                <a:cs typeface="Arial"/>
              </a:rPr>
              <a:t>to</a:t>
            </a:r>
            <a:r>
              <a:rPr sz="2400" spc="15" dirty="0">
                <a:latin typeface="Arial"/>
                <a:cs typeface="Arial"/>
              </a:rPr>
              <a:t> 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assess</a:t>
            </a:r>
            <a:r>
              <a:rPr sz="2400" b="1" spc="20" dirty="0">
                <a:solidFill>
                  <a:srgbClr val="FF0000"/>
                </a:solidFill>
                <a:latin typeface="Arial"/>
                <a:cs typeface="Arial"/>
              </a:rPr>
              <a:t> 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whether</a:t>
            </a:r>
            <a:r>
              <a:rPr sz="2400" b="1" spc="15" dirty="0">
                <a:solidFill>
                  <a:srgbClr val="FF0000"/>
                </a:solidFill>
                <a:latin typeface="Arial"/>
                <a:cs typeface="Arial"/>
              </a:rPr>
              <a:t> 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there</a:t>
            </a:r>
            <a:r>
              <a:rPr sz="2400" b="1" spc="20" dirty="0">
                <a:solidFill>
                  <a:srgbClr val="FF0000"/>
                </a:solidFill>
                <a:latin typeface="Arial"/>
                <a:cs typeface="Arial"/>
              </a:rPr>
              <a:t> 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is</a:t>
            </a:r>
            <a:r>
              <a:rPr sz="2400" b="1" spc="20" dirty="0">
                <a:solidFill>
                  <a:srgbClr val="FF0000"/>
                </a:solidFill>
                <a:latin typeface="Arial"/>
                <a:cs typeface="Arial"/>
              </a:rPr>
              <a:t> 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any</a:t>
            </a:r>
            <a:r>
              <a:rPr sz="2400" b="1" spc="15" dirty="0">
                <a:solidFill>
                  <a:srgbClr val="FF0000"/>
                </a:solidFill>
                <a:latin typeface="Arial"/>
                <a:cs typeface="Arial"/>
              </a:rPr>
              <a:t> 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indication</a:t>
            </a:r>
            <a:r>
              <a:rPr sz="2400" b="1" spc="15" dirty="0">
                <a:solidFill>
                  <a:srgbClr val="FF0000"/>
                </a:solidFill>
                <a:latin typeface="Arial"/>
                <a:cs typeface="Arial"/>
              </a:rPr>
              <a:t>  </a:t>
            </a:r>
            <a:r>
              <a:rPr sz="2400" dirty="0">
                <a:latin typeface="Arial"/>
                <a:cs typeface="Arial"/>
              </a:rPr>
              <a:t>that</a:t>
            </a:r>
            <a:r>
              <a:rPr sz="2400" spc="10" dirty="0">
                <a:latin typeface="Arial"/>
                <a:cs typeface="Arial"/>
              </a:rPr>
              <a:t>  </a:t>
            </a:r>
            <a:r>
              <a:rPr sz="2400" spc="-25" dirty="0">
                <a:latin typeface="Arial"/>
                <a:cs typeface="Arial"/>
              </a:rPr>
              <a:t>an 	</a:t>
            </a:r>
            <a:r>
              <a:rPr sz="2400" dirty="0">
                <a:latin typeface="Arial"/>
                <a:cs typeface="Arial"/>
              </a:rPr>
              <a:t>asset</a:t>
            </a:r>
            <a:r>
              <a:rPr sz="2400" spc="17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may</a:t>
            </a:r>
            <a:r>
              <a:rPr sz="2400" spc="18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be</a:t>
            </a:r>
            <a:r>
              <a:rPr sz="2400" spc="18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impaired</a:t>
            </a:r>
            <a:r>
              <a:rPr sz="2400" spc="18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(i.e.</a:t>
            </a:r>
            <a:r>
              <a:rPr sz="2400" spc="18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its</a:t>
            </a:r>
            <a:r>
              <a:rPr sz="2400" spc="18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carrying</a:t>
            </a:r>
            <a:r>
              <a:rPr sz="2400" spc="18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amount</a:t>
            </a:r>
            <a:r>
              <a:rPr sz="2400" spc="17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may</a:t>
            </a:r>
            <a:r>
              <a:rPr sz="2400" spc="185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be 	</a:t>
            </a:r>
            <a:r>
              <a:rPr sz="2400" dirty="0">
                <a:latin typeface="Arial"/>
                <a:cs typeface="Arial"/>
              </a:rPr>
              <a:t>higher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than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its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recoverable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amount).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50"/>
              </a:spcBef>
              <a:buClr>
                <a:srgbClr val="E66C7D"/>
              </a:buClr>
              <a:buFont typeface="Georgia"/>
              <a:buChar char="•"/>
            </a:pPr>
            <a:endParaRPr sz="2400">
              <a:latin typeface="Arial"/>
              <a:cs typeface="Arial"/>
            </a:endParaRPr>
          </a:p>
          <a:p>
            <a:pPr marL="267335" marR="5080" indent="-254635" algn="just">
              <a:lnSpc>
                <a:spcPct val="100800"/>
              </a:lnSpc>
              <a:buClr>
                <a:srgbClr val="E66C7D"/>
              </a:buClr>
              <a:buFont typeface="Georgia"/>
              <a:buChar char="•"/>
              <a:tabLst>
                <a:tab pos="268605" algn="l"/>
              </a:tabLst>
            </a:pPr>
            <a:r>
              <a:rPr sz="2400" dirty="0">
                <a:latin typeface="Arial"/>
                <a:cs typeface="Arial"/>
              </a:rPr>
              <a:t>If</a:t>
            </a:r>
            <a:r>
              <a:rPr sz="2400" spc="1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there</a:t>
            </a:r>
            <a:r>
              <a:rPr sz="2400" spc="1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is</a:t>
            </a:r>
            <a:r>
              <a:rPr sz="2400" spc="1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an</a:t>
            </a:r>
            <a:r>
              <a:rPr sz="2400" spc="1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indication,</a:t>
            </a:r>
            <a:r>
              <a:rPr sz="2400" spc="1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1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asset's</a:t>
            </a:r>
            <a:r>
              <a:rPr sz="2400" spc="1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recoverable</a:t>
            </a:r>
            <a:r>
              <a:rPr sz="2400" spc="17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amount 	</a:t>
            </a:r>
            <a:r>
              <a:rPr sz="2400" dirty="0">
                <a:latin typeface="Arial"/>
                <a:cs typeface="Arial"/>
              </a:rPr>
              <a:t>must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be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calculated.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24165" y="645667"/>
            <a:ext cx="11404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60B5CC"/>
                </a:solidFill>
                <a:latin typeface="Arial"/>
                <a:cs typeface="Arial"/>
              </a:rPr>
              <a:t>3</a:t>
            </a:r>
            <a:r>
              <a:rPr sz="1200" spc="-25" dirty="0">
                <a:solidFill>
                  <a:srgbClr val="60B5C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0B5CC"/>
                </a:solidFill>
                <a:latin typeface="Arial"/>
                <a:cs typeface="Arial"/>
              </a:rPr>
              <a:t>February</a:t>
            </a:r>
            <a:r>
              <a:rPr sz="1200" spc="-20" dirty="0">
                <a:solidFill>
                  <a:srgbClr val="60B5CC"/>
                </a:solidFill>
                <a:latin typeface="Arial"/>
                <a:cs typeface="Arial"/>
              </a:rPr>
              <a:t> 2020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4723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dirty="0"/>
              <a:t>When</a:t>
            </a:r>
            <a:r>
              <a:rPr sz="2500" spc="-35" dirty="0"/>
              <a:t> </a:t>
            </a:r>
            <a:r>
              <a:rPr sz="2500" dirty="0"/>
              <a:t>should</a:t>
            </a:r>
            <a:r>
              <a:rPr sz="2500" spc="-30" dirty="0"/>
              <a:t> </a:t>
            </a:r>
            <a:r>
              <a:rPr sz="2500" dirty="0"/>
              <a:t>an</a:t>
            </a:r>
            <a:r>
              <a:rPr sz="2500" spc="-30" dirty="0"/>
              <a:t> </a:t>
            </a:r>
            <a:r>
              <a:rPr sz="2500" dirty="0"/>
              <a:t>impairment</a:t>
            </a:r>
            <a:r>
              <a:rPr sz="2500" spc="-20" dirty="0"/>
              <a:t> </a:t>
            </a:r>
            <a:r>
              <a:rPr sz="2500" dirty="0"/>
              <a:t>test</a:t>
            </a:r>
            <a:r>
              <a:rPr sz="2500" spc="-25" dirty="0"/>
              <a:t> </a:t>
            </a:r>
            <a:r>
              <a:rPr sz="2500" dirty="0"/>
              <a:t>be</a:t>
            </a:r>
            <a:r>
              <a:rPr sz="2500" spc="-30" dirty="0"/>
              <a:t> </a:t>
            </a:r>
            <a:r>
              <a:rPr sz="2500" dirty="0"/>
              <a:t>carried</a:t>
            </a:r>
            <a:r>
              <a:rPr sz="2500" spc="-30" dirty="0"/>
              <a:t> </a:t>
            </a:r>
            <a:r>
              <a:rPr sz="2500" spc="-20" dirty="0"/>
              <a:t>out?</a:t>
            </a:r>
            <a:endParaRPr sz="25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-25" dirty="0"/>
              <a:t>14</a:t>
            </a:fld>
            <a:endParaRPr spc="-2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©</a:t>
            </a:r>
            <a:r>
              <a:rPr spc="-20" dirty="0"/>
              <a:t> </a:t>
            </a:r>
            <a:r>
              <a:rPr spc="-10" dirty="0"/>
              <a:t>I-</a:t>
            </a:r>
            <a:r>
              <a:rPr dirty="0"/>
              <a:t>Station</a:t>
            </a:r>
            <a:r>
              <a:rPr spc="-15" dirty="0"/>
              <a:t> </a:t>
            </a:r>
            <a:r>
              <a:rPr dirty="0"/>
              <a:t>Solutions</a:t>
            </a:r>
            <a:r>
              <a:rPr spc="-10" dirty="0"/>
              <a:t> </a:t>
            </a:r>
            <a:r>
              <a:rPr dirty="0"/>
              <a:t>Sdn</a:t>
            </a:r>
            <a:r>
              <a:rPr spc="-15" dirty="0"/>
              <a:t> </a:t>
            </a:r>
            <a:r>
              <a:rPr spc="-25" dirty="0"/>
              <a:t>Bhd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5794" y="1849628"/>
            <a:ext cx="7962265" cy="256349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67335" marR="5080" indent="-254635" algn="just">
              <a:lnSpc>
                <a:spcPct val="100400"/>
              </a:lnSpc>
              <a:spcBef>
                <a:spcPts val="85"/>
              </a:spcBef>
              <a:buClr>
                <a:srgbClr val="E66C7D"/>
              </a:buClr>
              <a:buFont typeface="Georgia"/>
              <a:buChar char="•"/>
              <a:tabLst>
                <a:tab pos="268605" algn="l"/>
              </a:tabLst>
            </a:pPr>
            <a:r>
              <a:rPr sz="2400" dirty="0">
                <a:latin typeface="Arial"/>
                <a:cs typeface="Arial"/>
              </a:rPr>
              <a:t>The</a:t>
            </a:r>
            <a:r>
              <a:rPr sz="2400" spc="165" dirty="0">
                <a:latin typeface="Arial"/>
                <a:cs typeface="Arial"/>
              </a:rPr>
              <a:t>  </a:t>
            </a:r>
            <a:r>
              <a:rPr sz="2400" dirty="0">
                <a:latin typeface="Arial"/>
                <a:cs typeface="Arial"/>
              </a:rPr>
              <a:t>recoverable</a:t>
            </a:r>
            <a:r>
              <a:rPr sz="2400" spc="170" dirty="0">
                <a:latin typeface="Arial"/>
                <a:cs typeface="Arial"/>
              </a:rPr>
              <a:t>  </a:t>
            </a:r>
            <a:r>
              <a:rPr sz="2400" dirty="0">
                <a:latin typeface="Arial"/>
                <a:cs typeface="Arial"/>
              </a:rPr>
              <a:t>amounts</a:t>
            </a:r>
            <a:r>
              <a:rPr sz="2400" spc="165" dirty="0">
                <a:latin typeface="Arial"/>
                <a:cs typeface="Arial"/>
              </a:rPr>
              <a:t> 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165" dirty="0">
                <a:latin typeface="Arial"/>
                <a:cs typeface="Arial"/>
              </a:rPr>
              <a:t> 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170" dirty="0">
                <a:latin typeface="Arial"/>
                <a:cs typeface="Arial"/>
              </a:rPr>
              <a:t>  </a:t>
            </a:r>
            <a:r>
              <a:rPr sz="2400" dirty="0">
                <a:latin typeface="Arial"/>
                <a:cs typeface="Arial"/>
              </a:rPr>
              <a:t>following</a:t>
            </a:r>
            <a:r>
              <a:rPr sz="2400" spc="170" dirty="0">
                <a:latin typeface="Arial"/>
                <a:cs typeface="Arial"/>
              </a:rPr>
              <a:t>  </a:t>
            </a:r>
            <a:r>
              <a:rPr sz="2400" dirty="0">
                <a:latin typeface="Arial"/>
                <a:cs typeface="Arial"/>
              </a:rPr>
              <a:t>types</a:t>
            </a:r>
            <a:r>
              <a:rPr sz="2400" spc="170" dirty="0">
                <a:latin typeface="Arial"/>
                <a:cs typeface="Arial"/>
              </a:rPr>
              <a:t>  </a:t>
            </a:r>
            <a:r>
              <a:rPr sz="2400" spc="-25" dirty="0">
                <a:latin typeface="Arial"/>
                <a:cs typeface="Arial"/>
              </a:rPr>
              <a:t>of 	</a:t>
            </a:r>
            <a:r>
              <a:rPr sz="2400" dirty="0">
                <a:latin typeface="Arial"/>
                <a:cs typeface="Arial"/>
              </a:rPr>
              <a:t>intangible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assets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are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measured</a:t>
            </a:r>
            <a:r>
              <a:rPr sz="2400" b="1" spc="-8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annually</a:t>
            </a:r>
            <a:r>
              <a:rPr sz="2400" b="1" spc="-7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whether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or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not 	</a:t>
            </a:r>
            <a:r>
              <a:rPr sz="2400" dirty="0">
                <a:latin typeface="Arial"/>
                <a:cs typeface="Arial"/>
              </a:rPr>
              <a:t>there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is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any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indication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that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it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may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be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impaired.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60"/>
              </a:spcBef>
            </a:pPr>
            <a:endParaRPr sz="2400">
              <a:latin typeface="Arial"/>
              <a:cs typeface="Arial"/>
            </a:endParaRPr>
          </a:p>
          <a:p>
            <a:pPr marL="313690">
              <a:lnSpc>
                <a:spcPct val="100000"/>
              </a:lnSpc>
              <a:tabLst>
                <a:tab pos="560705" algn="l"/>
              </a:tabLst>
            </a:pPr>
            <a:r>
              <a:rPr sz="2000" spc="-50" dirty="0">
                <a:solidFill>
                  <a:srgbClr val="60B5CC"/>
                </a:solidFill>
                <a:latin typeface="Georgia"/>
                <a:cs typeface="Georgia"/>
              </a:rPr>
              <a:t>▫</a:t>
            </a:r>
            <a:r>
              <a:rPr sz="2000" dirty="0">
                <a:solidFill>
                  <a:srgbClr val="60B5CC"/>
                </a:solidFill>
                <a:latin typeface="Georgia"/>
                <a:cs typeface="Georgia"/>
              </a:rPr>
              <a:t>	</a:t>
            </a:r>
            <a:r>
              <a:rPr sz="2000" dirty="0">
                <a:solidFill>
                  <a:srgbClr val="246172"/>
                </a:solidFill>
                <a:latin typeface="Arial"/>
                <a:cs typeface="Arial"/>
              </a:rPr>
              <a:t>an</a:t>
            </a:r>
            <a:r>
              <a:rPr sz="2000" spc="-60" dirty="0">
                <a:solidFill>
                  <a:srgbClr val="24617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46172"/>
                </a:solidFill>
                <a:latin typeface="Arial"/>
                <a:cs typeface="Arial"/>
              </a:rPr>
              <a:t>intangible</a:t>
            </a:r>
            <a:r>
              <a:rPr sz="2000" spc="-50" dirty="0">
                <a:solidFill>
                  <a:srgbClr val="24617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46172"/>
                </a:solidFill>
                <a:latin typeface="Arial"/>
                <a:cs typeface="Arial"/>
              </a:rPr>
              <a:t>asset</a:t>
            </a:r>
            <a:r>
              <a:rPr sz="2000" spc="-60" dirty="0">
                <a:solidFill>
                  <a:srgbClr val="24617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46172"/>
                </a:solidFill>
                <a:latin typeface="Arial"/>
                <a:cs typeface="Arial"/>
              </a:rPr>
              <a:t>with</a:t>
            </a:r>
            <a:r>
              <a:rPr sz="2000" spc="-60" dirty="0">
                <a:solidFill>
                  <a:srgbClr val="24617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46172"/>
                </a:solidFill>
                <a:latin typeface="Arial"/>
                <a:cs typeface="Arial"/>
              </a:rPr>
              <a:t>an</a:t>
            </a:r>
            <a:r>
              <a:rPr sz="2000" spc="-55" dirty="0">
                <a:solidFill>
                  <a:srgbClr val="24617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46172"/>
                </a:solidFill>
                <a:latin typeface="Arial"/>
                <a:cs typeface="Arial"/>
              </a:rPr>
              <a:t>indefinite</a:t>
            </a:r>
            <a:r>
              <a:rPr sz="2000" spc="-55" dirty="0">
                <a:solidFill>
                  <a:srgbClr val="24617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46172"/>
                </a:solidFill>
                <a:latin typeface="Arial"/>
                <a:cs typeface="Arial"/>
              </a:rPr>
              <a:t>useful</a:t>
            </a:r>
            <a:r>
              <a:rPr sz="2000" spc="-50" dirty="0">
                <a:solidFill>
                  <a:srgbClr val="246172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246172"/>
                </a:solidFill>
                <a:latin typeface="Arial"/>
                <a:cs typeface="Arial"/>
              </a:rPr>
              <a:t>life</a:t>
            </a:r>
            <a:endParaRPr sz="2000">
              <a:latin typeface="Arial"/>
              <a:cs typeface="Arial"/>
            </a:endParaRPr>
          </a:p>
          <a:p>
            <a:pPr marL="313690">
              <a:lnSpc>
                <a:spcPct val="100000"/>
              </a:lnSpc>
              <a:spcBef>
                <a:spcPts val="315"/>
              </a:spcBef>
              <a:tabLst>
                <a:tab pos="560705" algn="l"/>
              </a:tabLst>
            </a:pPr>
            <a:r>
              <a:rPr sz="2000" spc="-50" dirty="0">
                <a:solidFill>
                  <a:srgbClr val="60B5CC"/>
                </a:solidFill>
                <a:latin typeface="Georgia"/>
                <a:cs typeface="Georgia"/>
              </a:rPr>
              <a:t>▫</a:t>
            </a:r>
            <a:r>
              <a:rPr sz="2000" dirty="0">
                <a:solidFill>
                  <a:srgbClr val="60B5CC"/>
                </a:solidFill>
                <a:latin typeface="Georgia"/>
                <a:cs typeface="Georgia"/>
              </a:rPr>
              <a:t>	</a:t>
            </a:r>
            <a:r>
              <a:rPr sz="2000" dirty="0">
                <a:solidFill>
                  <a:srgbClr val="246172"/>
                </a:solidFill>
                <a:latin typeface="Arial"/>
                <a:cs typeface="Arial"/>
              </a:rPr>
              <a:t>an</a:t>
            </a:r>
            <a:r>
              <a:rPr sz="2000" spc="-45" dirty="0">
                <a:solidFill>
                  <a:srgbClr val="24617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46172"/>
                </a:solidFill>
                <a:latin typeface="Arial"/>
                <a:cs typeface="Arial"/>
              </a:rPr>
              <a:t>intangible</a:t>
            </a:r>
            <a:r>
              <a:rPr sz="2000" spc="-45" dirty="0">
                <a:solidFill>
                  <a:srgbClr val="24617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46172"/>
                </a:solidFill>
                <a:latin typeface="Arial"/>
                <a:cs typeface="Arial"/>
              </a:rPr>
              <a:t>asset</a:t>
            </a:r>
            <a:r>
              <a:rPr sz="2000" spc="-45" dirty="0">
                <a:solidFill>
                  <a:srgbClr val="24617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46172"/>
                </a:solidFill>
                <a:latin typeface="Arial"/>
                <a:cs typeface="Arial"/>
              </a:rPr>
              <a:t>not</a:t>
            </a:r>
            <a:r>
              <a:rPr sz="2000" spc="-50" dirty="0">
                <a:solidFill>
                  <a:srgbClr val="24617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46172"/>
                </a:solidFill>
                <a:latin typeface="Arial"/>
                <a:cs typeface="Arial"/>
              </a:rPr>
              <a:t>yet</a:t>
            </a:r>
            <a:r>
              <a:rPr sz="2000" spc="-50" dirty="0">
                <a:solidFill>
                  <a:srgbClr val="24617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46172"/>
                </a:solidFill>
                <a:latin typeface="Arial"/>
                <a:cs typeface="Arial"/>
              </a:rPr>
              <a:t>available</a:t>
            </a:r>
            <a:r>
              <a:rPr sz="2000" spc="-45" dirty="0">
                <a:solidFill>
                  <a:srgbClr val="24617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46172"/>
                </a:solidFill>
                <a:latin typeface="Arial"/>
                <a:cs typeface="Arial"/>
              </a:rPr>
              <a:t>for</a:t>
            </a:r>
            <a:r>
              <a:rPr sz="2000" spc="-45" dirty="0">
                <a:solidFill>
                  <a:srgbClr val="246172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246172"/>
                </a:solidFill>
                <a:latin typeface="Arial"/>
                <a:cs typeface="Arial"/>
              </a:rPr>
              <a:t>use</a:t>
            </a:r>
            <a:endParaRPr sz="2000">
              <a:latin typeface="Arial"/>
              <a:cs typeface="Arial"/>
            </a:endParaRPr>
          </a:p>
          <a:p>
            <a:pPr marL="313690">
              <a:lnSpc>
                <a:spcPct val="100000"/>
              </a:lnSpc>
              <a:spcBef>
                <a:spcPts val="285"/>
              </a:spcBef>
              <a:tabLst>
                <a:tab pos="560705" algn="l"/>
              </a:tabLst>
            </a:pPr>
            <a:r>
              <a:rPr sz="2000" spc="-50" dirty="0">
                <a:solidFill>
                  <a:srgbClr val="60B5CC"/>
                </a:solidFill>
                <a:latin typeface="Georgia"/>
                <a:cs typeface="Georgia"/>
              </a:rPr>
              <a:t>▫</a:t>
            </a:r>
            <a:r>
              <a:rPr sz="2000" dirty="0">
                <a:solidFill>
                  <a:srgbClr val="60B5CC"/>
                </a:solidFill>
                <a:latin typeface="Georgia"/>
                <a:cs typeface="Georgia"/>
              </a:rPr>
              <a:t>	</a:t>
            </a:r>
            <a:r>
              <a:rPr sz="2000" dirty="0">
                <a:solidFill>
                  <a:srgbClr val="246172"/>
                </a:solidFill>
                <a:latin typeface="Arial"/>
                <a:cs typeface="Arial"/>
              </a:rPr>
              <a:t>goodwill</a:t>
            </a:r>
            <a:r>
              <a:rPr sz="2000" spc="-55" dirty="0">
                <a:solidFill>
                  <a:srgbClr val="24617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46172"/>
                </a:solidFill>
                <a:latin typeface="Arial"/>
                <a:cs typeface="Arial"/>
              </a:rPr>
              <a:t>acquired</a:t>
            </a:r>
            <a:r>
              <a:rPr sz="2000" spc="-55" dirty="0">
                <a:solidFill>
                  <a:srgbClr val="24617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46172"/>
                </a:solidFill>
                <a:latin typeface="Arial"/>
                <a:cs typeface="Arial"/>
              </a:rPr>
              <a:t>in</a:t>
            </a:r>
            <a:r>
              <a:rPr sz="2000" spc="-55" dirty="0">
                <a:solidFill>
                  <a:srgbClr val="24617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46172"/>
                </a:solidFill>
                <a:latin typeface="Arial"/>
                <a:cs typeface="Arial"/>
              </a:rPr>
              <a:t>a</a:t>
            </a:r>
            <a:r>
              <a:rPr sz="2000" spc="-60" dirty="0">
                <a:solidFill>
                  <a:srgbClr val="24617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46172"/>
                </a:solidFill>
                <a:latin typeface="Arial"/>
                <a:cs typeface="Arial"/>
              </a:rPr>
              <a:t>business</a:t>
            </a:r>
            <a:r>
              <a:rPr sz="2000" spc="-55" dirty="0">
                <a:solidFill>
                  <a:srgbClr val="246172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246172"/>
                </a:solidFill>
                <a:latin typeface="Arial"/>
                <a:cs typeface="Arial"/>
              </a:rPr>
              <a:t>combination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24165" y="645667"/>
            <a:ext cx="11404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60B5CC"/>
                </a:solidFill>
                <a:latin typeface="Arial"/>
                <a:cs typeface="Arial"/>
              </a:rPr>
              <a:t>3</a:t>
            </a:r>
            <a:r>
              <a:rPr sz="1200" spc="-25" dirty="0">
                <a:solidFill>
                  <a:srgbClr val="60B5C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0B5CC"/>
                </a:solidFill>
                <a:latin typeface="Arial"/>
                <a:cs typeface="Arial"/>
              </a:rPr>
              <a:t>February</a:t>
            </a:r>
            <a:r>
              <a:rPr sz="1200" spc="-20" dirty="0">
                <a:solidFill>
                  <a:srgbClr val="60B5CC"/>
                </a:solidFill>
                <a:latin typeface="Arial"/>
                <a:cs typeface="Arial"/>
              </a:rPr>
              <a:t> 2020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500" dirty="0"/>
              <a:t>What</a:t>
            </a:r>
            <a:r>
              <a:rPr sz="2500" spc="-110" dirty="0"/>
              <a:t> </a:t>
            </a:r>
            <a:r>
              <a:rPr sz="2500" dirty="0"/>
              <a:t>Are</a:t>
            </a:r>
            <a:r>
              <a:rPr sz="2500" spc="-25" dirty="0"/>
              <a:t> </a:t>
            </a:r>
            <a:r>
              <a:rPr sz="2500" dirty="0"/>
              <a:t>Some</a:t>
            </a:r>
            <a:r>
              <a:rPr sz="2500" spc="-30" dirty="0"/>
              <a:t> </a:t>
            </a:r>
            <a:r>
              <a:rPr sz="2500" dirty="0"/>
              <a:t>Of</a:t>
            </a:r>
            <a:r>
              <a:rPr sz="2500" spc="-15" dirty="0"/>
              <a:t> </a:t>
            </a:r>
            <a:r>
              <a:rPr sz="2500" dirty="0"/>
              <a:t>The</a:t>
            </a:r>
            <a:r>
              <a:rPr sz="2500" spc="-30" dirty="0"/>
              <a:t> </a:t>
            </a:r>
            <a:r>
              <a:rPr sz="2500" dirty="0"/>
              <a:t>Circumstances</a:t>
            </a:r>
            <a:r>
              <a:rPr sz="2500" spc="-25" dirty="0"/>
              <a:t> </a:t>
            </a:r>
            <a:r>
              <a:rPr sz="2500" dirty="0"/>
              <a:t>That</a:t>
            </a:r>
            <a:r>
              <a:rPr sz="2500" spc="-15" dirty="0"/>
              <a:t> </a:t>
            </a:r>
            <a:r>
              <a:rPr sz="2500" spc="-25" dirty="0"/>
              <a:t>May </a:t>
            </a:r>
            <a:r>
              <a:rPr sz="2500" dirty="0"/>
              <a:t>Indicate</a:t>
            </a:r>
            <a:r>
              <a:rPr sz="2500" spc="-95" dirty="0"/>
              <a:t> </a:t>
            </a:r>
            <a:r>
              <a:rPr sz="2500" dirty="0"/>
              <a:t>Impairment?</a:t>
            </a:r>
            <a:r>
              <a:rPr sz="2500" spc="-95" dirty="0"/>
              <a:t> </a:t>
            </a:r>
            <a:r>
              <a:rPr sz="2500" spc="-10" dirty="0"/>
              <a:t>(Indicators)</a:t>
            </a:r>
            <a:endParaRPr sz="25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-25" dirty="0"/>
              <a:t>15</a:t>
            </a:fld>
            <a:endParaRPr spc="-2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©</a:t>
            </a:r>
            <a:r>
              <a:rPr spc="-20" dirty="0"/>
              <a:t> </a:t>
            </a:r>
            <a:r>
              <a:rPr spc="-10" dirty="0"/>
              <a:t>I-</a:t>
            </a:r>
            <a:r>
              <a:rPr dirty="0"/>
              <a:t>Station</a:t>
            </a:r>
            <a:r>
              <a:rPr spc="-15" dirty="0"/>
              <a:t> </a:t>
            </a:r>
            <a:r>
              <a:rPr dirty="0"/>
              <a:t>Solutions</a:t>
            </a:r>
            <a:r>
              <a:rPr spc="-10" dirty="0"/>
              <a:t> </a:t>
            </a:r>
            <a:r>
              <a:rPr dirty="0"/>
              <a:t>Sdn</a:t>
            </a:r>
            <a:r>
              <a:rPr spc="-15" dirty="0"/>
              <a:t> </a:t>
            </a:r>
            <a:r>
              <a:rPr spc="-25" dirty="0"/>
              <a:t>Bhd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20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External</a:t>
            </a:r>
            <a:r>
              <a:rPr sz="2000" b="1" u="heavy" spc="-8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Sources</a:t>
            </a:r>
            <a:r>
              <a:rPr sz="2000" b="1" u="heavy" spc="-7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of</a:t>
            </a:r>
            <a:r>
              <a:rPr sz="2000" b="1" u="heavy" spc="-7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Information</a:t>
            </a:r>
            <a:endParaRPr sz="2000">
              <a:latin typeface="Arial"/>
              <a:cs typeface="Arial"/>
            </a:endParaRPr>
          </a:p>
          <a:p>
            <a:pPr marL="268605" marR="142240" indent="-255904">
              <a:lnSpc>
                <a:spcPct val="100000"/>
              </a:lnSpc>
              <a:spcBef>
                <a:spcPts val="310"/>
              </a:spcBef>
              <a:buClr>
                <a:srgbClr val="E66C7D"/>
              </a:buClr>
              <a:buFont typeface="Georgia"/>
              <a:buChar char="•"/>
              <a:tabLst>
                <a:tab pos="268605" algn="l"/>
              </a:tabLst>
            </a:pPr>
            <a:r>
              <a:rPr sz="2000" b="1" dirty="0">
                <a:solidFill>
                  <a:srgbClr val="00B050"/>
                </a:solidFill>
                <a:latin typeface="Arial"/>
                <a:cs typeface="Arial"/>
              </a:rPr>
              <a:t>A</a:t>
            </a:r>
            <a:r>
              <a:rPr sz="2000" b="1" spc="-100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B050"/>
                </a:solidFill>
                <a:latin typeface="Arial"/>
                <a:cs typeface="Arial"/>
              </a:rPr>
              <a:t>significant</a:t>
            </a:r>
            <a:r>
              <a:rPr sz="2000" b="1" spc="-40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B050"/>
                </a:solidFill>
                <a:latin typeface="Arial"/>
                <a:cs typeface="Arial"/>
              </a:rPr>
              <a:t>decline</a:t>
            </a:r>
            <a:r>
              <a:rPr sz="2000" b="1" spc="-40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B050"/>
                </a:solidFill>
                <a:latin typeface="Arial"/>
                <a:cs typeface="Arial"/>
              </a:rPr>
              <a:t>in</a:t>
            </a:r>
            <a:r>
              <a:rPr sz="2000" b="1" spc="-30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B050"/>
                </a:solidFill>
                <a:latin typeface="Arial"/>
                <a:cs typeface="Arial"/>
              </a:rPr>
              <a:t>the</a:t>
            </a:r>
            <a:r>
              <a:rPr sz="2000" b="1" spc="-40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B050"/>
                </a:solidFill>
                <a:latin typeface="Arial"/>
                <a:cs typeface="Arial"/>
              </a:rPr>
              <a:t>market</a:t>
            </a:r>
            <a:r>
              <a:rPr sz="2000" b="1" spc="-40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B050"/>
                </a:solidFill>
                <a:latin typeface="Arial"/>
                <a:cs typeface="Arial"/>
              </a:rPr>
              <a:t>value</a:t>
            </a:r>
            <a:r>
              <a:rPr sz="2000" b="1" spc="-35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B050"/>
                </a:solidFill>
                <a:latin typeface="Arial"/>
                <a:cs typeface="Arial"/>
              </a:rPr>
              <a:t>of</a:t>
            </a:r>
            <a:r>
              <a:rPr sz="2000" b="1" spc="-40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B050"/>
                </a:solidFill>
                <a:latin typeface="Arial"/>
                <a:cs typeface="Arial"/>
              </a:rPr>
              <a:t>an</a:t>
            </a:r>
            <a:r>
              <a:rPr sz="2000" b="1" spc="-35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B050"/>
                </a:solidFill>
                <a:latin typeface="Arial"/>
                <a:cs typeface="Arial"/>
              </a:rPr>
              <a:t>asset</a:t>
            </a:r>
            <a:r>
              <a:rPr sz="2000" dirty="0"/>
              <a:t>,</a:t>
            </a:r>
            <a:r>
              <a:rPr sz="2000" spc="-40" dirty="0"/>
              <a:t> </a:t>
            </a:r>
            <a:r>
              <a:rPr sz="2000" dirty="0"/>
              <a:t>more</a:t>
            </a:r>
            <a:r>
              <a:rPr sz="2000" spc="-40" dirty="0"/>
              <a:t> </a:t>
            </a:r>
            <a:r>
              <a:rPr sz="2000" spc="-20" dirty="0"/>
              <a:t>than </a:t>
            </a:r>
            <a:r>
              <a:rPr sz="2000" dirty="0"/>
              <a:t>would</a:t>
            </a:r>
            <a:r>
              <a:rPr sz="2000" spc="-45" dirty="0"/>
              <a:t> </a:t>
            </a:r>
            <a:r>
              <a:rPr sz="2000" dirty="0"/>
              <a:t>be</a:t>
            </a:r>
            <a:r>
              <a:rPr sz="2000" spc="-45" dirty="0"/>
              <a:t> </a:t>
            </a:r>
            <a:r>
              <a:rPr sz="2000" dirty="0"/>
              <a:t>expected</a:t>
            </a:r>
            <a:r>
              <a:rPr sz="2000" spc="-40" dirty="0"/>
              <a:t> </a:t>
            </a:r>
            <a:r>
              <a:rPr sz="2000" dirty="0"/>
              <a:t>as</a:t>
            </a:r>
            <a:r>
              <a:rPr sz="2000" spc="-45" dirty="0"/>
              <a:t> </a:t>
            </a:r>
            <a:r>
              <a:rPr sz="2000" dirty="0"/>
              <a:t>a</a:t>
            </a:r>
            <a:r>
              <a:rPr sz="2000" spc="-45" dirty="0"/>
              <a:t> </a:t>
            </a:r>
            <a:r>
              <a:rPr sz="2000" dirty="0"/>
              <a:t>result</a:t>
            </a:r>
            <a:r>
              <a:rPr sz="2000" spc="-45" dirty="0"/>
              <a:t> </a:t>
            </a:r>
            <a:r>
              <a:rPr sz="2000" dirty="0"/>
              <a:t>of</a:t>
            </a:r>
            <a:r>
              <a:rPr sz="2000" spc="-50" dirty="0"/>
              <a:t> </a:t>
            </a:r>
            <a:r>
              <a:rPr sz="2000" dirty="0"/>
              <a:t>passage</a:t>
            </a:r>
            <a:r>
              <a:rPr sz="2000" spc="-40" dirty="0"/>
              <a:t> </a:t>
            </a:r>
            <a:r>
              <a:rPr sz="2000" dirty="0"/>
              <a:t>of</a:t>
            </a:r>
            <a:r>
              <a:rPr sz="2000" spc="-50" dirty="0"/>
              <a:t> </a:t>
            </a:r>
            <a:r>
              <a:rPr sz="2000" dirty="0"/>
              <a:t>time</a:t>
            </a:r>
            <a:r>
              <a:rPr sz="2000" spc="-45" dirty="0"/>
              <a:t> </a:t>
            </a:r>
            <a:r>
              <a:rPr sz="2000" dirty="0"/>
              <a:t>or</a:t>
            </a:r>
            <a:r>
              <a:rPr sz="2000" spc="-40" dirty="0"/>
              <a:t> </a:t>
            </a:r>
            <a:r>
              <a:rPr sz="2000" dirty="0"/>
              <a:t>normal</a:t>
            </a:r>
            <a:r>
              <a:rPr sz="2000" spc="-35" dirty="0"/>
              <a:t> </a:t>
            </a:r>
            <a:r>
              <a:rPr sz="2000" spc="-25" dirty="0"/>
              <a:t>use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00"/>
              </a:spcBef>
              <a:buClr>
                <a:srgbClr val="E66C7D"/>
              </a:buClr>
              <a:buFont typeface="Georgia"/>
              <a:buChar char="•"/>
            </a:pPr>
            <a:endParaRPr sz="2000"/>
          </a:p>
          <a:p>
            <a:pPr marL="268605" marR="266065" indent="-255904">
              <a:lnSpc>
                <a:spcPct val="100000"/>
              </a:lnSpc>
              <a:spcBef>
                <a:spcPts val="5"/>
              </a:spcBef>
              <a:buClr>
                <a:srgbClr val="E66C7D"/>
              </a:buClr>
              <a:buFont typeface="Georgia"/>
              <a:buChar char="•"/>
              <a:tabLst>
                <a:tab pos="268605" algn="l"/>
              </a:tabLst>
            </a:pPr>
            <a:r>
              <a:rPr sz="2000" b="1" dirty="0">
                <a:solidFill>
                  <a:srgbClr val="00B050"/>
                </a:solidFill>
                <a:latin typeface="Arial"/>
                <a:cs typeface="Arial"/>
              </a:rPr>
              <a:t>Changes</a:t>
            </a:r>
            <a:r>
              <a:rPr sz="2000" b="1" spc="-70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B050"/>
                </a:solidFill>
                <a:latin typeface="Arial"/>
                <a:cs typeface="Arial"/>
              </a:rPr>
              <a:t>in</a:t>
            </a:r>
            <a:r>
              <a:rPr sz="2000" b="1" spc="-60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B050"/>
                </a:solidFill>
                <a:latin typeface="Arial"/>
                <a:cs typeface="Arial"/>
              </a:rPr>
              <a:t>technological,</a:t>
            </a:r>
            <a:r>
              <a:rPr sz="2000" b="1" spc="-70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B050"/>
                </a:solidFill>
                <a:latin typeface="Arial"/>
                <a:cs typeface="Arial"/>
              </a:rPr>
              <a:t>market,</a:t>
            </a:r>
            <a:r>
              <a:rPr sz="2000" b="1" spc="-70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B050"/>
                </a:solidFill>
                <a:latin typeface="Arial"/>
                <a:cs typeface="Arial"/>
              </a:rPr>
              <a:t>economic</a:t>
            </a:r>
            <a:r>
              <a:rPr sz="2000" b="1" spc="-65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B050"/>
                </a:solidFill>
                <a:latin typeface="Arial"/>
                <a:cs typeface="Arial"/>
              </a:rPr>
              <a:t>and</a:t>
            </a:r>
            <a:r>
              <a:rPr sz="2000" b="1" spc="-60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00B050"/>
                </a:solidFill>
                <a:latin typeface="Arial"/>
                <a:cs typeface="Arial"/>
              </a:rPr>
              <a:t>legal </a:t>
            </a:r>
            <a:r>
              <a:rPr sz="2000" b="1" dirty="0">
                <a:solidFill>
                  <a:srgbClr val="00B050"/>
                </a:solidFill>
                <a:latin typeface="Arial"/>
                <a:cs typeface="Arial"/>
              </a:rPr>
              <a:t>environment</a:t>
            </a:r>
            <a:r>
              <a:rPr sz="2000" b="1" spc="-65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B050"/>
                </a:solidFill>
                <a:latin typeface="Arial"/>
                <a:cs typeface="Arial"/>
              </a:rPr>
              <a:t>which</a:t>
            </a:r>
            <a:r>
              <a:rPr sz="2000" b="1" spc="-60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B050"/>
                </a:solidFill>
                <a:latin typeface="Arial"/>
                <a:cs typeface="Arial"/>
              </a:rPr>
              <a:t>the</a:t>
            </a:r>
            <a:r>
              <a:rPr sz="2000" b="1" spc="-60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B050"/>
                </a:solidFill>
                <a:latin typeface="Arial"/>
                <a:cs typeface="Arial"/>
              </a:rPr>
              <a:t>business</a:t>
            </a:r>
            <a:r>
              <a:rPr sz="2000" b="1" spc="-65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2000" dirty="0"/>
              <a:t>operates</a:t>
            </a:r>
            <a:r>
              <a:rPr sz="2000" spc="-65" dirty="0"/>
              <a:t> </a:t>
            </a:r>
            <a:r>
              <a:rPr sz="2000" dirty="0"/>
              <a:t>which</a:t>
            </a:r>
            <a:r>
              <a:rPr sz="2000" spc="-75" dirty="0"/>
              <a:t> </a:t>
            </a:r>
            <a:r>
              <a:rPr sz="2000" dirty="0"/>
              <a:t>might</a:t>
            </a:r>
            <a:r>
              <a:rPr sz="2000" spc="-70" dirty="0"/>
              <a:t> </a:t>
            </a:r>
            <a:r>
              <a:rPr sz="2000" dirty="0"/>
              <a:t>have</a:t>
            </a:r>
            <a:r>
              <a:rPr sz="2000" spc="-65" dirty="0"/>
              <a:t> </a:t>
            </a:r>
            <a:r>
              <a:rPr sz="2000" spc="-25" dirty="0"/>
              <a:t>an </a:t>
            </a:r>
            <a:r>
              <a:rPr sz="2000" b="1" dirty="0">
                <a:solidFill>
                  <a:srgbClr val="00B050"/>
                </a:solidFill>
                <a:latin typeface="Arial"/>
                <a:cs typeface="Arial"/>
              </a:rPr>
              <a:t>adverse</a:t>
            </a:r>
            <a:r>
              <a:rPr sz="2000" b="1" spc="-45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B050"/>
                </a:solidFill>
                <a:latin typeface="Arial"/>
                <a:cs typeface="Arial"/>
              </a:rPr>
              <a:t>impact</a:t>
            </a:r>
            <a:r>
              <a:rPr sz="2000" b="1" spc="-55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2000" dirty="0"/>
              <a:t>on</a:t>
            </a:r>
            <a:r>
              <a:rPr sz="2000" spc="-50" dirty="0"/>
              <a:t> </a:t>
            </a:r>
            <a:r>
              <a:rPr sz="2000" dirty="0"/>
              <a:t>the</a:t>
            </a:r>
            <a:r>
              <a:rPr sz="2000" spc="-45" dirty="0"/>
              <a:t> </a:t>
            </a:r>
            <a:r>
              <a:rPr sz="2000" dirty="0"/>
              <a:t>business,</a:t>
            </a:r>
            <a:r>
              <a:rPr sz="2000" spc="-55" dirty="0"/>
              <a:t> </a:t>
            </a:r>
            <a:r>
              <a:rPr sz="2000" dirty="0"/>
              <a:t>i.e.</a:t>
            </a:r>
            <a:r>
              <a:rPr sz="2000" spc="-55" dirty="0"/>
              <a:t> </a:t>
            </a:r>
            <a:r>
              <a:rPr sz="2000" dirty="0"/>
              <a:t>better/</a:t>
            </a:r>
            <a:r>
              <a:rPr sz="2000" spc="-50" dirty="0"/>
              <a:t> </a:t>
            </a:r>
            <a:r>
              <a:rPr sz="2000" dirty="0"/>
              <a:t>cheaper</a:t>
            </a:r>
            <a:r>
              <a:rPr sz="2000" spc="-50" dirty="0"/>
              <a:t> </a:t>
            </a:r>
            <a:r>
              <a:rPr sz="2000" dirty="0"/>
              <a:t>products</a:t>
            </a:r>
            <a:r>
              <a:rPr sz="2000" spc="-50" dirty="0"/>
              <a:t> </a:t>
            </a:r>
            <a:r>
              <a:rPr sz="2000" spc="-25" dirty="0"/>
              <a:t>in </a:t>
            </a:r>
            <a:r>
              <a:rPr sz="2000" dirty="0"/>
              <a:t>the</a:t>
            </a:r>
            <a:r>
              <a:rPr sz="2000" spc="-50" dirty="0"/>
              <a:t> </a:t>
            </a:r>
            <a:r>
              <a:rPr sz="2000" dirty="0"/>
              <a:t>market</a:t>
            </a:r>
            <a:r>
              <a:rPr sz="2000" spc="-50" dirty="0"/>
              <a:t> </a:t>
            </a:r>
            <a:r>
              <a:rPr sz="2000" dirty="0"/>
              <a:t>which</a:t>
            </a:r>
            <a:r>
              <a:rPr sz="2000" spc="-55" dirty="0"/>
              <a:t> </a:t>
            </a:r>
            <a:r>
              <a:rPr sz="2000" dirty="0"/>
              <a:t>cause</a:t>
            </a:r>
            <a:r>
              <a:rPr sz="2000" spc="-60" dirty="0"/>
              <a:t> </a:t>
            </a:r>
            <a:r>
              <a:rPr sz="2000" dirty="0"/>
              <a:t>the</a:t>
            </a:r>
            <a:r>
              <a:rPr sz="2000" spc="-45" dirty="0"/>
              <a:t> </a:t>
            </a:r>
            <a:r>
              <a:rPr sz="2000" dirty="0"/>
              <a:t>asset</a:t>
            </a:r>
            <a:r>
              <a:rPr sz="2000" spc="-50" dirty="0"/>
              <a:t> </a:t>
            </a:r>
            <a:r>
              <a:rPr sz="2000" dirty="0"/>
              <a:t>value</a:t>
            </a:r>
            <a:r>
              <a:rPr sz="2000" spc="-50" dirty="0"/>
              <a:t> </a:t>
            </a:r>
            <a:r>
              <a:rPr sz="2000" dirty="0"/>
              <a:t>to</a:t>
            </a:r>
            <a:r>
              <a:rPr sz="2000" spc="-45" dirty="0"/>
              <a:t> </a:t>
            </a:r>
            <a:r>
              <a:rPr sz="2000" spc="-10" dirty="0"/>
              <a:t>decline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95"/>
              </a:spcBef>
              <a:buClr>
                <a:srgbClr val="E66C7D"/>
              </a:buClr>
              <a:buFont typeface="Georgia"/>
              <a:buChar char="•"/>
            </a:pPr>
            <a:endParaRPr sz="2000"/>
          </a:p>
          <a:p>
            <a:pPr marL="268605" marR="5080" indent="-255904">
              <a:lnSpc>
                <a:spcPct val="100000"/>
              </a:lnSpc>
              <a:spcBef>
                <a:spcPts val="5"/>
              </a:spcBef>
              <a:buClr>
                <a:srgbClr val="E66C7D"/>
              </a:buClr>
              <a:buFont typeface="Georgia"/>
              <a:buChar char="•"/>
              <a:tabLst>
                <a:tab pos="268605" algn="l"/>
              </a:tabLst>
            </a:pPr>
            <a:r>
              <a:rPr sz="2000" b="1" dirty="0">
                <a:solidFill>
                  <a:srgbClr val="00B050"/>
                </a:solidFill>
                <a:latin typeface="Arial"/>
                <a:cs typeface="Arial"/>
              </a:rPr>
              <a:t>Increase</a:t>
            </a:r>
            <a:r>
              <a:rPr sz="2000" b="1" spc="-50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B050"/>
                </a:solidFill>
                <a:latin typeface="Arial"/>
                <a:cs typeface="Arial"/>
              </a:rPr>
              <a:t>in</a:t>
            </a:r>
            <a:r>
              <a:rPr sz="2000" b="1" spc="-45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B050"/>
                </a:solidFill>
                <a:latin typeface="Arial"/>
                <a:cs typeface="Arial"/>
              </a:rPr>
              <a:t>market</a:t>
            </a:r>
            <a:r>
              <a:rPr sz="2000" b="1" spc="-45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B050"/>
                </a:solidFill>
                <a:latin typeface="Arial"/>
                <a:cs typeface="Arial"/>
              </a:rPr>
              <a:t>interest</a:t>
            </a:r>
            <a:r>
              <a:rPr sz="2000" b="1" spc="-50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B050"/>
                </a:solidFill>
                <a:latin typeface="Arial"/>
                <a:cs typeface="Arial"/>
              </a:rPr>
              <a:t>rates</a:t>
            </a:r>
            <a:r>
              <a:rPr sz="2000" dirty="0"/>
              <a:t>,</a:t>
            </a:r>
            <a:r>
              <a:rPr sz="2000" spc="-50" dirty="0"/>
              <a:t> </a:t>
            </a:r>
            <a:r>
              <a:rPr sz="2000" dirty="0"/>
              <a:t>reduces</a:t>
            </a:r>
            <a:r>
              <a:rPr sz="2000" spc="-45" dirty="0"/>
              <a:t> </a:t>
            </a:r>
            <a:r>
              <a:rPr sz="2000" dirty="0"/>
              <a:t>the</a:t>
            </a:r>
            <a:r>
              <a:rPr sz="2000" spc="-50" dirty="0"/>
              <a:t> </a:t>
            </a:r>
            <a:r>
              <a:rPr sz="2000" dirty="0"/>
              <a:t>present</a:t>
            </a:r>
            <a:r>
              <a:rPr sz="2000" spc="-50" dirty="0"/>
              <a:t> </a:t>
            </a:r>
            <a:r>
              <a:rPr sz="2000" dirty="0"/>
              <a:t>value</a:t>
            </a:r>
            <a:r>
              <a:rPr sz="2000" spc="-50" dirty="0"/>
              <a:t> </a:t>
            </a:r>
            <a:r>
              <a:rPr sz="2000" dirty="0"/>
              <a:t>of</a:t>
            </a:r>
            <a:r>
              <a:rPr sz="2000" spc="-50" dirty="0"/>
              <a:t> </a:t>
            </a:r>
            <a:r>
              <a:rPr sz="2000" spc="-25" dirty="0"/>
              <a:t>an </a:t>
            </a:r>
            <a:r>
              <a:rPr sz="2000" dirty="0"/>
              <a:t>asset’s</a:t>
            </a:r>
            <a:r>
              <a:rPr sz="2000" spc="-65" dirty="0"/>
              <a:t> </a:t>
            </a:r>
            <a:r>
              <a:rPr sz="2000" dirty="0"/>
              <a:t>future</a:t>
            </a:r>
            <a:r>
              <a:rPr sz="2000" spc="-60" dirty="0"/>
              <a:t> </a:t>
            </a:r>
            <a:r>
              <a:rPr sz="2000" dirty="0"/>
              <a:t>cash</a:t>
            </a:r>
            <a:r>
              <a:rPr sz="2000" spc="-60" dirty="0"/>
              <a:t> </a:t>
            </a:r>
            <a:r>
              <a:rPr sz="2000" dirty="0"/>
              <a:t>flows,</a:t>
            </a:r>
            <a:r>
              <a:rPr sz="2000" spc="-70" dirty="0"/>
              <a:t> </a:t>
            </a:r>
            <a:r>
              <a:rPr sz="2000" dirty="0"/>
              <a:t>and</a:t>
            </a:r>
            <a:r>
              <a:rPr sz="2000" spc="-60" dirty="0"/>
              <a:t> </a:t>
            </a:r>
            <a:r>
              <a:rPr sz="2000" dirty="0"/>
              <a:t>hence</a:t>
            </a:r>
            <a:r>
              <a:rPr sz="2000" spc="-55" dirty="0"/>
              <a:t> </a:t>
            </a:r>
            <a:r>
              <a:rPr sz="2000" dirty="0">
                <a:solidFill>
                  <a:srgbClr val="FF0000"/>
                </a:solidFill>
              </a:rPr>
              <a:t>reduce</a:t>
            </a:r>
            <a:r>
              <a:rPr sz="2000" spc="-65" dirty="0">
                <a:solidFill>
                  <a:srgbClr val="FF0000"/>
                </a:solidFill>
              </a:rPr>
              <a:t> </a:t>
            </a:r>
            <a:r>
              <a:rPr sz="2000" dirty="0">
                <a:solidFill>
                  <a:srgbClr val="FF0000"/>
                </a:solidFill>
              </a:rPr>
              <a:t>its</a:t>
            </a:r>
            <a:r>
              <a:rPr sz="2000" spc="-60" dirty="0">
                <a:solidFill>
                  <a:srgbClr val="FF0000"/>
                </a:solidFill>
              </a:rPr>
              <a:t> </a:t>
            </a:r>
            <a:r>
              <a:rPr sz="2000" dirty="0">
                <a:solidFill>
                  <a:srgbClr val="FF0000"/>
                </a:solidFill>
              </a:rPr>
              <a:t>recoverable</a:t>
            </a:r>
            <a:r>
              <a:rPr sz="2000" spc="-60" dirty="0">
                <a:solidFill>
                  <a:srgbClr val="FF0000"/>
                </a:solidFill>
              </a:rPr>
              <a:t> </a:t>
            </a:r>
            <a:r>
              <a:rPr sz="2000" spc="-10" dirty="0">
                <a:solidFill>
                  <a:srgbClr val="FF0000"/>
                </a:solidFill>
              </a:rPr>
              <a:t>amount</a:t>
            </a:r>
            <a:r>
              <a:rPr sz="2000" spc="-10" dirty="0"/>
              <a:t>,</a:t>
            </a:r>
            <a:endParaRPr sz="2000">
              <a:latin typeface="Arial"/>
              <a:cs typeface="Arial"/>
            </a:endParaRPr>
          </a:p>
          <a:p>
            <a:pPr marL="268605" marR="417830">
              <a:lnSpc>
                <a:spcPct val="100000"/>
              </a:lnSpc>
            </a:pPr>
            <a:r>
              <a:rPr sz="2000" dirty="0"/>
              <a:t>i.e.</a:t>
            </a:r>
            <a:r>
              <a:rPr sz="2000" spc="-55" dirty="0"/>
              <a:t> </a:t>
            </a:r>
            <a:r>
              <a:rPr sz="2000" dirty="0"/>
              <a:t>short</a:t>
            </a:r>
            <a:r>
              <a:rPr sz="2000" spc="-50" dirty="0"/>
              <a:t> </a:t>
            </a:r>
            <a:r>
              <a:rPr sz="2000" dirty="0"/>
              <a:t>term</a:t>
            </a:r>
            <a:r>
              <a:rPr sz="2000" spc="-45" dirty="0"/>
              <a:t> </a:t>
            </a:r>
            <a:r>
              <a:rPr sz="2000" dirty="0"/>
              <a:t>interest</a:t>
            </a:r>
            <a:r>
              <a:rPr sz="2000" spc="-50" dirty="0"/>
              <a:t> </a:t>
            </a:r>
            <a:r>
              <a:rPr sz="2000" dirty="0"/>
              <a:t>rates</a:t>
            </a:r>
            <a:r>
              <a:rPr sz="2000" spc="-45" dirty="0"/>
              <a:t> </a:t>
            </a:r>
            <a:r>
              <a:rPr sz="2000" dirty="0"/>
              <a:t>increased</a:t>
            </a:r>
            <a:r>
              <a:rPr sz="2000" spc="-40" dirty="0"/>
              <a:t> </a:t>
            </a:r>
            <a:r>
              <a:rPr sz="2000" dirty="0">
                <a:latin typeface="Segoe UI Symbol"/>
                <a:cs typeface="Segoe UI Symbol"/>
              </a:rPr>
              <a:t>➔</a:t>
            </a:r>
            <a:r>
              <a:rPr sz="2000" spc="-35" dirty="0">
                <a:latin typeface="Segoe UI Symbol"/>
                <a:cs typeface="Segoe UI Symbol"/>
              </a:rPr>
              <a:t> </a:t>
            </a:r>
            <a:r>
              <a:rPr sz="2000" dirty="0"/>
              <a:t>impacts</a:t>
            </a:r>
            <a:r>
              <a:rPr sz="2000" spc="-45" dirty="0"/>
              <a:t> </a:t>
            </a:r>
            <a:r>
              <a:rPr sz="2000" dirty="0"/>
              <a:t>value</a:t>
            </a:r>
            <a:r>
              <a:rPr sz="2000" spc="-45" dirty="0"/>
              <a:t> </a:t>
            </a:r>
            <a:r>
              <a:rPr sz="2000" dirty="0"/>
              <a:t>in</a:t>
            </a:r>
            <a:r>
              <a:rPr sz="2000" spc="-45" dirty="0"/>
              <a:t> </a:t>
            </a:r>
            <a:r>
              <a:rPr sz="2000" dirty="0"/>
              <a:t>use</a:t>
            </a:r>
            <a:r>
              <a:rPr sz="2000" spc="-45" dirty="0"/>
              <a:t> </a:t>
            </a:r>
            <a:r>
              <a:rPr sz="2000" spc="-25" dirty="0"/>
              <a:t>of </a:t>
            </a:r>
            <a:r>
              <a:rPr sz="2000" dirty="0"/>
              <a:t>short</a:t>
            </a:r>
            <a:r>
              <a:rPr sz="2000" spc="-45" dirty="0"/>
              <a:t> </a:t>
            </a:r>
            <a:r>
              <a:rPr sz="2000" dirty="0"/>
              <a:t>term</a:t>
            </a:r>
            <a:r>
              <a:rPr sz="2000" spc="-40" dirty="0"/>
              <a:t> </a:t>
            </a:r>
            <a:r>
              <a:rPr sz="2000" dirty="0"/>
              <a:t>assets</a:t>
            </a:r>
            <a:r>
              <a:rPr sz="2000" spc="-40" dirty="0"/>
              <a:t> </a:t>
            </a:r>
            <a:r>
              <a:rPr sz="2000" dirty="0"/>
              <a:t>but</a:t>
            </a:r>
            <a:r>
              <a:rPr sz="2000" spc="-45" dirty="0"/>
              <a:t> </a:t>
            </a:r>
            <a:r>
              <a:rPr sz="2000" dirty="0"/>
              <a:t>not</a:t>
            </a:r>
            <a:r>
              <a:rPr sz="2000" spc="-45" dirty="0"/>
              <a:t> </a:t>
            </a:r>
            <a:r>
              <a:rPr sz="2000" dirty="0"/>
              <a:t>long</a:t>
            </a:r>
            <a:r>
              <a:rPr sz="2000" spc="-40" dirty="0"/>
              <a:t> </a:t>
            </a:r>
            <a:r>
              <a:rPr sz="2000" dirty="0"/>
              <a:t>term</a:t>
            </a:r>
            <a:r>
              <a:rPr sz="2000" spc="-40" dirty="0"/>
              <a:t> </a:t>
            </a:r>
            <a:r>
              <a:rPr sz="2000" spc="-10" dirty="0"/>
              <a:t>assets</a:t>
            </a:r>
            <a:endParaRPr sz="2000">
              <a:latin typeface="Segoe UI Symbol"/>
              <a:cs typeface="Segoe UI 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24165" y="645667"/>
            <a:ext cx="11404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60B5CC"/>
                </a:solidFill>
                <a:latin typeface="Arial"/>
                <a:cs typeface="Arial"/>
              </a:rPr>
              <a:t>3</a:t>
            </a:r>
            <a:r>
              <a:rPr sz="1200" spc="-25" dirty="0">
                <a:solidFill>
                  <a:srgbClr val="60B5C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0B5CC"/>
                </a:solidFill>
                <a:latin typeface="Arial"/>
                <a:cs typeface="Arial"/>
              </a:rPr>
              <a:t>February</a:t>
            </a:r>
            <a:r>
              <a:rPr sz="1200" spc="-20" dirty="0">
                <a:solidFill>
                  <a:srgbClr val="60B5CC"/>
                </a:solidFill>
                <a:latin typeface="Arial"/>
                <a:cs typeface="Arial"/>
              </a:rPr>
              <a:t> 2020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500" dirty="0"/>
              <a:t>What</a:t>
            </a:r>
            <a:r>
              <a:rPr sz="2500" spc="-110" dirty="0"/>
              <a:t> </a:t>
            </a:r>
            <a:r>
              <a:rPr sz="2500" dirty="0"/>
              <a:t>Are</a:t>
            </a:r>
            <a:r>
              <a:rPr sz="2500" spc="-25" dirty="0"/>
              <a:t> </a:t>
            </a:r>
            <a:r>
              <a:rPr sz="2500" dirty="0"/>
              <a:t>Some</a:t>
            </a:r>
            <a:r>
              <a:rPr sz="2500" spc="-30" dirty="0"/>
              <a:t> </a:t>
            </a:r>
            <a:r>
              <a:rPr sz="2500" dirty="0"/>
              <a:t>Of</a:t>
            </a:r>
            <a:r>
              <a:rPr sz="2500" spc="-15" dirty="0"/>
              <a:t> </a:t>
            </a:r>
            <a:r>
              <a:rPr sz="2500" dirty="0"/>
              <a:t>The</a:t>
            </a:r>
            <a:r>
              <a:rPr sz="2500" spc="-30" dirty="0"/>
              <a:t> </a:t>
            </a:r>
            <a:r>
              <a:rPr sz="2500" dirty="0"/>
              <a:t>Circumstances</a:t>
            </a:r>
            <a:r>
              <a:rPr sz="2500" spc="-25" dirty="0"/>
              <a:t> </a:t>
            </a:r>
            <a:r>
              <a:rPr sz="2500" dirty="0"/>
              <a:t>That</a:t>
            </a:r>
            <a:r>
              <a:rPr sz="2500" spc="-15" dirty="0"/>
              <a:t> </a:t>
            </a:r>
            <a:r>
              <a:rPr sz="2500" spc="-25" dirty="0"/>
              <a:t>May </a:t>
            </a:r>
            <a:r>
              <a:rPr sz="2500" dirty="0"/>
              <a:t>Indicate</a:t>
            </a:r>
            <a:r>
              <a:rPr sz="2500" spc="-95" dirty="0"/>
              <a:t> </a:t>
            </a:r>
            <a:r>
              <a:rPr sz="2500" dirty="0"/>
              <a:t>Impairment?</a:t>
            </a:r>
            <a:r>
              <a:rPr sz="2500" spc="-95" dirty="0"/>
              <a:t> </a:t>
            </a:r>
            <a:r>
              <a:rPr sz="2500" spc="-10" dirty="0"/>
              <a:t>(Indicators)</a:t>
            </a:r>
            <a:endParaRPr sz="25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-25" dirty="0"/>
              <a:t>16</a:t>
            </a:fld>
            <a:endParaRPr spc="-2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©</a:t>
            </a:r>
            <a:r>
              <a:rPr spc="-20" dirty="0"/>
              <a:t> </a:t>
            </a:r>
            <a:r>
              <a:rPr spc="-10" dirty="0"/>
              <a:t>I-</a:t>
            </a:r>
            <a:r>
              <a:rPr dirty="0"/>
              <a:t>Station</a:t>
            </a:r>
            <a:r>
              <a:rPr spc="-15" dirty="0"/>
              <a:t> </a:t>
            </a:r>
            <a:r>
              <a:rPr dirty="0"/>
              <a:t>Solutions</a:t>
            </a:r>
            <a:r>
              <a:rPr spc="-10" dirty="0"/>
              <a:t> </a:t>
            </a:r>
            <a:r>
              <a:rPr dirty="0"/>
              <a:t>Sdn</a:t>
            </a:r>
            <a:r>
              <a:rPr spc="-15" dirty="0"/>
              <a:t> </a:t>
            </a:r>
            <a:r>
              <a:rPr spc="-25" dirty="0"/>
              <a:t>Bhd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5794" y="1810003"/>
            <a:ext cx="7931784" cy="4290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External</a:t>
            </a:r>
            <a:r>
              <a:rPr sz="2400" b="1" u="heavy" spc="-7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Sources</a:t>
            </a:r>
            <a:r>
              <a:rPr sz="2400" b="1" u="heavy" spc="-6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of</a:t>
            </a:r>
            <a:r>
              <a:rPr sz="2400" b="1" u="heavy" spc="-6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Information</a:t>
            </a:r>
            <a:endParaRPr sz="2400">
              <a:latin typeface="Arial"/>
              <a:cs typeface="Arial"/>
            </a:endParaRPr>
          </a:p>
          <a:p>
            <a:pPr marL="268605" marR="5080" indent="-255904">
              <a:lnSpc>
                <a:spcPts val="2590"/>
              </a:lnSpc>
              <a:spcBef>
                <a:spcPts val="350"/>
              </a:spcBef>
              <a:buClr>
                <a:srgbClr val="E66C7D"/>
              </a:buClr>
              <a:buFont typeface="Georgia"/>
              <a:buChar char="•"/>
              <a:tabLst>
                <a:tab pos="268605" algn="l"/>
              </a:tabLst>
            </a:pPr>
            <a:r>
              <a:rPr sz="2400" b="1" dirty="0">
                <a:solidFill>
                  <a:srgbClr val="00B050"/>
                </a:solidFill>
                <a:latin typeface="Arial"/>
                <a:cs typeface="Arial"/>
              </a:rPr>
              <a:t>The</a:t>
            </a:r>
            <a:r>
              <a:rPr sz="2400" b="1" spc="-35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B050"/>
                </a:solidFill>
                <a:latin typeface="Arial"/>
                <a:cs typeface="Arial"/>
              </a:rPr>
              <a:t>carrying</a:t>
            </a:r>
            <a:r>
              <a:rPr sz="2400" b="1" spc="-40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B050"/>
                </a:solidFill>
                <a:latin typeface="Arial"/>
                <a:cs typeface="Arial"/>
              </a:rPr>
              <a:t>amount</a:t>
            </a:r>
            <a:r>
              <a:rPr sz="2400" b="1" spc="-35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B050"/>
                </a:solidFill>
                <a:latin typeface="Arial"/>
                <a:cs typeface="Arial"/>
              </a:rPr>
              <a:t>of</a:t>
            </a:r>
            <a:r>
              <a:rPr sz="2400" b="1" spc="-35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B050"/>
                </a:solidFill>
                <a:latin typeface="Arial"/>
                <a:cs typeface="Arial"/>
              </a:rPr>
              <a:t>the</a:t>
            </a:r>
            <a:r>
              <a:rPr sz="2400" b="1" spc="-30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B050"/>
                </a:solidFill>
                <a:latin typeface="Arial"/>
                <a:cs typeface="Arial"/>
              </a:rPr>
              <a:t>net</a:t>
            </a:r>
            <a:r>
              <a:rPr sz="2400" b="1" spc="-35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B050"/>
                </a:solidFill>
                <a:latin typeface="Arial"/>
                <a:cs typeface="Arial"/>
              </a:rPr>
              <a:t>assets</a:t>
            </a:r>
            <a:r>
              <a:rPr sz="2400" b="1" spc="-35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B050"/>
                </a:solidFill>
                <a:latin typeface="Arial"/>
                <a:cs typeface="Arial"/>
              </a:rPr>
              <a:t>of</a:t>
            </a:r>
            <a:r>
              <a:rPr sz="2400" b="1" spc="-35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B050"/>
                </a:solidFill>
                <a:latin typeface="Arial"/>
                <a:cs typeface="Arial"/>
              </a:rPr>
              <a:t>the</a:t>
            </a:r>
            <a:r>
              <a:rPr sz="2400" b="1" spc="-35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B050"/>
                </a:solidFill>
                <a:latin typeface="Arial"/>
                <a:cs typeface="Arial"/>
              </a:rPr>
              <a:t>entity</a:t>
            </a:r>
            <a:r>
              <a:rPr sz="2400" b="1" spc="-30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2400" b="1" spc="-25" dirty="0">
                <a:solidFill>
                  <a:srgbClr val="00B050"/>
                </a:solidFill>
                <a:latin typeface="Arial"/>
                <a:cs typeface="Arial"/>
              </a:rPr>
              <a:t>is </a:t>
            </a:r>
            <a:r>
              <a:rPr sz="2400" b="1" dirty="0">
                <a:solidFill>
                  <a:srgbClr val="00B050"/>
                </a:solidFill>
                <a:latin typeface="Arial"/>
                <a:cs typeface="Arial"/>
              </a:rPr>
              <a:t>more</a:t>
            </a:r>
            <a:r>
              <a:rPr sz="2400" b="1" spc="-65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B050"/>
                </a:solidFill>
                <a:latin typeface="Arial"/>
                <a:cs typeface="Arial"/>
              </a:rPr>
              <a:t>than</a:t>
            </a:r>
            <a:r>
              <a:rPr sz="2400" b="1" spc="-70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B050"/>
                </a:solidFill>
                <a:latin typeface="Arial"/>
                <a:cs typeface="Arial"/>
              </a:rPr>
              <a:t>its</a:t>
            </a:r>
            <a:r>
              <a:rPr sz="2400" b="1" spc="-60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B050"/>
                </a:solidFill>
                <a:latin typeface="Arial"/>
                <a:cs typeface="Arial"/>
              </a:rPr>
              <a:t>market</a:t>
            </a:r>
            <a:r>
              <a:rPr sz="2400" b="1" spc="-65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B050"/>
                </a:solidFill>
                <a:latin typeface="Arial"/>
                <a:cs typeface="Arial"/>
              </a:rPr>
              <a:t>value/market</a:t>
            </a:r>
            <a:r>
              <a:rPr sz="2400" b="1" spc="-75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00B050"/>
                </a:solidFill>
                <a:latin typeface="Arial"/>
                <a:cs typeface="Arial"/>
              </a:rPr>
              <a:t>capitalisation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30"/>
              </a:spcBef>
              <a:buClr>
                <a:srgbClr val="E66C7D"/>
              </a:buClr>
              <a:buFont typeface="Georgia"/>
              <a:buChar char="•"/>
            </a:pP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Internal</a:t>
            </a:r>
            <a:r>
              <a:rPr sz="2400" b="1" u="heavy" spc="-6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Sources</a:t>
            </a:r>
            <a:r>
              <a:rPr sz="2400" b="1" u="heavy" spc="-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of</a:t>
            </a:r>
            <a:r>
              <a:rPr sz="2400" b="1" u="heavy" spc="-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Information</a:t>
            </a:r>
            <a:endParaRPr sz="2400">
              <a:latin typeface="Arial"/>
              <a:cs typeface="Arial"/>
            </a:endParaRPr>
          </a:p>
          <a:p>
            <a:pPr marL="268605" marR="673100" indent="-255904">
              <a:lnSpc>
                <a:spcPts val="2590"/>
              </a:lnSpc>
              <a:spcBef>
                <a:spcPts val="350"/>
              </a:spcBef>
              <a:buClr>
                <a:srgbClr val="E66C7D"/>
              </a:buClr>
              <a:buFont typeface="Georgia"/>
              <a:buChar char="•"/>
              <a:tabLst>
                <a:tab pos="268605" algn="l"/>
              </a:tabLst>
            </a:pPr>
            <a:r>
              <a:rPr sz="2400" dirty="0">
                <a:latin typeface="Arial"/>
                <a:cs typeface="Arial"/>
              </a:rPr>
              <a:t>Evidence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is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available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B050"/>
                </a:solidFill>
                <a:latin typeface="Arial"/>
                <a:cs typeface="Arial"/>
              </a:rPr>
              <a:t>obsolescence</a:t>
            </a:r>
            <a:r>
              <a:rPr sz="2400" b="1" spc="-55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B050"/>
                </a:solidFill>
                <a:latin typeface="Arial"/>
                <a:cs typeface="Arial"/>
              </a:rPr>
              <a:t>or</a:t>
            </a:r>
            <a:r>
              <a:rPr sz="2400" b="1" spc="-60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00B050"/>
                </a:solidFill>
                <a:latin typeface="Arial"/>
                <a:cs typeface="Arial"/>
              </a:rPr>
              <a:t>physical </a:t>
            </a:r>
            <a:r>
              <a:rPr sz="2400" b="1" dirty="0">
                <a:solidFill>
                  <a:srgbClr val="00B050"/>
                </a:solidFill>
                <a:latin typeface="Arial"/>
                <a:cs typeface="Arial"/>
              </a:rPr>
              <a:t>damage</a:t>
            </a:r>
            <a:r>
              <a:rPr sz="2400" b="1" spc="-30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B050"/>
                </a:solidFill>
                <a:latin typeface="Arial"/>
                <a:cs typeface="Arial"/>
              </a:rPr>
              <a:t>of</a:t>
            </a:r>
            <a:r>
              <a:rPr sz="2400" b="1" spc="-25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B050"/>
                </a:solidFill>
                <a:latin typeface="Arial"/>
                <a:cs typeface="Arial"/>
              </a:rPr>
              <a:t>an</a:t>
            </a:r>
            <a:r>
              <a:rPr sz="2400" b="1" spc="-30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00B050"/>
                </a:solidFill>
                <a:latin typeface="Arial"/>
                <a:cs typeface="Arial"/>
              </a:rPr>
              <a:t>asset</a:t>
            </a:r>
            <a:endParaRPr sz="2400">
              <a:latin typeface="Arial"/>
              <a:cs typeface="Arial"/>
            </a:endParaRPr>
          </a:p>
          <a:p>
            <a:pPr marL="268605" marR="54610" indent="-255904">
              <a:lnSpc>
                <a:spcPts val="2590"/>
              </a:lnSpc>
              <a:spcBef>
                <a:spcPts val="315"/>
              </a:spcBef>
              <a:buClr>
                <a:srgbClr val="E66C7D"/>
              </a:buClr>
              <a:buFont typeface="Georgia"/>
              <a:buChar char="•"/>
              <a:tabLst>
                <a:tab pos="268605" algn="l"/>
              </a:tabLst>
            </a:pPr>
            <a:r>
              <a:rPr sz="2400" dirty="0">
                <a:latin typeface="Arial"/>
                <a:cs typeface="Arial"/>
              </a:rPr>
              <a:t>Plans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to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B050"/>
                </a:solidFill>
                <a:latin typeface="Arial"/>
                <a:cs typeface="Arial"/>
              </a:rPr>
              <a:t>restructure</a:t>
            </a:r>
            <a:r>
              <a:rPr sz="2400" b="1" spc="-60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B050"/>
                </a:solidFill>
                <a:latin typeface="Arial"/>
                <a:cs typeface="Arial"/>
              </a:rPr>
              <a:t>or</a:t>
            </a:r>
            <a:r>
              <a:rPr sz="2400" b="1" spc="-60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B050"/>
                </a:solidFill>
                <a:latin typeface="Arial"/>
                <a:cs typeface="Arial"/>
              </a:rPr>
              <a:t>discontinue</a:t>
            </a:r>
            <a:r>
              <a:rPr sz="2400" b="1" spc="-60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B050"/>
                </a:solidFill>
                <a:latin typeface="Arial"/>
                <a:cs typeface="Arial"/>
              </a:rPr>
              <a:t>the</a:t>
            </a:r>
            <a:r>
              <a:rPr sz="2400" b="1" spc="-65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B050"/>
                </a:solidFill>
                <a:latin typeface="Arial"/>
                <a:cs typeface="Arial"/>
              </a:rPr>
              <a:t>operations</a:t>
            </a:r>
            <a:r>
              <a:rPr sz="2400" b="1" spc="-70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for </a:t>
            </a:r>
            <a:r>
              <a:rPr sz="2400" dirty="0">
                <a:latin typeface="Arial"/>
                <a:cs typeface="Arial"/>
              </a:rPr>
              <a:t>which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asset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is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used</a:t>
            </a:r>
            <a:endParaRPr sz="2400">
              <a:latin typeface="Arial"/>
              <a:cs typeface="Arial"/>
            </a:endParaRPr>
          </a:p>
          <a:p>
            <a:pPr marL="268605" marR="414020" indent="-255904">
              <a:lnSpc>
                <a:spcPts val="2620"/>
              </a:lnSpc>
              <a:spcBef>
                <a:spcPts val="295"/>
              </a:spcBef>
              <a:buClr>
                <a:srgbClr val="E66C7D"/>
              </a:buClr>
              <a:buFont typeface="Georgia"/>
              <a:buChar char="•"/>
              <a:tabLst>
                <a:tab pos="268605" algn="l"/>
              </a:tabLst>
            </a:pPr>
            <a:r>
              <a:rPr sz="2400" dirty="0">
                <a:latin typeface="Arial"/>
                <a:cs typeface="Arial"/>
              </a:rPr>
              <a:t>Evidence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that</a:t>
            </a:r>
            <a:r>
              <a:rPr sz="2400" spc="-9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00B050"/>
                </a:solidFill>
                <a:latin typeface="Arial"/>
                <a:cs typeface="Arial"/>
              </a:rPr>
              <a:t>asset’s</a:t>
            </a:r>
            <a:r>
              <a:rPr sz="2400" b="1" spc="-85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B050"/>
                </a:solidFill>
                <a:latin typeface="Arial"/>
                <a:cs typeface="Arial"/>
              </a:rPr>
              <a:t>economic</a:t>
            </a:r>
            <a:r>
              <a:rPr sz="2400" b="1" spc="-80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B050"/>
                </a:solidFill>
                <a:latin typeface="Arial"/>
                <a:cs typeface="Arial"/>
              </a:rPr>
              <a:t>performance</a:t>
            </a:r>
            <a:r>
              <a:rPr sz="2400" b="1" spc="-85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2400" b="1" spc="-25" dirty="0">
                <a:solidFill>
                  <a:srgbClr val="00B050"/>
                </a:solidFill>
                <a:latin typeface="Arial"/>
                <a:cs typeface="Arial"/>
              </a:rPr>
              <a:t>is </a:t>
            </a:r>
            <a:r>
              <a:rPr sz="2400" b="1" dirty="0">
                <a:solidFill>
                  <a:srgbClr val="00B050"/>
                </a:solidFill>
                <a:latin typeface="Arial"/>
                <a:cs typeface="Arial"/>
              </a:rPr>
              <a:t>worse</a:t>
            </a:r>
            <a:r>
              <a:rPr sz="2400" b="1" spc="-40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B050"/>
                </a:solidFill>
                <a:latin typeface="Arial"/>
                <a:cs typeface="Arial"/>
              </a:rPr>
              <a:t>than</a:t>
            </a:r>
            <a:r>
              <a:rPr sz="2400" b="1" spc="-40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00B050"/>
                </a:solidFill>
                <a:latin typeface="Arial"/>
                <a:cs typeface="Arial"/>
              </a:rPr>
              <a:t>expected</a:t>
            </a:r>
            <a:endParaRPr sz="2400">
              <a:latin typeface="Arial"/>
              <a:cs typeface="Arial"/>
            </a:endParaRPr>
          </a:p>
          <a:p>
            <a:pPr marL="267970" indent="-255270">
              <a:lnSpc>
                <a:spcPts val="2830"/>
              </a:lnSpc>
              <a:buClr>
                <a:srgbClr val="E66C7D"/>
              </a:buClr>
              <a:buFont typeface="Georgia"/>
              <a:buChar char="•"/>
              <a:tabLst>
                <a:tab pos="267970" algn="l"/>
              </a:tabLst>
            </a:pPr>
            <a:r>
              <a:rPr sz="2400" b="1" spc="-10" dirty="0">
                <a:solidFill>
                  <a:srgbClr val="00B050"/>
                </a:solidFill>
                <a:latin typeface="Arial"/>
                <a:cs typeface="Arial"/>
              </a:rPr>
              <a:t>theft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24165" y="645667"/>
            <a:ext cx="11404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60B5CC"/>
                </a:solidFill>
                <a:latin typeface="Arial"/>
                <a:cs typeface="Arial"/>
              </a:rPr>
              <a:t>3</a:t>
            </a:r>
            <a:r>
              <a:rPr sz="1200" spc="-25" dirty="0">
                <a:solidFill>
                  <a:srgbClr val="60B5C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0B5CC"/>
                </a:solidFill>
                <a:latin typeface="Arial"/>
                <a:cs typeface="Arial"/>
              </a:rPr>
              <a:t>February</a:t>
            </a:r>
            <a:r>
              <a:rPr sz="1200" spc="-20" dirty="0">
                <a:solidFill>
                  <a:srgbClr val="60B5CC"/>
                </a:solidFill>
                <a:latin typeface="Arial"/>
                <a:cs typeface="Arial"/>
              </a:rPr>
              <a:t> 2020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4723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-10" dirty="0"/>
              <a:t>Cash-</a:t>
            </a:r>
            <a:r>
              <a:rPr sz="2500" dirty="0"/>
              <a:t>generating</a:t>
            </a:r>
            <a:r>
              <a:rPr sz="2500" spc="-30" dirty="0"/>
              <a:t> </a:t>
            </a:r>
            <a:r>
              <a:rPr sz="2500" spc="-10" dirty="0"/>
              <a:t>units</a:t>
            </a:r>
            <a:endParaRPr sz="25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-25" dirty="0"/>
              <a:t>17</a:t>
            </a:fld>
            <a:endParaRPr spc="-2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©</a:t>
            </a:r>
            <a:r>
              <a:rPr spc="-20" dirty="0"/>
              <a:t> </a:t>
            </a:r>
            <a:r>
              <a:rPr spc="-10" dirty="0"/>
              <a:t>I-</a:t>
            </a:r>
            <a:r>
              <a:rPr dirty="0"/>
              <a:t>Station</a:t>
            </a:r>
            <a:r>
              <a:rPr spc="-15" dirty="0"/>
              <a:t> </a:t>
            </a:r>
            <a:r>
              <a:rPr dirty="0"/>
              <a:t>Solutions</a:t>
            </a:r>
            <a:r>
              <a:rPr spc="-10" dirty="0"/>
              <a:t> </a:t>
            </a:r>
            <a:r>
              <a:rPr dirty="0"/>
              <a:t>Sdn</a:t>
            </a:r>
            <a:r>
              <a:rPr spc="-15" dirty="0"/>
              <a:t> </a:t>
            </a:r>
            <a:r>
              <a:rPr spc="-25" dirty="0"/>
              <a:t>Bhd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5794" y="1810003"/>
            <a:ext cx="7941945" cy="4177029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268605" marR="882650" indent="-255904">
              <a:lnSpc>
                <a:spcPts val="2620"/>
              </a:lnSpc>
              <a:spcBef>
                <a:spcPts val="405"/>
              </a:spcBef>
              <a:buClr>
                <a:srgbClr val="E66C7D"/>
              </a:buClr>
              <a:buFont typeface="Georgia"/>
              <a:buChar char="•"/>
              <a:tabLst>
                <a:tab pos="268605" algn="l"/>
              </a:tabLst>
            </a:pPr>
            <a:r>
              <a:rPr sz="2400" dirty="0">
                <a:latin typeface="Arial"/>
                <a:cs typeface="Arial"/>
              </a:rPr>
              <a:t>Recoverable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amount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should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be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determined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for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the </a:t>
            </a:r>
            <a:r>
              <a:rPr sz="2400" dirty="0">
                <a:latin typeface="Arial"/>
                <a:cs typeface="Arial"/>
              </a:rPr>
              <a:t>individual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asset,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if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possible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70"/>
              </a:spcBef>
              <a:buClr>
                <a:srgbClr val="E66C7D"/>
              </a:buClr>
              <a:buFont typeface="Georgia"/>
              <a:buChar char="•"/>
            </a:pPr>
            <a:endParaRPr sz="2400">
              <a:latin typeface="Arial"/>
              <a:cs typeface="Arial"/>
            </a:endParaRPr>
          </a:p>
          <a:p>
            <a:pPr marL="268605" marR="5080" indent="-255904">
              <a:lnSpc>
                <a:spcPct val="90300"/>
              </a:lnSpc>
              <a:spcBef>
                <a:spcPts val="5"/>
              </a:spcBef>
              <a:buClr>
                <a:srgbClr val="E66C7D"/>
              </a:buClr>
              <a:buFont typeface="Georgia"/>
              <a:buChar char="•"/>
              <a:tabLst>
                <a:tab pos="268605" algn="l"/>
              </a:tabLst>
            </a:pPr>
            <a:r>
              <a:rPr sz="2400" dirty="0">
                <a:latin typeface="Arial"/>
                <a:cs typeface="Arial"/>
              </a:rPr>
              <a:t>If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it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is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not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possible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to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determine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recoverable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amount </a:t>
            </a:r>
            <a:r>
              <a:rPr sz="2400" dirty="0">
                <a:latin typeface="Arial"/>
                <a:cs typeface="Arial"/>
              </a:rPr>
              <a:t>(fair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value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less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costs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disposal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and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value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in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use)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for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the </a:t>
            </a:r>
            <a:r>
              <a:rPr sz="2400" dirty="0">
                <a:latin typeface="Arial"/>
                <a:cs typeface="Arial"/>
              </a:rPr>
              <a:t>individual</a:t>
            </a:r>
            <a:r>
              <a:rPr sz="2400" spc="-9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asset,</a:t>
            </a:r>
            <a:r>
              <a:rPr sz="2400" spc="-10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then</a:t>
            </a:r>
            <a:r>
              <a:rPr sz="2400" spc="-9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determine</a:t>
            </a:r>
            <a:r>
              <a:rPr sz="2400" spc="-9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recoverable</a:t>
            </a:r>
            <a:r>
              <a:rPr sz="2400" spc="-9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amount</a:t>
            </a:r>
            <a:r>
              <a:rPr sz="2400" spc="-10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for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asset's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cash-</a:t>
            </a:r>
            <a:r>
              <a:rPr sz="2400" dirty="0">
                <a:latin typeface="Arial"/>
                <a:cs typeface="Arial"/>
              </a:rPr>
              <a:t>generating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unit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(CGU).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45"/>
              </a:spcBef>
              <a:buClr>
                <a:srgbClr val="E66C7D"/>
              </a:buClr>
              <a:buFont typeface="Georgia"/>
              <a:buChar char="•"/>
            </a:pPr>
            <a:endParaRPr sz="2400">
              <a:latin typeface="Arial"/>
              <a:cs typeface="Arial"/>
            </a:endParaRPr>
          </a:p>
          <a:p>
            <a:pPr marL="268605" marR="215900" indent="-255904">
              <a:lnSpc>
                <a:spcPct val="90300"/>
              </a:lnSpc>
              <a:buClr>
                <a:srgbClr val="E66C7D"/>
              </a:buClr>
              <a:buFont typeface="Georgia"/>
              <a:buChar char="•"/>
              <a:tabLst>
                <a:tab pos="268605" algn="l"/>
              </a:tabLst>
            </a:pPr>
            <a:r>
              <a:rPr sz="2400" dirty="0">
                <a:latin typeface="Arial"/>
                <a:cs typeface="Arial"/>
              </a:rPr>
              <a:t>The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CGU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is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smallest</a:t>
            </a:r>
            <a:r>
              <a:rPr sz="2400" b="1" spc="-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identifiable</a:t>
            </a:r>
            <a:r>
              <a:rPr sz="2400" b="1" spc="-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group</a:t>
            </a:r>
            <a:r>
              <a:rPr sz="2400" b="1" spc="-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of</a:t>
            </a:r>
            <a:r>
              <a:rPr sz="2400" b="1" spc="-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FF0000"/>
                </a:solidFill>
                <a:latin typeface="Arial"/>
                <a:cs typeface="Arial"/>
              </a:rPr>
              <a:t>assets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that</a:t>
            </a:r>
            <a:r>
              <a:rPr sz="2400" b="1" spc="-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generates</a:t>
            </a:r>
            <a:r>
              <a:rPr sz="2400" b="1" spc="-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cash</a:t>
            </a:r>
            <a:r>
              <a:rPr sz="2400" b="1" spc="-5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inflows</a:t>
            </a:r>
            <a:r>
              <a:rPr sz="2400" b="1" spc="-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that</a:t>
            </a:r>
            <a:r>
              <a:rPr sz="2400" b="1" spc="-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are</a:t>
            </a:r>
            <a:r>
              <a:rPr sz="2400" b="1" spc="-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FF0000"/>
                </a:solidFill>
                <a:latin typeface="Arial"/>
                <a:cs typeface="Arial"/>
              </a:rPr>
              <a:t>largely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independent</a:t>
            </a:r>
            <a:r>
              <a:rPr sz="2400" b="1" spc="-5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cash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inflows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from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other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assets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or </a:t>
            </a:r>
            <a:r>
              <a:rPr sz="2400" dirty="0">
                <a:latin typeface="Arial"/>
                <a:cs typeface="Arial"/>
              </a:rPr>
              <a:t>groups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assets.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[IAS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36.6]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24165" y="645667"/>
            <a:ext cx="11404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60B5CC"/>
                </a:solidFill>
                <a:latin typeface="Arial"/>
                <a:cs typeface="Arial"/>
              </a:rPr>
              <a:t>3</a:t>
            </a:r>
            <a:r>
              <a:rPr sz="1200" spc="-25" dirty="0">
                <a:solidFill>
                  <a:srgbClr val="60B5C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0B5CC"/>
                </a:solidFill>
                <a:latin typeface="Arial"/>
                <a:cs typeface="Arial"/>
              </a:rPr>
              <a:t>February</a:t>
            </a:r>
            <a:r>
              <a:rPr sz="1200" spc="-20" dirty="0">
                <a:solidFill>
                  <a:srgbClr val="60B5CC"/>
                </a:solidFill>
                <a:latin typeface="Arial"/>
                <a:cs typeface="Arial"/>
              </a:rPr>
              <a:t> 2020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8186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Example</a:t>
            </a:r>
            <a:r>
              <a:rPr spc="-45" dirty="0"/>
              <a:t> </a:t>
            </a:r>
            <a:r>
              <a:rPr dirty="0"/>
              <a:t>of</a:t>
            </a:r>
            <a:r>
              <a:rPr spc="-45" dirty="0"/>
              <a:t> </a:t>
            </a:r>
            <a:r>
              <a:rPr dirty="0"/>
              <a:t>a</a:t>
            </a:r>
            <a:r>
              <a:rPr spc="-45" dirty="0"/>
              <a:t> </a:t>
            </a:r>
            <a:r>
              <a:rPr spc="-25" dirty="0"/>
              <a:t>CGU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-25" dirty="0"/>
              <a:t>18</a:t>
            </a:fld>
            <a:endParaRPr spc="-2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©</a:t>
            </a:r>
            <a:r>
              <a:rPr spc="-20" dirty="0"/>
              <a:t> </a:t>
            </a:r>
            <a:r>
              <a:rPr spc="-10" dirty="0"/>
              <a:t>I-</a:t>
            </a:r>
            <a:r>
              <a:rPr dirty="0"/>
              <a:t>Station</a:t>
            </a:r>
            <a:r>
              <a:rPr spc="-15" dirty="0"/>
              <a:t> </a:t>
            </a:r>
            <a:r>
              <a:rPr dirty="0"/>
              <a:t>Solutions</a:t>
            </a:r>
            <a:r>
              <a:rPr spc="-10" dirty="0"/>
              <a:t> </a:t>
            </a:r>
            <a:r>
              <a:rPr dirty="0"/>
              <a:t>Sdn</a:t>
            </a:r>
            <a:r>
              <a:rPr spc="-15" dirty="0"/>
              <a:t> </a:t>
            </a:r>
            <a:r>
              <a:rPr spc="-25" dirty="0"/>
              <a:t>Bhd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5794" y="1833371"/>
            <a:ext cx="7956550" cy="404304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9050" marR="5080" indent="-6350">
              <a:lnSpc>
                <a:spcPct val="110000"/>
              </a:lnSpc>
              <a:spcBef>
                <a:spcPts val="75"/>
              </a:spcBef>
            </a:pPr>
            <a:r>
              <a:rPr sz="2000" dirty="0">
                <a:latin typeface="Arial"/>
                <a:cs typeface="Arial"/>
              </a:rPr>
              <a:t>A</a:t>
            </a:r>
            <a:r>
              <a:rPr sz="2000" spc="-1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mining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entity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owns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private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railway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support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its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mining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activities.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railway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is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used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transport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ore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mined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and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does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not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generate </a:t>
            </a:r>
            <a:r>
              <a:rPr sz="2000" dirty="0">
                <a:latin typeface="Arial"/>
                <a:cs typeface="Arial"/>
              </a:rPr>
              <a:t>revenue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way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passenger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trains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do.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private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railway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could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be</a:t>
            </a:r>
            <a:r>
              <a:rPr sz="2000" spc="50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sold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only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for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scrap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value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and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it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does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not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generate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cash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inflows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that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are </a:t>
            </a:r>
            <a:r>
              <a:rPr sz="2000" dirty="0">
                <a:latin typeface="Arial"/>
                <a:cs typeface="Arial"/>
              </a:rPr>
              <a:t>largely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independent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cash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inflows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from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other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assets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the </a:t>
            </a:r>
            <a:r>
              <a:rPr sz="2000" spc="-10" dirty="0">
                <a:latin typeface="Arial"/>
                <a:cs typeface="Arial"/>
              </a:rPr>
              <a:t>mine.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75"/>
              </a:spcBef>
            </a:pPr>
            <a:endParaRPr sz="2000">
              <a:latin typeface="Arial"/>
              <a:cs typeface="Arial"/>
            </a:endParaRPr>
          </a:p>
          <a:p>
            <a:pPr marL="19050" marR="46990">
              <a:lnSpc>
                <a:spcPct val="109500"/>
              </a:lnSpc>
            </a:pPr>
            <a:r>
              <a:rPr sz="2000" dirty="0">
                <a:latin typeface="Arial"/>
                <a:cs typeface="Arial"/>
              </a:rPr>
              <a:t>It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is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not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possible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estimate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recoverable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amount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just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private </a:t>
            </a:r>
            <a:r>
              <a:rPr sz="2000" dirty="0">
                <a:latin typeface="Arial"/>
                <a:cs typeface="Arial"/>
              </a:rPr>
              <a:t>railway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by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itself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because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its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value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use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cannot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be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determined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and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is </a:t>
            </a:r>
            <a:r>
              <a:rPr sz="2000" dirty="0">
                <a:latin typeface="Arial"/>
                <a:cs typeface="Arial"/>
              </a:rPr>
              <a:t>probably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different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from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scrap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value.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Therefore,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entity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estimates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the </a:t>
            </a:r>
            <a:r>
              <a:rPr sz="2000" dirty="0">
                <a:latin typeface="Arial"/>
                <a:cs typeface="Arial"/>
              </a:rPr>
              <a:t>recoverable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amount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cash-</a:t>
            </a:r>
            <a:r>
              <a:rPr sz="2000" dirty="0">
                <a:latin typeface="Arial"/>
                <a:cs typeface="Arial"/>
              </a:rPr>
              <a:t>generating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unit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which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private </a:t>
            </a:r>
            <a:r>
              <a:rPr sz="2000" dirty="0">
                <a:latin typeface="Arial"/>
                <a:cs typeface="Arial"/>
              </a:rPr>
              <a:t>railway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belongs,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i.e.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mine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as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whole.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24165" y="645667"/>
            <a:ext cx="11404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60B5CC"/>
                </a:solidFill>
                <a:latin typeface="Arial"/>
                <a:cs typeface="Arial"/>
              </a:rPr>
              <a:t>3</a:t>
            </a:r>
            <a:r>
              <a:rPr sz="1200" spc="-25" dirty="0">
                <a:solidFill>
                  <a:srgbClr val="60B5C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0B5CC"/>
                </a:solidFill>
                <a:latin typeface="Arial"/>
                <a:cs typeface="Arial"/>
              </a:rPr>
              <a:t>February</a:t>
            </a:r>
            <a:r>
              <a:rPr sz="1200" spc="-20" dirty="0">
                <a:solidFill>
                  <a:srgbClr val="60B5CC"/>
                </a:solidFill>
                <a:latin typeface="Arial"/>
                <a:cs typeface="Arial"/>
              </a:rPr>
              <a:t> 2020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8186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Goodwill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-25" dirty="0"/>
              <a:t>19</a:t>
            </a:fld>
            <a:endParaRPr spc="-2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©</a:t>
            </a:r>
            <a:r>
              <a:rPr spc="-20" dirty="0"/>
              <a:t> </a:t>
            </a:r>
            <a:r>
              <a:rPr spc="-10" dirty="0"/>
              <a:t>I-</a:t>
            </a:r>
            <a:r>
              <a:rPr dirty="0"/>
              <a:t>Station</a:t>
            </a:r>
            <a:r>
              <a:rPr spc="-15" dirty="0"/>
              <a:t> </a:t>
            </a:r>
            <a:r>
              <a:rPr dirty="0"/>
              <a:t>Solutions</a:t>
            </a:r>
            <a:r>
              <a:rPr spc="-10" dirty="0"/>
              <a:t> </a:t>
            </a:r>
            <a:r>
              <a:rPr dirty="0"/>
              <a:t>Sdn</a:t>
            </a:r>
            <a:r>
              <a:rPr spc="-15" dirty="0"/>
              <a:t> </a:t>
            </a:r>
            <a:r>
              <a:rPr spc="-25" dirty="0"/>
              <a:t>Bhd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5794" y="1849628"/>
            <a:ext cx="7960995" cy="3569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7970" indent="-255270">
              <a:lnSpc>
                <a:spcPct val="100000"/>
              </a:lnSpc>
              <a:spcBef>
                <a:spcPts val="100"/>
              </a:spcBef>
              <a:buClr>
                <a:srgbClr val="E66C7D"/>
              </a:buClr>
              <a:buFont typeface="Georgia"/>
              <a:buChar char="•"/>
              <a:tabLst>
                <a:tab pos="267970" algn="l"/>
              </a:tabLst>
            </a:pPr>
            <a:r>
              <a:rPr sz="2400" dirty="0">
                <a:latin typeface="Arial"/>
                <a:cs typeface="Arial"/>
              </a:rPr>
              <a:t>Goodwill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should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be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tested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for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impairment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annually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20"/>
              </a:spcBef>
              <a:buClr>
                <a:srgbClr val="E66C7D"/>
              </a:buClr>
              <a:buFont typeface="Georgia"/>
              <a:buChar char="•"/>
            </a:pPr>
            <a:endParaRPr sz="2400">
              <a:latin typeface="Arial"/>
              <a:cs typeface="Arial"/>
            </a:endParaRPr>
          </a:p>
          <a:p>
            <a:pPr marL="267335" marR="5080" indent="-254635" algn="just">
              <a:lnSpc>
                <a:spcPct val="100800"/>
              </a:lnSpc>
              <a:buClr>
                <a:srgbClr val="E66C7D"/>
              </a:buClr>
              <a:buFont typeface="Georgia"/>
              <a:buChar char="•"/>
              <a:tabLst>
                <a:tab pos="268605" algn="l"/>
              </a:tabLst>
            </a:pPr>
            <a:r>
              <a:rPr sz="2400" dirty="0">
                <a:latin typeface="Arial"/>
                <a:cs typeface="Arial"/>
              </a:rPr>
              <a:t>The</a:t>
            </a:r>
            <a:r>
              <a:rPr sz="2400" spc="229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impairment</a:t>
            </a:r>
            <a:r>
              <a:rPr sz="2400" spc="229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loss</a:t>
            </a:r>
            <a:r>
              <a:rPr sz="2400" spc="2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is</a:t>
            </a:r>
            <a:r>
              <a:rPr sz="2400" spc="2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allocated</a:t>
            </a:r>
            <a:r>
              <a:rPr sz="2400" spc="229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to</a:t>
            </a:r>
            <a:r>
              <a:rPr sz="2400" spc="2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reduce</a:t>
            </a:r>
            <a:r>
              <a:rPr sz="2400" spc="229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229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carrying 	</a:t>
            </a:r>
            <a:r>
              <a:rPr sz="2400" dirty="0">
                <a:latin typeface="Arial"/>
                <a:cs typeface="Arial"/>
              </a:rPr>
              <a:t>amount</a:t>
            </a:r>
            <a:r>
              <a:rPr sz="2400" spc="28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28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30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assets</a:t>
            </a:r>
            <a:r>
              <a:rPr sz="2400" spc="29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28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30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unit</a:t>
            </a:r>
            <a:r>
              <a:rPr sz="2400" spc="28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(group</a:t>
            </a:r>
            <a:r>
              <a:rPr sz="2400" spc="29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29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units)</a:t>
            </a:r>
            <a:r>
              <a:rPr sz="2400" spc="29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in</a:t>
            </a:r>
            <a:r>
              <a:rPr sz="2400" spc="29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the 	</a:t>
            </a:r>
            <a:r>
              <a:rPr sz="2400" dirty="0">
                <a:latin typeface="Arial"/>
                <a:cs typeface="Arial"/>
              </a:rPr>
              <a:t>following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order:</a:t>
            </a:r>
            <a:endParaRPr sz="2400">
              <a:latin typeface="Arial"/>
              <a:cs typeface="Arial"/>
            </a:endParaRPr>
          </a:p>
          <a:p>
            <a:pPr marL="313690" algn="just">
              <a:lnSpc>
                <a:spcPct val="100000"/>
              </a:lnSpc>
              <a:spcBef>
                <a:spcPts val="229"/>
              </a:spcBef>
            </a:pPr>
            <a:r>
              <a:rPr sz="2000" dirty="0">
                <a:solidFill>
                  <a:srgbClr val="60B5CC"/>
                </a:solidFill>
                <a:latin typeface="Georgia"/>
                <a:cs typeface="Georgia"/>
              </a:rPr>
              <a:t>▫</a:t>
            </a:r>
            <a:r>
              <a:rPr sz="2000" spc="100" dirty="0">
                <a:solidFill>
                  <a:srgbClr val="60B5CC"/>
                </a:solidFill>
                <a:latin typeface="Georgia"/>
                <a:cs typeface="Georgia"/>
              </a:rPr>
              <a:t>  </a:t>
            </a:r>
            <a:r>
              <a:rPr sz="2000" dirty="0">
                <a:solidFill>
                  <a:srgbClr val="246172"/>
                </a:solidFill>
                <a:latin typeface="Arial"/>
                <a:cs typeface="Arial"/>
              </a:rPr>
              <a:t>First,</a:t>
            </a:r>
            <a:r>
              <a:rPr sz="2000" spc="-45" dirty="0">
                <a:solidFill>
                  <a:srgbClr val="24617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46172"/>
                </a:solidFill>
                <a:latin typeface="Arial"/>
                <a:cs typeface="Arial"/>
              </a:rPr>
              <a:t>to</a:t>
            </a:r>
            <a:r>
              <a:rPr sz="2000" spc="-40" dirty="0">
                <a:solidFill>
                  <a:srgbClr val="24617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46172"/>
                </a:solidFill>
                <a:latin typeface="Arial"/>
                <a:cs typeface="Arial"/>
              </a:rPr>
              <a:t>any</a:t>
            </a:r>
            <a:r>
              <a:rPr sz="2000" spc="-40" dirty="0">
                <a:solidFill>
                  <a:srgbClr val="246172"/>
                </a:solidFill>
                <a:latin typeface="Arial"/>
                <a:cs typeface="Arial"/>
              </a:rPr>
              <a:t> </a:t>
            </a:r>
            <a:r>
              <a:rPr sz="2000" b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obviously</a:t>
            </a:r>
            <a:r>
              <a:rPr sz="2000" b="1" u="heavy" spc="-3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sz="2000" b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impaired</a:t>
            </a:r>
            <a:r>
              <a:rPr sz="2000" b="1" u="heavy" spc="-4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sz="2000" b="1" u="heavy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asset</a:t>
            </a:r>
            <a:endParaRPr sz="2000">
              <a:latin typeface="Arial"/>
              <a:cs typeface="Arial"/>
            </a:endParaRPr>
          </a:p>
          <a:p>
            <a:pPr marL="560705" marR="5080" indent="-247015" algn="just">
              <a:lnSpc>
                <a:spcPct val="100000"/>
              </a:lnSpc>
              <a:spcBef>
                <a:spcPts val="290"/>
              </a:spcBef>
            </a:pPr>
            <a:r>
              <a:rPr sz="2000" dirty="0">
                <a:solidFill>
                  <a:srgbClr val="60B5CC"/>
                </a:solidFill>
                <a:latin typeface="Georgia"/>
                <a:cs typeface="Georgia"/>
              </a:rPr>
              <a:t>▫</a:t>
            </a:r>
            <a:r>
              <a:rPr sz="2000" spc="100" dirty="0">
                <a:solidFill>
                  <a:srgbClr val="60B5CC"/>
                </a:solidFill>
                <a:latin typeface="Georgia"/>
                <a:cs typeface="Georgia"/>
              </a:rPr>
              <a:t>  </a:t>
            </a:r>
            <a:r>
              <a:rPr sz="2000" dirty="0">
                <a:solidFill>
                  <a:srgbClr val="246172"/>
                </a:solidFill>
                <a:latin typeface="Arial"/>
                <a:cs typeface="Arial"/>
              </a:rPr>
              <a:t>Second,</a:t>
            </a:r>
            <a:r>
              <a:rPr sz="2000" spc="70" dirty="0">
                <a:solidFill>
                  <a:srgbClr val="24617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46172"/>
                </a:solidFill>
                <a:latin typeface="Arial"/>
                <a:cs typeface="Arial"/>
              </a:rPr>
              <a:t>reduce</a:t>
            </a:r>
            <a:r>
              <a:rPr sz="2000" spc="80" dirty="0">
                <a:solidFill>
                  <a:srgbClr val="24617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46172"/>
                </a:solidFill>
                <a:latin typeface="Arial"/>
                <a:cs typeface="Arial"/>
              </a:rPr>
              <a:t>the</a:t>
            </a:r>
            <a:r>
              <a:rPr sz="2000" spc="75" dirty="0">
                <a:solidFill>
                  <a:srgbClr val="246172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carrying</a:t>
            </a:r>
            <a:r>
              <a:rPr sz="2000" b="1" spc="8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amount</a:t>
            </a:r>
            <a:r>
              <a:rPr sz="2000" b="1" spc="7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of</a:t>
            </a:r>
            <a:r>
              <a:rPr sz="2000" b="1" spc="7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any</a:t>
            </a:r>
            <a:r>
              <a:rPr sz="2000" b="1" spc="8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goodwill</a:t>
            </a:r>
            <a:r>
              <a:rPr sz="2000" b="1" spc="7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246172"/>
                </a:solidFill>
                <a:latin typeface="Arial"/>
                <a:cs typeface="Arial"/>
              </a:rPr>
              <a:t>allocated </a:t>
            </a:r>
            <a:r>
              <a:rPr sz="2000" dirty="0">
                <a:solidFill>
                  <a:srgbClr val="246172"/>
                </a:solidFill>
                <a:latin typeface="Arial"/>
                <a:cs typeface="Arial"/>
              </a:rPr>
              <a:t>to</a:t>
            </a:r>
            <a:r>
              <a:rPr sz="2000" spc="-25" dirty="0">
                <a:solidFill>
                  <a:srgbClr val="24617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46172"/>
                </a:solidFill>
                <a:latin typeface="Arial"/>
                <a:cs typeface="Arial"/>
              </a:rPr>
              <a:t>the</a:t>
            </a:r>
            <a:r>
              <a:rPr sz="2000" spc="-25" dirty="0">
                <a:solidFill>
                  <a:srgbClr val="246172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246172"/>
                </a:solidFill>
                <a:latin typeface="Arial"/>
                <a:cs typeface="Arial"/>
              </a:rPr>
              <a:t>cash-</a:t>
            </a:r>
            <a:r>
              <a:rPr sz="2000" dirty="0">
                <a:solidFill>
                  <a:srgbClr val="246172"/>
                </a:solidFill>
                <a:latin typeface="Arial"/>
                <a:cs typeface="Arial"/>
              </a:rPr>
              <a:t>generating</a:t>
            </a:r>
            <a:r>
              <a:rPr sz="2000" spc="-25" dirty="0">
                <a:solidFill>
                  <a:srgbClr val="24617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46172"/>
                </a:solidFill>
                <a:latin typeface="Arial"/>
                <a:cs typeface="Arial"/>
              </a:rPr>
              <a:t>unit</a:t>
            </a:r>
            <a:r>
              <a:rPr sz="2000" spc="-35" dirty="0">
                <a:solidFill>
                  <a:srgbClr val="24617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46172"/>
                </a:solidFill>
                <a:latin typeface="Arial"/>
                <a:cs typeface="Arial"/>
              </a:rPr>
              <a:t>(group</a:t>
            </a:r>
            <a:r>
              <a:rPr sz="2000" spc="-30" dirty="0">
                <a:solidFill>
                  <a:srgbClr val="24617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46172"/>
                </a:solidFill>
                <a:latin typeface="Arial"/>
                <a:cs typeface="Arial"/>
              </a:rPr>
              <a:t>of</a:t>
            </a:r>
            <a:r>
              <a:rPr sz="2000" spc="-30" dirty="0">
                <a:solidFill>
                  <a:srgbClr val="24617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46172"/>
                </a:solidFill>
                <a:latin typeface="Arial"/>
                <a:cs typeface="Arial"/>
              </a:rPr>
              <a:t>units);</a:t>
            </a:r>
            <a:r>
              <a:rPr sz="2000" spc="-35" dirty="0">
                <a:solidFill>
                  <a:srgbClr val="246172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246172"/>
                </a:solidFill>
                <a:latin typeface="Arial"/>
                <a:cs typeface="Arial"/>
              </a:rPr>
              <a:t>and</a:t>
            </a:r>
            <a:endParaRPr sz="2000">
              <a:latin typeface="Arial"/>
              <a:cs typeface="Arial"/>
            </a:endParaRPr>
          </a:p>
          <a:p>
            <a:pPr marL="560705" marR="5080" indent="-247015" algn="just">
              <a:lnSpc>
                <a:spcPct val="100000"/>
              </a:lnSpc>
              <a:spcBef>
                <a:spcPts val="310"/>
              </a:spcBef>
            </a:pPr>
            <a:r>
              <a:rPr sz="2000" dirty="0">
                <a:solidFill>
                  <a:srgbClr val="60B5CC"/>
                </a:solidFill>
                <a:latin typeface="Georgia"/>
                <a:cs typeface="Georgia"/>
              </a:rPr>
              <a:t>▫</a:t>
            </a:r>
            <a:r>
              <a:rPr sz="2000" spc="105" dirty="0">
                <a:solidFill>
                  <a:srgbClr val="60B5CC"/>
                </a:solidFill>
                <a:latin typeface="Georgia"/>
                <a:cs typeface="Georgia"/>
              </a:rPr>
              <a:t>  </a:t>
            </a:r>
            <a:r>
              <a:rPr sz="2000" dirty="0">
                <a:solidFill>
                  <a:srgbClr val="246172"/>
                </a:solidFill>
                <a:latin typeface="Arial"/>
                <a:cs typeface="Arial"/>
              </a:rPr>
              <a:t>Lastly,</a:t>
            </a:r>
            <a:r>
              <a:rPr sz="2000" spc="275" dirty="0">
                <a:solidFill>
                  <a:srgbClr val="24617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46172"/>
                </a:solidFill>
                <a:latin typeface="Arial"/>
                <a:cs typeface="Arial"/>
              </a:rPr>
              <a:t>reduce</a:t>
            </a:r>
            <a:r>
              <a:rPr sz="2000" spc="275" dirty="0">
                <a:solidFill>
                  <a:srgbClr val="24617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46172"/>
                </a:solidFill>
                <a:latin typeface="Arial"/>
                <a:cs typeface="Arial"/>
              </a:rPr>
              <a:t>the</a:t>
            </a:r>
            <a:r>
              <a:rPr sz="2000" spc="280" dirty="0">
                <a:solidFill>
                  <a:srgbClr val="24617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46172"/>
                </a:solidFill>
                <a:latin typeface="Arial"/>
                <a:cs typeface="Arial"/>
              </a:rPr>
              <a:t>carrying</a:t>
            </a:r>
            <a:r>
              <a:rPr sz="2000" spc="275" dirty="0">
                <a:solidFill>
                  <a:srgbClr val="24617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46172"/>
                </a:solidFill>
                <a:latin typeface="Arial"/>
                <a:cs typeface="Arial"/>
              </a:rPr>
              <a:t>amounts</a:t>
            </a:r>
            <a:r>
              <a:rPr sz="2000" spc="275" dirty="0">
                <a:solidFill>
                  <a:srgbClr val="24617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46172"/>
                </a:solidFill>
                <a:latin typeface="Arial"/>
                <a:cs typeface="Arial"/>
              </a:rPr>
              <a:t>of</a:t>
            </a:r>
            <a:r>
              <a:rPr sz="2000" spc="265" dirty="0">
                <a:solidFill>
                  <a:srgbClr val="24617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46172"/>
                </a:solidFill>
                <a:latin typeface="Arial"/>
                <a:cs typeface="Arial"/>
              </a:rPr>
              <a:t>the</a:t>
            </a:r>
            <a:r>
              <a:rPr sz="2000" spc="280" dirty="0">
                <a:solidFill>
                  <a:srgbClr val="246172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other</a:t>
            </a:r>
            <a:r>
              <a:rPr sz="2000" b="1" spc="27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assets</a:t>
            </a:r>
            <a:r>
              <a:rPr sz="2000" b="1" spc="27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46172"/>
                </a:solidFill>
                <a:latin typeface="Arial"/>
                <a:cs typeface="Arial"/>
              </a:rPr>
              <a:t>of</a:t>
            </a:r>
            <a:r>
              <a:rPr sz="2000" spc="275" dirty="0">
                <a:solidFill>
                  <a:srgbClr val="246172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246172"/>
                </a:solidFill>
                <a:latin typeface="Arial"/>
                <a:cs typeface="Arial"/>
              </a:rPr>
              <a:t>the </a:t>
            </a:r>
            <a:r>
              <a:rPr sz="2000" dirty="0">
                <a:solidFill>
                  <a:srgbClr val="246172"/>
                </a:solidFill>
                <a:latin typeface="Arial"/>
                <a:cs typeface="Arial"/>
              </a:rPr>
              <a:t>unit</a:t>
            </a:r>
            <a:r>
              <a:rPr sz="2000" spc="-50" dirty="0">
                <a:solidFill>
                  <a:srgbClr val="24617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46172"/>
                </a:solidFill>
                <a:latin typeface="Arial"/>
                <a:cs typeface="Arial"/>
              </a:rPr>
              <a:t>(group</a:t>
            </a:r>
            <a:r>
              <a:rPr sz="2000" spc="-30" dirty="0">
                <a:solidFill>
                  <a:srgbClr val="24617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46172"/>
                </a:solidFill>
                <a:latin typeface="Arial"/>
                <a:cs typeface="Arial"/>
              </a:rPr>
              <a:t>of</a:t>
            </a:r>
            <a:r>
              <a:rPr sz="2000" spc="-35" dirty="0">
                <a:solidFill>
                  <a:srgbClr val="24617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46172"/>
                </a:solidFill>
                <a:latin typeface="Arial"/>
                <a:cs typeface="Arial"/>
              </a:rPr>
              <a:t>units)</a:t>
            </a:r>
            <a:r>
              <a:rPr sz="2000" spc="-30" dirty="0">
                <a:solidFill>
                  <a:srgbClr val="24617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46172"/>
                </a:solidFill>
                <a:latin typeface="Arial"/>
                <a:cs typeface="Arial"/>
              </a:rPr>
              <a:t>pro</a:t>
            </a:r>
            <a:r>
              <a:rPr sz="2000" spc="-35" dirty="0">
                <a:solidFill>
                  <a:srgbClr val="24617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46172"/>
                </a:solidFill>
                <a:latin typeface="Arial"/>
                <a:cs typeface="Arial"/>
              </a:rPr>
              <a:t>rata</a:t>
            </a:r>
            <a:r>
              <a:rPr sz="2000" spc="-30" dirty="0">
                <a:solidFill>
                  <a:srgbClr val="24617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46172"/>
                </a:solidFill>
                <a:latin typeface="Arial"/>
                <a:cs typeface="Arial"/>
              </a:rPr>
              <a:t>on</a:t>
            </a:r>
            <a:r>
              <a:rPr sz="2000" spc="-30" dirty="0">
                <a:solidFill>
                  <a:srgbClr val="24617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46172"/>
                </a:solidFill>
                <a:latin typeface="Arial"/>
                <a:cs typeface="Arial"/>
              </a:rPr>
              <a:t>the</a:t>
            </a:r>
            <a:r>
              <a:rPr sz="2000" spc="-25" dirty="0">
                <a:solidFill>
                  <a:srgbClr val="246172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246172"/>
                </a:solidFill>
                <a:latin typeface="Arial"/>
                <a:cs typeface="Arial"/>
              </a:rPr>
              <a:t>basis.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24165" y="645667"/>
            <a:ext cx="11404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60B5CC"/>
                </a:solidFill>
                <a:latin typeface="Arial"/>
                <a:cs typeface="Arial"/>
              </a:rPr>
              <a:t>3</a:t>
            </a:r>
            <a:r>
              <a:rPr sz="1200" spc="-25" dirty="0">
                <a:solidFill>
                  <a:srgbClr val="60B5C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0B5CC"/>
                </a:solidFill>
                <a:latin typeface="Arial"/>
                <a:cs typeface="Arial"/>
              </a:rPr>
              <a:t>February</a:t>
            </a:r>
            <a:r>
              <a:rPr sz="1200" spc="-20" dirty="0">
                <a:solidFill>
                  <a:srgbClr val="60B5CC"/>
                </a:solidFill>
                <a:latin typeface="Arial"/>
                <a:cs typeface="Arial"/>
              </a:rPr>
              <a:t> 2020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8186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Objective</a:t>
            </a:r>
            <a:r>
              <a:rPr spc="-60" dirty="0"/>
              <a:t> </a:t>
            </a:r>
            <a:r>
              <a:rPr dirty="0"/>
              <a:t>of</a:t>
            </a:r>
            <a:r>
              <a:rPr spc="-60" dirty="0"/>
              <a:t> </a:t>
            </a:r>
            <a:r>
              <a:rPr dirty="0"/>
              <a:t>IAS</a:t>
            </a:r>
            <a:r>
              <a:rPr spc="-65" dirty="0"/>
              <a:t> </a:t>
            </a:r>
            <a:r>
              <a:rPr dirty="0"/>
              <a:t>36/MFRS</a:t>
            </a:r>
            <a:r>
              <a:rPr spc="-65" dirty="0"/>
              <a:t> </a:t>
            </a:r>
            <a:r>
              <a:rPr spc="-25" dirty="0"/>
              <a:t>136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-25" dirty="0"/>
              <a:t>2</a:t>
            </a:fld>
            <a:endParaRPr spc="-2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©</a:t>
            </a:r>
            <a:r>
              <a:rPr spc="-20" dirty="0"/>
              <a:t> </a:t>
            </a:r>
            <a:r>
              <a:rPr spc="-10" dirty="0"/>
              <a:t>I-</a:t>
            </a:r>
            <a:r>
              <a:rPr dirty="0"/>
              <a:t>Station</a:t>
            </a:r>
            <a:r>
              <a:rPr spc="-15" dirty="0"/>
              <a:t> </a:t>
            </a:r>
            <a:r>
              <a:rPr dirty="0"/>
              <a:t>Solutions</a:t>
            </a:r>
            <a:r>
              <a:rPr spc="-10" dirty="0"/>
              <a:t> </a:t>
            </a:r>
            <a:r>
              <a:rPr dirty="0"/>
              <a:t>Sdn</a:t>
            </a:r>
            <a:r>
              <a:rPr spc="-15" dirty="0"/>
              <a:t> </a:t>
            </a:r>
            <a:r>
              <a:rPr spc="-25" dirty="0"/>
              <a:t>Bhd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68605" marR="5080" indent="-255904">
              <a:lnSpc>
                <a:spcPct val="90400"/>
              </a:lnSpc>
              <a:spcBef>
                <a:spcPts val="375"/>
              </a:spcBef>
              <a:buClr>
                <a:srgbClr val="E66C7D"/>
              </a:buClr>
              <a:buFont typeface="Georgia"/>
              <a:buChar char="•"/>
              <a:tabLst>
                <a:tab pos="268605" algn="l"/>
              </a:tabLst>
            </a:pPr>
            <a:r>
              <a:rPr dirty="0"/>
              <a:t>MFRS</a:t>
            </a:r>
            <a:r>
              <a:rPr spc="-60" dirty="0"/>
              <a:t> </a:t>
            </a:r>
            <a:r>
              <a:rPr dirty="0"/>
              <a:t>136</a:t>
            </a:r>
            <a:r>
              <a:rPr spc="-60" dirty="0"/>
              <a:t> </a:t>
            </a:r>
            <a:r>
              <a:rPr dirty="0"/>
              <a:t>ensures</a:t>
            </a:r>
            <a:r>
              <a:rPr spc="-55" dirty="0"/>
              <a:t> </a:t>
            </a:r>
            <a:r>
              <a:rPr dirty="0"/>
              <a:t>that</a:t>
            </a:r>
            <a:r>
              <a:rPr spc="-60" dirty="0"/>
              <a:t> </a:t>
            </a:r>
            <a:r>
              <a:rPr dirty="0"/>
              <a:t>the</a:t>
            </a:r>
            <a:r>
              <a:rPr spc="-55" dirty="0"/>
              <a:t> </a:t>
            </a:r>
            <a:r>
              <a:rPr dirty="0"/>
              <a:t>value</a:t>
            </a:r>
            <a:r>
              <a:rPr spc="-55" dirty="0"/>
              <a:t> </a:t>
            </a:r>
            <a:r>
              <a:rPr dirty="0"/>
              <a:t>disclosed</a:t>
            </a:r>
            <a:r>
              <a:rPr spc="-55" dirty="0"/>
              <a:t> </a:t>
            </a:r>
            <a:r>
              <a:rPr dirty="0"/>
              <a:t>in</a:t>
            </a:r>
            <a:r>
              <a:rPr spc="-55" dirty="0"/>
              <a:t> </a:t>
            </a:r>
            <a:r>
              <a:rPr dirty="0"/>
              <a:t>the</a:t>
            </a:r>
            <a:r>
              <a:rPr spc="-55" dirty="0"/>
              <a:t> </a:t>
            </a:r>
            <a:r>
              <a:rPr spc="-20" dirty="0"/>
              <a:t>SOFP </a:t>
            </a:r>
            <a:r>
              <a:rPr dirty="0"/>
              <a:t>represents</a:t>
            </a:r>
            <a:r>
              <a:rPr spc="-60" dirty="0"/>
              <a:t> </a:t>
            </a:r>
            <a:r>
              <a:rPr dirty="0"/>
              <a:t>the</a:t>
            </a:r>
            <a:r>
              <a:rPr spc="-60" dirty="0"/>
              <a:t> </a:t>
            </a:r>
            <a:r>
              <a:rPr dirty="0"/>
              <a:t>economic</a:t>
            </a:r>
            <a:r>
              <a:rPr spc="-55" dirty="0"/>
              <a:t> </a:t>
            </a:r>
            <a:r>
              <a:rPr dirty="0"/>
              <a:t>benefits</a:t>
            </a:r>
            <a:r>
              <a:rPr spc="-60" dirty="0"/>
              <a:t> </a:t>
            </a:r>
            <a:r>
              <a:rPr dirty="0"/>
              <a:t>that</a:t>
            </a:r>
            <a:r>
              <a:rPr spc="-65" dirty="0"/>
              <a:t> </a:t>
            </a:r>
            <a:r>
              <a:rPr dirty="0"/>
              <a:t>will</a:t>
            </a:r>
            <a:r>
              <a:rPr spc="-50" dirty="0"/>
              <a:t> </a:t>
            </a:r>
            <a:r>
              <a:rPr dirty="0"/>
              <a:t>flow</a:t>
            </a:r>
            <a:r>
              <a:rPr spc="-55" dirty="0"/>
              <a:t> </a:t>
            </a:r>
            <a:r>
              <a:rPr dirty="0"/>
              <a:t>to</a:t>
            </a:r>
            <a:r>
              <a:rPr spc="-60" dirty="0"/>
              <a:t> </a:t>
            </a:r>
            <a:r>
              <a:rPr spc="-25" dirty="0"/>
              <a:t>the </a:t>
            </a:r>
            <a:r>
              <a:rPr dirty="0"/>
              <a:t>entity</a:t>
            </a:r>
            <a:r>
              <a:rPr spc="-55" dirty="0"/>
              <a:t> </a:t>
            </a:r>
            <a:r>
              <a:rPr dirty="0"/>
              <a:t>while</a:t>
            </a:r>
            <a:r>
              <a:rPr spc="-55" dirty="0"/>
              <a:t> </a:t>
            </a:r>
            <a:r>
              <a:rPr dirty="0"/>
              <a:t>adhering</a:t>
            </a:r>
            <a:r>
              <a:rPr spc="-55" dirty="0"/>
              <a:t> </a:t>
            </a:r>
            <a:r>
              <a:rPr dirty="0"/>
              <a:t>to</a:t>
            </a:r>
            <a:r>
              <a:rPr spc="-55" dirty="0"/>
              <a:t> </a:t>
            </a:r>
            <a:r>
              <a:rPr dirty="0"/>
              <a:t>the</a:t>
            </a:r>
            <a:r>
              <a:rPr spc="-55" dirty="0"/>
              <a:t> </a:t>
            </a:r>
            <a:r>
              <a:rPr dirty="0"/>
              <a:t>principle</a:t>
            </a:r>
            <a:r>
              <a:rPr spc="-55" dirty="0"/>
              <a:t> </a:t>
            </a:r>
            <a:r>
              <a:rPr dirty="0"/>
              <a:t>of</a:t>
            </a:r>
            <a:r>
              <a:rPr spc="-60" dirty="0"/>
              <a:t> </a:t>
            </a:r>
            <a:r>
              <a:rPr spc="-10" dirty="0"/>
              <a:t>conservatism.</a:t>
            </a:r>
          </a:p>
          <a:p>
            <a:pPr marL="268605" marR="241935" indent="-255904">
              <a:lnSpc>
                <a:spcPts val="2590"/>
              </a:lnSpc>
              <a:spcBef>
                <a:spcPts val="350"/>
              </a:spcBef>
              <a:buClr>
                <a:srgbClr val="E66C7D"/>
              </a:buClr>
              <a:buFont typeface="Georgia"/>
              <a:buChar char="•"/>
              <a:tabLst>
                <a:tab pos="268605" algn="l"/>
              </a:tabLst>
            </a:pPr>
            <a:r>
              <a:rPr dirty="0"/>
              <a:t>Underlying</a:t>
            </a:r>
            <a:r>
              <a:rPr spc="-75" dirty="0"/>
              <a:t> </a:t>
            </a:r>
            <a:r>
              <a:rPr dirty="0"/>
              <a:t>principle</a:t>
            </a:r>
            <a:r>
              <a:rPr spc="-70" dirty="0"/>
              <a:t> </a:t>
            </a:r>
            <a:r>
              <a:rPr dirty="0"/>
              <a:t>in</a:t>
            </a:r>
            <a:r>
              <a:rPr spc="-70" dirty="0"/>
              <a:t> </a:t>
            </a:r>
            <a:r>
              <a:rPr dirty="0"/>
              <a:t>testing</a:t>
            </a:r>
            <a:r>
              <a:rPr spc="-70" dirty="0"/>
              <a:t> </a:t>
            </a:r>
            <a:r>
              <a:rPr dirty="0"/>
              <a:t>and</a:t>
            </a:r>
            <a:r>
              <a:rPr spc="-70" dirty="0"/>
              <a:t> </a:t>
            </a:r>
            <a:r>
              <a:rPr spc="-10" dirty="0"/>
              <a:t>measuring </a:t>
            </a:r>
            <a:r>
              <a:rPr dirty="0"/>
              <a:t>impairment</a:t>
            </a:r>
            <a:r>
              <a:rPr spc="-55" dirty="0"/>
              <a:t> </a:t>
            </a:r>
            <a:r>
              <a:rPr dirty="0"/>
              <a:t>loss</a:t>
            </a:r>
            <a:r>
              <a:rPr spc="-50" dirty="0"/>
              <a:t> </a:t>
            </a:r>
            <a:r>
              <a:rPr dirty="0"/>
              <a:t>is</a:t>
            </a:r>
            <a:r>
              <a:rPr spc="-50" dirty="0"/>
              <a:t> </a:t>
            </a:r>
            <a:r>
              <a:rPr dirty="0"/>
              <a:t>to</a:t>
            </a:r>
            <a:r>
              <a:rPr spc="-45" dirty="0"/>
              <a:t> </a:t>
            </a:r>
            <a:r>
              <a:rPr dirty="0"/>
              <a:t>ensure</a:t>
            </a:r>
            <a:r>
              <a:rPr spc="-50" dirty="0"/>
              <a:t> </a:t>
            </a:r>
            <a:r>
              <a:rPr dirty="0"/>
              <a:t>that</a:t>
            </a:r>
            <a:r>
              <a:rPr spc="-55" dirty="0"/>
              <a:t> </a:t>
            </a:r>
            <a:r>
              <a:rPr dirty="0"/>
              <a:t>assets</a:t>
            </a:r>
            <a:r>
              <a:rPr spc="-50" dirty="0"/>
              <a:t> </a:t>
            </a:r>
            <a:r>
              <a:rPr dirty="0"/>
              <a:t>are</a:t>
            </a:r>
            <a:r>
              <a:rPr spc="-45" dirty="0"/>
              <a:t> </a:t>
            </a:r>
            <a:r>
              <a:rPr dirty="0"/>
              <a:t>not</a:t>
            </a:r>
            <a:r>
              <a:rPr spc="-55" dirty="0"/>
              <a:t> </a:t>
            </a:r>
            <a:r>
              <a:rPr spc="-10" dirty="0"/>
              <a:t>carried </a:t>
            </a:r>
            <a:r>
              <a:rPr dirty="0"/>
              <a:t>at</a:t>
            </a:r>
            <a:r>
              <a:rPr spc="-70" dirty="0"/>
              <a:t> </a:t>
            </a:r>
            <a:r>
              <a:rPr dirty="0"/>
              <a:t>above</a:t>
            </a:r>
            <a:r>
              <a:rPr spc="-60" dirty="0"/>
              <a:t> </a:t>
            </a:r>
            <a:r>
              <a:rPr dirty="0"/>
              <a:t>their</a:t>
            </a:r>
            <a:r>
              <a:rPr spc="-60" dirty="0"/>
              <a:t> </a:t>
            </a:r>
            <a:r>
              <a:rPr dirty="0"/>
              <a:t>recoverable</a:t>
            </a:r>
            <a:r>
              <a:rPr spc="-60" dirty="0"/>
              <a:t> </a:t>
            </a:r>
            <a:r>
              <a:rPr dirty="0"/>
              <a:t>amount</a:t>
            </a:r>
            <a:r>
              <a:rPr spc="-65" dirty="0"/>
              <a:t> </a:t>
            </a:r>
            <a:r>
              <a:rPr dirty="0"/>
              <a:t>in</a:t>
            </a:r>
            <a:r>
              <a:rPr spc="-60" dirty="0"/>
              <a:t> </a:t>
            </a:r>
            <a:r>
              <a:rPr dirty="0"/>
              <a:t>the</a:t>
            </a:r>
            <a:r>
              <a:rPr spc="-60" dirty="0"/>
              <a:t> </a:t>
            </a:r>
            <a:r>
              <a:rPr spc="-20" dirty="0"/>
              <a:t>SOFP</a:t>
            </a:r>
          </a:p>
          <a:p>
            <a:pPr marL="267970" indent="-255270">
              <a:lnSpc>
                <a:spcPts val="2870"/>
              </a:lnSpc>
              <a:buClr>
                <a:srgbClr val="E66C7D"/>
              </a:buClr>
              <a:buFont typeface="Georgia"/>
              <a:buChar char="•"/>
              <a:tabLst>
                <a:tab pos="267970" algn="l"/>
              </a:tabLst>
            </a:pPr>
            <a:r>
              <a:rPr dirty="0"/>
              <a:t>MFRS</a:t>
            </a:r>
            <a:r>
              <a:rPr spc="-80" dirty="0"/>
              <a:t> </a:t>
            </a:r>
            <a:r>
              <a:rPr dirty="0"/>
              <a:t>136</a:t>
            </a:r>
            <a:r>
              <a:rPr spc="-70" dirty="0"/>
              <a:t> </a:t>
            </a:r>
            <a:r>
              <a:rPr dirty="0"/>
              <a:t>provides</a:t>
            </a:r>
            <a:r>
              <a:rPr spc="-75" dirty="0"/>
              <a:t> </a:t>
            </a:r>
            <a:r>
              <a:rPr dirty="0"/>
              <a:t>guidance</a:t>
            </a:r>
            <a:r>
              <a:rPr spc="-70" dirty="0"/>
              <a:t> </a:t>
            </a:r>
            <a:r>
              <a:rPr spc="-25" dirty="0"/>
              <a:t>on:</a:t>
            </a:r>
          </a:p>
          <a:p>
            <a:pPr marL="560070" lvl="1" indent="-246379">
              <a:lnSpc>
                <a:spcPct val="100000"/>
              </a:lnSpc>
              <a:spcBef>
                <a:spcPts val="20"/>
              </a:spcBef>
              <a:buClr>
                <a:srgbClr val="60B5CC"/>
              </a:buClr>
              <a:buFont typeface="Segoe UI Symbol"/>
              <a:buChar char="►"/>
              <a:tabLst>
                <a:tab pos="560070" algn="l"/>
              </a:tabLst>
            </a:pPr>
            <a:r>
              <a:rPr sz="2000" dirty="0">
                <a:solidFill>
                  <a:srgbClr val="246172"/>
                </a:solidFill>
                <a:latin typeface="Arial"/>
                <a:cs typeface="Arial"/>
              </a:rPr>
              <a:t>Identifying</a:t>
            </a:r>
            <a:r>
              <a:rPr sz="2000" spc="-70" dirty="0">
                <a:solidFill>
                  <a:srgbClr val="24617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46172"/>
                </a:solidFill>
                <a:latin typeface="Arial"/>
                <a:cs typeface="Arial"/>
              </a:rPr>
              <a:t>an</a:t>
            </a:r>
            <a:r>
              <a:rPr sz="2000" spc="-65" dirty="0">
                <a:solidFill>
                  <a:srgbClr val="24617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46172"/>
                </a:solidFill>
                <a:latin typeface="Arial"/>
                <a:cs typeface="Arial"/>
              </a:rPr>
              <a:t>impairment</a:t>
            </a:r>
            <a:r>
              <a:rPr sz="2000" spc="-75" dirty="0">
                <a:solidFill>
                  <a:srgbClr val="246172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246172"/>
                </a:solidFill>
                <a:latin typeface="Arial"/>
                <a:cs typeface="Arial"/>
              </a:rPr>
              <a:t>loss</a:t>
            </a:r>
            <a:endParaRPr sz="2000">
              <a:latin typeface="Arial"/>
              <a:cs typeface="Arial"/>
            </a:endParaRPr>
          </a:p>
          <a:p>
            <a:pPr marL="560070" lvl="1" indent="-246379">
              <a:lnSpc>
                <a:spcPct val="100000"/>
              </a:lnSpc>
              <a:spcBef>
                <a:spcPts val="120"/>
              </a:spcBef>
              <a:buClr>
                <a:srgbClr val="60B5CC"/>
              </a:buClr>
              <a:buFont typeface="Segoe UI Symbol"/>
              <a:buChar char="►"/>
              <a:tabLst>
                <a:tab pos="560070" algn="l"/>
              </a:tabLst>
            </a:pPr>
            <a:r>
              <a:rPr sz="2000" dirty="0">
                <a:solidFill>
                  <a:srgbClr val="246172"/>
                </a:solidFill>
                <a:latin typeface="Arial"/>
                <a:cs typeface="Arial"/>
              </a:rPr>
              <a:t>Measuring</a:t>
            </a:r>
            <a:r>
              <a:rPr sz="2000" spc="-60" dirty="0">
                <a:solidFill>
                  <a:srgbClr val="24617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46172"/>
                </a:solidFill>
                <a:latin typeface="Arial"/>
                <a:cs typeface="Arial"/>
              </a:rPr>
              <a:t>the</a:t>
            </a:r>
            <a:r>
              <a:rPr sz="2000" spc="-60" dirty="0">
                <a:solidFill>
                  <a:srgbClr val="24617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46172"/>
                </a:solidFill>
                <a:latin typeface="Arial"/>
                <a:cs typeface="Arial"/>
              </a:rPr>
              <a:t>recoverable</a:t>
            </a:r>
            <a:r>
              <a:rPr sz="2000" spc="-60" dirty="0">
                <a:solidFill>
                  <a:srgbClr val="24617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46172"/>
                </a:solidFill>
                <a:latin typeface="Arial"/>
                <a:cs typeface="Arial"/>
              </a:rPr>
              <a:t>amount</a:t>
            </a:r>
            <a:r>
              <a:rPr sz="2000" spc="-65" dirty="0">
                <a:solidFill>
                  <a:srgbClr val="24617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46172"/>
                </a:solidFill>
                <a:latin typeface="Arial"/>
                <a:cs typeface="Arial"/>
              </a:rPr>
              <a:t>of</a:t>
            </a:r>
            <a:r>
              <a:rPr sz="2000" spc="-60" dirty="0">
                <a:solidFill>
                  <a:srgbClr val="24617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46172"/>
                </a:solidFill>
                <a:latin typeface="Arial"/>
                <a:cs typeface="Arial"/>
              </a:rPr>
              <a:t>an</a:t>
            </a:r>
            <a:r>
              <a:rPr sz="2000" spc="-60" dirty="0">
                <a:solidFill>
                  <a:srgbClr val="246172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246172"/>
                </a:solidFill>
                <a:latin typeface="Arial"/>
                <a:cs typeface="Arial"/>
              </a:rPr>
              <a:t>asset</a:t>
            </a:r>
            <a:endParaRPr sz="2000">
              <a:latin typeface="Arial"/>
              <a:cs typeface="Arial"/>
            </a:endParaRPr>
          </a:p>
          <a:p>
            <a:pPr marL="560070" lvl="1" indent="-246379">
              <a:lnSpc>
                <a:spcPct val="100000"/>
              </a:lnSpc>
              <a:spcBef>
                <a:spcPts val="95"/>
              </a:spcBef>
              <a:buClr>
                <a:srgbClr val="60B5CC"/>
              </a:buClr>
              <a:buFont typeface="Segoe UI Symbol"/>
              <a:buChar char="►"/>
              <a:tabLst>
                <a:tab pos="560070" algn="l"/>
              </a:tabLst>
            </a:pPr>
            <a:r>
              <a:rPr sz="2000" dirty="0">
                <a:solidFill>
                  <a:srgbClr val="246172"/>
                </a:solidFill>
                <a:latin typeface="Arial"/>
                <a:cs typeface="Arial"/>
              </a:rPr>
              <a:t>Recognising</a:t>
            </a:r>
            <a:r>
              <a:rPr sz="2000" spc="-60" dirty="0">
                <a:solidFill>
                  <a:srgbClr val="24617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46172"/>
                </a:solidFill>
                <a:latin typeface="Arial"/>
                <a:cs typeface="Arial"/>
              </a:rPr>
              <a:t>or</a:t>
            </a:r>
            <a:r>
              <a:rPr sz="2000" spc="-65" dirty="0">
                <a:solidFill>
                  <a:srgbClr val="24617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46172"/>
                </a:solidFill>
                <a:latin typeface="Arial"/>
                <a:cs typeface="Arial"/>
              </a:rPr>
              <a:t>reversing</a:t>
            </a:r>
            <a:r>
              <a:rPr sz="2000" spc="-65" dirty="0">
                <a:solidFill>
                  <a:srgbClr val="24617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46172"/>
                </a:solidFill>
                <a:latin typeface="Arial"/>
                <a:cs typeface="Arial"/>
              </a:rPr>
              <a:t>any</a:t>
            </a:r>
            <a:r>
              <a:rPr sz="2000" spc="-65" dirty="0">
                <a:solidFill>
                  <a:srgbClr val="24617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46172"/>
                </a:solidFill>
                <a:latin typeface="Arial"/>
                <a:cs typeface="Arial"/>
              </a:rPr>
              <a:t>resulting</a:t>
            </a:r>
            <a:r>
              <a:rPr sz="2000" spc="-65" dirty="0">
                <a:solidFill>
                  <a:srgbClr val="24617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46172"/>
                </a:solidFill>
                <a:latin typeface="Arial"/>
                <a:cs typeface="Arial"/>
              </a:rPr>
              <a:t>impairment</a:t>
            </a:r>
            <a:r>
              <a:rPr sz="2000" spc="-70" dirty="0">
                <a:solidFill>
                  <a:srgbClr val="24617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46172"/>
                </a:solidFill>
                <a:latin typeface="Arial"/>
                <a:cs typeface="Arial"/>
              </a:rPr>
              <a:t>loss;</a:t>
            </a:r>
            <a:r>
              <a:rPr sz="2000" spc="-70" dirty="0">
                <a:solidFill>
                  <a:srgbClr val="246172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246172"/>
                </a:solidFill>
                <a:latin typeface="Arial"/>
                <a:cs typeface="Arial"/>
              </a:rPr>
              <a:t>and</a:t>
            </a:r>
            <a:endParaRPr sz="2000">
              <a:latin typeface="Arial"/>
              <a:cs typeface="Arial"/>
            </a:endParaRPr>
          </a:p>
          <a:p>
            <a:pPr marL="560705" marR="722630" lvl="1" indent="-247015">
              <a:lnSpc>
                <a:spcPts val="2180"/>
              </a:lnSpc>
              <a:spcBef>
                <a:spcPts val="254"/>
              </a:spcBef>
              <a:buClr>
                <a:srgbClr val="60B5CC"/>
              </a:buClr>
              <a:buFont typeface="Segoe UI Symbol"/>
              <a:buChar char="►"/>
              <a:tabLst>
                <a:tab pos="560705" algn="l"/>
              </a:tabLst>
            </a:pPr>
            <a:r>
              <a:rPr sz="2000" dirty="0">
                <a:solidFill>
                  <a:srgbClr val="246172"/>
                </a:solidFill>
                <a:latin typeface="Arial"/>
                <a:cs typeface="Arial"/>
              </a:rPr>
              <a:t>Disclosing</a:t>
            </a:r>
            <a:r>
              <a:rPr sz="2000" spc="-70" dirty="0">
                <a:solidFill>
                  <a:srgbClr val="24617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46172"/>
                </a:solidFill>
                <a:latin typeface="Arial"/>
                <a:cs typeface="Arial"/>
              </a:rPr>
              <a:t>information</a:t>
            </a:r>
            <a:r>
              <a:rPr sz="2000" spc="-70" dirty="0">
                <a:solidFill>
                  <a:srgbClr val="24617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46172"/>
                </a:solidFill>
                <a:latin typeface="Arial"/>
                <a:cs typeface="Arial"/>
              </a:rPr>
              <a:t>on</a:t>
            </a:r>
            <a:r>
              <a:rPr sz="2000" spc="-70" dirty="0">
                <a:solidFill>
                  <a:srgbClr val="24617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46172"/>
                </a:solidFill>
                <a:latin typeface="Arial"/>
                <a:cs typeface="Arial"/>
              </a:rPr>
              <a:t>impairment</a:t>
            </a:r>
            <a:r>
              <a:rPr sz="2000" spc="-70" dirty="0">
                <a:solidFill>
                  <a:srgbClr val="24617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46172"/>
                </a:solidFill>
                <a:latin typeface="Arial"/>
                <a:cs typeface="Arial"/>
              </a:rPr>
              <a:t>losses</a:t>
            </a:r>
            <a:r>
              <a:rPr sz="2000" spc="-80" dirty="0">
                <a:solidFill>
                  <a:srgbClr val="24617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46172"/>
                </a:solidFill>
                <a:latin typeface="Arial"/>
                <a:cs typeface="Arial"/>
              </a:rPr>
              <a:t>or</a:t>
            </a:r>
            <a:r>
              <a:rPr sz="2000" spc="-65" dirty="0">
                <a:solidFill>
                  <a:srgbClr val="24617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46172"/>
                </a:solidFill>
                <a:latin typeface="Arial"/>
                <a:cs typeface="Arial"/>
              </a:rPr>
              <a:t>reversals</a:t>
            </a:r>
            <a:r>
              <a:rPr sz="2000" spc="-70" dirty="0">
                <a:solidFill>
                  <a:srgbClr val="246172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246172"/>
                </a:solidFill>
                <a:latin typeface="Arial"/>
                <a:cs typeface="Arial"/>
              </a:rPr>
              <a:t>of </a:t>
            </a:r>
            <a:r>
              <a:rPr sz="2000" dirty="0">
                <a:solidFill>
                  <a:srgbClr val="246172"/>
                </a:solidFill>
                <a:latin typeface="Arial"/>
                <a:cs typeface="Arial"/>
              </a:rPr>
              <a:t>impairment</a:t>
            </a:r>
            <a:r>
              <a:rPr sz="2000" spc="-80" dirty="0">
                <a:solidFill>
                  <a:srgbClr val="246172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246172"/>
                </a:solidFill>
                <a:latin typeface="Arial"/>
                <a:cs typeface="Arial"/>
              </a:rPr>
              <a:t>losses.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24165" y="645667"/>
            <a:ext cx="11404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60B5CC"/>
                </a:solidFill>
                <a:latin typeface="Arial"/>
                <a:cs typeface="Arial"/>
              </a:rPr>
              <a:t>3</a:t>
            </a:r>
            <a:r>
              <a:rPr sz="1200" spc="-25" dirty="0">
                <a:solidFill>
                  <a:srgbClr val="60B5C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0B5CC"/>
                </a:solidFill>
                <a:latin typeface="Arial"/>
                <a:cs typeface="Arial"/>
              </a:rPr>
              <a:t>February</a:t>
            </a:r>
            <a:r>
              <a:rPr sz="1200" spc="-20" dirty="0">
                <a:solidFill>
                  <a:srgbClr val="60B5CC"/>
                </a:solidFill>
                <a:latin typeface="Arial"/>
                <a:cs typeface="Arial"/>
              </a:rPr>
              <a:t> 2020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8186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Exercise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-25" dirty="0"/>
              <a:t>20</a:t>
            </a:fld>
            <a:endParaRPr spc="-2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©</a:t>
            </a:r>
            <a:r>
              <a:rPr spc="-20" dirty="0"/>
              <a:t> </a:t>
            </a:r>
            <a:r>
              <a:rPr spc="-10" dirty="0"/>
              <a:t>I-</a:t>
            </a:r>
            <a:r>
              <a:rPr dirty="0"/>
              <a:t>Station</a:t>
            </a:r>
            <a:r>
              <a:rPr spc="-15" dirty="0"/>
              <a:t> </a:t>
            </a:r>
            <a:r>
              <a:rPr dirty="0"/>
              <a:t>Solutions</a:t>
            </a:r>
            <a:r>
              <a:rPr spc="-10" dirty="0"/>
              <a:t> </a:t>
            </a:r>
            <a:r>
              <a:rPr dirty="0"/>
              <a:t>Sdn</a:t>
            </a:r>
            <a:r>
              <a:rPr spc="-15" dirty="0"/>
              <a:t> </a:t>
            </a:r>
            <a:r>
              <a:rPr spc="-25" dirty="0"/>
              <a:t>Bhd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5794" y="1810003"/>
            <a:ext cx="8094980" cy="4137660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268605" marR="612775" indent="-255904">
              <a:lnSpc>
                <a:spcPts val="2620"/>
              </a:lnSpc>
              <a:spcBef>
                <a:spcPts val="405"/>
              </a:spcBef>
              <a:buClr>
                <a:srgbClr val="E66C7D"/>
              </a:buClr>
              <a:buFont typeface="Georgia"/>
              <a:buChar char="•"/>
              <a:tabLst>
                <a:tab pos="268605" algn="l"/>
              </a:tabLst>
            </a:pPr>
            <a:r>
              <a:rPr sz="2400" dirty="0">
                <a:latin typeface="Arial"/>
                <a:cs typeface="Arial"/>
              </a:rPr>
              <a:t>A</a:t>
            </a:r>
            <a:r>
              <a:rPr sz="2400" spc="-1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company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has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acquired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another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business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for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$4.5m: </a:t>
            </a:r>
            <a:r>
              <a:rPr sz="2400" dirty="0">
                <a:latin typeface="Arial"/>
                <a:cs typeface="Arial"/>
              </a:rPr>
              <a:t>tangible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assets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are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valued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at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$4.0m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and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goodwill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at</a:t>
            </a:r>
            <a:endParaRPr sz="2400">
              <a:latin typeface="Arial"/>
              <a:cs typeface="Arial"/>
            </a:endParaRPr>
          </a:p>
          <a:p>
            <a:pPr marL="268605">
              <a:lnSpc>
                <a:spcPts val="2545"/>
              </a:lnSpc>
            </a:pPr>
            <a:r>
              <a:rPr sz="2400" spc="-10" dirty="0">
                <a:latin typeface="Arial"/>
                <a:cs typeface="Arial"/>
              </a:rPr>
              <a:t>$0.5m.</a:t>
            </a:r>
            <a:endParaRPr sz="2400">
              <a:latin typeface="Arial"/>
              <a:cs typeface="Arial"/>
            </a:endParaRPr>
          </a:p>
          <a:p>
            <a:pPr marL="268605" marR="5080" indent="-255904">
              <a:lnSpc>
                <a:spcPct val="90200"/>
              </a:lnSpc>
              <a:spcBef>
                <a:spcPts val="305"/>
              </a:spcBef>
              <a:buClr>
                <a:srgbClr val="E66C7D"/>
              </a:buClr>
              <a:buFont typeface="Georgia"/>
              <a:buChar char="•"/>
              <a:tabLst>
                <a:tab pos="268605" algn="l"/>
              </a:tabLst>
            </a:pPr>
            <a:r>
              <a:rPr sz="2400" dirty="0">
                <a:latin typeface="Arial"/>
                <a:cs typeface="Arial"/>
              </a:rPr>
              <a:t>An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asset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with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carrying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value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$1m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is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destroyed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in</a:t>
            </a:r>
            <a:r>
              <a:rPr sz="2400" spc="-50" dirty="0">
                <a:latin typeface="Arial"/>
                <a:cs typeface="Arial"/>
              </a:rPr>
              <a:t> a </a:t>
            </a:r>
            <a:r>
              <a:rPr sz="2400" dirty="0">
                <a:latin typeface="Arial"/>
                <a:cs typeface="Arial"/>
              </a:rPr>
              <a:t>terrorist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attack.</a:t>
            </a:r>
            <a:r>
              <a:rPr sz="2400" spc="-9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asset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was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not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insured.</a:t>
            </a:r>
            <a:r>
              <a:rPr sz="2400" spc="-9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loss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the </a:t>
            </a:r>
            <a:r>
              <a:rPr sz="2400" dirty="0">
                <a:latin typeface="Arial"/>
                <a:cs typeface="Arial"/>
              </a:rPr>
              <a:t>asset,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without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insurance,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has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prompted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company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to </a:t>
            </a:r>
            <a:r>
              <a:rPr sz="2400" dirty="0">
                <a:latin typeface="Arial"/>
                <a:cs typeface="Arial"/>
              </a:rPr>
              <a:t>assess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whether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there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has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been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an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impairment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assets</a:t>
            </a:r>
            <a:r>
              <a:rPr sz="2400" spc="60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in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acquired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business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and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what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amount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any</a:t>
            </a:r>
            <a:r>
              <a:rPr sz="2400" spc="60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such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loss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is.</a:t>
            </a:r>
            <a:endParaRPr sz="2400">
              <a:latin typeface="Arial"/>
              <a:cs typeface="Arial"/>
            </a:endParaRPr>
          </a:p>
          <a:p>
            <a:pPr marL="268605" marR="409575" indent="-255904">
              <a:lnSpc>
                <a:spcPts val="2620"/>
              </a:lnSpc>
              <a:spcBef>
                <a:spcPts val="325"/>
              </a:spcBef>
              <a:buClr>
                <a:srgbClr val="E66C7D"/>
              </a:buClr>
              <a:buFont typeface="Georgia"/>
              <a:buChar char="•"/>
              <a:tabLst>
                <a:tab pos="268605" algn="l"/>
              </a:tabLst>
            </a:pPr>
            <a:r>
              <a:rPr sz="2400" dirty="0">
                <a:latin typeface="Arial"/>
                <a:cs typeface="Arial"/>
              </a:rPr>
              <a:t>The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recoverable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amount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business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(a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single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cash </a:t>
            </a:r>
            <a:r>
              <a:rPr sz="2400" dirty="0">
                <a:latin typeface="Arial"/>
                <a:cs typeface="Arial"/>
              </a:rPr>
              <a:t>generating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unit)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is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measured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as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$3.1m.</a:t>
            </a:r>
            <a:endParaRPr sz="2400">
              <a:latin typeface="Arial"/>
              <a:cs typeface="Arial"/>
            </a:endParaRPr>
          </a:p>
          <a:p>
            <a:pPr marL="267970" indent="-255270">
              <a:lnSpc>
                <a:spcPts val="2830"/>
              </a:lnSpc>
              <a:buClr>
                <a:srgbClr val="E66C7D"/>
              </a:buClr>
              <a:buFont typeface="Georgia"/>
              <a:buChar char="•"/>
              <a:tabLst>
                <a:tab pos="267970" algn="l"/>
              </a:tabLst>
            </a:pPr>
            <a:r>
              <a:rPr sz="2400" dirty="0">
                <a:latin typeface="Arial"/>
                <a:cs typeface="Arial"/>
              </a:rPr>
              <a:t>Explain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accounting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treatment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Co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assets.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24165" y="645667"/>
            <a:ext cx="11404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60B5CC"/>
                </a:solidFill>
                <a:latin typeface="Arial"/>
                <a:cs typeface="Arial"/>
              </a:rPr>
              <a:t>3</a:t>
            </a:r>
            <a:r>
              <a:rPr sz="1200" spc="-25" dirty="0">
                <a:solidFill>
                  <a:srgbClr val="60B5C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0B5CC"/>
                </a:solidFill>
                <a:latin typeface="Arial"/>
                <a:cs typeface="Arial"/>
              </a:rPr>
              <a:t>February</a:t>
            </a:r>
            <a:r>
              <a:rPr sz="1200" spc="-20" dirty="0">
                <a:solidFill>
                  <a:srgbClr val="60B5CC"/>
                </a:solidFill>
                <a:latin typeface="Arial"/>
                <a:cs typeface="Arial"/>
              </a:rPr>
              <a:t> 2020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8186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Solution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-25" dirty="0"/>
              <a:t>21</a:t>
            </a:fld>
            <a:endParaRPr spc="-2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©</a:t>
            </a:r>
            <a:r>
              <a:rPr spc="-20" dirty="0"/>
              <a:t> </a:t>
            </a:r>
            <a:r>
              <a:rPr spc="-10" dirty="0"/>
              <a:t>I-</a:t>
            </a:r>
            <a:r>
              <a:rPr dirty="0"/>
              <a:t>Station</a:t>
            </a:r>
            <a:r>
              <a:rPr spc="-15" dirty="0"/>
              <a:t> </a:t>
            </a:r>
            <a:r>
              <a:rPr dirty="0"/>
              <a:t>Solutions</a:t>
            </a:r>
            <a:r>
              <a:rPr spc="-10" dirty="0"/>
              <a:t> </a:t>
            </a:r>
            <a:r>
              <a:rPr dirty="0"/>
              <a:t>Sdn</a:t>
            </a:r>
            <a:r>
              <a:rPr spc="-15" dirty="0"/>
              <a:t> </a:t>
            </a:r>
            <a:r>
              <a:rPr spc="-25" dirty="0"/>
              <a:t>Bhd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267970" indent="-255270">
              <a:lnSpc>
                <a:spcPct val="100000"/>
              </a:lnSpc>
              <a:spcBef>
                <a:spcPts val="100"/>
              </a:spcBef>
              <a:buClr>
                <a:srgbClr val="E66C7D"/>
              </a:buClr>
              <a:buFont typeface="Georgia"/>
              <a:buChar char="•"/>
              <a:tabLst>
                <a:tab pos="267970" algn="l"/>
              </a:tabLst>
            </a:pPr>
            <a:r>
              <a:rPr dirty="0"/>
              <a:t>There</a:t>
            </a:r>
            <a:r>
              <a:rPr spc="-55" dirty="0"/>
              <a:t> </a:t>
            </a:r>
            <a:r>
              <a:rPr dirty="0"/>
              <a:t>has</a:t>
            </a:r>
            <a:r>
              <a:rPr spc="-55" dirty="0"/>
              <a:t> </a:t>
            </a:r>
            <a:r>
              <a:rPr dirty="0"/>
              <a:t>been</a:t>
            </a:r>
            <a:r>
              <a:rPr spc="-55" dirty="0"/>
              <a:t> </a:t>
            </a:r>
            <a:r>
              <a:rPr dirty="0"/>
              <a:t>an</a:t>
            </a:r>
            <a:r>
              <a:rPr spc="-55" dirty="0"/>
              <a:t> </a:t>
            </a:r>
            <a:r>
              <a:rPr dirty="0"/>
              <a:t>impairment</a:t>
            </a:r>
            <a:r>
              <a:rPr spc="-60" dirty="0"/>
              <a:t> </a:t>
            </a:r>
            <a:r>
              <a:rPr dirty="0"/>
              <a:t>loss</a:t>
            </a:r>
            <a:r>
              <a:rPr spc="-55" dirty="0"/>
              <a:t> </a:t>
            </a:r>
            <a:r>
              <a:rPr dirty="0"/>
              <a:t>of</a:t>
            </a:r>
            <a:r>
              <a:rPr spc="-55" dirty="0"/>
              <a:t> </a:t>
            </a:r>
            <a:r>
              <a:rPr dirty="0"/>
              <a:t>$1.4m</a:t>
            </a:r>
            <a:r>
              <a:rPr spc="-55" dirty="0"/>
              <a:t> </a:t>
            </a:r>
            <a:r>
              <a:rPr dirty="0"/>
              <a:t>($4.5m</a:t>
            </a:r>
            <a:r>
              <a:rPr spc="-55" dirty="0"/>
              <a:t> </a:t>
            </a:r>
            <a:r>
              <a:rPr spc="-50" dirty="0"/>
              <a:t>–</a:t>
            </a:r>
          </a:p>
          <a:p>
            <a:pPr marL="268605">
              <a:lnSpc>
                <a:spcPct val="100000"/>
              </a:lnSpc>
              <a:spcBef>
                <a:spcPts val="20"/>
              </a:spcBef>
            </a:pPr>
            <a:r>
              <a:rPr spc="-10" dirty="0"/>
              <a:t>$3.1m).</a:t>
            </a:r>
          </a:p>
          <a:p>
            <a:pPr marL="268605" marR="5080" indent="-255904">
              <a:lnSpc>
                <a:spcPct val="100800"/>
              </a:lnSpc>
              <a:spcBef>
                <a:spcPts val="290"/>
              </a:spcBef>
              <a:buClr>
                <a:srgbClr val="E66C7D"/>
              </a:buClr>
              <a:buFont typeface="Georgia"/>
              <a:buChar char="•"/>
              <a:tabLst>
                <a:tab pos="268605" algn="l"/>
              </a:tabLst>
            </a:pPr>
            <a:r>
              <a:rPr dirty="0"/>
              <a:t>The</a:t>
            </a:r>
            <a:r>
              <a:rPr spc="-55" dirty="0"/>
              <a:t> </a:t>
            </a:r>
            <a:r>
              <a:rPr dirty="0"/>
              <a:t>impairment</a:t>
            </a:r>
            <a:r>
              <a:rPr spc="-60" dirty="0"/>
              <a:t> </a:t>
            </a:r>
            <a:r>
              <a:rPr dirty="0"/>
              <a:t>loss</a:t>
            </a:r>
            <a:r>
              <a:rPr spc="-50" dirty="0"/>
              <a:t> </a:t>
            </a:r>
            <a:r>
              <a:rPr dirty="0"/>
              <a:t>will</a:t>
            </a:r>
            <a:r>
              <a:rPr spc="-50" dirty="0"/>
              <a:t> </a:t>
            </a:r>
            <a:r>
              <a:rPr dirty="0"/>
              <a:t>be</a:t>
            </a:r>
            <a:r>
              <a:rPr spc="-55" dirty="0"/>
              <a:t> </a:t>
            </a:r>
            <a:r>
              <a:rPr dirty="0"/>
              <a:t>recognised</a:t>
            </a:r>
            <a:r>
              <a:rPr spc="-55" dirty="0"/>
              <a:t> </a:t>
            </a:r>
            <a:r>
              <a:rPr dirty="0"/>
              <a:t>in</a:t>
            </a:r>
            <a:r>
              <a:rPr spc="-50" dirty="0"/>
              <a:t> </a:t>
            </a:r>
            <a:r>
              <a:rPr dirty="0"/>
              <a:t>profit</a:t>
            </a:r>
            <a:r>
              <a:rPr spc="-60" dirty="0"/>
              <a:t> </a:t>
            </a:r>
            <a:r>
              <a:rPr dirty="0"/>
              <a:t>or</a:t>
            </a:r>
            <a:r>
              <a:rPr spc="-55" dirty="0"/>
              <a:t> </a:t>
            </a:r>
            <a:r>
              <a:rPr spc="-10" dirty="0"/>
              <a:t>loss. </a:t>
            </a:r>
            <a:r>
              <a:rPr dirty="0"/>
              <a:t>The</a:t>
            </a:r>
            <a:r>
              <a:rPr spc="-50" dirty="0"/>
              <a:t> </a:t>
            </a:r>
            <a:r>
              <a:rPr dirty="0"/>
              <a:t>loss</a:t>
            </a:r>
            <a:r>
              <a:rPr spc="-50" dirty="0"/>
              <a:t> </a:t>
            </a:r>
            <a:r>
              <a:rPr dirty="0"/>
              <a:t>will</a:t>
            </a:r>
            <a:r>
              <a:rPr spc="-45" dirty="0"/>
              <a:t> </a:t>
            </a:r>
            <a:r>
              <a:rPr dirty="0"/>
              <a:t>be</a:t>
            </a:r>
            <a:r>
              <a:rPr spc="-50" dirty="0"/>
              <a:t> </a:t>
            </a:r>
            <a:r>
              <a:rPr dirty="0"/>
              <a:t>allocated</a:t>
            </a:r>
            <a:r>
              <a:rPr spc="-50" dirty="0"/>
              <a:t> </a:t>
            </a:r>
            <a:r>
              <a:rPr dirty="0"/>
              <a:t>between</a:t>
            </a:r>
            <a:r>
              <a:rPr spc="-50" dirty="0"/>
              <a:t> </a:t>
            </a:r>
            <a:r>
              <a:rPr dirty="0"/>
              <a:t>the</a:t>
            </a:r>
            <a:r>
              <a:rPr spc="-50" dirty="0"/>
              <a:t> </a:t>
            </a:r>
            <a:r>
              <a:rPr dirty="0"/>
              <a:t>assets</a:t>
            </a:r>
            <a:r>
              <a:rPr spc="-50" dirty="0"/>
              <a:t> </a:t>
            </a:r>
            <a:r>
              <a:rPr dirty="0"/>
              <a:t>in</a:t>
            </a:r>
            <a:r>
              <a:rPr spc="-50" dirty="0"/>
              <a:t> </a:t>
            </a:r>
            <a:r>
              <a:rPr dirty="0"/>
              <a:t>the</a:t>
            </a:r>
            <a:r>
              <a:rPr spc="-50" dirty="0"/>
              <a:t> </a:t>
            </a:r>
            <a:r>
              <a:rPr spc="-20" dirty="0"/>
              <a:t>cash </a:t>
            </a:r>
            <a:r>
              <a:rPr dirty="0"/>
              <a:t>generating</a:t>
            </a:r>
            <a:r>
              <a:rPr spc="-60" dirty="0"/>
              <a:t> </a:t>
            </a:r>
            <a:r>
              <a:rPr dirty="0"/>
              <a:t>unit</a:t>
            </a:r>
            <a:r>
              <a:rPr spc="-60" dirty="0"/>
              <a:t> </a:t>
            </a:r>
            <a:r>
              <a:rPr dirty="0"/>
              <a:t>as</a:t>
            </a:r>
            <a:r>
              <a:rPr spc="-60" dirty="0"/>
              <a:t> </a:t>
            </a:r>
            <a:r>
              <a:rPr spc="-10" dirty="0"/>
              <a:t>follows.</a:t>
            </a:r>
          </a:p>
          <a:p>
            <a:pPr marL="268605" marR="1060450" indent="-255904">
              <a:lnSpc>
                <a:spcPct val="100800"/>
              </a:lnSpc>
              <a:spcBef>
                <a:spcPts val="195"/>
              </a:spcBef>
              <a:buClr>
                <a:srgbClr val="E66C7D"/>
              </a:buClr>
              <a:buFont typeface="Georgia"/>
              <a:buChar char="•"/>
              <a:tabLst>
                <a:tab pos="268605" algn="l"/>
                <a:tab pos="792480" algn="l"/>
              </a:tabLst>
            </a:pPr>
            <a:r>
              <a:rPr spc="-25" dirty="0"/>
              <a:t>(a)</a:t>
            </a:r>
            <a:r>
              <a:rPr dirty="0"/>
              <a:t>	A</a:t>
            </a:r>
            <a:r>
              <a:rPr spc="-170" dirty="0"/>
              <a:t> </a:t>
            </a:r>
            <a:r>
              <a:rPr dirty="0"/>
              <a:t>loss</a:t>
            </a:r>
            <a:r>
              <a:rPr spc="-40" dirty="0"/>
              <a:t> </a:t>
            </a:r>
            <a:r>
              <a:rPr dirty="0"/>
              <a:t>of</a:t>
            </a:r>
            <a:r>
              <a:rPr spc="-45" dirty="0"/>
              <a:t> </a:t>
            </a:r>
            <a:r>
              <a:rPr dirty="0"/>
              <a:t>$1m</a:t>
            </a:r>
            <a:r>
              <a:rPr spc="-45" dirty="0"/>
              <a:t> </a:t>
            </a:r>
            <a:r>
              <a:rPr dirty="0"/>
              <a:t>can</a:t>
            </a:r>
            <a:r>
              <a:rPr spc="-40" dirty="0"/>
              <a:t> </a:t>
            </a:r>
            <a:r>
              <a:rPr dirty="0"/>
              <a:t>be</a:t>
            </a:r>
            <a:r>
              <a:rPr spc="-40" dirty="0"/>
              <a:t> </a:t>
            </a:r>
            <a:r>
              <a:rPr dirty="0"/>
              <a:t>attributed</a:t>
            </a:r>
            <a:r>
              <a:rPr spc="-40" dirty="0"/>
              <a:t> </a:t>
            </a:r>
            <a:r>
              <a:rPr dirty="0"/>
              <a:t>directly</a:t>
            </a:r>
            <a:r>
              <a:rPr spc="-40" dirty="0"/>
              <a:t> </a:t>
            </a:r>
            <a:r>
              <a:rPr dirty="0"/>
              <a:t>to</a:t>
            </a:r>
            <a:r>
              <a:rPr spc="-40" dirty="0"/>
              <a:t> </a:t>
            </a:r>
            <a:r>
              <a:rPr spc="-25" dirty="0"/>
              <a:t>the </a:t>
            </a:r>
            <a:r>
              <a:rPr dirty="0"/>
              <a:t>uninsured</a:t>
            </a:r>
            <a:r>
              <a:rPr spc="-65" dirty="0"/>
              <a:t> </a:t>
            </a:r>
            <a:r>
              <a:rPr dirty="0"/>
              <a:t>asset</a:t>
            </a:r>
            <a:r>
              <a:rPr spc="-65" dirty="0"/>
              <a:t> </a:t>
            </a:r>
            <a:r>
              <a:rPr dirty="0"/>
              <a:t>that</a:t>
            </a:r>
            <a:r>
              <a:rPr spc="-65" dirty="0"/>
              <a:t> </a:t>
            </a:r>
            <a:r>
              <a:rPr dirty="0"/>
              <a:t>has</a:t>
            </a:r>
            <a:r>
              <a:rPr spc="-65" dirty="0"/>
              <a:t> </a:t>
            </a:r>
            <a:r>
              <a:rPr dirty="0"/>
              <a:t>been</a:t>
            </a:r>
            <a:r>
              <a:rPr spc="-60" dirty="0"/>
              <a:t> </a:t>
            </a:r>
            <a:r>
              <a:rPr spc="-10" dirty="0"/>
              <a:t>destroyed.</a:t>
            </a:r>
          </a:p>
          <a:p>
            <a:pPr marL="268605" marR="230504" indent="-255904">
              <a:lnSpc>
                <a:spcPct val="100800"/>
              </a:lnSpc>
              <a:spcBef>
                <a:spcPts val="290"/>
              </a:spcBef>
              <a:buClr>
                <a:srgbClr val="E66C7D"/>
              </a:buClr>
              <a:buFont typeface="Georgia"/>
              <a:buChar char="•"/>
              <a:tabLst>
                <a:tab pos="268605" algn="l"/>
                <a:tab pos="803910" algn="l"/>
              </a:tabLst>
            </a:pPr>
            <a:r>
              <a:rPr spc="-25" dirty="0"/>
              <a:t>(b)</a:t>
            </a:r>
            <a:r>
              <a:rPr dirty="0"/>
              <a:t>	The</a:t>
            </a:r>
            <a:r>
              <a:rPr spc="-60" dirty="0"/>
              <a:t> </a:t>
            </a:r>
            <a:r>
              <a:rPr dirty="0"/>
              <a:t>remaining</a:t>
            </a:r>
            <a:r>
              <a:rPr spc="-60" dirty="0"/>
              <a:t> </a:t>
            </a:r>
            <a:r>
              <a:rPr dirty="0"/>
              <a:t>loss</a:t>
            </a:r>
            <a:r>
              <a:rPr spc="-60" dirty="0"/>
              <a:t> </a:t>
            </a:r>
            <a:r>
              <a:rPr dirty="0"/>
              <a:t>of</a:t>
            </a:r>
            <a:r>
              <a:rPr spc="-65" dirty="0"/>
              <a:t> </a:t>
            </a:r>
            <a:r>
              <a:rPr dirty="0"/>
              <a:t>$0.4m</a:t>
            </a:r>
            <a:r>
              <a:rPr spc="-60" dirty="0"/>
              <a:t> </a:t>
            </a:r>
            <a:r>
              <a:rPr dirty="0"/>
              <a:t>should</a:t>
            </a:r>
            <a:r>
              <a:rPr spc="-60" dirty="0"/>
              <a:t> </a:t>
            </a:r>
            <a:r>
              <a:rPr dirty="0"/>
              <a:t>be</a:t>
            </a:r>
            <a:r>
              <a:rPr spc="-60" dirty="0"/>
              <a:t> </a:t>
            </a:r>
            <a:r>
              <a:rPr dirty="0"/>
              <a:t>allocated</a:t>
            </a:r>
            <a:r>
              <a:rPr spc="-60" dirty="0"/>
              <a:t> </a:t>
            </a:r>
            <a:r>
              <a:rPr spc="-25" dirty="0"/>
              <a:t>to </a:t>
            </a:r>
            <a:r>
              <a:rPr spc="-10" dirty="0"/>
              <a:t>goodwill.</a:t>
            </a:r>
          </a:p>
          <a:p>
            <a:pPr marL="268605" marR="650875" indent="-255904">
              <a:lnSpc>
                <a:spcPts val="2810"/>
              </a:lnSpc>
              <a:spcBef>
                <a:spcPts val="459"/>
              </a:spcBef>
              <a:buClr>
                <a:srgbClr val="E66C7D"/>
              </a:buClr>
              <a:buFont typeface="Georgia"/>
              <a:buChar char="•"/>
              <a:tabLst>
                <a:tab pos="268605" algn="l"/>
              </a:tabLst>
            </a:pPr>
            <a:r>
              <a:rPr dirty="0"/>
              <a:t>The</a:t>
            </a:r>
            <a:r>
              <a:rPr spc="-55" dirty="0"/>
              <a:t> </a:t>
            </a:r>
            <a:r>
              <a:rPr dirty="0"/>
              <a:t>carrying</a:t>
            </a:r>
            <a:r>
              <a:rPr spc="-50" dirty="0"/>
              <a:t> </a:t>
            </a:r>
            <a:r>
              <a:rPr dirty="0"/>
              <a:t>value</a:t>
            </a:r>
            <a:r>
              <a:rPr spc="-50" dirty="0"/>
              <a:t> </a:t>
            </a:r>
            <a:r>
              <a:rPr dirty="0"/>
              <a:t>of</a:t>
            </a:r>
            <a:r>
              <a:rPr spc="-55" dirty="0"/>
              <a:t> </a:t>
            </a:r>
            <a:r>
              <a:rPr dirty="0"/>
              <a:t>the</a:t>
            </a:r>
            <a:r>
              <a:rPr spc="-50" dirty="0"/>
              <a:t> </a:t>
            </a:r>
            <a:r>
              <a:rPr dirty="0"/>
              <a:t>assets</a:t>
            </a:r>
            <a:r>
              <a:rPr spc="-50" dirty="0"/>
              <a:t> </a:t>
            </a:r>
            <a:r>
              <a:rPr dirty="0"/>
              <a:t>will</a:t>
            </a:r>
            <a:r>
              <a:rPr spc="-45" dirty="0"/>
              <a:t> </a:t>
            </a:r>
            <a:r>
              <a:rPr dirty="0"/>
              <a:t>now</a:t>
            </a:r>
            <a:r>
              <a:rPr spc="-45" dirty="0"/>
              <a:t> </a:t>
            </a:r>
            <a:r>
              <a:rPr dirty="0"/>
              <a:t>be</a:t>
            </a:r>
            <a:r>
              <a:rPr spc="-50" dirty="0"/>
              <a:t> </a:t>
            </a:r>
            <a:r>
              <a:rPr dirty="0"/>
              <a:t>$3m</a:t>
            </a:r>
            <a:r>
              <a:rPr spc="-50" dirty="0"/>
              <a:t> </a:t>
            </a:r>
            <a:r>
              <a:rPr spc="-25" dirty="0"/>
              <a:t>for </a:t>
            </a:r>
            <a:r>
              <a:rPr dirty="0"/>
              <a:t>tangible</a:t>
            </a:r>
            <a:r>
              <a:rPr spc="-75" dirty="0"/>
              <a:t> </a:t>
            </a:r>
            <a:r>
              <a:rPr dirty="0"/>
              <a:t>assets</a:t>
            </a:r>
            <a:r>
              <a:rPr spc="-60" dirty="0"/>
              <a:t> </a:t>
            </a:r>
            <a:r>
              <a:rPr dirty="0"/>
              <a:t>and</a:t>
            </a:r>
            <a:r>
              <a:rPr spc="-60" dirty="0"/>
              <a:t> </a:t>
            </a:r>
            <a:r>
              <a:rPr dirty="0"/>
              <a:t>$0.1m</a:t>
            </a:r>
            <a:r>
              <a:rPr spc="-60" dirty="0"/>
              <a:t> </a:t>
            </a:r>
            <a:r>
              <a:rPr dirty="0"/>
              <a:t>for</a:t>
            </a:r>
            <a:r>
              <a:rPr spc="-60" dirty="0"/>
              <a:t> </a:t>
            </a:r>
            <a:r>
              <a:rPr spc="-10" dirty="0"/>
              <a:t>goodwill.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924165" y="645667"/>
            <a:ext cx="11404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60B5CC"/>
                </a:solidFill>
                <a:latin typeface="Arial"/>
                <a:cs typeface="Arial"/>
              </a:rPr>
              <a:t>3</a:t>
            </a:r>
            <a:r>
              <a:rPr sz="1200" spc="-25" dirty="0">
                <a:solidFill>
                  <a:srgbClr val="60B5C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0B5CC"/>
                </a:solidFill>
                <a:latin typeface="Arial"/>
                <a:cs typeface="Arial"/>
              </a:rPr>
              <a:t>February</a:t>
            </a:r>
            <a:r>
              <a:rPr sz="1200" spc="-20" dirty="0">
                <a:solidFill>
                  <a:srgbClr val="60B5CC"/>
                </a:solidFill>
                <a:latin typeface="Arial"/>
                <a:cs typeface="Arial"/>
              </a:rPr>
              <a:t> 2020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24165" y="645667"/>
            <a:ext cx="11404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60B5CC"/>
                </a:solidFill>
                <a:latin typeface="Arial"/>
                <a:cs typeface="Arial"/>
              </a:rPr>
              <a:t>3</a:t>
            </a:r>
            <a:r>
              <a:rPr sz="1200" spc="-25" dirty="0">
                <a:solidFill>
                  <a:srgbClr val="60B5C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0B5CC"/>
                </a:solidFill>
                <a:latin typeface="Arial"/>
                <a:cs typeface="Arial"/>
              </a:rPr>
              <a:t>February</a:t>
            </a:r>
            <a:r>
              <a:rPr sz="1200" spc="-20" dirty="0">
                <a:solidFill>
                  <a:srgbClr val="60B5CC"/>
                </a:solidFill>
                <a:latin typeface="Arial"/>
                <a:cs typeface="Arial"/>
              </a:rPr>
              <a:t> 2020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72670" y="5984875"/>
            <a:ext cx="764540" cy="130175"/>
            <a:chOff x="272670" y="5984875"/>
            <a:chExt cx="764540" cy="1301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2670" y="5984875"/>
              <a:ext cx="170563" cy="9992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6830" y="5984877"/>
              <a:ext cx="190818" cy="9992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7031" y="5999119"/>
              <a:ext cx="73592" cy="8415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30456" y="6025619"/>
              <a:ext cx="206612" cy="89129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87023" y="5984877"/>
            <a:ext cx="270365" cy="9992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926285" y="4812075"/>
            <a:ext cx="117623" cy="162942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958183" y="4812075"/>
            <a:ext cx="106461" cy="68287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07847" y="1307591"/>
              <a:ext cx="640080" cy="164591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85928" y="103631"/>
              <a:ext cx="2365248" cy="1216152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1692225" y="6140927"/>
              <a:ext cx="148590" cy="411480"/>
            </a:xfrm>
            <a:custGeom>
              <a:avLst/>
              <a:gdLst/>
              <a:ahLst/>
              <a:cxnLst/>
              <a:rect l="l" t="t" r="r" b="b"/>
              <a:pathLst>
                <a:path w="148589" h="411479">
                  <a:moveTo>
                    <a:pt x="130087" y="0"/>
                  </a:moveTo>
                  <a:lnTo>
                    <a:pt x="13276" y="0"/>
                  </a:lnTo>
                  <a:lnTo>
                    <a:pt x="17378" y="14490"/>
                  </a:lnTo>
                  <a:lnTo>
                    <a:pt x="7632" y="23859"/>
                  </a:lnTo>
                  <a:lnTo>
                    <a:pt x="2063" y="34398"/>
                  </a:lnTo>
                  <a:lnTo>
                    <a:pt x="0" y="45136"/>
                  </a:lnTo>
                  <a:lnTo>
                    <a:pt x="773" y="55097"/>
                  </a:lnTo>
                  <a:lnTo>
                    <a:pt x="4601" y="65483"/>
                  </a:lnTo>
                  <a:lnTo>
                    <a:pt x="10951" y="73727"/>
                  </a:lnTo>
                  <a:lnTo>
                    <a:pt x="19254" y="79349"/>
                  </a:lnTo>
                  <a:lnTo>
                    <a:pt x="28942" y="81865"/>
                  </a:lnTo>
                  <a:lnTo>
                    <a:pt x="28275" y="98199"/>
                  </a:lnTo>
                  <a:lnTo>
                    <a:pt x="29926" y="329191"/>
                  </a:lnTo>
                  <a:lnTo>
                    <a:pt x="20448" y="331908"/>
                  </a:lnTo>
                  <a:lnTo>
                    <a:pt x="12014" y="337592"/>
                  </a:lnTo>
                  <a:lnTo>
                    <a:pt x="5321" y="345651"/>
                  </a:lnTo>
                  <a:lnTo>
                    <a:pt x="1068" y="355495"/>
                  </a:lnTo>
                  <a:lnTo>
                    <a:pt x="26" y="367058"/>
                  </a:lnTo>
                  <a:lnTo>
                    <a:pt x="2906" y="378225"/>
                  </a:lnTo>
                  <a:lnTo>
                    <a:pt x="9509" y="388647"/>
                  </a:lnTo>
                  <a:lnTo>
                    <a:pt x="19635" y="397976"/>
                  </a:lnTo>
                  <a:lnTo>
                    <a:pt x="18203" y="411271"/>
                  </a:lnTo>
                  <a:lnTo>
                    <a:pt x="134907" y="411271"/>
                  </a:lnTo>
                  <a:lnTo>
                    <a:pt x="130911" y="396566"/>
                  </a:lnTo>
                  <a:lnTo>
                    <a:pt x="140667" y="387246"/>
                  </a:lnTo>
                  <a:lnTo>
                    <a:pt x="146257" y="376709"/>
                  </a:lnTo>
                  <a:lnTo>
                    <a:pt x="148340" y="365930"/>
                  </a:lnTo>
                  <a:lnTo>
                    <a:pt x="147571" y="355888"/>
                  </a:lnTo>
                  <a:lnTo>
                    <a:pt x="143697" y="345597"/>
                  </a:lnTo>
                  <a:lnTo>
                    <a:pt x="137332" y="337401"/>
                  </a:lnTo>
                  <a:lnTo>
                    <a:pt x="129041" y="331802"/>
                  </a:lnTo>
                  <a:lnTo>
                    <a:pt x="119394" y="329307"/>
                  </a:lnTo>
                  <a:lnTo>
                    <a:pt x="119759" y="316299"/>
                  </a:lnTo>
                  <a:lnTo>
                    <a:pt x="118888" y="243643"/>
                  </a:lnTo>
                  <a:lnTo>
                    <a:pt x="118474" y="179849"/>
                  </a:lnTo>
                  <a:lnTo>
                    <a:pt x="118265" y="82087"/>
                  </a:lnTo>
                  <a:lnTo>
                    <a:pt x="127794" y="79300"/>
                  </a:lnTo>
                  <a:lnTo>
                    <a:pt x="136261" y="73600"/>
                  </a:lnTo>
                  <a:lnTo>
                    <a:pt x="142972" y="65568"/>
                  </a:lnTo>
                  <a:lnTo>
                    <a:pt x="147231" y="55784"/>
                  </a:lnTo>
                  <a:lnTo>
                    <a:pt x="148291" y="44150"/>
                  </a:lnTo>
                  <a:lnTo>
                    <a:pt x="145399" y="32933"/>
                  </a:lnTo>
                  <a:lnTo>
                    <a:pt x="138779" y="22485"/>
                  </a:lnTo>
                  <a:lnTo>
                    <a:pt x="128655" y="13161"/>
                  </a:lnTo>
                  <a:lnTo>
                    <a:pt x="130087" y="0"/>
                  </a:lnTo>
                  <a:close/>
                </a:path>
              </a:pathLst>
            </a:custGeom>
            <a:solidFill>
              <a:srgbClr val="00658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707261" y="6158776"/>
              <a:ext cx="118745" cy="375920"/>
            </a:xfrm>
            <a:custGeom>
              <a:avLst/>
              <a:gdLst/>
              <a:ahLst/>
              <a:cxnLst/>
              <a:rect l="l" t="t" r="r" b="b"/>
              <a:pathLst>
                <a:path w="118744" h="375920">
                  <a:moveTo>
                    <a:pt x="32283" y="55054"/>
                  </a:moveTo>
                  <a:lnTo>
                    <a:pt x="32092" y="54508"/>
                  </a:lnTo>
                  <a:lnTo>
                    <a:pt x="31305" y="53657"/>
                  </a:lnTo>
                  <a:lnTo>
                    <a:pt x="30149" y="53467"/>
                  </a:lnTo>
                  <a:lnTo>
                    <a:pt x="29108" y="53657"/>
                  </a:lnTo>
                  <a:lnTo>
                    <a:pt x="28143" y="55054"/>
                  </a:lnTo>
                  <a:lnTo>
                    <a:pt x="28143" y="322643"/>
                  </a:lnTo>
                  <a:lnTo>
                    <a:pt x="27990" y="324662"/>
                  </a:lnTo>
                  <a:lnTo>
                    <a:pt x="31978" y="326453"/>
                  </a:lnTo>
                  <a:lnTo>
                    <a:pt x="32283" y="321894"/>
                  </a:lnTo>
                  <a:lnTo>
                    <a:pt x="32283" y="55054"/>
                  </a:lnTo>
                  <a:close/>
                </a:path>
                <a:path w="118744" h="375920">
                  <a:moveTo>
                    <a:pt x="41719" y="52793"/>
                  </a:moveTo>
                  <a:lnTo>
                    <a:pt x="41046" y="52793"/>
                  </a:lnTo>
                  <a:lnTo>
                    <a:pt x="41046" y="51523"/>
                  </a:lnTo>
                  <a:lnTo>
                    <a:pt x="37896" y="51523"/>
                  </a:lnTo>
                  <a:lnTo>
                    <a:pt x="37896" y="52793"/>
                  </a:lnTo>
                  <a:lnTo>
                    <a:pt x="37541" y="52793"/>
                  </a:lnTo>
                  <a:lnTo>
                    <a:pt x="37541" y="327113"/>
                  </a:lnTo>
                  <a:lnTo>
                    <a:pt x="41719" y="327113"/>
                  </a:lnTo>
                  <a:lnTo>
                    <a:pt x="41719" y="52793"/>
                  </a:lnTo>
                  <a:close/>
                </a:path>
                <a:path w="118744" h="375920">
                  <a:moveTo>
                    <a:pt x="50914" y="325843"/>
                  </a:moveTo>
                  <a:lnTo>
                    <a:pt x="50774" y="325843"/>
                  </a:lnTo>
                  <a:lnTo>
                    <a:pt x="50774" y="324573"/>
                  </a:lnTo>
                  <a:lnTo>
                    <a:pt x="50736" y="51523"/>
                  </a:lnTo>
                  <a:lnTo>
                    <a:pt x="50063" y="51523"/>
                  </a:lnTo>
                  <a:lnTo>
                    <a:pt x="50063" y="50253"/>
                  </a:lnTo>
                  <a:lnTo>
                    <a:pt x="46926" y="50253"/>
                  </a:lnTo>
                  <a:lnTo>
                    <a:pt x="46926" y="51523"/>
                  </a:lnTo>
                  <a:lnTo>
                    <a:pt x="46583" y="51523"/>
                  </a:lnTo>
                  <a:lnTo>
                    <a:pt x="46583" y="324573"/>
                  </a:lnTo>
                  <a:lnTo>
                    <a:pt x="46583" y="325843"/>
                  </a:lnTo>
                  <a:lnTo>
                    <a:pt x="46672" y="327113"/>
                  </a:lnTo>
                  <a:lnTo>
                    <a:pt x="50914" y="327113"/>
                  </a:lnTo>
                  <a:lnTo>
                    <a:pt x="50914" y="325843"/>
                  </a:lnTo>
                  <a:close/>
                </a:path>
                <a:path w="118744" h="375920">
                  <a:moveTo>
                    <a:pt x="59537" y="51523"/>
                  </a:moveTo>
                  <a:lnTo>
                    <a:pt x="58801" y="51523"/>
                  </a:lnTo>
                  <a:lnTo>
                    <a:pt x="58801" y="50253"/>
                  </a:lnTo>
                  <a:lnTo>
                    <a:pt x="55638" y="50253"/>
                  </a:lnTo>
                  <a:lnTo>
                    <a:pt x="55638" y="51523"/>
                  </a:lnTo>
                  <a:lnTo>
                    <a:pt x="55308" y="51523"/>
                  </a:lnTo>
                  <a:lnTo>
                    <a:pt x="55308" y="328383"/>
                  </a:lnTo>
                  <a:lnTo>
                    <a:pt x="59537" y="328383"/>
                  </a:lnTo>
                  <a:lnTo>
                    <a:pt x="59537" y="51523"/>
                  </a:lnTo>
                  <a:close/>
                </a:path>
                <a:path w="118744" h="375920">
                  <a:moveTo>
                    <a:pt x="68757" y="51523"/>
                  </a:moveTo>
                  <a:lnTo>
                    <a:pt x="68148" y="51523"/>
                  </a:lnTo>
                  <a:lnTo>
                    <a:pt x="68148" y="50253"/>
                  </a:lnTo>
                  <a:lnTo>
                    <a:pt x="65062" y="50253"/>
                  </a:lnTo>
                  <a:lnTo>
                    <a:pt x="65062" y="51523"/>
                  </a:lnTo>
                  <a:lnTo>
                    <a:pt x="64630" y="51523"/>
                  </a:lnTo>
                  <a:lnTo>
                    <a:pt x="64630" y="327113"/>
                  </a:lnTo>
                  <a:lnTo>
                    <a:pt x="64630" y="328383"/>
                  </a:lnTo>
                  <a:lnTo>
                    <a:pt x="66979" y="328383"/>
                  </a:lnTo>
                  <a:lnTo>
                    <a:pt x="66979" y="327113"/>
                  </a:lnTo>
                  <a:lnTo>
                    <a:pt x="68757" y="327113"/>
                  </a:lnTo>
                  <a:lnTo>
                    <a:pt x="68757" y="51523"/>
                  </a:lnTo>
                  <a:close/>
                </a:path>
                <a:path w="118744" h="375920">
                  <a:moveTo>
                    <a:pt x="77470" y="52793"/>
                  </a:moveTo>
                  <a:lnTo>
                    <a:pt x="76758" y="52793"/>
                  </a:lnTo>
                  <a:lnTo>
                    <a:pt x="76758" y="51523"/>
                  </a:lnTo>
                  <a:lnTo>
                    <a:pt x="73799" y="51523"/>
                  </a:lnTo>
                  <a:lnTo>
                    <a:pt x="73799" y="52793"/>
                  </a:lnTo>
                  <a:lnTo>
                    <a:pt x="73266" y="52793"/>
                  </a:lnTo>
                  <a:lnTo>
                    <a:pt x="73266" y="54063"/>
                  </a:lnTo>
                  <a:lnTo>
                    <a:pt x="73279" y="324573"/>
                  </a:lnTo>
                  <a:lnTo>
                    <a:pt x="74104" y="324573"/>
                  </a:lnTo>
                  <a:lnTo>
                    <a:pt x="74104" y="327113"/>
                  </a:lnTo>
                  <a:lnTo>
                    <a:pt x="76835" y="327113"/>
                  </a:lnTo>
                  <a:lnTo>
                    <a:pt x="76835" y="324573"/>
                  </a:lnTo>
                  <a:lnTo>
                    <a:pt x="77431" y="324573"/>
                  </a:lnTo>
                  <a:lnTo>
                    <a:pt x="77431" y="54063"/>
                  </a:lnTo>
                  <a:lnTo>
                    <a:pt x="77470" y="52793"/>
                  </a:lnTo>
                  <a:close/>
                </a:path>
                <a:path w="118744" h="375920">
                  <a:moveTo>
                    <a:pt x="84518" y="331000"/>
                  </a:moveTo>
                  <a:lnTo>
                    <a:pt x="69811" y="332994"/>
                  </a:lnTo>
                  <a:lnTo>
                    <a:pt x="56388" y="333324"/>
                  </a:lnTo>
                  <a:lnTo>
                    <a:pt x="43700" y="332498"/>
                  </a:lnTo>
                  <a:lnTo>
                    <a:pt x="31216" y="331000"/>
                  </a:lnTo>
                  <a:lnTo>
                    <a:pt x="32766" y="331520"/>
                  </a:lnTo>
                  <a:lnTo>
                    <a:pt x="36944" y="337642"/>
                  </a:lnTo>
                  <a:lnTo>
                    <a:pt x="35255" y="337756"/>
                  </a:lnTo>
                  <a:lnTo>
                    <a:pt x="46494" y="338556"/>
                  </a:lnTo>
                  <a:lnTo>
                    <a:pt x="57645" y="338772"/>
                  </a:lnTo>
                  <a:lnTo>
                    <a:pt x="69011" y="338366"/>
                  </a:lnTo>
                  <a:lnTo>
                    <a:pt x="80848" y="337350"/>
                  </a:lnTo>
                  <a:lnTo>
                    <a:pt x="80594" y="334975"/>
                  </a:lnTo>
                  <a:lnTo>
                    <a:pt x="84518" y="331000"/>
                  </a:lnTo>
                  <a:close/>
                </a:path>
                <a:path w="118744" h="375920">
                  <a:moveTo>
                    <a:pt x="86588" y="324027"/>
                  </a:moveTo>
                  <a:lnTo>
                    <a:pt x="86296" y="321665"/>
                  </a:lnTo>
                  <a:lnTo>
                    <a:pt x="86360" y="55054"/>
                  </a:lnTo>
                  <a:lnTo>
                    <a:pt x="85305" y="53657"/>
                  </a:lnTo>
                  <a:lnTo>
                    <a:pt x="84264" y="53467"/>
                  </a:lnTo>
                  <a:lnTo>
                    <a:pt x="83070" y="53467"/>
                  </a:lnTo>
                  <a:lnTo>
                    <a:pt x="82181" y="54508"/>
                  </a:lnTo>
                  <a:lnTo>
                    <a:pt x="82181" y="322529"/>
                  </a:lnTo>
                  <a:lnTo>
                    <a:pt x="82740" y="325374"/>
                  </a:lnTo>
                  <a:lnTo>
                    <a:pt x="86588" y="324027"/>
                  </a:lnTo>
                  <a:close/>
                </a:path>
                <a:path w="118744" h="375920">
                  <a:moveTo>
                    <a:pt x="87033" y="44475"/>
                  </a:moveTo>
                  <a:lnTo>
                    <a:pt x="85407" y="44056"/>
                  </a:lnTo>
                  <a:lnTo>
                    <a:pt x="81241" y="37820"/>
                  </a:lnTo>
                  <a:lnTo>
                    <a:pt x="82931" y="37719"/>
                  </a:lnTo>
                  <a:lnTo>
                    <a:pt x="71742" y="36906"/>
                  </a:lnTo>
                  <a:lnTo>
                    <a:pt x="60617" y="36703"/>
                  </a:lnTo>
                  <a:lnTo>
                    <a:pt x="49263" y="37096"/>
                  </a:lnTo>
                  <a:lnTo>
                    <a:pt x="37401" y="38138"/>
                  </a:lnTo>
                  <a:lnTo>
                    <a:pt x="37579" y="40563"/>
                  </a:lnTo>
                  <a:lnTo>
                    <a:pt x="33718" y="44475"/>
                  </a:lnTo>
                  <a:lnTo>
                    <a:pt x="48412" y="42481"/>
                  </a:lnTo>
                  <a:lnTo>
                    <a:pt x="61874" y="42176"/>
                  </a:lnTo>
                  <a:lnTo>
                    <a:pt x="74587" y="43014"/>
                  </a:lnTo>
                  <a:lnTo>
                    <a:pt x="87033" y="44475"/>
                  </a:lnTo>
                  <a:close/>
                </a:path>
                <a:path w="118744" h="375920">
                  <a:moveTo>
                    <a:pt x="98323" y="1295"/>
                  </a:moveTo>
                  <a:lnTo>
                    <a:pt x="96520" y="228"/>
                  </a:lnTo>
                  <a:lnTo>
                    <a:pt x="94945" y="0"/>
                  </a:lnTo>
                  <a:lnTo>
                    <a:pt x="93154" y="0"/>
                  </a:lnTo>
                  <a:lnTo>
                    <a:pt x="21590" y="76"/>
                  </a:lnTo>
                  <a:lnTo>
                    <a:pt x="20002" y="444"/>
                  </a:lnTo>
                  <a:lnTo>
                    <a:pt x="18237" y="1371"/>
                  </a:lnTo>
                  <a:lnTo>
                    <a:pt x="18237" y="1892"/>
                  </a:lnTo>
                  <a:lnTo>
                    <a:pt x="20040" y="2971"/>
                  </a:lnTo>
                  <a:lnTo>
                    <a:pt x="21653" y="3162"/>
                  </a:lnTo>
                  <a:lnTo>
                    <a:pt x="95021" y="3086"/>
                  </a:lnTo>
                  <a:lnTo>
                    <a:pt x="96672" y="2755"/>
                  </a:lnTo>
                  <a:lnTo>
                    <a:pt x="98323" y="1816"/>
                  </a:lnTo>
                  <a:lnTo>
                    <a:pt x="98323" y="1295"/>
                  </a:lnTo>
                  <a:close/>
                </a:path>
                <a:path w="118744" h="375920">
                  <a:moveTo>
                    <a:pt x="99987" y="374116"/>
                  </a:moveTo>
                  <a:lnTo>
                    <a:pt x="99910" y="373456"/>
                  </a:lnTo>
                  <a:lnTo>
                    <a:pt x="98145" y="372491"/>
                  </a:lnTo>
                  <a:lnTo>
                    <a:pt x="96520" y="372300"/>
                  </a:lnTo>
                  <a:lnTo>
                    <a:pt x="23279" y="372376"/>
                  </a:lnTo>
                  <a:lnTo>
                    <a:pt x="21577" y="372706"/>
                  </a:lnTo>
                  <a:lnTo>
                    <a:pt x="19812" y="373646"/>
                  </a:lnTo>
                  <a:lnTo>
                    <a:pt x="19888" y="374294"/>
                  </a:lnTo>
                  <a:lnTo>
                    <a:pt x="21653" y="375272"/>
                  </a:lnTo>
                  <a:lnTo>
                    <a:pt x="23279" y="375450"/>
                  </a:lnTo>
                  <a:lnTo>
                    <a:pt x="25082" y="375450"/>
                  </a:lnTo>
                  <a:lnTo>
                    <a:pt x="96596" y="375335"/>
                  </a:lnTo>
                  <a:lnTo>
                    <a:pt x="98259" y="375043"/>
                  </a:lnTo>
                  <a:lnTo>
                    <a:pt x="99987" y="374116"/>
                  </a:lnTo>
                  <a:close/>
                </a:path>
                <a:path w="118744" h="375920">
                  <a:moveTo>
                    <a:pt x="100444" y="32639"/>
                  </a:moveTo>
                  <a:close/>
                </a:path>
                <a:path w="118744" h="375920">
                  <a:moveTo>
                    <a:pt x="116205" y="348932"/>
                  </a:moveTo>
                  <a:lnTo>
                    <a:pt x="100228" y="327520"/>
                  </a:lnTo>
                  <a:lnTo>
                    <a:pt x="93789" y="327977"/>
                  </a:lnTo>
                  <a:lnTo>
                    <a:pt x="88011" y="330758"/>
                  </a:lnTo>
                  <a:lnTo>
                    <a:pt x="83718" y="335762"/>
                  </a:lnTo>
                  <a:lnTo>
                    <a:pt x="80492" y="341960"/>
                  </a:lnTo>
                  <a:lnTo>
                    <a:pt x="80530" y="342519"/>
                  </a:lnTo>
                  <a:lnTo>
                    <a:pt x="82372" y="350659"/>
                  </a:lnTo>
                  <a:lnTo>
                    <a:pt x="89357" y="354114"/>
                  </a:lnTo>
                  <a:lnTo>
                    <a:pt x="94703" y="356641"/>
                  </a:lnTo>
                  <a:lnTo>
                    <a:pt x="101879" y="354977"/>
                  </a:lnTo>
                  <a:lnTo>
                    <a:pt x="103771" y="350850"/>
                  </a:lnTo>
                  <a:lnTo>
                    <a:pt x="106514" y="345109"/>
                  </a:lnTo>
                  <a:lnTo>
                    <a:pt x="106362" y="344322"/>
                  </a:lnTo>
                  <a:lnTo>
                    <a:pt x="106146" y="343446"/>
                  </a:lnTo>
                  <a:lnTo>
                    <a:pt x="105905" y="342519"/>
                  </a:lnTo>
                  <a:lnTo>
                    <a:pt x="105765" y="341960"/>
                  </a:lnTo>
                  <a:lnTo>
                    <a:pt x="105143" y="339445"/>
                  </a:lnTo>
                  <a:lnTo>
                    <a:pt x="100355" y="337426"/>
                  </a:lnTo>
                  <a:lnTo>
                    <a:pt x="98679" y="336765"/>
                  </a:lnTo>
                  <a:lnTo>
                    <a:pt x="98679" y="344322"/>
                  </a:lnTo>
                  <a:lnTo>
                    <a:pt x="98488" y="344957"/>
                  </a:lnTo>
                  <a:lnTo>
                    <a:pt x="98323" y="345109"/>
                  </a:lnTo>
                  <a:lnTo>
                    <a:pt x="98259" y="345262"/>
                  </a:lnTo>
                  <a:lnTo>
                    <a:pt x="95262" y="343293"/>
                  </a:lnTo>
                  <a:lnTo>
                    <a:pt x="95427" y="343230"/>
                  </a:lnTo>
                  <a:lnTo>
                    <a:pt x="95694" y="343293"/>
                  </a:lnTo>
                  <a:lnTo>
                    <a:pt x="97002" y="341960"/>
                  </a:lnTo>
                  <a:lnTo>
                    <a:pt x="97485" y="341960"/>
                  </a:lnTo>
                  <a:lnTo>
                    <a:pt x="97929" y="342074"/>
                  </a:lnTo>
                  <a:lnTo>
                    <a:pt x="98183" y="342366"/>
                  </a:lnTo>
                  <a:lnTo>
                    <a:pt x="98259" y="342519"/>
                  </a:lnTo>
                  <a:lnTo>
                    <a:pt x="98564" y="343001"/>
                  </a:lnTo>
                  <a:lnTo>
                    <a:pt x="98679" y="344322"/>
                  </a:lnTo>
                  <a:lnTo>
                    <a:pt x="98679" y="336765"/>
                  </a:lnTo>
                  <a:lnTo>
                    <a:pt x="98552" y="336715"/>
                  </a:lnTo>
                  <a:lnTo>
                    <a:pt x="96697" y="336715"/>
                  </a:lnTo>
                  <a:lnTo>
                    <a:pt x="90335" y="343979"/>
                  </a:lnTo>
                  <a:lnTo>
                    <a:pt x="91249" y="346544"/>
                  </a:lnTo>
                  <a:lnTo>
                    <a:pt x="92405" y="347751"/>
                  </a:lnTo>
                  <a:lnTo>
                    <a:pt x="95173" y="348627"/>
                  </a:lnTo>
                  <a:lnTo>
                    <a:pt x="96291" y="348475"/>
                  </a:lnTo>
                  <a:lnTo>
                    <a:pt x="99860" y="344805"/>
                  </a:lnTo>
                  <a:lnTo>
                    <a:pt x="99733" y="343446"/>
                  </a:lnTo>
                  <a:lnTo>
                    <a:pt x="100279" y="344500"/>
                  </a:lnTo>
                  <a:lnTo>
                    <a:pt x="100355" y="345973"/>
                  </a:lnTo>
                  <a:lnTo>
                    <a:pt x="99733" y="347052"/>
                  </a:lnTo>
                  <a:lnTo>
                    <a:pt x="98399" y="349923"/>
                  </a:lnTo>
                  <a:lnTo>
                    <a:pt x="94564" y="350850"/>
                  </a:lnTo>
                  <a:lnTo>
                    <a:pt x="91655" y="349338"/>
                  </a:lnTo>
                  <a:lnTo>
                    <a:pt x="87630" y="347459"/>
                  </a:lnTo>
                  <a:lnTo>
                    <a:pt x="86474" y="342519"/>
                  </a:lnTo>
                  <a:lnTo>
                    <a:pt x="86423" y="341960"/>
                  </a:lnTo>
                  <a:lnTo>
                    <a:pt x="91249" y="332663"/>
                  </a:lnTo>
                  <a:lnTo>
                    <a:pt x="98552" y="331076"/>
                  </a:lnTo>
                  <a:lnTo>
                    <a:pt x="103974" y="333971"/>
                  </a:lnTo>
                  <a:lnTo>
                    <a:pt x="111099" y="337654"/>
                  </a:lnTo>
                  <a:lnTo>
                    <a:pt x="112839" y="345973"/>
                  </a:lnTo>
                  <a:lnTo>
                    <a:pt x="112903" y="347052"/>
                  </a:lnTo>
                  <a:lnTo>
                    <a:pt x="107010" y="357593"/>
                  </a:lnTo>
                  <a:lnTo>
                    <a:pt x="105321" y="360553"/>
                  </a:lnTo>
                  <a:lnTo>
                    <a:pt x="96507" y="363601"/>
                  </a:lnTo>
                  <a:lnTo>
                    <a:pt x="88671" y="361657"/>
                  </a:lnTo>
                  <a:lnTo>
                    <a:pt x="74168" y="357466"/>
                  </a:lnTo>
                  <a:lnTo>
                    <a:pt x="60782" y="356095"/>
                  </a:lnTo>
                  <a:lnTo>
                    <a:pt x="45720" y="357593"/>
                  </a:lnTo>
                  <a:lnTo>
                    <a:pt x="26263" y="362026"/>
                  </a:lnTo>
                  <a:lnTo>
                    <a:pt x="18719" y="363601"/>
                  </a:lnTo>
                  <a:lnTo>
                    <a:pt x="10604" y="360438"/>
                  </a:lnTo>
                  <a:lnTo>
                    <a:pt x="6972" y="353822"/>
                  </a:lnTo>
                  <a:lnTo>
                    <a:pt x="3302" y="347345"/>
                  </a:lnTo>
                  <a:lnTo>
                    <a:pt x="3365" y="345973"/>
                  </a:lnTo>
                  <a:lnTo>
                    <a:pt x="5168" y="337832"/>
                  </a:lnTo>
                  <a:lnTo>
                    <a:pt x="12115" y="334149"/>
                  </a:lnTo>
                  <a:lnTo>
                    <a:pt x="17602" y="331406"/>
                  </a:lnTo>
                  <a:lnTo>
                    <a:pt x="24853" y="332879"/>
                  </a:lnTo>
                  <a:lnTo>
                    <a:pt x="29679" y="341960"/>
                  </a:lnTo>
                  <a:lnTo>
                    <a:pt x="29806" y="342519"/>
                  </a:lnTo>
                  <a:lnTo>
                    <a:pt x="28511" y="347687"/>
                  </a:lnTo>
                  <a:lnTo>
                    <a:pt x="24434" y="349580"/>
                  </a:lnTo>
                  <a:lnTo>
                    <a:pt x="21577" y="351066"/>
                  </a:lnTo>
                  <a:lnTo>
                    <a:pt x="17716" y="350100"/>
                  </a:lnTo>
                  <a:lnTo>
                    <a:pt x="15849" y="346202"/>
                  </a:lnTo>
                  <a:lnTo>
                    <a:pt x="15925" y="344728"/>
                  </a:lnTo>
                  <a:lnTo>
                    <a:pt x="16459" y="343674"/>
                  </a:lnTo>
                  <a:lnTo>
                    <a:pt x="16383" y="345490"/>
                  </a:lnTo>
                  <a:lnTo>
                    <a:pt x="16675" y="346837"/>
                  </a:lnTo>
                  <a:lnTo>
                    <a:pt x="17754" y="347903"/>
                  </a:lnTo>
                  <a:lnTo>
                    <a:pt x="19888" y="348703"/>
                  </a:lnTo>
                  <a:lnTo>
                    <a:pt x="20942" y="348856"/>
                  </a:lnTo>
                  <a:lnTo>
                    <a:pt x="22123" y="348475"/>
                  </a:lnTo>
                  <a:lnTo>
                    <a:pt x="23799" y="347992"/>
                  </a:lnTo>
                  <a:lnTo>
                    <a:pt x="24853" y="346722"/>
                  </a:lnTo>
                  <a:lnTo>
                    <a:pt x="25336" y="345567"/>
                  </a:lnTo>
                  <a:lnTo>
                    <a:pt x="25781" y="344322"/>
                  </a:lnTo>
                  <a:lnTo>
                    <a:pt x="25895" y="343446"/>
                  </a:lnTo>
                  <a:lnTo>
                    <a:pt x="25768" y="342290"/>
                  </a:lnTo>
                  <a:lnTo>
                    <a:pt x="24587" y="339331"/>
                  </a:lnTo>
                  <a:lnTo>
                    <a:pt x="22948" y="337985"/>
                  </a:lnTo>
                  <a:lnTo>
                    <a:pt x="21196" y="337426"/>
                  </a:lnTo>
                  <a:lnTo>
                    <a:pt x="20904" y="337324"/>
                  </a:lnTo>
                  <a:lnTo>
                    <a:pt x="20904" y="343522"/>
                  </a:lnTo>
                  <a:lnTo>
                    <a:pt x="17970" y="345567"/>
                  </a:lnTo>
                  <a:lnTo>
                    <a:pt x="17741" y="345262"/>
                  </a:lnTo>
                  <a:lnTo>
                    <a:pt x="17627" y="344957"/>
                  </a:lnTo>
                  <a:lnTo>
                    <a:pt x="17513" y="344728"/>
                  </a:lnTo>
                  <a:lnTo>
                    <a:pt x="17411" y="344322"/>
                  </a:lnTo>
                  <a:lnTo>
                    <a:pt x="17424" y="343674"/>
                  </a:lnTo>
                  <a:lnTo>
                    <a:pt x="17526" y="343446"/>
                  </a:lnTo>
                  <a:lnTo>
                    <a:pt x="17754" y="342582"/>
                  </a:lnTo>
                  <a:lnTo>
                    <a:pt x="17754" y="342823"/>
                  </a:lnTo>
                  <a:lnTo>
                    <a:pt x="17932" y="342582"/>
                  </a:lnTo>
                  <a:lnTo>
                    <a:pt x="18110" y="342366"/>
                  </a:lnTo>
                  <a:lnTo>
                    <a:pt x="18237" y="342290"/>
                  </a:lnTo>
                  <a:lnTo>
                    <a:pt x="18643" y="342176"/>
                  </a:lnTo>
                  <a:lnTo>
                    <a:pt x="19151" y="342176"/>
                  </a:lnTo>
                  <a:lnTo>
                    <a:pt x="19558" y="342290"/>
                  </a:lnTo>
                  <a:lnTo>
                    <a:pt x="20027" y="342519"/>
                  </a:lnTo>
                  <a:lnTo>
                    <a:pt x="20307" y="342696"/>
                  </a:lnTo>
                  <a:lnTo>
                    <a:pt x="20408" y="343674"/>
                  </a:lnTo>
                  <a:lnTo>
                    <a:pt x="20447" y="343522"/>
                  </a:lnTo>
                  <a:lnTo>
                    <a:pt x="20701" y="343446"/>
                  </a:lnTo>
                  <a:lnTo>
                    <a:pt x="20904" y="343522"/>
                  </a:lnTo>
                  <a:lnTo>
                    <a:pt x="20904" y="337324"/>
                  </a:lnTo>
                  <a:lnTo>
                    <a:pt x="19481" y="336791"/>
                  </a:lnTo>
                  <a:lnTo>
                    <a:pt x="17526" y="336905"/>
                  </a:lnTo>
                  <a:lnTo>
                    <a:pt x="15849" y="337654"/>
                  </a:lnTo>
                  <a:lnTo>
                    <a:pt x="11074" y="339623"/>
                  </a:lnTo>
                  <a:lnTo>
                    <a:pt x="9740" y="344728"/>
                  </a:lnTo>
                  <a:lnTo>
                    <a:pt x="9639" y="345338"/>
                  </a:lnTo>
                  <a:lnTo>
                    <a:pt x="12357" y="351066"/>
                  </a:lnTo>
                  <a:lnTo>
                    <a:pt x="14351" y="355155"/>
                  </a:lnTo>
                  <a:lnTo>
                    <a:pt x="21424" y="356844"/>
                  </a:lnTo>
                  <a:lnTo>
                    <a:pt x="33350" y="351066"/>
                  </a:lnTo>
                  <a:lnTo>
                    <a:pt x="33794" y="350850"/>
                  </a:lnTo>
                  <a:lnTo>
                    <a:pt x="35699" y="342519"/>
                  </a:lnTo>
                  <a:lnTo>
                    <a:pt x="35572" y="342074"/>
                  </a:lnTo>
                  <a:lnTo>
                    <a:pt x="32423" y="335953"/>
                  </a:lnTo>
                  <a:lnTo>
                    <a:pt x="28562" y="331406"/>
                  </a:lnTo>
                  <a:lnTo>
                    <a:pt x="28168" y="330936"/>
                  </a:lnTo>
                  <a:lnTo>
                    <a:pt x="22390" y="328180"/>
                  </a:lnTo>
                  <a:lnTo>
                    <a:pt x="15951" y="327710"/>
                  </a:lnTo>
                  <a:lnTo>
                    <a:pt x="9690" y="329615"/>
                  </a:lnTo>
                  <a:lnTo>
                    <a:pt x="3644" y="334670"/>
                  </a:lnTo>
                  <a:lnTo>
                    <a:pt x="368" y="341426"/>
                  </a:lnTo>
                  <a:lnTo>
                    <a:pt x="127" y="345262"/>
                  </a:lnTo>
                  <a:lnTo>
                    <a:pt x="0" y="349275"/>
                  </a:lnTo>
                  <a:lnTo>
                    <a:pt x="2273" y="356247"/>
                  </a:lnTo>
                  <a:lnTo>
                    <a:pt x="6451" y="363753"/>
                  </a:lnTo>
                  <a:lnTo>
                    <a:pt x="14706" y="367779"/>
                  </a:lnTo>
                  <a:lnTo>
                    <a:pt x="23050" y="367626"/>
                  </a:lnTo>
                  <a:lnTo>
                    <a:pt x="23914" y="367626"/>
                  </a:lnTo>
                  <a:lnTo>
                    <a:pt x="24853" y="367538"/>
                  </a:lnTo>
                  <a:lnTo>
                    <a:pt x="25742" y="367423"/>
                  </a:lnTo>
                  <a:lnTo>
                    <a:pt x="40055" y="365150"/>
                  </a:lnTo>
                  <a:lnTo>
                    <a:pt x="54902" y="363893"/>
                  </a:lnTo>
                  <a:lnTo>
                    <a:pt x="70586" y="364172"/>
                  </a:lnTo>
                  <a:lnTo>
                    <a:pt x="87452" y="366496"/>
                  </a:lnTo>
                  <a:lnTo>
                    <a:pt x="87337" y="366674"/>
                  </a:lnTo>
                  <a:lnTo>
                    <a:pt x="89192" y="367131"/>
                  </a:lnTo>
                  <a:lnTo>
                    <a:pt x="91135" y="367423"/>
                  </a:lnTo>
                  <a:lnTo>
                    <a:pt x="93141" y="367423"/>
                  </a:lnTo>
                  <a:lnTo>
                    <a:pt x="101434" y="367626"/>
                  </a:lnTo>
                  <a:lnTo>
                    <a:pt x="108966" y="363893"/>
                  </a:lnTo>
                  <a:lnTo>
                    <a:pt x="109562" y="363601"/>
                  </a:lnTo>
                  <a:lnTo>
                    <a:pt x="109702" y="363524"/>
                  </a:lnTo>
                  <a:lnTo>
                    <a:pt x="113830" y="356019"/>
                  </a:lnTo>
                  <a:lnTo>
                    <a:pt x="116205" y="348932"/>
                  </a:lnTo>
                  <a:close/>
                </a:path>
                <a:path w="118744" h="375920">
                  <a:moveTo>
                    <a:pt x="118211" y="28295"/>
                  </a:moveTo>
                  <a:lnTo>
                    <a:pt x="103517" y="7632"/>
                  </a:lnTo>
                  <a:lnTo>
                    <a:pt x="95173" y="7848"/>
                  </a:lnTo>
                  <a:lnTo>
                    <a:pt x="94335" y="7848"/>
                  </a:lnTo>
                  <a:lnTo>
                    <a:pt x="93370" y="7924"/>
                  </a:lnTo>
                  <a:lnTo>
                    <a:pt x="92443" y="8039"/>
                  </a:lnTo>
                  <a:lnTo>
                    <a:pt x="78130" y="10287"/>
                  </a:lnTo>
                  <a:lnTo>
                    <a:pt x="63271" y="11595"/>
                  </a:lnTo>
                  <a:lnTo>
                    <a:pt x="47599" y="11341"/>
                  </a:lnTo>
                  <a:lnTo>
                    <a:pt x="30772" y="8991"/>
                  </a:lnTo>
                  <a:lnTo>
                    <a:pt x="29006" y="8331"/>
                  </a:lnTo>
                  <a:lnTo>
                    <a:pt x="27000" y="8153"/>
                  </a:lnTo>
                  <a:lnTo>
                    <a:pt x="25082" y="8039"/>
                  </a:lnTo>
                  <a:lnTo>
                    <a:pt x="16675" y="7848"/>
                  </a:lnTo>
                  <a:lnTo>
                    <a:pt x="8572" y="11938"/>
                  </a:lnTo>
                  <a:lnTo>
                    <a:pt x="4267" y="19443"/>
                  </a:lnTo>
                  <a:lnTo>
                    <a:pt x="2082" y="26212"/>
                  </a:lnTo>
                  <a:lnTo>
                    <a:pt x="1968" y="27368"/>
                  </a:lnTo>
                  <a:lnTo>
                    <a:pt x="2438" y="34226"/>
                  </a:lnTo>
                  <a:lnTo>
                    <a:pt x="5715" y="40970"/>
                  </a:lnTo>
                  <a:lnTo>
                    <a:pt x="11709" y="46037"/>
                  </a:lnTo>
                  <a:lnTo>
                    <a:pt x="17995" y="47955"/>
                  </a:lnTo>
                  <a:lnTo>
                    <a:pt x="24434" y="47536"/>
                  </a:lnTo>
                  <a:lnTo>
                    <a:pt x="30213" y="44792"/>
                  </a:lnTo>
                  <a:lnTo>
                    <a:pt x="30543" y="44386"/>
                  </a:lnTo>
                  <a:lnTo>
                    <a:pt x="34467" y="39738"/>
                  </a:lnTo>
                  <a:lnTo>
                    <a:pt x="37731" y="33477"/>
                  </a:lnTo>
                  <a:lnTo>
                    <a:pt x="37604" y="32639"/>
                  </a:lnTo>
                  <a:lnTo>
                    <a:pt x="35902" y="24739"/>
                  </a:lnTo>
                  <a:lnTo>
                    <a:pt x="23469" y="18808"/>
                  </a:lnTo>
                  <a:lnTo>
                    <a:pt x="16383" y="20497"/>
                  </a:lnTo>
                  <a:lnTo>
                    <a:pt x="11874" y="30111"/>
                  </a:lnTo>
                  <a:lnTo>
                    <a:pt x="11772" y="30670"/>
                  </a:lnTo>
                  <a:lnTo>
                    <a:pt x="13068" y="36029"/>
                  </a:lnTo>
                  <a:lnTo>
                    <a:pt x="27774" y="33477"/>
                  </a:lnTo>
                  <a:lnTo>
                    <a:pt x="27889" y="33172"/>
                  </a:lnTo>
                  <a:lnTo>
                    <a:pt x="27774" y="31153"/>
                  </a:lnTo>
                  <a:lnTo>
                    <a:pt x="27533" y="30302"/>
                  </a:lnTo>
                  <a:lnTo>
                    <a:pt x="27432" y="30111"/>
                  </a:lnTo>
                  <a:lnTo>
                    <a:pt x="26898" y="29057"/>
                  </a:lnTo>
                  <a:lnTo>
                    <a:pt x="25819" y="27698"/>
                  </a:lnTo>
                  <a:lnTo>
                    <a:pt x="24104" y="27139"/>
                  </a:lnTo>
                  <a:lnTo>
                    <a:pt x="23050" y="26835"/>
                  </a:lnTo>
                  <a:lnTo>
                    <a:pt x="22948" y="32092"/>
                  </a:lnTo>
                  <a:lnTo>
                    <a:pt x="22529" y="32092"/>
                  </a:lnTo>
                  <a:lnTo>
                    <a:pt x="22440" y="32753"/>
                  </a:lnTo>
                  <a:lnTo>
                    <a:pt x="22110" y="33172"/>
                  </a:lnTo>
                  <a:lnTo>
                    <a:pt x="21590" y="33401"/>
                  </a:lnTo>
                  <a:lnTo>
                    <a:pt x="21196" y="33477"/>
                  </a:lnTo>
                  <a:lnTo>
                    <a:pt x="20701" y="33401"/>
                  </a:lnTo>
                  <a:lnTo>
                    <a:pt x="20294" y="33401"/>
                  </a:lnTo>
                  <a:lnTo>
                    <a:pt x="20040" y="33172"/>
                  </a:lnTo>
                  <a:lnTo>
                    <a:pt x="19888" y="32867"/>
                  </a:lnTo>
                  <a:lnTo>
                    <a:pt x="19824" y="33108"/>
                  </a:lnTo>
                  <a:lnTo>
                    <a:pt x="19545" y="32016"/>
                  </a:lnTo>
                  <a:lnTo>
                    <a:pt x="19659" y="30746"/>
                  </a:lnTo>
                  <a:lnTo>
                    <a:pt x="19786" y="30530"/>
                  </a:lnTo>
                  <a:lnTo>
                    <a:pt x="19824" y="30302"/>
                  </a:lnTo>
                  <a:lnTo>
                    <a:pt x="20078" y="30111"/>
                  </a:lnTo>
                  <a:lnTo>
                    <a:pt x="22948" y="32092"/>
                  </a:lnTo>
                  <a:lnTo>
                    <a:pt x="22948" y="26835"/>
                  </a:lnTo>
                  <a:lnTo>
                    <a:pt x="21958" y="26835"/>
                  </a:lnTo>
                  <a:lnTo>
                    <a:pt x="20904" y="27368"/>
                  </a:lnTo>
                  <a:lnTo>
                    <a:pt x="19824" y="27774"/>
                  </a:lnTo>
                  <a:lnTo>
                    <a:pt x="18719" y="28867"/>
                  </a:lnTo>
                  <a:lnTo>
                    <a:pt x="18453" y="30022"/>
                  </a:lnTo>
                  <a:lnTo>
                    <a:pt x="18326" y="31076"/>
                  </a:lnTo>
                  <a:lnTo>
                    <a:pt x="18415" y="31381"/>
                  </a:lnTo>
                  <a:lnTo>
                    <a:pt x="18491" y="32016"/>
                  </a:lnTo>
                  <a:lnTo>
                    <a:pt x="18072" y="31076"/>
                  </a:lnTo>
                  <a:lnTo>
                    <a:pt x="17957" y="30022"/>
                  </a:lnTo>
                  <a:lnTo>
                    <a:pt x="18021" y="29273"/>
                  </a:lnTo>
                  <a:lnTo>
                    <a:pt x="18415" y="28295"/>
                  </a:lnTo>
                  <a:lnTo>
                    <a:pt x="19786" y="25565"/>
                  </a:lnTo>
                  <a:lnTo>
                    <a:pt x="23622" y="24739"/>
                  </a:lnTo>
                  <a:lnTo>
                    <a:pt x="26555" y="26136"/>
                  </a:lnTo>
                  <a:lnTo>
                    <a:pt x="30632" y="28003"/>
                  </a:lnTo>
                  <a:lnTo>
                    <a:pt x="31711" y="32753"/>
                  </a:lnTo>
                  <a:lnTo>
                    <a:pt x="31813" y="33477"/>
                  </a:lnTo>
                  <a:lnTo>
                    <a:pt x="27851" y="40970"/>
                  </a:lnTo>
                  <a:lnTo>
                    <a:pt x="26898" y="42824"/>
                  </a:lnTo>
                  <a:lnTo>
                    <a:pt x="19621" y="44386"/>
                  </a:lnTo>
                  <a:lnTo>
                    <a:pt x="14287" y="41490"/>
                  </a:lnTo>
                  <a:lnTo>
                    <a:pt x="7124" y="37820"/>
                  </a:lnTo>
                  <a:lnTo>
                    <a:pt x="5257" y="29057"/>
                  </a:lnTo>
                  <a:lnTo>
                    <a:pt x="5346" y="28295"/>
                  </a:lnTo>
                  <a:lnTo>
                    <a:pt x="12865" y="14986"/>
                  </a:lnTo>
                  <a:lnTo>
                    <a:pt x="21602" y="11722"/>
                  </a:lnTo>
                  <a:lnTo>
                    <a:pt x="29400" y="13830"/>
                  </a:lnTo>
                  <a:lnTo>
                    <a:pt x="43992" y="18008"/>
                  </a:lnTo>
                  <a:lnTo>
                    <a:pt x="57442" y="19380"/>
                  </a:lnTo>
                  <a:lnTo>
                    <a:pt x="72517" y="17881"/>
                  </a:lnTo>
                  <a:lnTo>
                    <a:pt x="91998" y="13423"/>
                  </a:lnTo>
                  <a:lnTo>
                    <a:pt x="99441" y="11938"/>
                  </a:lnTo>
                  <a:lnTo>
                    <a:pt x="107581" y="14986"/>
                  </a:lnTo>
                  <a:lnTo>
                    <a:pt x="111290" y="21678"/>
                  </a:lnTo>
                  <a:lnTo>
                    <a:pt x="114960" y="28105"/>
                  </a:lnTo>
                  <a:lnTo>
                    <a:pt x="115074" y="28625"/>
                  </a:lnTo>
                  <a:lnTo>
                    <a:pt x="113093" y="37642"/>
                  </a:lnTo>
                  <a:lnTo>
                    <a:pt x="100622" y="44170"/>
                  </a:lnTo>
                  <a:lnTo>
                    <a:pt x="93332" y="42595"/>
                  </a:lnTo>
                  <a:lnTo>
                    <a:pt x="90487" y="37185"/>
                  </a:lnTo>
                  <a:lnTo>
                    <a:pt x="88519" y="33286"/>
                  </a:lnTo>
                  <a:lnTo>
                    <a:pt x="88582" y="32639"/>
                  </a:lnTo>
                  <a:lnTo>
                    <a:pt x="89662" y="27914"/>
                  </a:lnTo>
                  <a:lnTo>
                    <a:pt x="93751" y="25793"/>
                  </a:lnTo>
                  <a:lnTo>
                    <a:pt x="96672" y="24511"/>
                  </a:lnTo>
                  <a:lnTo>
                    <a:pt x="100469" y="25336"/>
                  </a:lnTo>
                  <a:lnTo>
                    <a:pt x="102146" y="28867"/>
                  </a:lnTo>
                  <a:lnTo>
                    <a:pt x="102235" y="30861"/>
                  </a:lnTo>
                  <a:lnTo>
                    <a:pt x="101727" y="31788"/>
                  </a:lnTo>
                  <a:lnTo>
                    <a:pt x="101854" y="31381"/>
                  </a:lnTo>
                  <a:lnTo>
                    <a:pt x="101828" y="29806"/>
                  </a:lnTo>
                  <a:lnTo>
                    <a:pt x="101549" y="28625"/>
                  </a:lnTo>
                  <a:lnTo>
                    <a:pt x="100787" y="27914"/>
                  </a:lnTo>
                  <a:lnTo>
                    <a:pt x="100787" y="31673"/>
                  </a:lnTo>
                  <a:lnTo>
                    <a:pt x="100444" y="32753"/>
                  </a:lnTo>
                  <a:lnTo>
                    <a:pt x="100291" y="32867"/>
                  </a:lnTo>
                  <a:lnTo>
                    <a:pt x="99987" y="33172"/>
                  </a:lnTo>
                  <a:lnTo>
                    <a:pt x="99529" y="33286"/>
                  </a:lnTo>
                  <a:lnTo>
                    <a:pt x="99047" y="33286"/>
                  </a:lnTo>
                  <a:lnTo>
                    <a:pt x="98666" y="33172"/>
                  </a:lnTo>
                  <a:lnTo>
                    <a:pt x="98145" y="32943"/>
                  </a:lnTo>
                  <a:lnTo>
                    <a:pt x="97917" y="32753"/>
                  </a:lnTo>
                  <a:lnTo>
                    <a:pt x="97751" y="32308"/>
                  </a:lnTo>
                  <a:lnTo>
                    <a:pt x="97713" y="32016"/>
                  </a:lnTo>
                  <a:lnTo>
                    <a:pt x="97828" y="31788"/>
                  </a:lnTo>
                  <a:lnTo>
                    <a:pt x="97485" y="32016"/>
                  </a:lnTo>
                  <a:lnTo>
                    <a:pt x="97345" y="31902"/>
                  </a:lnTo>
                  <a:lnTo>
                    <a:pt x="100291" y="29806"/>
                  </a:lnTo>
                  <a:lnTo>
                    <a:pt x="100355" y="30022"/>
                  </a:lnTo>
                  <a:lnTo>
                    <a:pt x="100685" y="30746"/>
                  </a:lnTo>
                  <a:lnTo>
                    <a:pt x="100787" y="31673"/>
                  </a:lnTo>
                  <a:lnTo>
                    <a:pt x="100787" y="27914"/>
                  </a:lnTo>
                  <a:lnTo>
                    <a:pt x="100444" y="27584"/>
                  </a:lnTo>
                  <a:lnTo>
                    <a:pt x="99377" y="27139"/>
                  </a:lnTo>
                  <a:lnTo>
                    <a:pt x="98323" y="26733"/>
                  </a:lnTo>
                  <a:lnTo>
                    <a:pt x="97218" y="26733"/>
                  </a:lnTo>
                  <a:lnTo>
                    <a:pt x="92316" y="32943"/>
                  </a:lnTo>
                  <a:lnTo>
                    <a:pt x="93586" y="36144"/>
                  </a:lnTo>
                  <a:lnTo>
                    <a:pt x="95262" y="37490"/>
                  </a:lnTo>
                  <a:lnTo>
                    <a:pt x="98780" y="38658"/>
                  </a:lnTo>
                  <a:lnTo>
                    <a:pt x="100622" y="38430"/>
                  </a:lnTo>
                  <a:lnTo>
                    <a:pt x="102400" y="37820"/>
                  </a:lnTo>
                  <a:lnTo>
                    <a:pt x="107149" y="35839"/>
                  </a:lnTo>
                  <a:lnTo>
                    <a:pt x="107772" y="33286"/>
                  </a:lnTo>
                  <a:lnTo>
                    <a:pt x="108153" y="31788"/>
                  </a:lnTo>
                  <a:lnTo>
                    <a:pt x="96735" y="18592"/>
                  </a:lnTo>
                  <a:lnTo>
                    <a:pt x="91325" y="21132"/>
                  </a:lnTo>
                  <a:lnTo>
                    <a:pt x="84404" y="24625"/>
                  </a:lnTo>
                  <a:lnTo>
                    <a:pt x="82562" y="32639"/>
                  </a:lnTo>
                  <a:lnTo>
                    <a:pt x="82511" y="33286"/>
                  </a:lnTo>
                  <a:lnTo>
                    <a:pt x="85826" y="39522"/>
                  </a:lnTo>
                  <a:lnTo>
                    <a:pt x="90068" y="44526"/>
                  </a:lnTo>
                  <a:lnTo>
                    <a:pt x="95821" y="47282"/>
                  </a:lnTo>
                  <a:lnTo>
                    <a:pt x="102260" y="47752"/>
                  </a:lnTo>
                  <a:lnTo>
                    <a:pt x="108534" y="45847"/>
                  </a:lnTo>
                  <a:lnTo>
                    <a:pt x="110528" y="44170"/>
                  </a:lnTo>
                  <a:lnTo>
                    <a:pt x="114566" y="40779"/>
                  </a:lnTo>
                  <a:lnTo>
                    <a:pt x="117843" y="33997"/>
                  </a:lnTo>
                  <a:lnTo>
                    <a:pt x="118211" y="2829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69875" y="6135052"/>
              <a:ext cx="2462530" cy="423545"/>
            </a:xfrm>
            <a:custGeom>
              <a:avLst/>
              <a:gdLst/>
              <a:ahLst/>
              <a:cxnLst/>
              <a:rect l="l" t="t" r="r" b="b"/>
              <a:pathLst>
                <a:path w="2462530" h="423545">
                  <a:moveTo>
                    <a:pt x="314337" y="141071"/>
                  </a:moveTo>
                  <a:lnTo>
                    <a:pt x="307416" y="91986"/>
                  </a:lnTo>
                  <a:lnTo>
                    <a:pt x="307251" y="90805"/>
                  </a:lnTo>
                  <a:lnTo>
                    <a:pt x="287083" y="52743"/>
                  </a:lnTo>
                  <a:lnTo>
                    <a:pt x="255447" y="26314"/>
                  </a:lnTo>
                  <a:lnTo>
                    <a:pt x="213969" y="10883"/>
                  </a:lnTo>
                  <a:lnTo>
                    <a:pt x="202666" y="9753"/>
                  </a:lnTo>
                  <a:lnTo>
                    <a:pt x="202666" y="144386"/>
                  </a:lnTo>
                  <a:lnTo>
                    <a:pt x="196062" y="173380"/>
                  </a:lnTo>
                  <a:lnTo>
                    <a:pt x="178625" y="188264"/>
                  </a:lnTo>
                  <a:lnTo>
                    <a:pt x="153911" y="193751"/>
                  </a:lnTo>
                  <a:lnTo>
                    <a:pt x="125476" y="194538"/>
                  </a:lnTo>
                  <a:lnTo>
                    <a:pt x="107403" y="194538"/>
                  </a:lnTo>
                  <a:lnTo>
                    <a:pt x="107403" y="91986"/>
                  </a:lnTo>
                  <a:lnTo>
                    <a:pt x="125476" y="91986"/>
                  </a:lnTo>
                  <a:lnTo>
                    <a:pt x="155079" y="92875"/>
                  </a:lnTo>
                  <a:lnTo>
                    <a:pt x="179654" y="98729"/>
                  </a:lnTo>
                  <a:lnTo>
                    <a:pt x="196443" y="114312"/>
                  </a:lnTo>
                  <a:lnTo>
                    <a:pt x="202666" y="144386"/>
                  </a:lnTo>
                  <a:lnTo>
                    <a:pt x="202666" y="9753"/>
                  </a:lnTo>
                  <a:lnTo>
                    <a:pt x="164274" y="5880"/>
                  </a:lnTo>
                  <a:lnTo>
                    <a:pt x="0" y="5880"/>
                  </a:lnTo>
                  <a:lnTo>
                    <a:pt x="0" y="417144"/>
                  </a:lnTo>
                  <a:lnTo>
                    <a:pt x="107403" y="417144"/>
                  </a:lnTo>
                  <a:lnTo>
                    <a:pt x="107403" y="280797"/>
                  </a:lnTo>
                  <a:lnTo>
                    <a:pt x="168122" y="280797"/>
                  </a:lnTo>
                  <a:lnTo>
                    <a:pt x="219265" y="275590"/>
                  </a:lnTo>
                  <a:lnTo>
                    <a:pt x="260019" y="259575"/>
                  </a:lnTo>
                  <a:lnTo>
                    <a:pt x="289826" y="232194"/>
                  </a:lnTo>
                  <a:lnTo>
                    <a:pt x="307340" y="194538"/>
                  </a:lnTo>
                  <a:lnTo>
                    <a:pt x="308114" y="192887"/>
                  </a:lnTo>
                  <a:lnTo>
                    <a:pt x="314337" y="141071"/>
                  </a:lnTo>
                  <a:close/>
                </a:path>
                <a:path w="2462530" h="423545">
                  <a:moveTo>
                    <a:pt x="777595" y="204050"/>
                  </a:moveTo>
                  <a:lnTo>
                    <a:pt x="771410" y="155003"/>
                  </a:lnTo>
                  <a:lnTo>
                    <a:pt x="753986" y="111175"/>
                  </a:lnTo>
                  <a:lnTo>
                    <a:pt x="745934" y="99910"/>
                  </a:lnTo>
                  <a:lnTo>
                    <a:pt x="726998" y="73418"/>
                  </a:lnTo>
                  <a:lnTo>
                    <a:pt x="692162" y="42570"/>
                  </a:lnTo>
                  <a:lnTo>
                    <a:pt x="669925" y="30060"/>
                  </a:lnTo>
                  <a:lnTo>
                    <a:pt x="669925" y="204584"/>
                  </a:lnTo>
                  <a:lnTo>
                    <a:pt x="661022" y="251980"/>
                  </a:lnTo>
                  <a:lnTo>
                    <a:pt x="636816" y="289483"/>
                  </a:lnTo>
                  <a:lnTo>
                    <a:pt x="601027" y="314147"/>
                  </a:lnTo>
                  <a:lnTo>
                    <a:pt x="557403" y="323024"/>
                  </a:lnTo>
                  <a:lnTo>
                    <a:pt x="513740" y="314147"/>
                  </a:lnTo>
                  <a:lnTo>
                    <a:pt x="477951" y="289483"/>
                  </a:lnTo>
                  <a:lnTo>
                    <a:pt x="453771" y="251980"/>
                  </a:lnTo>
                  <a:lnTo>
                    <a:pt x="444881" y="204584"/>
                  </a:lnTo>
                  <a:lnTo>
                    <a:pt x="453771" y="165138"/>
                  </a:lnTo>
                  <a:lnTo>
                    <a:pt x="477951" y="131724"/>
                  </a:lnTo>
                  <a:lnTo>
                    <a:pt x="513740" y="108572"/>
                  </a:lnTo>
                  <a:lnTo>
                    <a:pt x="557403" y="99910"/>
                  </a:lnTo>
                  <a:lnTo>
                    <a:pt x="601027" y="108572"/>
                  </a:lnTo>
                  <a:lnTo>
                    <a:pt x="636816" y="131724"/>
                  </a:lnTo>
                  <a:lnTo>
                    <a:pt x="661022" y="165138"/>
                  </a:lnTo>
                  <a:lnTo>
                    <a:pt x="669925" y="204584"/>
                  </a:lnTo>
                  <a:lnTo>
                    <a:pt x="669925" y="30060"/>
                  </a:lnTo>
                  <a:lnTo>
                    <a:pt x="651154" y="19481"/>
                  </a:lnTo>
                  <a:lnTo>
                    <a:pt x="605675" y="5016"/>
                  </a:lnTo>
                  <a:lnTo>
                    <a:pt x="557403" y="0"/>
                  </a:lnTo>
                  <a:lnTo>
                    <a:pt x="509104" y="5016"/>
                  </a:lnTo>
                  <a:lnTo>
                    <a:pt x="463588" y="19481"/>
                  </a:lnTo>
                  <a:lnTo>
                    <a:pt x="422567" y="42570"/>
                  </a:lnTo>
                  <a:lnTo>
                    <a:pt x="387705" y="73418"/>
                  </a:lnTo>
                  <a:lnTo>
                    <a:pt x="360718" y="111175"/>
                  </a:lnTo>
                  <a:lnTo>
                    <a:pt x="343281" y="155003"/>
                  </a:lnTo>
                  <a:lnTo>
                    <a:pt x="337096" y="204050"/>
                  </a:lnTo>
                  <a:lnTo>
                    <a:pt x="341325" y="250342"/>
                  </a:lnTo>
                  <a:lnTo>
                    <a:pt x="353542" y="292455"/>
                  </a:lnTo>
                  <a:lnTo>
                    <a:pt x="373100" y="329755"/>
                  </a:lnTo>
                  <a:lnTo>
                    <a:pt x="399313" y="361657"/>
                  </a:lnTo>
                  <a:lnTo>
                    <a:pt x="431520" y="387540"/>
                  </a:lnTo>
                  <a:lnTo>
                    <a:pt x="469049" y="406793"/>
                  </a:lnTo>
                  <a:lnTo>
                    <a:pt x="511238" y="418782"/>
                  </a:lnTo>
                  <a:lnTo>
                    <a:pt x="557403" y="422922"/>
                  </a:lnTo>
                  <a:lnTo>
                    <a:pt x="603554" y="418782"/>
                  </a:lnTo>
                  <a:lnTo>
                    <a:pt x="645706" y="406793"/>
                  </a:lnTo>
                  <a:lnTo>
                    <a:pt x="683221" y="387540"/>
                  </a:lnTo>
                  <a:lnTo>
                    <a:pt x="715416" y="361657"/>
                  </a:lnTo>
                  <a:lnTo>
                    <a:pt x="741616" y="329755"/>
                  </a:lnTo>
                  <a:lnTo>
                    <a:pt x="761161" y="292455"/>
                  </a:lnTo>
                  <a:lnTo>
                    <a:pt x="773379" y="250342"/>
                  </a:lnTo>
                  <a:lnTo>
                    <a:pt x="777595" y="204050"/>
                  </a:lnTo>
                  <a:close/>
                </a:path>
                <a:path w="2462530" h="423545">
                  <a:moveTo>
                    <a:pt x="1085938" y="276974"/>
                  </a:moveTo>
                  <a:lnTo>
                    <a:pt x="1078306" y="234734"/>
                  </a:lnTo>
                  <a:lnTo>
                    <a:pt x="1025740" y="182206"/>
                  </a:lnTo>
                  <a:lnTo>
                    <a:pt x="986523" y="167208"/>
                  </a:lnTo>
                  <a:lnTo>
                    <a:pt x="959713" y="159283"/>
                  </a:lnTo>
                  <a:lnTo>
                    <a:pt x="944791" y="154089"/>
                  </a:lnTo>
                  <a:lnTo>
                    <a:pt x="929640" y="146672"/>
                  </a:lnTo>
                  <a:lnTo>
                    <a:pt x="917892" y="135991"/>
                  </a:lnTo>
                  <a:lnTo>
                    <a:pt x="913168" y="120942"/>
                  </a:lnTo>
                  <a:lnTo>
                    <a:pt x="917486" y="106235"/>
                  </a:lnTo>
                  <a:lnTo>
                    <a:pt x="928433" y="95732"/>
                  </a:lnTo>
                  <a:lnTo>
                    <a:pt x="943000" y="89433"/>
                  </a:lnTo>
                  <a:lnTo>
                    <a:pt x="958176" y="87337"/>
                  </a:lnTo>
                  <a:lnTo>
                    <a:pt x="977150" y="89242"/>
                  </a:lnTo>
                  <a:lnTo>
                    <a:pt x="995324" y="94653"/>
                  </a:lnTo>
                  <a:lnTo>
                    <a:pt x="1012304" y="103060"/>
                  </a:lnTo>
                  <a:lnTo>
                    <a:pt x="1027658" y="113957"/>
                  </a:lnTo>
                  <a:lnTo>
                    <a:pt x="1069378" y="32931"/>
                  </a:lnTo>
                  <a:lnTo>
                    <a:pt x="1040244" y="19227"/>
                  </a:lnTo>
                  <a:lnTo>
                    <a:pt x="1008075" y="8851"/>
                  </a:lnTo>
                  <a:lnTo>
                    <a:pt x="974991" y="2298"/>
                  </a:lnTo>
                  <a:lnTo>
                    <a:pt x="943140" y="0"/>
                  </a:lnTo>
                  <a:lnTo>
                    <a:pt x="897674" y="6184"/>
                  </a:lnTo>
                  <a:lnTo>
                    <a:pt x="859320" y="23952"/>
                  </a:lnTo>
                  <a:lnTo>
                    <a:pt x="829792" y="52095"/>
                  </a:lnTo>
                  <a:lnTo>
                    <a:pt x="810818" y="89433"/>
                  </a:lnTo>
                  <a:lnTo>
                    <a:pt x="804113" y="134747"/>
                  </a:lnTo>
                  <a:lnTo>
                    <a:pt x="811911" y="182651"/>
                  </a:lnTo>
                  <a:lnTo>
                    <a:pt x="833983" y="213614"/>
                  </a:lnTo>
                  <a:lnTo>
                    <a:pt x="868387" y="233514"/>
                  </a:lnTo>
                  <a:lnTo>
                    <a:pt x="913168" y="248196"/>
                  </a:lnTo>
                  <a:lnTo>
                    <a:pt x="932599" y="253961"/>
                  </a:lnTo>
                  <a:lnTo>
                    <a:pt x="953439" y="262547"/>
                  </a:lnTo>
                  <a:lnTo>
                    <a:pt x="970076" y="275424"/>
                  </a:lnTo>
                  <a:lnTo>
                    <a:pt x="976884" y="294068"/>
                  </a:lnTo>
                  <a:lnTo>
                    <a:pt x="972400" y="312293"/>
                  </a:lnTo>
                  <a:lnTo>
                    <a:pt x="960691" y="324866"/>
                  </a:lnTo>
                  <a:lnTo>
                    <a:pt x="944384" y="332143"/>
                  </a:lnTo>
                  <a:lnTo>
                    <a:pt x="926084" y="334492"/>
                  </a:lnTo>
                  <a:lnTo>
                    <a:pt x="900099" y="331228"/>
                  </a:lnTo>
                  <a:lnTo>
                    <a:pt x="875906" y="322338"/>
                  </a:lnTo>
                  <a:lnTo>
                    <a:pt x="853528" y="309143"/>
                  </a:lnTo>
                  <a:lnTo>
                    <a:pt x="832980" y="292963"/>
                  </a:lnTo>
                  <a:lnTo>
                    <a:pt x="788162" y="377126"/>
                  </a:lnTo>
                  <a:lnTo>
                    <a:pt x="820496" y="396430"/>
                  </a:lnTo>
                  <a:lnTo>
                    <a:pt x="855332" y="410819"/>
                  </a:lnTo>
                  <a:lnTo>
                    <a:pt x="892009" y="419811"/>
                  </a:lnTo>
                  <a:lnTo>
                    <a:pt x="929817" y="422910"/>
                  </a:lnTo>
                  <a:lnTo>
                    <a:pt x="960374" y="420763"/>
                  </a:lnTo>
                  <a:lnTo>
                    <a:pt x="1018743" y="402285"/>
                  </a:lnTo>
                  <a:lnTo>
                    <a:pt x="1064285" y="362407"/>
                  </a:lnTo>
                  <a:lnTo>
                    <a:pt x="1083945" y="306933"/>
                  </a:lnTo>
                  <a:lnTo>
                    <a:pt x="1085938" y="276974"/>
                  </a:lnTo>
                  <a:close/>
                </a:path>
                <a:path w="2462530" h="423545">
                  <a:moveTo>
                    <a:pt x="1400276" y="276974"/>
                  </a:moveTo>
                  <a:lnTo>
                    <a:pt x="1392643" y="234734"/>
                  </a:lnTo>
                  <a:lnTo>
                    <a:pt x="1340078" y="182206"/>
                  </a:lnTo>
                  <a:lnTo>
                    <a:pt x="1300873" y="167208"/>
                  </a:lnTo>
                  <a:lnTo>
                    <a:pt x="1274152" y="159283"/>
                  </a:lnTo>
                  <a:lnTo>
                    <a:pt x="1259217" y="154089"/>
                  </a:lnTo>
                  <a:lnTo>
                    <a:pt x="1244079" y="146672"/>
                  </a:lnTo>
                  <a:lnTo>
                    <a:pt x="1232344" y="135991"/>
                  </a:lnTo>
                  <a:lnTo>
                    <a:pt x="1227620" y="120942"/>
                  </a:lnTo>
                  <a:lnTo>
                    <a:pt x="1231938" y="106235"/>
                  </a:lnTo>
                  <a:lnTo>
                    <a:pt x="1242872" y="95732"/>
                  </a:lnTo>
                  <a:lnTo>
                    <a:pt x="1257414" y="89433"/>
                  </a:lnTo>
                  <a:lnTo>
                    <a:pt x="1272552" y="87337"/>
                  </a:lnTo>
                  <a:lnTo>
                    <a:pt x="1291526" y="89242"/>
                  </a:lnTo>
                  <a:lnTo>
                    <a:pt x="1309712" y="94653"/>
                  </a:lnTo>
                  <a:lnTo>
                    <a:pt x="1326692" y="103060"/>
                  </a:lnTo>
                  <a:lnTo>
                    <a:pt x="1342085" y="113957"/>
                  </a:lnTo>
                  <a:lnTo>
                    <a:pt x="1383804" y="32931"/>
                  </a:lnTo>
                  <a:lnTo>
                    <a:pt x="1354670" y="19227"/>
                  </a:lnTo>
                  <a:lnTo>
                    <a:pt x="1322489" y="8851"/>
                  </a:lnTo>
                  <a:lnTo>
                    <a:pt x="1289405" y="2298"/>
                  </a:lnTo>
                  <a:lnTo>
                    <a:pt x="1257579" y="0"/>
                  </a:lnTo>
                  <a:lnTo>
                    <a:pt x="1212113" y="6184"/>
                  </a:lnTo>
                  <a:lnTo>
                    <a:pt x="1173759" y="23952"/>
                  </a:lnTo>
                  <a:lnTo>
                    <a:pt x="1144219" y="52095"/>
                  </a:lnTo>
                  <a:lnTo>
                    <a:pt x="1125232" y="89433"/>
                  </a:lnTo>
                  <a:lnTo>
                    <a:pt x="1118527" y="134747"/>
                  </a:lnTo>
                  <a:lnTo>
                    <a:pt x="1126324" y="182651"/>
                  </a:lnTo>
                  <a:lnTo>
                    <a:pt x="1148410" y="213614"/>
                  </a:lnTo>
                  <a:lnTo>
                    <a:pt x="1182827" y="233514"/>
                  </a:lnTo>
                  <a:lnTo>
                    <a:pt x="1227620" y="248196"/>
                  </a:lnTo>
                  <a:lnTo>
                    <a:pt x="1247025" y="253961"/>
                  </a:lnTo>
                  <a:lnTo>
                    <a:pt x="1267841" y="262547"/>
                  </a:lnTo>
                  <a:lnTo>
                    <a:pt x="1284465" y="275424"/>
                  </a:lnTo>
                  <a:lnTo>
                    <a:pt x="1291247" y="294068"/>
                  </a:lnTo>
                  <a:lnTo>
                    <a:pt x="1286764" y="312293"/>
                  </a:lnTo>
                  <a:lnTo>
                    <a:pt x="1275054" y="324866"/>
                  </a:lnTo>
                  <a:lnTo>
                    <a:pt x="1258747" y="332143"/>
                  </a:lnTo>
                  <a:lnTo>
                    <a:pt x="1240459" y="334492"/>
                  </a:lnTo>
                  <a:lnTo>
                    <a:pt x="1214488" y="331228"/>
                  </a:lnTo>
                  <a:lnTo>
                    <a:pt x="1190320" y="322338"/>
                  </a:lnTo>
                  <a:lnTo>
                    <a:pt x="1167955" y="309143"/>
                  </a:lnTo>
                  <a:lnTo>
                    <a:pt x="1147406" y="292963"/>
                  </a:lnTo>
                  <a:lnTo>
                    <a:pt x="1102436" y="377126"/>
                  </a:lnTo>
                  <a:lnTo>
                    <a:pt x="1134821" y="396430"/>
                  </a:lnTo>
                  <a:lnTo>
                    <a:pt x="1169720" y="410819"/>
                  </a:lnTo>
                  <a:lnTo>
                    <a:pt x="1206436" y="419811"/>
                  </a:lnTo>
                  <a:lnTo>
                    <a:pt x="1244269" y="422910"/>
                  </a:lnTo>
                  <a:lnTo>
                    <a:pt x="1274813" y="420763"/>
                  </a:lnTo>
                  <a:lnTo>
                    <a:pt x="1333169" y="402285"/>
                  </a:lnTo>
                  <a:lnTo>
                    <a:pt x="1378699" y="362407"/>
                  </a:lnTo>
                  <a:lnTo>
                    <a:pt x="1398282" y="306933"/>
                  </a:lnTo>
                  <a:lnTo>
                    <a:pt x="1400276" y="276974"/>
                  </a:lnTo>
                  <a:close/>
                </a:path>
                <a:path w="2462530" h="423545">
                  <a:moveTo>
                    <a:pt x="1922106" y="302514"/>
                  </a:moveTo>
                  <a:lnTo>
                    <a:pt x="1917242" y="263067"/>
                  </a:lnTo>
                  <a:lnTo>
                    <a:pt x="1875878" y="209359"/>
                  </a:lnTo>
                  <a:lnTo>
                    <a:pt x="1837753" y="197840"/>
                  </a:lnTo>
                  <a:lnTo>
                    <a:pt x="1837753" y="196684"/>
                  </a:lnTo>
                  <a:lnTo>
                    <a:pt x="1858975" y="181635"/>
                  </a:lnTo>
                  <a:lnTo>
                    <a:pt x="1869363" y="167322"/>
                  </a:lnTo>
                  <a:lnTo>
                    <a:pt x="1873034" y="162267"/>
                  </a:lnTo>
                  <a:lnTo>
                    <a:pt x="1880831" y="139128"/>
                  </a:lnTo>
                  <a:lnTo>
                    <a:pt x="1883232" y="112814"/>
                  </a:lnTo>
                  <a:lnTo>
                    <a:pt x="1878761" y="87630"/>
                  </a:lnTo>
                  <a:lnTo>
                    <a:pt x="1874380" y="62928"/>
                  </a:lnTo>
                  <a:lnTo>
                    <a:pt x="1849424" y="29857"/>
                  </a:lnTo>
                  <a:lnTo>
                    <a:pt x="1813712" y="12966"/>
                  </a:lnTo>
                  <a:lnTo>
                    <a:pt x="1813712" y="291630"/>
                  </a:lnTo>
                  <a:lnTo>
                    <a:pt x="1804822" y="317550"/>
                  </a:lnTo>
                  <a:lnTo>
                    <a:pt x="1782889" y="330403"/>
                  </a:lnTo>
                  <a:lnTo>
                    <a:pt x="1755013" y="334759"/>
                  </a:lnTo>
                  <a:lnTo>
                    <a:pt x="1728304" y="335191"/>
                  </a:lnTo>
                  <a:lnTo>
                    <a:pt x="1714652" y="335191"/>
                  </a:lnTo>
                  <a:lnTo>
                    <a:pt x="1714652" y="246938"/>
                  </a:lnTo>
                  <a:lnTo>
                    <a:pt x="1725536" y="246938"/>
                  </a:lnTo>
                  <a:lnTo>
                    <a:pt x="1754085" y="246951"/>
                  </a:lnTo>
                  <a:lnTo>
                    <a:pt x="1782749" y="250672"/>
                  </a:lnTo>
                  <a:lnTo>
                    <a:pt x="1804860" y="263702"/>
                  </a:lnTo>
                  <a:lnTo>
                    <a:pt x="1813712" y="291630"/>
                  </a:lnTo>
                  <a:lnTo>
                    <a:pt x="1813712" y="12966"/>
                  </a:lnTo>
                  <a:lnTo>
                    <a:pt x="1810689" y="11531"/>
                  </a:lnTo>
                  <a:lnTo>
                    <a:pt x="1784692" y="8610"/>
                  </a:lnTo>
                  <a:lnTo>
                    <a:pt x="1784692" y="127457"/>
                  </a:lnTo>
                  <a:lnTo>
                    <a:pt x="1779625" y="148412"/>
                  </a:lnTo>
                  <a:lnTo>
                    <a:pt x="1766354" y="160477"/>
                  </a:lnTo>
                  <a:lnTo>
                    <a:pt x="1747735" y="166001"/>
                  </a:lnTo>
                  <a:lnTo>
                    <a:pt x="1726628" y="167322"/>
                  </a:lnTo>
                  <a:lnTo>
                    <a:pt x="1714652" y="167322"/>
                  </a:lnTo>
                  <a:lnTo>
                    <a:pt x="1714652" y="87630"/>
                  </a:lnTo>
                  <a:lnTo>
                    <a:pt x="1722234" y="87630"/>
                  </a:lnTo>
                  <a:lnTo>
                    <a:pt x="1744243" y="88557"/>
                  </a:lnTo>
                  <a:lnTo>
                    <a:pt x="1764347" y="93433"/>
                  </a:lnTo>
                  <a:lnTo>
                    <a:pt x="1779016" y="105359"/>
                  </a:lnTo>
                  <a:lnTo>
                    <a:pt x="1784692" y="127457"/>
                  </a:lnTo>
                  <a:lnTo>
                    <a:pt x="1784692" y="8610"/>
                  </a:lnTo>
                  <a:lnTo>
                    <a:pt x="1760550" y="5880"/>
                  </a:lnTo>
                  <a:lnTo>
                    <a:pt x="1607350" y="5880"/>
                  </a:lnTo>
                  <a:lnTo>
                    <a:pt x="1607350" y="417156"/>
                  </a:lnTo>
                  <a:lnTo>
                    <a:pt x="1772666" y="417156"/>
                  </a:lnTo>
                  <a:lnTo>
                    <a:pt x="1817204" y="413499"/>
                  </a:lnTo>
                  <a:lnTo>
                    <a:pt x="1857895" y="401624"/>
                  </a:lnTo>
                  <a:lnTo>
                    <a:pt x="1891245" y="380098"/>
                  </a:lnTo>
                  <a:lnTo>
                    <a:pt x="1913813" y="347535"/>
                  </a:lnTo>
                  <a:lnTo>
                    <a:pt x="1916087" y="335191"/>
                  </a:lnTo>
                  <a:lnTo>
                    <a:pt x="1922106" y="302514"/>
                  </a:lnTo>
                  <a:close/>
                </a:path>
                <a:path w="2462530" h="423545">
                  <a:moveTo>
                    <a:pt x="2191093" y="326707"/>
                  </a:moveTo>
                  <a:lnTo>
                    <a:pt x="2062467" y="326707"/>
                  </a:lnTo>
                  <a:lnTo>
                    <a:pt x="2062467" y="5397"/>
                  </a:lnTo>
                  <a:lnTo>
                    <a:pt x="1955126" y="5397"/>
                  </a:lnTo>
                  <a:lnTo>
                    <a:pt x="1955126" y="326707"/>
                  </a:lnTo>
                  <a:lnTo>
                    <a:pt x="1955126" y="416877"/>
                  </a:lnTo>
                  <a:lnTo>
                    <a:pt x="2191093" y="416877"/>
                  </a:lnTo>
                  <a:lnTo>
                    <a:pt x="2191093" y="326707"/>
                  </a:lnTo>
                  <a:close/>
                </a:path>
                <a:path w="2462530" h="423545">
                  <a:moveTo>
                    <a:pt x="2462212" y="5397"/>
                  </a:moveTo>
                  <a:lnTo>
                    <a:pt x="2227415" y="5397"/>
                  </a:lnTo>
                  <a:lnTo>
                    <a:pt x="2227415" y="96837"/>
                  </a:lnTo>
                  <a:lnTo>
                    <a:pt x="2227415" y="165417"/>
                  </a:lnTo>
                  <a:lnTo>
                    <a:pt x="2227415" y="255587"/>
                  </a:lnTo>
                  <a:lnTo>
                    <a:pt x="2227415" y="326707"/>
                  </a:lnTo>
                  <a:lnTo>
                    <a:pt x="2227415" y="416877"/>
                  </a:lnTo>
                  <a:lnTo>
                    <a:pt x="2462212" y="416877"/>
                  </a:lnTo>
                  <a:lnTo>
                    <a:pt x="2462212" y="326707"/>
                  </a:lnTo>
                  <a:lnTo>
                    <a:pt x="2334704" y="326707"/>
                  </a:lnTo>
                  <a:lnTo>
                    <a:pt x="2334704" y="255587"/>
                  </a:lnTo>
                  <a:lnTo>
                    <a:pt x="2455735" y="255587"/>
                  </a:lnTo>
                  <a:lnTo>
                    <a:pt x="2455735" y="165417"/>
                  </a:lnTo>
                  <a:lnTo>
                    <a:pt x="2334704" y="165417"/>
                  </a:lnTo>
                  <a:lnTo>
                    <a:pt x="2334704" y="96837"/>
                  </a:lnTo>
                  <a:lnTo>
                    <a:pt x="2462212" y="96837"/>
                  </a:lnTo>
                  <a:lnTo>
                    <a:pt x="2462212" y="5397"/>
                  </a:lnTo>
                  <a:close/>
                </a:path>
              </a:pathLst>
            </a:custGeom>
            <a:solidFill>
              <a:srgbClr val="00658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304032" y="4678679"/>
              <a:ext cx="1828800" cy="396239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3335635" y="4685596"/>
              <a:ext cx="1764664" cy="332740"/>
            </a:xfrm>
            <a:custGeom>
              <a:avLst/>
              <a:gdLst/>
              <a:ahLst/>
              <a:cxnLst/>
              <a:rect l="l" t="t" r="r" b="b"/>
              <a:pathLst>
                <a:path w="1764664" h="332739">
                  <a:moveTo>
                    <a:pt x="1632941" y="84832"/>
                  </a:moveTo>
                  <a:lnTo>
                    <a:pt x="1593372" y="92673"/>
                  </a:lnTo>
                  <a:lnTo>
                    <a:pt x="1561280" y="116197"/>
                  </a:lnTo>
                  <a:lnTo>
                    <a:pt x="1540017" y="154790"/>
                  </a:lnTo>
                  <a:lnTo>
                    <a:pt x="1532929" y="207838"/>
                  </a:lnTo>
                  <a:lnTo>
                    <a:pt x="1534750" y="235680"/>
                  </a:lnTo>
                  <a:lnTo>
                    <a:pt x="1549316" y="281612"/>
                  </a:lnTo>
                  <a:lnTo>
                    <a:pt x="1577360" y="314108"/>
                  </a:lnTo>
                  <a:lnTo>
                    <a:pt x="1612354" y="330572"/>
                  </a:lnTo>
                  <a:lnTo>
                    <a:pt x="1632049" y="332630"/>
                  </a:lnTo>
                  <a:lnTo>
                    <a:pt x="1642074" y="332009"/>
                  </a:lnTo>
                  <a:lnTo>
                    <a:pt x="1681448" y="317080"/>
                  </a:lnTo>
                  <a:lnTo>
                    <a:pt x="1706164" y="292446"/>
                  </a:lnTo>
                  <a:lnTo>
                    <a:pt x="1764431" y="292446"/>
                  </a:lnTo>
                  <a:lnTo>
                    <a:pt x="1764431" y="283070"/>
                  </a:lnTo>
                  <a:lnTo>
                    <a:pt x="1649907" y="283070"/>
                  </a:lnTo>
                  <a:lnTo>
                    <a:pt x="1637043" y="281535"/>
                  </a:lnTo>
                  <a:lnTo>
                    <a:pt x="1602901" y="248719"/>
                  </a:lnTo>
                  <a:lnTo>
                    <a:pt x="1596999" y="203596"/>
                  </a:lnTo>
                  <a:lnTo>
                    <a:pt x="1597941" y="187055"/>
                  </a:lnTo>
                  <a:lnTo>
                    <a:pt x="1612068" y="150576"/>
                  </a:lnTo>
                  <a:lnTo>
                    <a:pt x="1649462" y="132828"/>
                  </a:lnTo>
                  <a:lnTo>
                    <a:pt x="1764431" y="132828"/>
                  </a:lnTo>
                  <a:lnTo>
                    <a:pt x="1764431" y="117871"/>
                  </a:lnTo>
                  <a:lnTo>
                    <a:pt x="1701700" y="117871"/>
                  </a:lnTo>
                  <a:lnTo>
                    <a:pt x="1686519" y="103416"/>
                  </a:lnTo>
                  <a:lnTo>
                    <a:pt x="1669999" y="93091"/>
                  </a:lnTo>
                  <a:lnTo>
                    <a:pt x="1652140" y="86897"/>
                  </a:lnTo>
                  <a:lnTo>
                    <a:pt x="1632941" y="84832"/>
                  </a:lnTo>
                  <a:close/>
                </a:path>
                <a:path w="1764664" h="332739">
                  <a:moveTo>
                    <a:pt x="1764431" y="292446"/>
                  </a:moveTo>
                  <a:lnTo>
                    <a:pt x="1706164" y="292446"/>
                  </a:lnTo>
                  <a:lnTo>
                    <a:pt x="1706164" y="327272"/>
                  </a:lnTo>
                  <a:lnTo>
                    <a:pt x="1764431" y="327272"/>
                  </a:lnTo>
                  <a:lnTo>
                    <a:pt x="1764431" y="292446"/>
                  </a:lnTo>
                  <a:close/>
                </a:path>
                <a:path w="1764664" h="332739">
                  <a:moveTo>
                    <a:pt x="1764431" y="132828"/>
                  </a:moveTo>
                  <a:lnTo>
                    <a:pt x="1649462" y="132828"/>
                  </a:lnTo>
                  <a:lnTo>
                    <a:pt x="1660442" y="133951"/>
                  </a:lnTo>
                  <a:lnTo>
                    <a:pt x="1670390" y="137320"/>
                  </a:lnTo>
                  <a:lnTo>
                    <a:pt x="1698239" y="174491"/>
                  </a:lnTo>
                  <a:lnTo>
                    <a:pt x="1701923" y="209623"/>
                  </a:lnTo>
                  <a:lnTo>
                    <a:pt x="1700974" y="226792"/>
                  </a:lnTo>
                  <a:lnTo>
                    <a:pt x="1686742" y="264652"/>
                  </a:lnTo>
                  <a:lnTo>
                    <a:pt x="1649907" y="283070"/>
                  </a:lnTo>
                  <a:lnTo>
                    <a:pt x="1764431" y="283070"/>
                  </a:lnTo>
                  <a:lnTo>
                    <a:pt x="1764431" y="132828"/>
                  </a:lnTo>
                  <a:close/>
                </a:path>
                <a:path w="1764664" h="332739">
                  <a:moveTo>
                    <a:pt x="1764431" y="0"/>
                  </a:moveTo>
                  <a:lnTo>
                    <a:pt x="1701700" y="0"/>
                  </a:lnTo>
                  <a:lnTo>
                    <a:pt x="1701700" y="117871"/>
                  </a:lnTo>
                  <a:lnTo>
                    <a:pt x="1764431" y="117871"/>
                  </a:lnTo>
                  <a:lnTo>
                    <a:pt x="1764431" y="0"/>
                  </a:lnTo>
                  <a:close/>
                </a:path>
                <a:path w="1764664" h="332739">
                  <a:moveTo>
                    <a:pt x="672207" y="84832"/>
                  </a:moveTo>
                  <a:lnTo>
                    <a:pt x="629176" y="93175"/>
                  </a:lnTo>
                  <a:lnTo>
                    <a:pt x="594295" y="118206"/>
                  </a:lnTo>
                  <a:lnTo>
                    <a:pt x="571189" y="157971"/>
                  </a:lnTo>
                  <a:lnTo>
                    <a:pt x="563487" y="210516"/>
                  </a:lnTo>
                  <a:lnTo>
                    <a:pt x="564952" y="234124"/>
                  </a:lnTo>
                  <a:lnTo>
                    <a:pt x="576672" y="274977"/>
                  </a:lnTo>
                  <a:lnTo>
                    <a:pt x="603782" y="309901"/>
                  </a:lnTo>
                  <a:lnTo>
                    <a:pt x="649547" y="330105"/>
                  </a:lnTo>
                  <a:lnTo>
                    <a:pt x="678456" y="332630"/>
                  </a:lnTo>
                  <a:lnTo>
                    <a:pt x="697174" y="331507"/>
                  </a:lnTo>
                  <a:lnTo>
                    <a:pt x="743532" y="314659"/>
                  </a:lnTo>
                  <a:lnTo>
                    <a:pt x="770238" y="285749"/>
                  </a:lnTo>
                  <a:lnTo>
                    <a:pt x="679127" y="285749"/>
                  </a:lnTo>
                  <a:lnTo>
                    <a:pt x="668746" y="284780"/>
                  </a:lnTo>
                  <a:lnTo>
                    <a:pt x="636571" y="261702"/>
                  </a:lnTo>
                  <a:lnTo>
                    <a:pt x="627781" y="226813"/>
                  </a:lnTo>
                  <a:lnTo>
                    <a:pt x="784943" y="226813"/>
                  </a:lnTo>
                  <a:lnTo>
                    <a:pt x="783618" y="193082"/>
                  </a:lnTo>
                  <a:lnTo>
                    <a:pt x="782765" y="188415"/>
                  </a:lnTo>
                  <a:lnTo>
                    <a:pt x="628897" y="188415"/>
                  </a:lnTo>
                  <a:lnTo>
                    <a:pt x="629637" y="176248"/>
                  </a:lnTo>
                  <a:lnTo>
                    <a:pt x="649212" y="141241"/>
                  </a:lnTo>
                  <a:lnTo>
                    <a:pt x="676001" y="132828"/>
                  </a:lnTo>
                  <a:lnTo>
                    <a:pt x="764472" y="132828"/>
                  </a:lnTo>
                  <a:lnTo>
                    <a:pt x="755699" y="119768"/>
                  </a:lnTo>
                  <a:lnTo>
                    <a:pt x="739011" y="104483"/>
                  </a:lnTo>
                  <a:lnTo>
                    <a:pt x="719534" y="93565"/>
                  </a:lnTo>
                  <a:lnTo>
                    <a:pt x="697265" y="87015"/>
                  </a:lnTo>
                  <a:lnTo>
                    <a:pt x="672207" y="84832"/>
                  </a:lnTo>
                  <a:close/>
                </a:path>
                <a:path w="1764664" h="332739">
                  <a:moveTo>
                    <a:pt x="719087" y="251816"/>
                  </a:moveTo>
                  <a:lnTo>
                    <a:pt x="692688" y="283740"/>
                  </a:lnTo>
                  <a:lnTo>
                    <a:pt x="679127" y="285749"/>
                  </a:lnTo>
                  <a:lnTo>
                    <a:pt x="770238" y="285749"/>
                  </a:lnTo>
                  <a:lnTo>
                    <a:pt x="774695" y="278473"/>
                  </a:lnTo>
                  <a:lnTo>
                    <a:pt x="781594" y="262309"/>
                  </a:lnTo>
                  <a:lnTo>
                    <a:pt x="719087" y="251816"/>
                  </a:lnTo>
                  <a:close/>
                </a:path>
                <a:path w="1764664" h="332739">
                  <a:moveTo>
                    <a:pt x="764472" y="132828"/>
                  </a:moveTo>
                  <a:lnTo>
                    <a:pt x="676001" y="132828"/>
                  </a:lnTo>
                  <a:lnTo>
                    <a:pt x="685238" y="133714"/>
                  </a:lnTo>
                  <a:lnTo>
                    <a:pt x="693749" y="136372"/>
                  </a:lnTo>
                  <a:lnTo>
                    <a:pt x="721529" y="175614"/>
                  </a:lnTo>
                  <a:lnTo>
                    <a:pt x="722659" y="188415"/>
                  </a:lnTo>
                  <a:lnTo>
                    <a:pt x="782765" y="188415"/>
                  </a:lnTo>
                  <a:lnTo>
                    <a:pt x="778302" y="163998"/>
                  </a:lnTo>
                  <a:lnTo>
                    <a:pt x="768995" y="139560"/>
                  </a:lnTo>
                  <a:lnTo>
                    <a:pt x="764472" y="132828"/>
                  </a:lnTo>
                  <a:close/>
                </a:path>
                <a:path w="1764664" h="332739">
                  <a:moveTo>
                    <a:pt x="1325412" y="90189"/>
                  </a:moveTo>
                  <a:lnTo>
                    <a:pt x="1267147" y="90189"/>
                  </a:lnTo>
                  <a:lnTo>
                    <a:pt x="1267147" y="327272"/>
                  </a:lnTo>
                  <a:lnTo>
                    <a:pt x="1329877" y="327272"/>
                  </a:lnTo>
                  <a:lnTo>
                    <a:pt x="1329877" y="219892"/>
                  </a:lnTo>
                  <a:lnTo>
                    <a:pt x="1330177" y="201587"/>
                  </a:lnTo>
                  <a:lnTo>
                    <a:pt x="1337586" y="158417"/>
                  </a:lnTo>
                  <a:lnTo>
                    <a:pt x="1373731" y="133386"/>
                  </a:lnTo>
                  <a:lnTo>
                    <a:pt x="1381669" y="132828"/>
                  </a:lnTo>
                  <a:lnTo>
                    <a:pt x="1478370" y="132828"/>
                  </a:lnTo>
                  <a:lnTo>
                    <a:pt x="1477720" y="130568"/>
                  </a:lnTo>
                  <a:lnTo>
                    <a:pt x="1475480" y="125014"/>
                  </a:lnTo>
                  <a:lnTo>
                    <a:pt x="1325412" y="125014"/>
                  </a:lnTo>
                  <a:lnTo>
                    <a:pt x="1325412" y="90189"/>
                  </a:lnTo>
                  <a:close/>
                </a:path>
                <a:path w="1764664" h="332739">
                  <a:moveTo>
                    <a:pt x="1478370" y="132828"/>
                  </a:moveTo>
                  <a:lnTo>
                    <a:pt x="1390153" y="132828"/>
                  </a:lnTo>
                  <a:lnTo>
                    <a:pt x="1397408" y="134912"/>
                  </a:lnTo>
                  <a:lnTo>
                    <a:pt x="1409463" y="143247"/>
                  </a:lnTo>
                  <a:lnTo>
                    <a:pt x="1420263" y="188771"/>
                  </a:lnTo>
                  <a:lnTo>
                    <a:pt x="1420514" y="327272"/>
                  </a:lnTo>
                  <a:lnTo>
                    <a:pt x="1483245" y="327272"/>
                  </a:lnTo>
                  <a:lnTo>
                    <a:pt x="1483152" y="174352"/>
                  </a:lnTo>
                  <a:lnTo>
                    <a:pt x="1479784" y="137740"/>
                  </a:lnTo>
                  <a:lnTo>
                    <a:pt x="1478370" y="132828"/>
                  </a:lnTo>
                  <a:close/>
                </a:path>
                <a:path w="1764664" h="332739">
                  <a:moveTo>
                    <a:pt x="1403548" y="84832"/>
                  </a:moveTo>
                  <a:lnTo>
                    <a:pt x="1381000" y="87343"/>
                  </a:lnTo>
                  <a:lnTo>
                    <a:pt x="1360462" y="94877"/>
                  </a:lnTo>
                  <a:lnTo>
                    <a:pt x="1341933" y="107434"/>
                  </a:lnTo>
                  <a:lnTo>
                    <a:pt x="1325412" y="125014"/>
                  </a:lnTo>
                  <a:lnTo>
                    <a:pt x="1475480" y="125014"/>
                  </a:lnTo>
                  <a:lnTo>
                    <a:pt x="1449570" y="96307"/>
                  </a:lnTo>
                  <a:lnTo>
                    <a:pt x="1403548" y="84832"/>
                  </a:lnTo>
                  <a:close/>
                </a:path>
                <a:path w="1764664" h="332739">
                  <a:moveTo>
                    <a:pt x="1205904" y="0"/>
                  </a:moveTo>
                  <a:lnTo>
                    <a:pt x="963240" y="0"/>
                  </a:lnTo>
                  <a:lnTo>
                    <a:pt x="963240" y="327272"/>
                  </a:lnTo>
                  <a:lnTo>
                    <a:pt x="1212155" y="327272"/>
                  </a:lnTo>
                  <a:lnTo>
                    <a:pt x="1212155" y="272131"/>
                  </a:lnTo>
                  <a:lnTo>
                    <a:pt x="1029319" y="272131"/>
                  </a:lnTo>
                  <a:lnTo>
                    <a:pt x="1029319" y="183057"/>
                  </a:lnTo>
                  <a:lnTo>
                    <a:pt x="1193626" y="183057"/>
                  </a:lnTo>
                  <a:lnTo>
                    <a:pt x="1193626" y="127916"/>
                  </a:lnTo>
                  <a:lnTo>
                    <a:pt x="1029319" y="127916"/>
                  </a:lnTo>
                  <a:lnTo>
                    <a:pt x="1029319" y="55363"/>
                  </a:lnTo>
                  <a:lnTo>
                    <a:pt x="1205904" y="55363"/>
                  </a:lnTo>
                  <a:lnTo>
                    <a:pt x="1205904" y="0"/>
                  </a:lnTo>
                  <a:close/>
                </a:path>
                <a:path w="1764664" h="332739">
                  <a:moveTo>
                    <a:pt x="364901" y="0"/>
                  </a:moveTo>
                  <a:lnTo>
                    <a:pt x="302169" y="0"/>
                  </a:lnTo>
                  <a:lnTo>
                    <a:pt x="302169" y="327272"/>
                  </a:lnTo>
                  <a:lnTo>
                    <a:pt x="364901" y="327272"/>
                  </a:lnTo>
                  <a:lnTo>
                    <a:pt x="364901" y="208507"/>
                  </a:lnTo>
                  <a:lnTo>
                    <a:pt x="365257" y="194464"/>
                  </a:lnTo>
                  <a:lnTo>
                    <a:pt x="373851" y="156136"/>
                  </a:lnTo>
                  <a:lnTo>
                    <a:pt x="408865" y="133302"/>
                  </a:lnTo>
                  <a:lnTo>
                    <a:pt x="416469" y="132828"/>
                  </a:lnTo>
                  <a:lnTo>
                    <a:pt x="512526" y="132828"/>
                  </a:lnTo>
                  <a:lnTo>
                    <a:pt x="510176" y="126578"/>
                  </a:lnTo>
                  <a:lnTo>
                    <a:pt x="507064" y="120327"/>
                  </a:lnTo>
                  <a:lnTo>
                    <a:pt x="364901" y="120327"/>
                  </a:lnTo>
                  <a:lnTo>
                    <a:pt x="364901" y="0"/>
                  </a:lnTo>
                  <a:close/>
                </a:path>
                <a:path w="1764664" h="332739">
                  <a:moveTo>
                    <a:pt x="512526" y="132828"/>
                  </a:moveTo>
                  <a:lnTo>
                    <a:pt x="425549" y="132828"/>
                  </a:lnTo>
                  <a:lnTo>
                    <a:pt x="433101" y="134800"/>
                  </a:lnTo>
                  <a:lnTo>
                    <a:pt x="445156" y="142688"/>
                  </a:lnTo>
                  <a:lnTo>
                    <a:pt x="455090" y="185095"/>
                  </a:lnTo>
                  <a:lnTo>
                    <a:pt x="455314" y="327272"/>
                  </a:lnTo>
                  <a:lnTo>
                    <a:pt x="518045" y="327272"/>
                  </a:lnTo>
                  <a:lnTo>
                    <a:pt x="517965" y="182248"/>
                  </a:lnTo>
                  <a:lnTo>
                    <a:pt x="514808" y="141088"/>
                  </a:lnTo>
                  <a:lnTo>
                    <a:pt x="512841" y="133665"/>
                  </a:lnTo>
                  <a:lnTo>
                    <a:pt x="512526" y="132828"/>
                  </a:lnTo>
                  <a:close/>
                </a:path>
                <a:path w="1764664" h="332739">
                  <a:moveTo>
                    <a:pt x="437455" y="84832"/>
                  </a:moveTo>
                  <a:lnTo>
                    <a:pt x="417098" y="87050"/>
                  </a:lnTo>
                  <a:lnTo>
                    <a:pt x="398219" y="93705"/>
                  </a:lnTo>
                  <a:lnTo>
                    <a:pt x="380821" y="104798"/>
                  </a:lnTo>
                  <a:lnTo>
                    <a:pt x="364901" y="120327"/>
                  </a:lnTo>
                  <a:lnTo>
                    <a:pt x="507064" y="120327"/>
                  </a:lnTo>
                  <a:lnTo>
                    <a:pt x="476523" y="92868"/>
                  </a:lnTo>
                  <a:lnTo>
                    <a:pt x="437455" y="84832"/>
                  </a:lnTo>
                  <a:close/>
                </a:path>
                <a:path w="1764664" h="332739">
                  <a:moveTo>
                    <a:pt x="163189" y="55363"/>
                  </a:moveTo>
                  <a:lnTo>
                    <a:pt x="97110" y="55363"/>
                  </a:lnTo>
                  <a:lnTo>
                    <a:pt x="97110" y="327272"/>
                  </a:lnTo>
                  <a:lnTo>
                    <a:pt x="163189" y="327272"/>
                  </a:lnTo>
                  <a:lnTo>
                    <a:pt x="163189" y="55363"/>
                  </a:lnTo>
                  <a:close/>
                </a:path>
                <a:path w="1764664" h="332739">
                  <a:moveTo>
                    <a:pt x="260076" y="0"/>
                  </a:moveTo>
                  <a:lnTo>
                    <a:pt x="0" y="0"/>
                  </a:lnTo>
                  <a:lnTo>
                    <a:pt x="0" y="55363"/>
                  </a:lnTo>
                  <a:lnTo>
                    <a:pt x="260076" y="55363"/>
                  </a:lnTo>
                  <a:lnTo>
                    <a:pt x="26007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335635" y="4685596"/>
              <a:ext cx="1764664" cy="332740"/>
            </a:xfrm>
            <a:custGeom>
              <a:avLst/>
              <a:gdLst/>
              <a:ahLst/>
              <a:cxnLst/>
              <a:rect l="l" t="t" r="r" b="b"/>
              <a:pathLst>
                <a:path w="1764664" h="332739">
                  <a:moveTo>
                    <a:pt x="1403548" y="84832"/>
                  </a:moveTo>
                  <a:lnTo>
                    <a:pt x="1441499" y="92310"/>
                  </a:lnTo>
                  <a:lnTo>
                    <a:pt x="1471581" y="117397"/>
                  </a:lnTo>
                  <a:lnTo>
                    <a:pt x="1482380" y="155655"/>
                  </a:lnTo>
                  <a:lnTo>
                    <a:pt x="1483246" y="179933"/>
                  </a:lnTo>
                  <a:lnTo>
                    <a:pt x="1483246" y="327273"/>
                  </a:lnTo>
                  <a:lnTo>
                    <a:pt x="1420514" y="327273"/>
                  </a:lnTo>
                  <a:lnTo>
                    <a:pt x="1420514" y="206275"/>
                  </a:lnTo>
                  <a:lnTo>
                    <a:pt x="1420263" y="188772"/>
                  </a:lnTo>
                  <a:lnTo>
                    <a:pt x="1413818" y="149088"/>
                  </a:lnTo>
                  <a:lnTo>
                    <a:pt x="1390154" y="132829"/>
                  </a:lnTo>
                  <a:lnTo>
                    <a:pt x="1381670" y="132829"/>
                  </a:lnTo>
                  <a:lnTo>
                    <a:pt x="1341515" y="152139"/>
                  </a:lnTo>
                  <a:lnTo>
                    <a:pt x="1330178" y="201587"/>
                  </a:lnTo>
                  <a:lnTo>
                    <a:pt x="1329878" y="219893"/>
                  </a:lnTo>
                  <a:lnTo>
                    <a:pt x="1329878" y="327273"/>
                  </a:lnTo>
                  <a:lnTo>
                    <a:pt x="1267147" y="327273"/>
                  </a:lnTo>
                  <a:lnTo>
                    <a:pt x="1267147" y="90189"/>
                  </a:lnTo>
                  <a:lnTo>
                    <a:pt x="1325413" y="90189"/>
                  </a:lnTo>
                  <a:lnTo>
                    <a:pt x="1325413" y="125015"/>
                  </a:lnTo>
                  <a:lnTo>
                    <a:pt x="1341933" y="107435"/>
                  </a:lnTo>
                  <a:lnTo>
                    <a:pt x="1360462" y="94877"/>
                  </a:lnTo>
                  <a:lnTo>
                    <a:pt x="1381001" y="87343"/>
                  </a:lnTo>
                  <a:lnTo>
                    <a:pt x="1403548" y="84832"/>
                  </a:lnTo>
                  <a:close/>
                </a:path>
                <a:path w="1764664" h="332739">
                  <a:moveTo>
                    <a:pt x="672207" y="84832"/>
                  </a:moveTo>
                  <a:lnTo>
                    <a:pt x="719534" y="93566"/>
                  </a:lnTo>
                  <a:lnTo>
                    <a:pt x="755699" y="119769"/>
                  </a:lnTo>
                  <a:lnTo>
                    <a:pt x="778302" y="163999"/>
                  </a:lnTo>
                  <a:lnTo>
                    <a:pt x="784944" y="226814"/>
                  </a:lnTo>
                  <a:lnTo>
                    <a:pt x="627781" y="226814"/>
                  </a:lnTo>
                  <a:lnTo>
                    <a:pt x="628981" y="239992"/>
                  </a:lnTo>
                  <a:lnTo>
                    <a:pt x="650664" y="277022"/>
                  </a:lnTo>
                  <a:lnTo>
                    <a:pt x="679127" y="285749"/>
                  </a:lnTo>
                  <a:lnTo>
                    <a:pt x="686201" y="285247"/>
                  </a:lnTo>
                  <a:lnTo>
                    <a:pt x="716213" y="260132"/>
                  </a:lnTo>
                  <a:lnTo>
                    <a:pt x="719087" y="251817"/>
                  </a:lnTo>
                  <a:lnTo>
                    <a:pt x="781595" y="262309"/>
                  </a:lnTo>
                  <a:lnTo>
                    <a:pt x="755664" y="304648"/>
                  </a:lnTo>
                  <a:lnTo>
                    <a:pt x="714260" y="328138"/>
                  </a:lnTo>
                  <a:lnTo>
                    <a:pt x="678457" y="332630"/>
                  </a:lnTo>
                  <a:lnTo>
                    <a:pt x="649547" y="330105"/>
                  </a:lnTo>
                  <a:lnTo>
                    <a:pt x="603783" y="309902"/>
                  </a:lnTo>
                  <a:lnTo>
                    <a:pt x="576673" y="274978"/>
                  </a:lnTo>
                  <a:lnTo>
                    <a:pt x="564953" y="234125"/>
                  </a:lnTo>
                  <a:lnTo>
                    <a:pt x="563488" y="210517"/>
                  </a:lnTo>
                  <a:lnTo>
                    <a:pt x="565413" y="182646"/>
                  </a:lnTo>
                  <a:lnTo>
                    <a:pt x="580817" y="136491"/>
                  </a:lnTo>
                  <a:lnTo>
                    <a:pt x="610717" y="103605"/>
                  </a:lnTo>
                  <a:lnTo>
                    <a:pt x="649673" y="86917"/>
                  </a:lnTo>
                  <a:lnTo>
                    <a:pt x="672207" y="84832"/>
                  </a:lnTo>
                  <a:close/>
                </a:path>
                <a:path w="1764664" h="332739">
                  <a:moveTo>
                    <a:pt x="1701700" y="0"/>
                  </a:moveTo>
                  <a:lnTo>
                    <a:pt x="1764432" y="0"/>
                  </a:lnTo>
                  <a:lnTo>
                    <a:pt x="1764432" y="327273"/>
                  </a:lnTo>
                  <a:lnTo>
                    <a:pt x="1706165" y="327273"/>
                  </a:lnTo>
                  <a:lnTo>
                    <a:pt x="1706165" y="292447"/>
                  </a:lnTo>
                  <a:lnTo>
                    <a:pt x="1698582" y="301955"/>
                  </a:lnTo>
                  <a:lnTo>
                    <a:pt x="1661998" y="327042"/>
                  </a:lnTo>
                  <a:lnTo>
                    <a:pt x="1632048" y="332630"/>
                  </a:lnTo>
                  <a:lnTo>
                    <a:pt x="1612354" y="330572"/>
                  </a:lnTo>
                  <a:lnTo>
                    <a:pt x="1577361" y="314108"/>
                  </a:lnTo>
                  <a:lnTo>
                    <a:pt x="1549317" y="281613"/>
                  </a:lnTo>
                  <a:lnTo>
                    <a:pt x="1534750" y="235680"/>
                  </a:lnTo>
                  <a:lnTo>
                    <a:pt x="1532930" y="207838"/>
                  </a:lnTo>
                  <a:lnTo>
                    <a:pt x="1534702" y="179507"/>
                  </a:lnTo>
                  <a:lnTo>
                    <a:pt x="1548877" y="133687"/>
                  </a:lnTo>
                  <a:lnTo>
                    <a:pt x="1576392" y="102475"/>
                  </a:lnTo>
                  <a:lnTo>
                    <a:pt x="1612222" y="86792"/>
                  </a:lnTo>
                  <a:lnTo>
                    <a:pt x="1632942" y="84832"/>
                  </a:lnTo>
                  <a:lnTo>
                    <a:pt x="1652141" y="86897"/>
                  </a:lnTo>
                  <a:lnTo>
                    <a:pt x="1670000" y="93091"/>
                  </a:lnTo>
                  <a:lnTo>
                    <a:pt x="1686520" y="103416"/>
                  </a:lnTo>
                  <a:lnTo>
                    <a:pt x="1701700" y="117871"/>
                  </a:lnTo>
                  <a:lnTo>
                    <a:pt x="1701700" y="0"/>
                  </a:lnTo>
                  <a:close/>
                </a:path>
                <a:path w="1764664" h="332739">
                  <a:moveTo>
                    <a:pt x="963240" y="0"/>
                  </a:moveTo>
                  <a:lnTo>
                    <a:pt x="1205904" y="0"/>
                  </a:lnTo>
                  <a:lnTo>
                    <a:pt x="1205904" y="55363"/>
                  </a:lnTo>
                  <a:lnTo>
                    <a:pt x="1029320" y="55363"/>
                  </a:lnTo>
                  <a:lnTo>
                    <a:pt x="1029320" y="127917"/>
                  </a:lnTo>
                  <a:lnTo>
                    <a:pt x="1193626" y="127917"/>
                  </a:lnTo>
                  <a:lnTo>
                    <a:pt x="1193626" y="183058"/>
                  </a:lnTo>
                  <a:lnTo>
                    <a:pt x="1029320" y="183058"/>
                  </a:lnTo>
                  <a:lnTo>
                    <a:pt x="1029320" y="272132"/>
                  </a:lnTo>
                  <a:lnTo>
                    <a:pt x="1212155" y="272132"/>
                  </a:lnTo>
                  <a:lnTo>
                    <a:pt x="1212155" y="327273"/>
                  </a:lnTo>
                  <a:lnTo>
                    <a:pt x="963240" y="327273"/>
                  </a:lnTo>
                  <a:lnTo>
                    <a:pt x="963240" y="0"/>
                  </a:lnTo>
                  <a:close/>
                </a:path>
                <a:path w="1764664" h="332739">
                  <a:moveTo>
                    <a:pt x="302170" y="0"/>
                  </a:moveTo>
                  <a:lnTo>
                    <a:pt x="364901" y="0"/>
                  </a:lnTo>
                  <a:lnTo>
                    <a:pt x="364901" y="120327"/>
                  </a:lnTo>
                  <a:lnTo>
                    <a:pt x="380821" y="104798"/>
                  </a:lnTo>
                  <a:lnTo>
                    <a:pt x="398220" y="93705"/>
                  </a:lnTo>
                  <a:lnTo>
                    <a:pt x="417098" y="87050"/>
                  </a:lnTo>
                  <a:lnTo>
                    <a:pt x="437455" y="84832"/>
                  </a:lnTo>
                  <a:lnTo>
                    <a:pt x="448017" y="85334"/>
                  </a:lnTo>
                  <a:lnTo>
                    <a:pt x="484692" y="97166"/>
                  </a:lnTo>
                  <a:lnTo>
                    <a:pt x="510176" y="126578"/>
                  </a:lnTo>
                  <a:lnTo>
                    <a:pt x="517843" y="173277"/>
                  </a:lnTo>
                  <a:lnTo>
                    <a:pt x="518045" y="188193"/>
                  </a:lnTo>
                  <a:lnTo>
                    <a:pt x="518045" y="327273"/>
                  </a:lnTo>
                  <a:lnTo>
                    <a:pt x="455314" y="327273"/>
                  </a:lnTo>
                  <a:lnTo>
                    <a:pt x="455314" y="202034"/>
                  </a:lnTo>
                  <a:lnTo>
                    <a:pt x="455091" y="185095"/>
                  </a:lnTo>
                  <a:lnTo>
                    <a:pt x="445157" y="142688"/>
                  </a:lnTo>
                  <a:lnTo>
                    <a:pt x="425549" y="132829"/>
                  </a:lnTo>
                  <a:lnTo>
                    <a:pt x="416470" y="132829"/>
                  </a:lnTo>
                  <a:lnTo>
                    <a:pt x="377933" y="149935"/>
                  </a:lnTo>
                  <a:lnTo>
                    <a:pt x="365257" y="194464"/>
                  </a:lnTo>
                  <a:lnTo>
                    <a:pt x="364901" y="208508"/>
                  </a:lnTo>
                  <a:lnTo>
                    <a:pt x="364901" y="327273"/>
                  </a:lnTo>
                  <a:lnTo>
                    <a:pt x="302170" y="327273"/>
                  </a:lnTo>
                  <a:lnTo>
                    <a:pt x="302170" y="0"/>
                  </a:lnTo>
                  <a:close/>
                </a:path>
                <a:path w="1764664" h="332739">
                  <a:moveTo>
                    <a:pt x="0" y="0"/>
                  </a:moveTo>
                  <a:lnTo>
                    <a:pt x="260077" y="0"/>
                  </a:lnTo>
                  <a:lnTo>
                    <a:pt x="260077" y="55363"/>
                  </a:lnTo>
                  <a:lnTo>
                    <a:pt x="163190" y="55363"/>
                  </a:lnTo>
                  <a:lnTo>
                    <a:pt x="163190" y="327273"/>
                  </a:lnTo>
                  <a:lnTo>
                    <a:pt x="97110" y="327273"/>
                  </a:lnTo>
                  <a:lnTo>
                    <a:pt x="97110" y="55363"/>
                  </a:lnTo>
                  <a:lnTo>
                    <a:pt x="0" y="55363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41BBD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-25" dirty="0"/>
              <a:t>22</a:t>
            </a:fld>
            <a:endParaRPr spc="-25" dirty="0"/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©</a:t>
            </a:r>
            <a:r>
              <a:rPr spc="-20" dirty="0"/>
              <a:t> </a:t>
            </a:r>
            <a:r>
              <a:rPr spc="-10" dirty="0"/>
              <a:t>I-</a:t>
            </a:r>
            <a:r>
              <a:rPr dirty="0"/>
              <a:t>Station</a:t>
            </a:r>
            <a:r>
              <a:rPr spc="-15" dirty="0"/>
              <a:t> </a:t>
            </a:r>
            <a:r>
              <a:rPr dirty="0"/>
              <a:t>Solutions</a:t>
            </a:r>
            <a:r>
              <a:rPr spc="-10" dirty="0"/>
              <a:t> </a:t>
            </a:r>
            <a:r>
              <a:rPr dirty="0"/>
              <a:t>Sdn</a:t>
            </a:r>
            <a:r>
              <a:rPr spc="-15" dirty="0"/>
              <a:t> </a:t>
            </a:r>
            <a:r>
              <a:rPr spc="-25" dirty="0"/>
              <a:t>Bhd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8186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MFRS</a:t>
            </a:r>
            <a:r>
              <a:rPr spc="-70" dirty="0"/>
              <a:t> </a:t>
            </a:r>
            <a:r>
              <a:rPr spc="-25" dirty="0"/>
              <a:t>136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-25" dirty="0"/>
              <a:t>3</a:t>
            </a:fld>
            <a:endParaRPr spc="-2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©</a:t>
            </a:r>
            <a:r>
              <a:rPr spc="-20" dirty="0"/>
              <a:t> </a:t>
            </a:r>
            <a:r>
              <a:rPr spc="-10" dirty="0"/>
              <a:t>I-</a:t>
            </a:r>
            <a:r>
              <a:rPr dirty="0"/>
              <a:t>Station</a:t>
            </a:r>
            <a:r>
              <a:rPr spc="-15" dirty="0"/>
              <a:t> </a:t>
            </a:r>
            <a:r>
              <a:rPr dirty="0"/>
              <a:t>Solutions</a:t>
            </a:r>
            <a:r>
              <a:rPr spc="-10" dirty="0"/>
              <a:t> </a:t>
            </a:r>
            <a:r>
              <a:rPr dirty="0"/>
              <a:t>Sdn</a:t>
            </a:r>
            <a:r>
              <a:rPr spc="-15" dirty="0"/>
              <a:t> </a:t>
            </a:r>
            <a:r>
              <a:rPr spc="-25" dirty="0"/>
              <a:t>Bhd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9054" rIns="0" bIns="0" rtlCol="0">
            <a:spAutoFit/>
          </a:bodyPr>
          <a:lstStyle/>
          <a:p>
            <a:pPr marL="267970" indent="-255270">
              <a:lnSpc>
                <a:spcPct val="100000"/>
              </a:lnSpc>
              <a:spcBef>
                <a:spcPts val="464"/>
              </a:spcBef>
              <a:buClr>
                <a:srgbClr val="E66C7D"/>
              </a:buClr>
              <a:buFont typeface="Georgia"/>
              <a:buChar char="•"/>
              <a:tabLst>
                <a:tab pos="267970" algn="l"/>
              </a:tabLst>
            </a:pPr>
            <a:r>
              <a:rPr dirty="0"/>
              <a:t>MFRS</a:t>
            </a:r>
            <a:r>
              <a:rPr spc="-60" dirty="0"/>
              <a:t> </a:t>
            </a:r>
            <a:r>
              <a:rPr dirty="0"/>
              <a:t>136</a:t>
            </a:r>
            <a:r>
              <a:rPr spc="-55" dirty="0"/>
              <a:t> </a:t>
            </a:r>
            <a:r>
              <a:rPr dirty="0"/>
              <a:t>applies</a:t>
            </a:r>
            <a:r>
              <a:rPr spc="-55" dirty="0"/>
              <a:t> </a:t>
            </a:r>
            <a:r>
              <a:rPr dirty="0"/>
              <a:t>to</a:t>
            </a:r>
            <a:r>
              <a:rPr spc="-55" dirty="0"/>
              <a:t> </a:t>
            </a:r>
            <a:r>
              <a:rPr dirty="0"/>
              <a:t>(among</a:t>
            </a:r>
            <a:r>
              <a:rPr spc="-55" dirty="0"/>
              <a:t> </a:t>
            </a:r>
            <a:r>
              <a:rPr dirty="0"/>
              <a:t>other</a:t>
            </a:r>
            <a:r>
              <a:rPr spc="-55" dirty="0"/>
              <a:t> </a:t>
            </a:r>
            <a:r>
              <a:rPr spc="-10" dirty="0"/>
              <a:t>assets):</a:t>
            </a:r>
          </a:p>
          <a:p>
            <a:pPr marL="313690">
              <a:lnSpc>
                <a:spcPct val="100000"/>
              </a:lnSpc>
              <a:spcBef>
                <a:spcPts val="300"/>
              </a:spcBef>
              <a:tabLst>
                <a:tab pos="560705" algn="l"/>
              </a:tabLst>
            </a:pPr>
            <a:r>
              <a:rPr sz="2000" spc="-50" dirty="0">
                <a:solidFill>
                  <a:srgbClr val="60B5CC"/>
                </a:solidFill>
                <a:latin typeface="Georgia"/>
                <a:cs typeface="Georgia"/>
              </a:rPr>
              <a:t>▫</a:t>
            </a:r>
            <a:r>
              <a:rPr sz="2000" dirty="0">
                <a:solidFill>
                  <a:srgbClr val="60B5CC"/>
                </a:solidFill>
                <a:latin typeface="Georgia"/>
                <a:cs typeface="Georgia"/>
              </a:rPr>
              <a:t>	</a:t>
            </a:r>
            <a:r>
              <a:rPr sz="2000" spc="-20" dirty="0">
                <a:solidFill>
                  <a:srgbClr val="246172"/>
                </a:solidFill>
              </a:rPr>
              <a:t>land</a:t>
            </a:r>
            <a:endParaRPr sz="2000">
              <a:latin typeface="Georgia"/>
              <a:cs typeface="Georgia"/>
            </a:endParaRPr>
          </a:p>
          <a:p>
            <a:pPr marL="313690">
              <a:lnSpc>
                <a:spcPct val="100000"/>
              </a:lnSpc>
              <a:spcBef>
                <a:spcPts val="315"/>
              </a:spcBef>
              <a:tabLst>
                <a:tab pos="560705" algn="l"/>
              </a:tabLst>
            </a:pPr>
            <a:r>
              <a:rPr sz="2000" spc="-50" dirty="0">
                <a:solidFill>
                  <a:srgbClr val="60B5CC"/>
                </a:solidFill>
                <a:latin typeface="Georgia"/>
                <a:cs typeface="Georgia"/>
              </a:rPr>
              <a:t>▫</a:t>
            </a:r>
            <a:r>
              <a:rPr sz="2000" dirty="0">
                <a:solidFill>
                  <a:srgbClr val="60B5CC"/>
                </a:solidFill>
                <a:latin typeface="Georgia"/>
                <a:cs typeface="Georgia"/>
              </a:rPr>
              <a:t>	</a:t>
            </a:r>
            <a:r>
              <a:rPr sz="2000" spc="-10" dirty="0">
                <a:solidFill>
                  <a:srgbClr val="246172"/>
                </a:solidFill>
              </a:rPr>
              <a:t>buildings</a:t>
            </a:r>
            <a:endParaRPr sz="2000">
              <a:latin typeface="Georgia"/>
              <a:cs typeface="Georgia"/>
            </a:endParaRPr>
          </a:p>
          <a:p>
            <a:pPr marL="313690">
              <a:lnSpc>
                <a:spcPct val="100000"/>
              </a:lnSpc>
              <a:spcBef>
                <a:spcPts val="285"/>
              </a:spcBef>
              <a:tabLst>
                <a:tab pos="560705" algn="l"/>
              </a:tabLst>
            </a:pPr>
            <a:r>
              <a:rPr sz="2000" spc="-50" dirty="0">
                <a:solidFill>
                  <a:srgbClr val="60B5CC"/>
                </a:solidFill>
                <a:latin typeface="Georgia"/>
                <a:cs typeface="Georgia"/>
              </a:rPr>
              <a:t>▫</a:t>
            </a:r>
            <a:r>
              <a:rPr sz="2000" dirty="0">
                <a:solidFill>
                  <a:srgbClr val="60B5CC"/>
                </a:solidFill>
                <a:latin typeface="Georgia"/>
                <a:cs typeface="Georgia"/>
              </a:rPr>
              <a:t>	</a:t>
            </a:r>
            <a:r>
              <a:rPr sz="2000" dirty="0">
                <a:solidFill>
                  <a:srgbClr val="246172"/>
                </a:solidFill>
              </a:rPr>
              <a:t>machinery</a:t>
            </a:r>
            <a:r>
              <a:rPr sz="2000" spc="-65" dirty="0">
                <a:solidFill>
                  <a:srgbClr val="246172"/>
                </a:solidFill>
              </a:rPr>
              <a:t> </a:t>
            </a:r>
            <a:r>
              <a:rPr sz="2000" dirty="0">
                <a:solidFill>
                  <a:srgbClr val="246172"/>
                </a:solidFill>
              </a:rPr>
              <a:t>and</a:t>
            </a:r>
            <a:r>
              <a:rPr sz="2000" spc="-65" dirty="0">
                <a:solidFill>
                  <a:srgbClr val="246172"/>
                </a:solidFill>
              </a:rPr>
              <a:t> </a:t>
            </a:r>
            <a:r>
              <a:rPr sz="2000" spc="-10" dirty="0">
                <a:solidFill>
                  <a:srgbClr val="246172"/>
                </a:solidFill>
              </a:rPr>
              <a:t>equipment</a:t>
            </a:r>
            <a:endParaRPr sz="2000">
              <a:latin typeface="Georgia"/>
              <a:cs typeface="Georgia"/>
            </a:endParaRPr>
          </a:p>
          <a:p>
            <a:pPr marL="313690">
              <a:lnSpc>
                <a:spcPct val="100000"/>
              </a:lnSpc>
              <a:spcBef>
                <a:spcPts val="315"/>
              </a:spcBef>
              <a:tabLst>
                <a:tab pos="560705" algn="l"/>
              </a:tabLst>
            </a:pPr>
            <a:r>
              <a:rPr sz="2000" spc="-50" dirty="0">
                <a:solidFill>
                  <a:srgbClr val="60B5CC"/>
                </a:solidFill>
                <a:latin typeface="Georgia"/>
                <a:cs typeface="Georgia"/>
              </a:rPr>
              <a:t>▫</a:t>
            </a:r>
            <a:r>
              <a:rPr sz="2000" dirty="0">
                <a:solidFill>
                  <a:srgbClr val="60B5CC"/>
                </a:solidFill>
                <a:latin typeface="Georgia"/>
                <a:cs typeface="Georgia"/>
              </a:rPr>
              <a:t>	</a:t>
            </a:r>
            <a:r>
              <a:rPr sz="2000" dirty="0">
                <a:solidFill>
                  <a:srgbClr val="246172"/>
                </a:solidFill>
              </a:rPr>
              <a:t>investment</a:t>
            </a:r>
            <a:r>
              <a:rPr sz="2000" spc="-60" dirty="0">
                <a:solidFill>
                  <a:srgbClr val="246172"/>
                </a:solidFill>
              </a:rPr>
              <a:t> </a:t>
            </a:r>
            <a:r>
              <a:rPr sz="2000" dirty="0">
                <a:solidFill>
                  <a:srgbClr val="246172"/>
                </a:solidFill>
              </a:rPr>
              <a:t>property</a:t>
            </a:r>
            <a:r>
              <a:rPr sz="2000" spc="-55" dirty="0">
                <a:solidFill>
                  <a:srgbClr val="246172"/>
                </a:solidFill>
              </a:rPr>
              <a:t> </a:t>
            </a:r>
            <a:r>
              <a:rPr sz="2000" dirty="0">
                <a:solidFill>
                  <a:srgbClr val="246172"/>
                </a:solidFill>
              </a:rPr>
              <a:t>carried</a:t>
            </a:r>
            <a:r>
              <a:rPr sz="2000" spc="-55" dirty="0">
                <a:solidFill>
                  <a:srgbClr val="246172"/>
                </a:solidFill>
              </a:rPr>
              <a:t> </a:t>
            </a:r>
            <a:r>
              <a:rPr sz="2000" dirty="0">
                <a:solidFill>
                  <a:srgbClr val="246172"/>
                </a:solidFill>
              </a:rPr>
              <a:t>at</a:t>
            </a:r>
            <a:r>
              <a:rPr sz="2000" spc="-60" dirty="0">
                <a:solidFill>
                  <a:srgbClr val="246172"/>
                </a:solidFill>
              </a:rPr>
              <a:t> </a:t>
            </a:r>
            <a:r>
              <a:rPr sz="2000" spc="-20" dirty="0">
                <a:solidFill>
                  <a:srgbClr val="246172"/>
                </a:solidFill>
              </a:rPr>
              <a:t>cost</a:t>
            </a:r>
            <a:endParaRPr sz="2000">
              <a:latin typeface="Georgia"/>
              <a:cs typeface="Georgia"/>
            </a:endParaRPr>
          </a:p>
          <a:p>
            <a:pPr marL="313690">
              <a:lnSpc>
                <a:spcPct val="100000"/>
              </a:lnSpc>
              <a:spcBef>
                <a:spcPts val="285"/>
              </a:spcBef>
              <a:tabLst>
                <a:tab pos="560705" algn="l"/>
              </a:tabLst>
            </a:pPr>
            <a:r>
              <a:rPr sz="2000" spc="-50" dirty="0">
                <a:solidFill>
                  <a:srgbClr val="60B5CC"/>
                </a:solidFill>
                <a:latin typeface="Georgia"/>
                <a:cs typeface="Georgia"/>
              </a:rPr>
              <a:t>▫</a:t>
            </a:r>
            <a:r>
              <a:rPr sz="2000" dirty="0">
                <a:solidFill>
                  <a:srgbClr val="60B5CC"/>
                </a:solidFill>
                <a:latin typeface="Georgia"/>
                <a:cs typeface="Georgia"/>
              </a:rPr>
              <a:t>	</a:t>
            </a:r>
            <a:r>
              <a:rPr sz="2000" dirty="0">
                <a:solidFill>
                  <a:srgbClr val="246172"/>
                </a:solidFill>
              </a:rPr>
              <a:t>intangible</a:t>
            </a:r>
            <a:r>
              <a:rPr sz="2000" spc="-95" dirty="0">
                <a:solidFill>
                  <a:srgbClr val="246172"/>
                </a:solidFill>
              </a:rPr>
              <a:t> </a:t>
            </a:r>
            <a:r>
              <a:rPr sz="2000" spc="-10" dirty="0">
                <a:solidFill>
                  <a:srgbClr val="246172"/>
                </a:solidFill>
              </a:rPr>
              <a:t>assets</a:t>
            </a:r>
            <a:endParaRPr sz="2000">
              <a:latin typeface="Georgia"/>
              <a:cs typeface="Georgia"/>
            </a:endParaRPr>
          </a:p>
          <a:p>
            <a:pPr marL="313690">
              <a:lnSpc>
                <a:spcPct val="100000"/>
              </a:lnSpc>
              <a:spcBef>
                <a:spcPts val="315"/>
              </a:spcBef>
              <a:tabLst>
                <a:tab pos="560705" algn="l"/>
              </a:tabLst>
            </a:pPr>
            <a:r>
              <a:rPr sz="2000" spc="-50" dirty="0">
                <a:solidFill>
                  <a:srgbClr val="60B5CC"/>
                </a:solidFill>
                <a:latin typeface="Georgia"/>
                <a:cs typeface="Georgia"/>
              </a:rPr>
              <a:t>▫</a:t>
            </a:r>
            <a:r>
              <a:rPr sz="2000" dirty="0">
                <a:solidFill>
                  <a:srgbClr val="60B5CC"/>
                </a:solidFill>
                <a:latin typeface="Georgia"/>
                <a:cs typeface="Georgia"/>
              </a:rPr>
              <a:t>	</a:t>
            </a:r>
            <a:r>
              <a:rPr sz="2000" spc="-10" dirty="0">
                <a:solidFill>
                  <a:srgbClr val="246172"/>
                </a:solidFill>
              </a:rPr>
              <a:t>goodwill</a:t>
            </a:r>
            <a:endParaRPr sz="2000">
              <a:latin typeface="Georgia"/>
              <a:cs typeface="Georgia"/>
            </a:endParaRPr>
          </a:p>
          <a:p>
            <a:pPr marL="560705" marR="5080" indent="-247015">
              <a:lnSpc>
                <a:spcPct val="100000"/>
              </a:lnSpc>
              <a:spcBef>
                <a:spcPts val="285"/>
              </a:spcBef>
              <a:tabLst>
                <a:tab pos="560705" algn="l"/>
              </a:tabLst>
            </a:pPr>
            <a:r>
              <a:rPr sz="2000" spc="-50" dirty="0">
                <a:solidFill>
                  <a:srgbClr val="60B5CC"/>
                </a:solidFill>
                <a:latin typeface="Georgia"/>
                <a:cs typeface="Georgia"/>
              </a:rPr>
              <a:t>▫</a:t>
            </a:r>
            <a:r>
              <a:rPr sz="2000" dirty="0">
                <a:solidFill>
                  <a:srgbClr val="60B5CC"/>
                </a:solidFill>
                <a:latin typeface="Georgia"/>
                <a:cs typeface="Georgia"/>
              </a:rPr>
              <a:t>	</a:t>
            </a:r>
            <a:r>
              <a:rPr sz="2000" dirty="0">
                <a:solidFill>
                  <a:srgbClr val="246172"/>
                </a:solidFill>
              </a:rPr>
              <a:t>investments</a:t>
            </a:r>
            <a:r>
              <a:rPr sz="2000" spc="-65" dirty="0">
                <a:solidFill>
                  <a:srgbClr val="246172"/>
                </a:solidFill>
              </a:rPr>
              <a:t> </a:t>
            </a:r>
            <a:r>
              <a:rPr sz="2000" dirty="0">
                <a:solidFill>
                  <a:srgbClr val="246172"/>
                </a:solidFill>
              </a:rPr>
              <a:t>in</a:t>
            </a:r>
            <a:r>
              <a:rPr sz="2000" spc="-65" dirty="0">
                <a:solidFill>
                  <a:srgbClr val="246172"/>
                </a:solidFill>
              </a:rPr>
              <a:t> </a:t>
            </a:r>
            <a:r>
              <a:rPr sz="2000" dirty="0">
                <a:solidFill>
                  <a:srgbClr val="246172"/>
                </a:solidFill>
              </a:rPr>
              <a:t>subsidiaries,</a:t>
            </a:r>
            <a:r>
              <a:rPr sz="2000" spc="-70" dirty="0">
                <a:solidFill>
                  <a:srgbClr val="246172"/>
                </a:solidFill>
              </a:rPr>
              <a:t> </a:t>
            </a:r>
            <a:r>
              <a:rPr sz="2000" dirty="0">
                <a:solidFill>
                  <a:srgbClr val="246172"/>
                </a:solidFill>
              </a:rPr>
              <a:t>associates,</a:t>
            </a:r>
            <a:r>
              <a:rPr sz="2000" spc="-65" dirty="0">
                <a:solidFill>
                  <a:srgbClr val="246172"/>
                </a:solidFill>
              </a:rPr>
              <a:t> </a:t>
            </a:r>
            <a:r>
              <a:rPr sz="2000" dirty="0">
                <a:solidFill>
                  <a:srgbClr val="246172"/>
                </a:solidFill>
              </a:rPr>
              <a:t>and</a:t>
            </a:r>
            <a:r>
              <a:rPr sz="2000" spc="-65" dirty="0">
                <a:solidFill>
                  <a:srgbClr val="246172"/>
                </a:solidFill>
              </a:rPr>
              <a:t> </a:t>
            </a:r>
            <a:r>
              <a:rPr sz="2000" dirty="0">
                <a:solidFill>
                  <a:srgbClr val="246172"/>
                </a:solidFill>
              </a:rPr>
              <a:t>joint</a:t>
            </a:r>
            <a:r>
              <a:rPr sz="2000" spc="-70" dirty="0">
                <a:solidFill>
                  <a:srgbClr val="246172"/>
                </a:solidFill>
              </a:rPr>
              <a:t> </a:t>
            </a:r>
            <a:r>
              <a:rPr sz="2000" dirty="0">
                <a:solidFill>
                  <a:srgbClr val="246172"/>
                </a:solidFill>
              </a:rPr>
              <a:t>ventures</a:t>
            </a:r>
            <a:r>
              <a:rPr sz="2000" spc="-60" dirty="0">
                <a:solidFill>
                  <a:srgbClr val="246172"/>
                </a:solidFill>
              </a:rPr>
              <a:t> </a:t>
            </a:r>
            <a:r>
              <a:rPr sz="2000" spc="-10" dirty="0">
                <a:solidFill>
                  <a:srgbClr val="246172"/>
                </a:solidFill>
              </a:rPr>
              <a:t>carried </a:t>
            </a:r>
            <a:r>
              <a:rPr sz="2000" dirty="0">
                <a:solidFill>
                  <a:srgbClr val="246172"/>
                </a:solidFill>
              </a:rPr>
              <a:t>at</a:t>
            </a:r>
            <a:r>
              <a:rPr sz="2000" spc="-25" dirty="0">
                <a:solidFill>
                  <a:srgbClr val="246172"/>
                </a:solidFill>
              </a:rPr>
              <a:t> </a:t>
            </a:r>
            <a:r>
              <a:rPr sz="2000" spc="-20" dirty="0">
                <a:solidFill>
                  <a:srgbClr val="246172"/>
                </a:solidFill>
              </a:rPr>
              <a:t>cost</a:t>
            </a:r>
            <a:endParaRPr sz="2000">
              <a:latin typeface="Georgia"/>
              <a:cs typeface="Georgia"/>
            </a:endParaRPr>
          </a:p>
          <a:p>
            <a:pPr marL="313690">
              <a:lnSpc>
                <a:spcPct val="100000"/>
              </a:lnSpc>
              <a:spcBef>
                <a:spcPts val="315"/>
              </a:spcBef>
              <a:tabLst>
                <a:tab pos="560705" algn="l"/>
              </a:tabLst>
            </a:pPr>
            <a:r>
              <a:rPr sz="2000" spc="-50" dirty="0">
                <a:solidFill>
                  <a:srgbClr val="60B5CC"/>
                </a:solidFill>
                <a:latin typeface="Georgia"/>
                <a:cs typeface="Georgia"/>
              </a:rPr>
              <a:t>▫</a:t>
            </a:r>
            <a:r>
              <a:rPr sz="2000" dirty="0">
                <a:solidFill>
                  <a:srgbClr val="60B5CC"/>
                </a:solidFill>
                <a:latin typeface="Georgia"/>
                <a:cs typeface="Georgia"/>
              </a:rPr>
              <a:t>	</a:t>
            </a:r>
            <a:r>
              <a:rPr sz="2000" dirty="0">
                <a:solidFill>
                  <a:srgbClr val="246172"/>
                </a:solidFill>
              </a:rPr>
              <a:t>assets</a:t>
            </a:r>
            <a:r>
              <a:rPr sz="2000" spc="-50" dirty="0">
                <a:solidFill>
                  <a:srgbClr val="246172"/>
                </a:solidFill>
              </a:rPr>
              <a:t> </a:t>
            </a:r>
            <a:r>
              <a:rPr sz="2000" dirty="0">
                <a:solidFill>
                  <a:srgbClr val="246172"/>
                </a:solidFill>
              </a:rPr>
              <a:t>carried</a:t>
            </a:r>
            <a:r>
              <a:rPr sz="2000" spc="-50" dirty="0">
                <a:solidFill>
                  <a:srgbClr val="246172"/>
                </a:solidFill>
              </a:rPr>
              <a:t> </a:t>
            </a:r>
            <a:r>
              <a:rPr sz="2000" dirty="0">
                <a:solidFill>
                  <a:srgbClr val="246172"/>
                </a:solidFill>
              </a:rPr>
              <a:t>at</a:t>
            </a:r>
            <a:r>
              <a:rPr sz="2000" spc="-50" dirty="0">
                <a:solidFill>
                  <a:srgbClr val="246172"/>
                </a:solidFill>
              </a:rPr>
              <a:t> </a:t>
            </a:r>
            <a:r>
              <a:rPr sz="2000" dirty="0">
                <a:solidFill>
                  <a:srgbClr val="246172"/>
                </a:solidFill>
              </a:rPr>
              <a:t>revalued</a:t>
            </a:r>
            <a:r>
              <a:rPr sz="2000" spc="-50" dirty="0">
                <a:solidFill>
                  <a:srgbClr val="246172"/>
                </a:solidFill>
              </a:rPr>
              <a:t> </a:t>
            </a:r>
            <a:r>
              <a:rPr sz="2000" dirty="0">
                <a:solidFill>
                  <a:srgbClr val="246172"/>
                </a:solidFill>
              </a:rPr>
              <a:t>amounts</a:t>
            </a:r>
            <a:r>
              <a:rPr sz="2000" spc="-50" dirty="0">
                <a:solidFill>
                  <a:srgbClr val="246172"/>
                </a:solidFill>
              </a:rPr>
              <a:t> </a:t>
            </a:r>
            <a:r>
              <a:rPr sz="2000" dirty="0">
                <a:solidFill>
                  <a:srgbClr val="246172"/>
                </a:solidFill>
              </a:rPr>
              <a:t>under</a:t>
            </a:r>
            <a:r>
              <a:rPr sz="2000" spc="-45" dirty="0">
                <a:solidFill>
                  <a:srgbClr val="246172"/>
                </a:solidFill>
              </a:rPr>
              <a:t> </a:t>
            </a:r>
            <a:r>
              <a:rPr sz="2000" dirty="0">
                <a:solidFill>
                  <a:srgbClr val="246172"/>
                </a:solidFill>
              </a:rPr>
              <a:t>IAS</a:t>
            </a:r>
            <a:r>
              <a:rPr sz="2000" spc="-45" dirty="0">
                <a:solidFill>
                  <a:srgbClr val="246172"/>
                </a:solidFill>
              </a:rPr>
              <a:t> </a:t>
            </a:r>
            <a:r>
              <a:rPr sz="2000" dirty="0">
                <a:solidFill>
                  <a:srgbClr val="246172"/>
                </a:solidFill>
              </a:rPr>
              <a:t>16</a:t>
            </a:r>
            <a:r>
              <a:rPr sz="2000" spc="-50" dirty="0">
                <a:solidFill>
                  <a:srgbClr val="246172"/>
                </a:solidFill>
              </a:rPr>
              <a:t> </a:t>
            </a:r>
            <a:r>
              <a:rPr sz="2000" dirty="0">
                <a:solidFill>
                  <a:srgbClr val="246172"/>
                </a:solidFill>
              </a:rPr>
              <a:t>and</a:t>
            </a:r>
            <a:r>
              <a:rPr sz="2000" spc="-50" dirty="0">
                <a:solidFill>
                  <a:srgbClr val="246172"/>
                </a:solidFill>
              </a:rPr>
              <a:t> </a:t>
            </a:r>
            <a:r>
              <a:rPr sz="2000" dirty="0">
                <a:solidFill>
                  <a:srgbClr val="246172"/>
                </a:solidFill>
              </a:rPr>
              <a:t>IAS</a:t>
            </a:r>
            <a:r>
              <a:rPr sz="2000" spc="-40" dirty="0">
                <a:solidFill>
                  <a:srgbClr val="246172"/>
                </a:solidFill>
              </a:rPr>
              <a:t> </a:t>
            </a:r>
            <a:r>
              <a:rPr sz="2000" dirty="0">
                <a:solidFill>
                  <a:srgbClr val="246172"/>
                </a:solidFill>
              </a:rPr>
              <a:t>38</a:t>
            </a:r>
            <a:r>
              <a:rPr sz="2000" spc="-50" dirty="0">
                <a:solidFill>
                  <a:srgbClr val="246172"/>
                </a:solidFill>
              </a:rPr>
              <a:t> </a:t>
            </a:r>
            <a:r>
              <a:rPr sz="2000" spc="-20" dirty="0">
                <a:solidFill>
                  <a:srgbClr val="246172"/>
                </a:solidFill>
              </a:rPr>
              <a:t>(IA)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24165" y="645667"/>
            <a:ext cx="11404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60B5CC"/>
                </a:solidFill>
                <a:latin typeface="Arial"/>
                <a:cs typeface="Arial"/>
              </a:rPr>
              <a:t>3</a:t>
            </a:r>
            <a:r>
              <a:rPr sz="1200" spc="-25" dirty="0">
                <a:solidFill>
                  <a:srgbClr val="60B5C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0B5CC"/>
                </a:solidFill>
                <a:latin typeface="Arial"/>
                <a:cs typeface="Arial"/>
              </a:rPr>
              <a:t>February</a:t>
            </a:r>
            <a:r>
              <a:rPr sz="1200" spc="-20" dirty="0">
                <a:solidFill>
                  <a:srgbClr val="60B5CC"/>
                </a:solidFill>
                <a:latin typeface="Arial"/>
                <a:cs typeface="Arial"/>
              </a:rPr>
              <a:t> 2020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8186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Key</a:t>
            </a:r>
            <a:r>
              <a:rPr spc="-50" dirty="0"/>
              <a:t> </a:t>
            </a:r>
            <a:r>
              <a:rPr spc="-10" dirty="0"/>
              <a:t>Definitions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-25" dirty="0"/>
              <a:t>4</a:t>
            </a:fld>
            <a:endParaRPr spc="-2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©</a:t>
            </a:r>
            <a:r>
              <a:rPr spc="-20" dirty="0"/>
              <a:t> </a:t>
            </a:r>
            <a:r>
              <a:rPr spc="-10" dirty="0"/>
              <a:t>I-</a:t>
            </a:r>
            <a:r>
              <a:rPr dirty="0"/>
              <a:t>Station</a:t>
            </a:r>
            <a:r>
              <a:rPr spc="-15" dirty="0"/>
              <a:t> </a:t>
            </a:r>
            <a:r>
              <a:rPr dirty="0"/>
              <a:t>Solutions</a:t>
            </a:r>
            <a:r>
              <a:rPr spc="-10" dirty="0"/>
              <a:t> </a:t>
            </a:r>
            <a:r>
              <a:rPr dirty="0"/>
              <a:t>Sdn</a:t>
            </a:r>
            <a:r>
              <a:rPr spc="-15" dirty="0"/>
              <a:t> </a:t>
            </a:r>
            <a:r>
              <a:rPr spc="-25" dirty="0"/>
              <a:t>Bhd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5794" y="1849628"/>
            <a:ext cx="7962900" cy="376872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67335" marR="5080" indent="-254635" algn="just">
              <a:lnSpc>
                <a:spcPct val="100400"/>
              </a:lnSpc>
              <a:spcBef>
                <a:spcPts val="85"/>
              </a:spcBef>
              <a:buClr>
                <a:srgbClr val="E66C7D"/>
              </a:buClr>
              <a:buFont typeface="Georgia"/>
              <a:buChar char="•"/>
              <a:tabLst>
                <a:tab pos="268605" algn="l"/>
              </a:tabLst>
            </a:pPr>
            <a:r>
              <a:rPr sz="2400" b="1" dirty="0">
                <a:latin typeface="Arial"/>
                <a:cs typeface="Arial"/>
              </a:rPr>
              <a:t>Impairment</a:t>
            </a:r>
            <a:r>
              <a:rPr sz="2400" b="1" spc="57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loss:</a:t>
            </a:r>
            <a:r>
              <a:rPr sz="2400" b="1" spc="57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58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amount</a:t>
            </a:r>
            <a:r>
              <a:rPr sz="2400" spc="5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by</a:t>
            </a:r>
            <a:r>
              <a:rPr sz="2400" spc="57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which</a:t>
            </a:r>
            <a:r>
              <a:rPr sz="2400" spc="58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580" dirty="0"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FF0000"/>
                </a:solidFill>
                <a:latin typeface="Arial"/>
                <a:cs typeface="Arial"/>
              </a:rPr>
              <a:t>carrying 	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amount</a:t>
            </a:r>
            <a:r>
              <a:rPr sz="2400" b="1" spc="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an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asset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or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cash-</a:t>
            </a:r>
            <a:r>
              <a:rPr sz="2400" dirty="0">
                <a:latin typeface="Arial"/>
                <a:cs typeface="Arial"/>
              </a:rPr>
              <a:t>generating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unit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exceeds</a:t>
            </a:r>
            <a:r>
              <a:rPr sz="2400" b="1" spc="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-25" dirty="0">
                <a:solidFill>
                  <a:srgbClr val="FF0000"/>
                </a:solidFill>
                <a:latin typeface="Arial"/>
                <a:cs typeface="Arial"/>
              </a:rPr>
              <a:t>its 	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recoverable</a:t>
            </a:r>
            <a:r>
              <a:rPr sz="2400" b="1" spc="-16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FF0000"/>
                </a:solidFill>
                <a:latin typeface="Arial"/>
                <a:cs typeface="Arial"/>
              </a:rPr>
              <a:t>amount</a:t>
            </a:r>
            <a:endParaRPr sz="2400">
              <a:latin typeface="Arial"/>
              <a:cs typeface="Arial"/>
            </a:endParaRPr>
          </a:p>
          <a:p>
            <a:pPr marL="267335" marR="5080" indent="-254635" algn="just">
              <a:lnSpc>
                <a:spcPct val="99400"/>
              </a:lnSpc>
              <a:spcBef>
                <a:spcPts val="355"/>
              </a:spcBef>
              <a:buClr>
                <a:srgbClr val="E66C7D"/>
              </a:buClr>
              <a:buFont typeface="Georgia"/>
              <a:buChar char="•"/>
              <a:tabLst>
                <a:tab pos="268605" algn="l"/>
              </a:tabLst>
            </a:pPr>
            <a:r>
              <a:rPr sz="2400" b="1" dirty="0">
                <a:latin typeface="Arial"/>
                <a:cs typeface="Arial"/>
              </a:rPr>
              <a:t>Carrying</a:t>
            </a:r>
            <a:r>
              <a:rPr sz="2400" b="1" spc="20" dirty="0">
                <a:latin typeface="Arial"/>
                <a:cs typeface="Arial"/>
              </a:rPr>
              <a:t>  </a:t>
            </a:r>
            <a:r>
              <a:rPr sz="2400" b="1" dirty="0">
                <a:latin typeface="Arial"/>
                <a:cs typeface="Arial"/>
              </a:rPr>
              <a:t>amount:</a:t>
            </a:r>
            <a:r>
              <a:rPr sz="2400" b="1" spc="20" dirty="0">
                <a:latin typeface="Arial"/>
                <a:cs typeface="Arial"/>
              </a:rPr>
              <a:t> 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25" dirty="0">
                <a:latin typeface="Arial"/>
                <a:cs typeface="Arial"/>
              </a:rPr>
              <a:t>  </a:t>
            </a:r>
            <a:r>
              <a:rPr sz="2400" dirty="0">
                <a:latin typeface="Arial"/>
                <a:cs typeface="Arial"/>
              </a:rPr>
              <a:t>amount</a:t>
            </a:r>
            <a:r>
              <a:rPr sz="2400" spc="20" dirty="0">
                <a:latin typeface="Arial"/>
                <a:cs typeface="Arial"/>
              </a:rPr>
              <a:t>  </a:t>
            </a:r>
            <a:r>
              <a:rPr sz="2400" dirty="0">
                <a:latin typeface="Arial"/>
                <a:cs typeface="Arial"/>
              </a:rPr>
              <a:t>at</a:t>
            </a:r>
            <a:r>
              <a:rPr sz="2400" spc="25" dirty="0">
                <a:latin typeface="Arial"/>
                <a:cs typeface="Arial"/>
              </a:rPr>
              <a:t>  </a:t>
            </a:r>
            <a:r>
              <a:rPr sz="2400" dirty="0">
                <a:latin typeface="Arial"/>
                <a:cs typeface="Arial"/>
              </a:rPr>
              <a:t>which</a:t>
            </a:r>
            <a:r>
              <a:rPr sz="2400" spc="20" dirty="0">
                <a:latin typeface="Arial"/>
                <a:cs typeface="Arial"/>
              </a:rPr>
              <a:t>  </a:t>
            </a:r>
            <a:r>
              <a:rPr sz="2400" dirty="0">
                <a:latin typeface="Arial"/>
                <a:cs typeface="Arial"/>
              </a:rPr>
              <a:t>an</a:t>
            </a:r>
            <a:r>
              <a:rPr sz="2400" spc="25" dirty="0">
                <a:latin typeface="Arial"/>
                <a:cs typeface="Arial"/>
              </a:rPr>
              <a:t>  </a:t>
            </a:r>
            <a:r>
              <a:rPr sz="2400" dirty="0">
                <a:latin typeface="Arial"/>
                <a:cs typeface="Arial"/>
              </a:rPr>
              <a:t>asset</a:t>
            </a:r>
            <a:r>
              <a:rPr sz="2400" spc="20" dirty="0">
                <a:latin typeface="Arial"/>
                <a:cs typeface="Arial"/>
              </a:rPr>
              <a:t>  </a:t>
            </a:r>
            <a:r>
              <a:rPr sz="2400" spc="-25" dirty="0">
                <a:latin typeface="Arial"/>
                <a:cs typeface="Arial"/>
              </a:rPr>
              <a:t>is 	</a:t>
            </a:r>
            <a:r>
              <a:rPr sz="2400" dirty="0">
                <a:latin typeface="Arial"/>
                <a:cs typeface="Arial"/>
              </a:rPr>
              <a:t>recognised</a:t>
            </a:r>
            <a:r>
              <a:rPr sz="2400" spc="345" dirty="0">
                <a:latin typeface="Arial"/>
                <a:cs typeface="Arial"/>
              </a:rPr>
              <a:t>  </a:t>
            </a:r>
            <a:r>
              <a:rPr sz="2400" dirty="0">
                <a:latin typeface="Arial"/>
                <a:cs typeface="Arial"/>
              </a:rPr>
              <a:t>in</a:t>
            </a:r>
            <a:r>
              <a:rPr sz="2400" spc="345" dirty="0">
                <a:latin typeface="Arial"/>
                <a:cs typeface="Arial"/>
              </a:rPr>
              <a:t> 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345" dirty="0">
                <a:latin typeface="Arial"/>
                <a:cs typeface="Arial"/>
              </a:rPr>
              <a:t>  </a:t>
            </a:r>
            <a:r>
              <a:rPr sz="2400" dirty="0">
                <a:latin typeface="Arial"/>
                <a:cs typeface="Arial"/>
              </a:rPr>
              <a:t>balance</a:t>
            </a:r>
            <a:r>
              <a:rPr sz="2400" spc="345" dirty="0">
                <a:latin typeface="Arial"/>
                <a:cs typeface="Arial"/>
              </a:rPr>
              <a:t>  </a:t>
            </a:r>
            <a:r>
              <a:rPr sz="2400" dirty="0">
                <a:latin typeface="Arial"/>
                <a:cs typeface="Arial"/>
              </a:rPr>
              <a:t>sheet</a:t>
            </a:r>
            <a:r>
              <a:rPr sz="2400" spc="340" dirty="0">
                <a:latin typeface="Arial"/>
                <a:cs typeface="Arial"/>
              </a:rPr>
              <a:t> 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after</a:t>
            </a:r>
            <a:r>
              <a:rPr sz="2400" b="1" spc="345" dirty="0">
                <a:solidFill>
                  <a:srgbClr val="FF0000"/>
                </a:solidFill>
                <a:latin typeface="Arial"/>
                <a:cs typeface="Arial"/>
              </a:rPr>
              <a:t>  </a:t>
            </a:r>
            <a:r>
              <a:rPr sz="2400" b="1" spc="-10" dirty="0">
                <a:solidFill>
                  <a:srgbClr val="FF0000"/>
                </a:solidFill>
                <a:latin typeface="Arial"/>
                <a:cs typeface="Arial"/>
              </a:rPr>
              <a:t>deducting 	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accumulated</a:t>
            </a:r>
            <a:r>
              <a:rPr sz="2400" b="1" spc="365" dirty="0">
                <a:solidFill>
                  <a:srgbClr val="FF0000"/>
                </a:solidFill>
                <a:latin typeface="Arial"/>
                <a:cs typeface="Arial"/>
              </a:rPr>
              <a:t>   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depreciation</a:t>
            </a:r>
            <a:r>
              <a:rPr sz="2400" b="1" spc="365" dirty="0">
                <a:solidFill>
                  <a:srgbClr val="FF0000"/>
                </a:solidFill>
                <a:latin typeface="Arial"/>
                <a:cs typeface="Arial"/>
              </a:rPr>
              <a:t>   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and</a:t>
            </a:r>
            <a:r>
              <a:rPr sz="2400" b="1" spc="365" dirty="0">
                <a:solidFill>
                  <a:srgbClr val="FF0000"/>
                </a:solidFill>
                <a:latin typeface="Arial"/>
                <a:cs typeface="Arial"/>
              </a:rPr>
              <a:t>    </a:t>
            </a:r>
            <a:r>
              <a:rPr sz="2400" b="1" spc="-10" dirty="0">
                <a:solidFill>
                  <a:srgbClr val="FF0000"/>
                </a:solidFill>
                <a:latin typeface="Arial"/>
                <a:cs typeface="Arial"/>
              </a:rPr>
              <a:t>accumulated 	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impairment</a:t>
            </a:r>
            <a:r>
              <a:rPr sz="2400" b="1" spc="-7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FF0000"/>
                </a:solidFill>
                <a:latin typeface="Arial"/>
                <a:cs typeface="Arial"/>
              </a:rPr>
              <a:t>losses</a:t>
            </a:r>
            <a:endParaRPr sz="2400">
              <a:latin typeface="Arial"/>
              <a:cs typeface="Arial"/>
            </a:endParaRPr>
          </a:p>
          <a:p>
            <a:pPr marL="267335" marR="5080" indent="-254635" algn="just">
              <a:lnSpc>
                <a:spcPct val="100800"/>
              </a:lnSpc>
              <a:spcBef>
                <a:spcPts val="290"/>
              </a:spcBef>
              <a:buClr>
                <a:srgbClr val="E66C7D"/>
              </a:buClr>
              <a:buFont typeface="Georgia"/>
              <a:buChar char="•"/>
              <a:tabLst>
                <a:tab pos="268605" algn="l"/>
              </a:tabLst>
            </a:pPr>
            <a:r>
              <a:rPr sz="2400" b="1" dirty="0">
                <a:latin typeface="Arial"/>
                <a:cs typeface="Arial"/>
              </a:rPr>
              <a:t>Recoverable</a:t>
            </a:r>
            <a:r>
              <a:rPr sz="2400" b="1" spc="59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amount:</a:t>
            </a:r>
            <a:r>
              <a:rPr sz="2400" b="1" spc="59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590" dirty="0"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higher</a:t>
            </a:r>
            <a:r>
              <a:rPr sz="2400" b="1" spc="-35" dirty="0">
                <a:solidFill>
                  <a:srgbClr val="FF0000"/>
                </a:solidFill>
                <a:latin typeface="Arial"/>
                <a:cs typeface="Arial"/>
              </a:rPr>
              <a:t> 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of</a:t>
            </a:r>
            <a:r>
              <a:rPr sz="2400" b="1" spc="59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an</a:t>
            </a:r>
            <a:r>
              <a:rPr sz="2400" b="1" spc="59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asset's</a:t>
            </a:r>
            <a:r>
              <a:rPr sz="2400" b="1" spc="59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-20" dirty="0">
                <a:solidFill>
                  <a:srgbClr val="FF0000"/>
                </a:solidFill>
                <a:latin typeface="Arial"/>
                <a:cs typeface="Arial"/>
              </a:rPr>
              <a:t>fair 	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value</a:t>
            </a:r>
            <a:r>
              <a:rPr sz="2400" b="1" spc="46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less</a:t>
            </a:r>
            <a:r>
              <a:rPr sz="2400" b="1" spc="48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costs</a:t>
            </a:r>
            <a:r>
              <a:rPr sz="2400" b="1" spc="48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of</a:t>
            </a:r>
            <a:r>
              <a:rPr sz="2400" b="1" spc="47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disposal*</a:t>
            </a:r>
            <a:r>
              <a:rPr sz="2400" b="1" spc="48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(sometimes</a:t>
            </a:r>
            <a:r>
              <a:rPr sz="2400" spc="47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called</a:t>
            </a:r>
            <a:r>
              <a:rPr sz="2400" spc="48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net 	</a:t>
            </a:r>
            <a:r>
              <a:rPr sz="2400" dirty="0">
                <a:latin typeface="Arial"/>
                <a:cs typeface="Arial"/>
              </a:rPr>
              <a:t>selling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price)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and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its</a:t>
            </a:r>
            <a:r>
              <a:rPr sz="2400" b="1" spc="-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value</a:t>
            </a:r>
            <a:r>
              <a:rPr sz="2400" b="1" spc="-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in</a:t>
            </a:r>
            <a:r>
              <a:rPr sz="2400" b="1" spc="-5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-25" dirty="0">
                <a:solidFill>
                  <a:srgbClr val="FF0000"/>
                </a:solidFill>
                <a:latin typeface="Arial"/>
                <a:cs typeface="Arial"/>
              </a:rPr>
              <a:t>use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24165" y="645667"/>
            <a:ext cx="11404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60B5CC"/>
                </a:solidFill>
                <a:latin typeface="Arial"/>
                <a:cs typeface="Arial"/>
              </a:rPr>
              <a:t>3</a:t>
            </a:r>
            <a:r>
              <a:rPr sz="1200" spc="-25" dirty="0">
                <a:solidFill>
                  <a:srgbClr val="60B5C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0B5CC"/>
                </a:solidFill>
                <a:latin typeface="Arial"/>
                <a:cs typeface="Arial"/>
              </a:rPr>
              <a:t>February</a:t>
            </a:r>
            <a:r>
              <a:rPr sz="1200" spc="-20" dirty="0">
                <a:solidFill>
                  <a:srgbClr val="60B5CC"/>
                </a:solidFill>
                <a:latin typeface="Arial"/>
                <a:cs typeface="Arial"/>
              </a:rPr>
              <a:t> 2020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8186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Key</a:t>
            </a:r>
            <a:r>
              <a:rPr spc="-50" dirty="0"/>
              <a:t> </a:t>
            </a:r>
            <a:r>
              <a:rPr spc="-10" dirty="0"/>
              <a:t>Definitions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-25" dirty="0"/>
              <a:t>5</a:t>
            </a:fld>
            <a:endParaRPr spc="-2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©</a:t>
            </a:r>
            <a:r>
              <a:rPr spc="-20" dirty="0"/>
              <a:t> </a:t>
            </a:r>
            <a:r>
              <a:rPr spc="-10" dirty="0"/>
              <a:t>I-</a:t>
            </a:r>
            <a:r>
              <a:rPr dirty="0"/>
              <a:t>Station</a:t>
            </a:r>
            <a:r>
              <a:rPr spc="-15" dirty="0"/>
              <a:t> </a:t>
            </a:r>
            <a:r>
              <a:rPr dirty="0"/>
              <a:t>Solutions</a:t>
            </a:r>
            <a:r>
              <a:rPr spc="-10" dirty="0"/>
              <a:t> </a:t>
            </a:r>
            <a:r>
              <a:rPr dirty="0"/>
              <a:t>Sdn</a:t>
            </a:r>
            <a:r>
              <a:rPr spc="-15" dirty="0"/>
              <a:t> </a:t>
            </a:r>
            <a:r>
              <a:rPr spc="-25" dirty="0"/>
              <a:t>Bhd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5794" y="1849628"/>
            <a:ext cx="7962265" cy="303085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268605" marR="126364" indent="-255904">
              <a:lnSpc>
                <a:spcPct val="100600"/>
              </a:lnSpc>
              <a:spcBef>
                <a:spcPts val="80"/>
              </a:spcBef>
              <a:buClr>
                <a:srgbClr val="E66C7D"/>
              </a:buClr>
              <a:buFont typeface="Georgia"/>
              <a:buChar char="•"/>
              <a:tabLst>
                <a:tab pos="268605" algn="l"/>
              </a:tabLst>
            </a:pPr>
            <a:r>
              <a:rPr sz="2400" b="1" dirty="0">
                <a:latin typeface="Arial"/>
                <a:cs typeface="Arial"/>
              </a:rPr>
              <a:t>Fair</a:t>
            </a:r>
            <a:r>
              <a:rPr sz="2400" b="1" spc="-5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value:</a:t>
            </a:r>
            <a:r>
              <a:rPr sz="2400" dirty="0">
                <a:latin typeface="Arial"/>
                <a:cs typeface="Arial"/>
              </a:rPr>
              <a:t>Fair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value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is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price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that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would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be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received </a:t>
            </a:r>
            <a:r>
              <a:rPr sz="2400" dirty="0">
                <a:latin typeface="Arial"/>
                <a:cs typeface="Arial"/>
              </a:rPr>
              <a:t>to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sell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an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asset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or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paid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to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transfer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liability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in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an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orderly </a:t>
            </a:r>
            <a:r>
              <a:rPr sz="2400" dirty="0">
                <a:latin typeface="Arial"/>
                <a:cs typeface="Arial"/>
              </a:rPr>
              <a:t>transaction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between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market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participants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at</a:t>
            </a:r>
            <a:r>
              <a:rPr sz="2400" spc="-9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the </a:t>
            </a:r>
            <a:r>
              <a:rPr sz="2400" dirty="0">
                <a:latin typeface="Arial"/>
                <a:cs typeface="Arial"/>
              </a:rPr>
              <a:t>measurement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date.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Basically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it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is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an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exit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price.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60"/>
              </a:spcBef>
              <a:buClr>
                <a:srgbClr val="E66C7D"/>
              </a:buClr>
              <a:buFont typeface="Georgia"/>
              <a:buChar char="•"/>
            </a:pPr>
            <a:endParaRPr sz="2400">
              <a:latin typeface="Arial"/>
              <a:cs typeface="Arial"/>
            </a:endParaRPr>
          </a:p>
          <a:p>
            <a:pPr marL="267335" marR="5080" indent="-254635" algn="just">
              <a:lnSpc>
                <a:spcPct val="100400"/>
              </a:lnSpc>
              <a:buClr>
                <a:srgbClr val="E66C7D"/>
              </a:buClr>
              <a:buFont typeface="Georgia"/>
              <a:buChar char="•"/>
              <a:tabLst>
                <a:tab pos="268605" algn="l"/>
              </a:tabLst>
            </a:pPr>
            <a:r>
              <a:rPr sz="2400" b="1" dirty="0">
                <a:latin typeface="Arial"/>
                <a:cs typeface="Arial"/>
              </a:rPr>
              <a:t>Value</a:t>
            </a:r>
            <a:r>
              <a:rPr sz="2400" b="1" spc="484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in</a:t>
            </a:r>
            <a:r>
              <a:rPr sz="2400" b="1" spc="48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use:</a:t>
            </a:r>
            <a:r>
              <a:rPr sz="2400" b="1" spc="484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484" dirty="0"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present</a:t>
            </a:r>
            <a:r>
              <a:rPr sz="2400" b="1" spc="48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value</a:t>
            </a:r>
            <a:r>
              <a:rPr sz="2400" b="1" spc="48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of</a:t>
            </a:r>
            <a:r>
              <a:rPr sz="2400" b="1" spc="48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the</a:t>
            </a:r>
            <a:r>
              <a:rPr sz="2400" b="1" spc="48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future</a:t>
            </a:r>
            <a:r>
              <a:rPr sz="2400" b="1" spc="49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-20" dirty="0">
                <a:solidFill>
                  <a:srgbClr val="FF0000"/>
                </a:solidFill>
                <a:latin typeface="Arial"/>
                <a:cs typeface="Arial"/>
              </a:rPr>
              <a:t>cash 	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flows</a:t>
            </a:r>
            <a:r>
              <a:rPr sz="2400" b="1" spc="48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expected</a:t>
            </a:r>
            <a:r>
              <a:rPr sz="2400" spc="484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to</a:t>
            </a:r>
            <a:r>
              <a:rPr sz="2400" spc="484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be</a:t>
            </a:r>
            <a:r>
              <a:rPr sz="2400" spc="484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derived</a:t>
            </a:r>
            <a:r>
              <a:rPr sz="2400" spc="484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from</a:t>
            </a:r>
            <a:r>
              <a:rPr sz="2400" spc="484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an</a:t>
            </a:r>
            <a:r>
              <a:rPr sz="2400" spc="484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asset</a:t>
            </a:r>
            <a:r>
              <a:rPr sz="2400" spc="47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or</a:t>
            </a:r>
            <a:r>
              <a:rPr sz="2400" spc="48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cash- 	</a:t>
            </a:r>
            <a:r>
              <a:rPr sz="2400" dirty="0">
                <a:latin typeface="Arial"/>
                <a:cs typeface="Arial"/>
              </a:rPr>
              <a:t>generating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unit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24165" y="645667"/>
            <a:ext cx="11404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60B5CC"/>
                </a:solidFill>
                <a:latin typeface="Arial"/>
                <a:cs typeface="Arial"/>
              </a:rPr>
              <a:t>3</a:t>
            </a:r>
            <a:r>
              <a:rPr sz="1200" spc="-25" dirty="0">
                <a:solidFill>
                  <a:srgbClr val="60B5C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0B5CC"/>
                </a:solidFill>
                <a:latin typeface="Arial"/>
                <a:cs typeface="Arial"/>
              </a:rPr>
              <a:t>February</a:t>
            </a:r>
            <a:r>
              <a:rPr sz="1200" spc="-20" dirty="0">
                <a:solidFill>
                  <a:srgbClr val="60B5CC"/>
                </a:solidFill>
                <a:latin typeface="Arial"/>
                <a:cs typeface="Arial"/>
              </a:rPr>
              <a:t> 2020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170940"/>
            <a:ext cx="445516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What</a:t>
            </a:r>
            <a:r>
              <a:rPr spc="-50" dirty="0"/>
              <a:t> </a:t>
            </a:r>
            <a:r>
              <a:rPr dirty="0"/>
              <a:t>is</a:t>
            </a:r>
            <a:r>
              <a:rPr spc="-45" dirty="0"/>
              <a:t> </a:t>
            </a:r>
            <a:r>
              <a:rPr dirty="0"/>
              <a:t>Impairment</a:t>
            </a:r>
            <a:r>
              <a:rPr spc="-50" dirty="0"/>
              <a:t> </a:t>
            </a:r>
            <a:r>
              <a:rPr spc="-10" dirty="0"/>
              <a:t>Loss?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-25" dirty="0"/>
              <a:t>6</a:t>
            </a:fld>
            <a:endParaRPr spc="-2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©</a:t>
            </a:r>
            <a:r>
              <a:rPr spc="-20" dirty="0"/>
              <a:t> </a:t>
            </a:r>
            <a:r>
              <a:rPr spc="-10" dirty="0"/>
              <a:t>I-</a:t>
            </a:r>
            <a:r>
              <a:rPr dirty="0"/>
              <a:t>Station</a:t>
            </a:r>
            <a:r>
              <a:rPr spc="-15" dirty="0"/>
              <a:t> </a:t>
            </a:r>
            <a:r>
              <a:rPr dirty="0"/>
              <a:t>Solutions</a:t>
            </a:r>
            <a:r>
              <a:rPr spc="-10" dirty="0"/>
              <a:t> </a:t>
            </a:r>
            <a:r>
              <a:rPr dirty="0"/>
              <a:t>Sdn</a:t>
            </a:r>
            <a:r>
              <a:rPr spc="-15" dirty="0"/>
              <a:t> </a:t>
            </a:r>
            <a:r>
              <a:rPr spc="-25" dirty="0"/>
              <a:t>Bhd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5794" y="1786635"/>
            <a:ext cx="7837805" cy="407924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268605" marR="187325" indent="-255904">
              <a:lnSpc>
                <a:spcPct val="79500"/>
              </a:lnSpc>
              <a:spcBef>
                <a:spcPts val="640"/>
              </a:spcBef>
              <a:buClr>
                <a:srgbClr val="E66C7D"/>
              </a:buClr>
              <a:buFont typeface="Georgia"/>
              <a:buChar char="•"/>
              <a:tabLst>
                <a:tab pos="268605" algn="l"/>
              </a:tabLst>
            </a:pPr>
            <a:r>
              <a:rPr sz="2200" dirty="0">
                <a:latin typeface="Arial"/>
                <a:cs typeface="Arial"/>
              </a:rPr>
              <a:t>An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impairment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loss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is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the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amount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by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which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the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4409"/>
                </a:solidFill>
                <a:latin typeface="Arial"/>
                <a:cs typeface="Arial"/>
              </a:rPr>
              <a:t>carrying </a:t>
            </a:r>
            <a:r>
              <a:rPr sz="2200" b="1" dirty="0">
                <a:solidFill>
                  <a:srgbClr val="FF4409"/>
                </a:solidFill>
                <a:latin typeface="Arial"/>
                <a:cs typeface="Arial"/>
              </a:rPr>
              <a:t>amount</a:t>
            </a:r>
            <a:r>
              <a:rPr sz="2200" b="1" spc="-35" dirty="0">
                <a:solidFill>
                  <a:srgbClr val="FF4409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4409"/>
                </a:solidFill>
                <a:latin typeface="Arial"/>
                <a:cs typeface="Arial"/>
              </a:rPr>
              <a:t>of</a:t>
            </a:r>
            <a:r>
              <a:rPr sz="2200" b="1" spc="-30" dirty="0">
                <a:solidFill>
                  <a:srgbClr val="FF4409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4409"/>
                </a:solidFill>
                <a:latin typeface="Arial"/>
                <a:cs typeface="Arial"/>
              </a:rPr>
              <a:t>an</a:t>
            </a:r>
            <a:r>
              <a:rPr sz="2200" b="1" spc="-35" dirty="0">
                <a:solidFill>
                  <a:srgbClr val="FF4409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4409"/>
                </a:solidFill>
                <a:latin typeface="Arial"/>
                <a:cs typeface="Arial"/>
              </a:rPr>
              <a:t>asset</a:t>
            </a:r>
            <a:r>
              <a:rPr sz="2200" b="1" spc="-30" dirty="0">
                <a:solidFill>
                  <a:srgbClr val="FF4409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4409"/>
                </a:solidFill>
                <a:latin typeface="Arial"/>
                <a:cs typeface="Arial"/>
              </a:rPr>
              <a:t>or</a:t>
            </a:r>
            <a:r>
              <a:rPr sz="2200" b="1" spc="-40" dirty="0">
                <a:solidFill>
                  <a:srgbClr val="FF4409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4409"/>
                </a:solidFill>
                <a:latin typeface="Arial"/>
                <a:cs typeface="Arial"/>
              </a:rPr>
              <a:t>a</a:t>
            </a:r>
            <a:r>
              <a:rPr sz="2200" b="1" spc="-35" dirty="0">
                <a:solidFill>
                  <a:srgbClr val="FF4409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4409"/>
                </a:solidFill>
                <a:latin typeface="Arial"/>
                <a:cs typeface="Arial"/>
              </a:rPr>
              <a:t>cash</a:t>
            </a:r>
            <a:r>
              <a:rPr sz="2200" b="1" spc="-35" dirty="0">
                <a:solidFill>
                  <a:srgbClr val="FF4409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4409"/>
                </a:solidFill>
                <a:latin typeface="Arial"/>
                <a:cs typeface="Arial"/>
              </a:rPr>
              <a:t>generating</a:t>
            </a:r>
            <a:r>
              <a:rPr sz="2200" b="1" spc="-30" dirty="0">
                <a:solidFill>
                  <a:srgbClr val="FF4409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4409"/>
                </a:solidFill>
                <a:latin typeface="Arial"/>
                <a:cs typeface="Arial"/>
              </a:rPr>
              <a:t>unit</a:t>
            </a:r>
            <a:r>
              <a:rPr sz="2200" b="1" spc="-30" dirty="0">
                <a:solidFill>
                  <a:srgbClr val="FF4409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4409"/>
                </a:solidFill>
                <a:latin typeface="Arial"/>
                <a:cs typeface="Arial"/>
              </a:rPr>
              <a:t>EXCEEDS </a:t>
            </a:r>
            <a:r>
              <a:rPr sz="2200" b="1" dirty="0">
                <a:solidFill>
                  <a:srgbClr val="FF4409"/>
                </a:solidFill>
                <a:latin typeface="Arial"/>
                <a:cs typeface="Arial"/>
              </a:rPr>
              <a:t>its</a:t>
            </a:r>
            <a:r>
              <a:rPr sz="2200" b="1" spc="-60" dirty="0">
                <a:solidFill>
                  <a:srgbClr val="FF4409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4409"/>
                </a:solidFill>
                <a:latin typeface="Arial"/>
                <a:cs typeface="Arial"/>
              </a:rPr>
              <a:t>recoverable</a:t>
            </a:r>
            <a:r>
              <a:rPr sz="2200" b="1" spc="-55" dirty="0">
                <a:solidFill>
                  <a:srgbClr val="FF4409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4409"/>
                </a:solidFill>
                <a:latin typeface="Arial"/>
                <a:cs typeface="Arial"/>
              </a:rPr>
              <a:t>amount</a:t>
            </a:r>
            <a:endParaRPr sz="2200">
              <a:latin typeface="Arial"/>
              <a:cs typeface="Arial"/>
            </a:endParaRPr>
          </a:p>
          <a:p>
            <a:pPr marL="267970" indent="-255270">
              <a:lnSpc>
                <a:spcPct val="100000"/>
              </a:lnSpc>
              <a:spcBef>
                <a:spcPts val="2255"/>
              </a:spcBef>
              <a:buClr>
                <a:srgbClr val="E66C7D"/>
              </a:buClr>
              <a:buFont typeface="Georgia"/>
              <a:buChar char="•"/>
              <a:tabLst>
                <a:tab pos="267970" algn="l"/>
              </a:tabLst>
            </a:pPr>
            <a:r>
              <a:rPr sz="2200" b="1" dirty="0">
                <a:latin typeface="Arial"/>
                <a:cs typeface="Arial"/>
              </a:rPr>
              <a:t>Carrying</a:t>
            </a:r>
            <a:r>
              <a:rPr sz="2200" b="1" spc="-5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amount</a:t>
            </a:r>
            <a:r>
              <a:rPr sz="2200" b="1" spc="-4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=</a:t>
            </a:r>
            <a:r>
              <a:rPr sz="2200" spc="-50" dirty="0"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B050"/>
                </a:solidFill>
                <a:latin typeface="Arial"/>
                <a:cs typeface="Arial"/>
              </a:rPr>
              <a:t>Cost</a:t>
            </a:r>
            <a:r>
              <a:rPr sz="2200" b="1" spc="-50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B050"/>
                </a:solidFill>
                <a:latin typeface="Arial"/>
                <a:cs typeface="Arial"/>
              </a:rPr>
              <a:t>–</a:t>
            </a:r>
            <a:r>
              <a:rPr sz="2200" b="1" spc="-50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B050"/>
                </a:solidFill>
                <a:latin typeface="Arial"/>
                <a:cs typeface="Arial"/>
              </a:rPr>
              <a:t>accumulated</a:t>
            </a:r>
            <a:r>
              <a:rPr sz="2200" b="1" spc="-45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00B050"/>
                </a:solidFill>
                <a:latin typeface="Arial"/>
                <a:cs typeface="Arial"/>
              </a:rPr>
              <a:t>depreciation</a:t>
            </a:r>
            <a:endParaRPr sz="2200">
              <a:latin typeface="Arial"/>
              <a:cs typeface="Arial"/>
            </a:endParaRPr>
          </a:p>
          <a:p>
            <a:pPr marL="267970" indent="-255270">
              <a:lnSpc>
                <a:spcPts val="2560"/>
              </a:lnSpc>
              <a:spcBef>
                <a:spcPts val="2160"/>
              </a:spcBef>
              <a:buClr>
                <a:srgbClr val="E66C7D"/>
              </a:buClr>
              <a:buFont typeface="Georgia"/>
              <a:buChar char="•"/>
              <a:tabLst>
                <a:tab pos="267970" algn="l"/>
              </a:tabLst>
            </a:pPr>
            <a:r>
              <a:rPr sz="2200" dirty="0">
                <a:latin typeface="Arial"/>
                <a:cs typeface="Arial"/>
              </a:rPr>
              <a:t>Recoverable</a:t>
            </a:r>
            <a:r>
              <a:rPr sz="2200" spc="-5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amount</a:t>
            </a:r>
            <a:r>
              <a:rPr sz="2200" spc="-4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is</a:t>
            </a:r>
            <a:r>
              <a:rPr sz="2200" spc="-5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the</a:t>
            </a:r>
            <a:r>
              <a:rPr sz="2200" spc="-45" dirty="0"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B050"/>
                </a:solidFill>
                <a:latin typeface="Arial"/>
                <a:cs typeface="Arial"/>
              </a:rPr>
              <a:t>HIGHER</a:t>
            </a:r>
            <a:r>
              <a:rPr sz="2200" b="1" spc="-50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B050"/>
                </a:solidFill>
                <a:latin typeface="Arial"/>
                <a:cs typeface="Arial"/>
              </a:rPr>
              <a:t>of</a:t>
            </a:r>
            <a:r>
              <a:rPr sz="2200" b="1" spc="-40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2200" b="1" spc="-20" dirty="0">
                <a:solidFill>
                  <a:srgbClr val="00B050"/>
                </a:solidFill>
                <a:latin typeface="Arial"/>
                <a:cs typeface="Arial"/>
              </a:rPr>
              <a:t>its</a:t>
            </a:r>
            <a:r>
              <a:rPr sz="2200" spc="-20" dirty="0">
                <a:latin typeface="Arial"/>
                <a:cs typeface="Arial"/>
              </a:rPr>
              <a:t>:</a:t>
            </a:r>
            <a:endParaRPr sz="2200">
              <a:latin typeface="Arial"/>
              <a:cs typeface="Arial"/>
            </a:endParaRPr>
          </a:p>
          <a:p>
            <a:pPr marL="313690">
              <a:lnSpc>
                <a:spcPts val="2120"/>
              </a:lnSpc>
              <a:tabLst>
                <a:tab pos="560705" algn="l"/>
              </a:tabLst>
            </a:pPr>
            <a:r>
              <a:rPr sz="1900" spc="-50" dirty="0">
                <a:solidFill>
                  <a:srgbClr val="60B5CC"/>
                </a:solidFill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60B5CC"/>
                </a:solidFill>
                <a:latin typeface="Georgia"/>
                <a:cs typeface="Georgia"/>
              </a:rPr>
              <a:t>	</a:t>
            </a:r>
            <a:r>
              <a:rPr sz="1900" b="1" dirty="0">
                <a:solidFill>
                  <a:srgbClr val="246172"/>
                </a:solidFill>
                <a:latin typeface="Arial"/>
                <a:cs typeface="Arial"/>
              </a:rPr>
              <a:t>Fair</a:t>
            </a:r>
            <a:r>
              <a:rPr sz="1900" b="1" spc="-40" dirty="0">
                <a:solidFill>
                  <a:srgbClr val="246172"/>
                </a:solidFill>
                <a:latin typeface="Arial"/>
                <a:cs typeface="Arial"/>
              </a:rPr>
              <a:t> </a:t>
            </a:r>
            <a:r>
              <a:rPr sz="1900" b="1" dirty="0">
                <a:solidFill>
                  <a:srgbClr val="246172"/>
                </a:solidFill>
                <a:latin typeface="Arial"/>
                <a:cs typeface="Arial"/>
              </a:rPr>
              <a:t>value</a:t>
            </a:r>
            <a:r>
              <a:rPr sz="1900" b="1" spc="-25" dirty="0">
                <a:solidFill>
                  <a:srgbClr val="246172"/>
                </a:solidFill>
                <a:latin typeface="Arial"/>
                <a:cs typeface="Arial"/>
              </a:rPr>
              <a:t> </a:t>
            </a:r>
            <a:r>
              <a:rPr sz="1900" b="1" dirty="0">
                <a:solidFill>
                  <a:srgbClr val="246172"/>
                </a:solidFill>
                <a:latin typeface="Arial"/>
                <a:cs typeface="Arial"/>
              </a:rPr>
              <a:t>less</a:t>
            </a:r>
            <a:r>
              <a:rPr sz="1900" b="1" spc="-25" dirty="0">
                <a:solidFill>
                  <a:srgbClr val="246172"/>
                </a:solidFill>
                <a:latin typeface="Arial"/>
                <a:cs typeface="Arial"/>
              </a:rPr>
              <a:t> </a:t>
            </a:r>
            <a:r>
              <a:rPr sz="1900" b="1" dirty="0">
                <a:solidFill>
                  <a:srgbClr val="246172"/>
                </a:solidFill>
                <a:latin typeface="Arial"/>
                <a:cs typeface="Arial"/>
              </a:rPr>
              <a:t>cost</a:t>
            </a:r>
            <a:r>
              <a:rPr sz="1900" b="1" spc="-25" dirty="0">
                <a:solidFill>
                  <a:srgbClr val="246172"/>
                </a:solidFill>
                <a:latin typeface="Arial"/>
                <a:cs typeface="Arial"/>
              </a:rPr>
              <a:t> </a:t>
            </a:r>
            <a:r>
              <a:rPr sz="1900" b="1" dirty="0">
                <a:solidFill>
                  <a:srgbClr val="246172"/>
                </a:solidFill>
                <a:latin typeface="Arial"/>
                <a:cs typeface="Arial"/>
              </a:rPr>
              <a:t>to</a:t>
            </a:r>
            <a:r>
              <a:rPr sz="1900" b="1" spc="-35" dirty="0">
                <a:solidFill>
                  <a:srgbClr val="246172"/>
                </a:solidFill>
                <a:latin typeface="Arial"/>
                <a:cs typeface="Arial"/>
              </a:rPr>
              <a:t> </a:t>
            </a:r>
            <a:r>
              <a:rPr sz="1900" b="1" dirty="0">
                <a:solidFill>
                  <a:srgbClr val="246172"/>
                </a:solidFill>
                <a:latin typeface="Arial"/>
                <a:cs typeface="Arial"/>
              </a:rPr>
              <a:t>sell;</a:t>
            </a:r>
            <a:r>
              <a:rPr sz="1900" b="1" spc="-25" dirty="0">
                <a:solidFill>
                  <a:srgbClr val="246172"/>
                </a:solidFill>
                <a:latin typeface="Arial"/>
                <a:cs typeface="Arial"/>
              </a:rPr>
              <a:t> and</a:t>
            </a:r>
            <a:endParaRPr sz="1900">
              <a:latin typeface="Arial"/>
              <a:cs typeface="Arial"/>
            </a:endParaRPr>
          </a:p>
          <a:p>
            <a:pPr marL="313690">
              <a:lnSpc>
                <a:spcPts val="2195"/>
              </a:lnSpc>
              <a:tabLst>
                <a:tab pos="560705" algn="l"/>
              </a:tabLst>
            </a:pPr>
            <a:r>
              <a:rPr sz="1900" spc="-50" dirty="0">
                <a:solidFill>
                  <a:srgbClr val="60B5CC"/>
                </a:solidFill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60B5CC"/>
                </a:solidFill>
                <a:latin typeface="Georgia"/>
                <a:cs typeface="Georgia"/>
              </a:rPr>
              <a:t>	</a:t>
            </a:r>
            <a:r>
              <a:rPr sz="1900" b="1" dirty="0">
                <a:solidFill>
                  <a:srgbClr val="246172"/>
                </a:solidFill>
                <a:latin typeface="Arial"/>
                <a:cs typeface="Arial"/>
              </a:rPr>
              <a:t>Its</a:t>
            </a:r>
            <a:r>
              <a:rPr sz="1900" b="1" spc="-20" dirty="0">
                <a:solidFill>
                  <a:srgbClr val="246172"/>
                </a:solidFill>
                <a:latin typeface="Arial"/>
                <a:cs typeface="Arial"/>
              </a:rPr>
              <a:t> </a:t>
            </a:r>
            <a:r>
              <a:rPr sz="1900" b="1" dirty="0">
                <a:solidFill>
                  <a:srgbClr val="246172"/>
                </a:solidFill>
                <a:latin typeface="Arial"/>
                <a:cs typeface="Arial"/>
              </a:rPr>
              <a:t>value</a:t>
            </a:r>
            <a:r>
              <a:rPr sz="1900" b="1" spc="-20" dirty="0">
                <a:solidFill>
                  <a:srgbClr val="246172"/>
                </a:solidFill>
                <a:latin typeface="Arial"/>
                <a:cs typeface="Arial"/>
              </a:rPr>
              <a:t> </a:t>
            </a:r>
            <a:r>
              <a:rPr sz="1900" b="1" dirty="0">
                <a:solidFill>
                  <a:srgbClr val="246172"/>
                </a:solidFill>
                <a:latin typeface="Arial"/>
                <a:cs typeface="Arial"/>
              </a:rPr>
              <a:t>in</a:t>
            </a:r>
            <a:r>
              <a:rPr sz="1900" b="1" spc="-25" dirty="0">
                <a:solidFill>
                  <a:srgbClr val="246172"/>
                </a:solidFill>
                <a:latin typeface="Arial"/>
                <a:cs typeface="Arial"/>
              </a:rPr>
              <a:t> use</a:t>
            </a:r>
            <a:endParaRPr sz="1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35"/>
              </a:spcBef>
            </a:pPr>
            <a:endParaRPr sz="1900">
              <a:latin typeface="Arial"/>
              <a:cs typeface="Arial"/>
            </a:endParaRPr>
          </a:p>
          <a:p>
            <a:pPr marL="268605" marR="280670" indent="-255904">
              <a:lnSpc>
                <a:spcPts val="2110"/>
              </a:lnSpc>
              <a:buClr>
                <a:srgbClr val="E66C7D"/>
              </a:buClr>
              <a:buFont typeface="Georgia"/>
              <a:buChar char="•"/>
              <a:tabLst>
                <a:tab pos="268605" algn="l"/>
              </a:tabLst>
            </a:pPr>
            <a:r>
              <a:rPr sz="2200" b="1" dirty="0">
                <a:latin typeface="Arial"/>
                <a:cs typeface="Arial"/>
              </a:rPr>
              <a:t>Fair</a:t>
            </a:r>
            <a:r>
              <a:rPr sz="2200" b="1" spc="-4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value</a:t>
            </a:r>
            <a:r>
              <a:rPr sz="2200" b="1" spc="-4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is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the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amount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for</a:t>
            </a:r>
            <a:r>
              <a:rPr sz="2200" spc="-3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which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an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asset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B050"/>
                </a:solidFill>
                <a:latin typeface="Arial"/>
                <a:cs typeface="Arial"/>
              </a:rPr>
              <a:t>could</a:t>
            </a:r>
            <a:r>
              <a:rPr sz="2200" b="1" spc="-35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B050"/>
                </a:solidFill>
                <a:latin typeface="Arial"/>
                <a:cs typeface="Arial"/>
              </a:rPr>
              <a:t>be</a:t>
            </a:r>
            <a:r>
              <a:rPr sz="2200" b="1" spc="-40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2200" b="1" spc="-20" dirty="0">
                <a:solidFill>
                  <a:srgbClr val="00B050"/>
                </a:solidFill>
                <a:latin typeface="Arial"/>
                <a:cs typeface="Arial"/>
              </a:rPr>
              <a:t>sold </a:t>
            </a:r>
            <a:r>
              <a:rPr sz="2200" b="1" dirty="0">
                <a:solidFill>
                  <a:srgbClr val="00B050"/>
                </a:solidFill>
                <a:latin typeface="Arial"/>
                <a:cs typeface="Arial"/>
              </a:rPr>
              <a:t>for</a:t>
            </a:r>
            <a:r>
              <a:rPr sz="2200" b="1" spc="-60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B050"/>
                </a:solidFill>
                <a:latin typeface="Arial"/>
                <a:cs typeface="Arial"/>
              </a:rPr>
              <a:t>to</a:t>
            </a:r>
            <a:r>
              <a:rPr sz="2200" b="1" spc="-50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B050"/>
                </a:solidFill>
                <a:latin typeface="Arial"/>
                <a:cs typeface="Arial"/>
              </a:rPr>
              <a:t>an</a:t>
            </a:r>
            <a:r>
              <a:rPr sz="2200" b="1" spc="-45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B050"/>
                </a:solidFill>
                <a:latin typeface="Arial"/>
                <a:cs typeface="Arial"/>
              </a:rPr>
              <a:t>independent</a:t>
            </a:r>
            <a:r>
              <a:rPr sz="2200" b="1" spc="-45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00B050"/>
                </a:solidFill>
                <a:latin typeface="Arial"/>
                <a:cs typeface="Arial"/>
              </a:rPr>
              <a:t>person</a:t>
            </a:r>
            <a:endParaRPr sz="2200">
              <a:latin typeface="Arial"/>
              <a:cs typeface="Arial"/>
            </a:endParaRPr>
          </a:p>
          <a:p>
            <a:pPr marL="268605" marR="5080" indent="-255904">
              <a:lnSpc>
                <a:spcPct val="79100"/>
              </a:lnSpc>
              <a:spcBef>
                <a:spcPts val="334"/>
              </a:spcBef>
              <a:buClr>
                <a:srgbClr val="E66C7D"/>
              </a:buClr>
              <a:buFont typeface="Georgia"/>
              <a:buChar char="•"/>
              <a:tabLst>
                <a:tab pos="268605" algn="l"/>
              </a:tabLst>
            </a:pPr>
            <a:r>
              <a:rPr sz="2200" b="1" dirty="0">
                <a:latin typeface="Arial"/>
                <a:cs typeface="Arial"/>
              </a:rPr>
              <a:t>Cost</a:t>
            </a:r>
            <a:r>
              <a:rPr sz="2200" b="1" spc="-4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to</a:t>
            </a:r>
            <a:r>
              <a:rPr sz="2200" b="1" spc="-4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sell</a:t>
            </a:r>
            <a:r>
              <a:rPr sz="2200" b="1" spc="-5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includes,</a:t>
            </a:r>
            <a:r>
              <a:rPr sz="2200" spc="-45" dirty="0"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B050"/>
                </a:solidFill>
                <a:latin typeface="Arial"/>
                <a:cs typeface="Arial"/>
              </a:rPr>
              <a:t>cost</a:t>
            </a:r>
            <a:r>
              <a:rPr sz="2200" spc="-50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B050"/>
                </a:solidFill>
                <a:latin typeface="Arial"/>
                <a:cs typeface="Arial"/>
              </a:rPr>
              <a:t>of</a:t>
            </a:r>
            <a:r>
              <a:rPr sz="2200" spc="-50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B050"/>
                </a:solidFill>
                <a:latin typeface="Arial"/>
                <a:cs typeface="Arial"/>
              </a:rPr>
              <a:t>disposal,</a:t>
            </a:r>
            <a:r>
              <a:rPr sz="2200" spc="-45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B050"/>
                </a:solidFill>
                <a:latin typeface="Arial"/>
                <a:cs typeface="Arial"/>
              </a:rPr>
              <a:t>ie.</a:t>
            </a:r>
            <a:r>
              <a:rPr sz="2200" spc="-50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B050"/>
                </a:solidFill>
                <a:latin typeface="Arial"/>
                <a:cs typeface="Arial"/>
              </a:rPr>
              <a:t>Legal</a:t>
            </a:r>
            <a:r>
              <a:rPr sz="2200" spc="-50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B050"/>
                </a:solidFill>
                <a:latin typeface="Arial"/>
                <a:cs typeface="Arial"/>
              </a:rPr>
              <a:t>costs,</a:t>
            </a:r>
            <a:r>
              <a:rPr sz="2200" spc="-45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00B050"/>
                </a:solidFill>
                <a:latin typeface="Arial"/>
                <a:cs typeface="Arial"/>
              </a:rPr>
              <a:t>stamp </a:t>
            </a:r>
            <a:r>
              <a:rPr sz="2200" dirty="0">
                <a:solidFill>
                  <a:srgbClr val="00B050"/>
                </a:solidFill>
                <a:latin typeface="Arial"/>
                <a:cs typeface="Arial"/>
              </a:rPr>
              <a:t>duty</a:t>
            </a:r>
            <a:r>
              <a:rPr sz="2200" spc="-65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B050"/>
                </a:solidFill>
                <a:latin typeface="Arial"/>
                <a:cs typeface="Arial"/>
              </a:rPr>
              <a:t>and</a:t>
            </a:r>
            <a:r>
              <a:rPr sz="2200" spc="-60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B050"/>
                </a:solidFill>
                <a:latin typeface="Arial"/>
                <a:cs typeface="Arial"/>
              </a:rPr>
              <a:t>transaction</a:t>
            </a:r>
            <a:r>
              <a:rPr sz="2200" spc="-60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2200" spc="-20" dirty="0">
                <a:solidFill>
                  <a:srgbClr val="00B050"/>
                </a:solidFill>
                <a:latin typeface="Arial"/>
                <a:cs typeface="Arial"/>
              </a:rPr>
              <a:t>taxes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24165" y="645667"/>
            <a:ext cx="11404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60B5CC"/>
                </a:solidFill>
                <a:latin typeface="Arial"/>
                <a:cs typeface="Arial"/>
              </a:rPr>
              <a:t>3</a:t>
            </a:r>
            <a:r>
              <a:rPr sz="1200" spc="-25" dirty="0">
                <a:solidFill>
                  <a:srgbClr val="60B5C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0B5CC"/>
                </a:solidFill>
                <a:latin typeface="Arial"/>
                <a:cs typeface="Arial"/>
              </a:rPr>
              <a:t>February</a:t>
            </a:r>
            <a:r>
              <a:rPr sz="1200" spc="-20" dirty="0">
                <a:solidFill>
                  <a:srgbClr val="60B5CC"/>
                </a:solidFill>
                <a:latin typeface="Arial"/>
                <a:cs typeface="Arial"/>
              </a:rPr>
              <a:t> 2020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4723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dirty="0"/>
              <a:t>Measurement</a:t>
            </a:r>
            <a:r>
              <a:rPr sz="2500" spc="-50" dirty="0"/>
              <a:t> </a:t>
            </a:r>
            <a:r>
              <a:rPr sz="2500" dirty="0"/>
              <a:t>and</a:t>
            </a:r>
            <a:r>
              <a:rPr sz="2500" spc="-60" dirty="0"/>
              <a:t> </a:t>
            </a:r>
            <a:r>
              <a:rPr sz="2500" dirty="0"/>
              <a:t>Recognition</a:t>
            </a:r>
            <a:r>
              <a:rPr sz="2500" spc="-55" dirty="0"/>
              <a:t> </a:t>
            </a:r>
            <a:r>
              <a:rPr sz="2500" dirty="0"/>
              <a:t>of</a:t>
            </a:r>
            <a:r>
              <a:rPr sz="2500" spc="-50" dirty="0"/>
              <a:t> </a:t>
            </a:r>
            <a:r>
              <a:rPr sz="2500" dirty="0"/>
              <a:t>Impairment</a:t>
            </a:r>
            <a:r>
              <a:rPr sz="2500" spc="-50" dirty="0"/>
              <a:t> </a:t>
            </a:r>
            <a:r>
              <a:rPr sz="2500" spc="-10" dirty="0"/>
              <a:t>Losses</a:t>
            </a:r>
            <a:endParaRPr sz="25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-25" dirty="0"/>
              <a:t>7</a:t>
            </a:fld>
            <a:endParaRPr spc="-2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©</a:t>
            </a:r>
            <a:r>
              <a:rPr spc="-20" dirty="0"/>
              <a:t> </a:t>
            </a:r>
            <a:r>
              <a:rPr spc="-10" dirty="0"/>
              <a:t>I-</a:t>
            </a:r>
            <a:r>
              <a:rPr dirty="0"/>
              <a:t>Station</a:t>
            </a:r>
            <a:r>
              <a:rPr spc="-15" dirty="0"/>
              <a:t> </a:t>
            </a:r>
            <a:r>
              <a:rPr dirty="0"/>
              <a:t>Solutions</a:t>
            </a:r>
            <a:r>
              <a:rPr spc="-10" dirty="0"/>
              <a:t> </a:t>
            </a:r>
            <a:r>
              <a:rPr dirty="0"/>
              <a:t>Sdn</a:t>
            </a:r>
            <a:r>
              <a:rPr spc="-15" dirty="0"/>
              <a:t> </a:t>
            </a:r>
            <a:r>
              <a:rPr spc="-25" dirty="0"/>
              <a:t>Bhd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5794" y="1847596"/>
            <a:ext cx="7960995" cy="424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7970" indent="-255270">
              <a:lnSpc>
                <a:spcPct val="100000"/>
              </a:lnSpc>
              <a:spcBef>
                <a:spcPts val="100"/>
              </a:spcBef>
              <a:buClr>
                <a:srgbClr val="E66C7D"/>
              </a:buClr>
              <a:buFont typeface="Georgia"/>
              <a:buChar char="•"/>
              <a:tabLst>
                <a:tab pos="267970" algn="l"/>
                <a:tab pos="588645" algn="l"/>
                <a:tab pos="1142365" algn="l"/>
                <a:tab pos="2410460" algn="l"/>
                <a:tab pos="3586479" algn="l"/>
                <a:tab pos="3914775" algn="l"/>
                <a:tab pos="5649595" algn="l"/>
                <a:tab pos="6903720" algn="l"/>
                <a:tab pos="7341234" algn="l"/>
              </a:tabLst>
            </a:pPr>
            <a:r>
              <a:rPr sz="2200" spc="-25" dirty="0">
                <a:latin typeface="Arial"/>
                <a:cs typeface="Arial"/>
              </a:rPr>
              <a:t>If</a:t>
            </a:r>
            <a:r>
              <a:rPr sz="2200" dirty="0">
                <a:latin typeface="Arial"/>
                <a:cs typeface="Arial"/>
              </a:rPr>
              <a:t>	</a:t>
            </a:r>
            <a:r>
              <a:rPr sz="2200" spc="-25" dirty="0">
                <a:latin typeface="Arial"/>
                <a:cs typeface="Arial"/>
              </a:rPr>
              <a:t>the</a:t>
            </a:r>
            <a:r>
              <a:rPr sz="2200" dirty="0">
                <a:latin typeface="Arial"/>
                <a:cs typeface="Arial"/>
              </a:rPr>
              <a:t>	</a:t>
            </a:r>
            <a:r>
              <a:rPr sz="2200" b="1" spc="-10" dirty="0">
                <a:latin typeface="Arial"/>
                <a:cs typeface="Arial"/>
              </a:rPr>
              <a:t>carrying</a:t>
            </a:r>
            <a:r>
              <a:rPr sz="2200" b="1" dirty="0">
                <a:latin typeface="Arial"/>
                <a:cs typeface="Arial"/>
              </a:rPr>
              <a:t>	</a:t>
            </a:r>
            <a:r>
              <a:rPr sz="2200" b="1" spc="-10" dirty="0">
                <a:latin typeface="Arial"/>
                <a:cs typeface="Arial"/>
              </a:rPr>
              <a:t>amount</a:t>
            </a:r>
            <a:r>
              <a:rPr sz="2200" b="1" dirty="0">
                <a:latin typeface="Arial"/>
                <a:cs typeface="Arial"/>
              </a:rPr>
              <a:t>	</a:t>
            </a:r>
            <a:r>
              <a:rPr sz="2200" b="1" spc="-50" dirty="0">
                <a:latin typeface="Arial"/>
                <a:cs typeface="Arial"/>
              </a:rPr>
              <a:t>&gt;</a:t>
            </a:r>
            <a:r>
              <a:rPr sz="2200" b="1" dirty="0">
                <a:latin typeface="Arial"/>
                <a:cs typeface="Arial"/>
              </a:rPr>
              <a:t>	</a:t>
            </a:r>
            <a:r>
              <a:rPr sz="2200" b="1" spc="-10" dirty="0">
                <a:latin typeface="Arial"/>
                <a:cs typeface="Arial"/>
              </a:rPr>
              <a:t>recoverable</a:t>
            </a:r>
            <a:r>
              <a:rPr sz="2200" b="1" dirty="0">
                <a:latin typeface="Arial"/>
                <a:cs typeface="Arial"/>
              </a:rPr>
              <a:t>	</a:t>
            </a:r>
            <a:r>
              <a:rPr sz="2200" b="1" spc="-10" dirty="0">
                <a:latin typeface="Arial"/>
                <a:cs typeface="Arial"/>
              </a:rPr>
              <a:t>amount</a:t>
            </a:r>
            <a:r>
              <a:rPr sz="2200" spc="-10" dirty="0">
                <a:latin typeface="Arial"/>
                <a:cs typeface="Arial"/>
              </a:rPr>
              <a:t>,</a:t>
            </a:r>
            <a:r>
              <a:rPr sz="2200" dirty="0">
                <a:latin typeface="Arial"/>
                <a:cs typeface="Arial"/>
              </a:rPr>
              <a:t>	</a:t>
            </a:r>
            <a:r>
              <a:rPr sz="2200" spc="-50" dirty="0">
                <a:latin typeface="Segoe UI Symbol"/>
                <a:cs typeface="Segoe UI Symbol"/>
              </a:rPr>
              <a:t>➔</a:t>
            </a:r>
            <a:r>
              <a:rPr sz="2200" dirty="0">
                <a:latin typeface="Segoe UI Symbol"/>
                <a:cs typeface="Segoe UI Symbol"/>
              </a:rPr>
              <a:t>	</a:t>
            </a:r>
            <a:r>
              <a:rPr sz="2200" spc="-20" dirty="0">
                <a:latin typeface="Arial"/>
                <a:cs typeface="Arial"/>
              </a:rPr>
              <a:t>must</a:t>
            </a:r>
            <a:endParaRPr sz="2200">
              <a:latin typeface="Arial"/>
              <a:cs typeface="Arial"/>
            </a:endParaRPr>
          </a:p>
          <a:p>
            <a:pPr marL="268605">
              <a:lnSpc>
                <a:spcPct val="100000"/>
              </a:lnSpc>
              <a:spcBef>
                <a:spcPts val="70"/>
              </a:spcBef>
            </a:pPr>
            <a:r>
              <a:rPr sz="2200" b="1" dirty="0">
                <a:solidFill>
                  <a:srgbClr val="00B050"/>
                </a:solidFill>
                <a:latin typeface="Arial"/>
                <a:cs typeface="Arial"/>
              </a:rPr>
              <a:t>reduce</a:t>
            </a:r>
            <a:r>
              <a:rPr sz="2200" b="1" spc="-45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B050"/>
                </a:solidFill>
                <a:latin typeface="Arial"/>
                <a:cs typeface="Arial"/>
              </a:rPr>
              <a:t>the</a:t>
            </a:r>
            <a:r>
              <a:rPr sz="2200" b="1" spc="-50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B050"/>
                </a:solidFill>
                <a:latin typeface="Arial"/>
                <a:cs typeface="Arial"/>
              </a:rPr>
              <a:t>carrying</a:t>
            </a:r>
            <a:r>
              <a:rPr sz="2200" b="1" spc="-45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B050"/>
                </a:solidFill>
                <a:latin typeface="Arial"/>
                <a:cs typeface="Arial"/>
              </a:rPr>
              <a:t>amount</a:t>
            </a:r>
            <a:r>
              <a:rPr sz="2200" b="1" spc="-50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to</a:t>
            </a:r>
            <a:r>
              <a:rPr sz="2200" spc="-5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its</a:t>
            </a:r>
            <a:r>
              <a:rPr sz="2200" spc="-4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recoverable</a:t>
            </a:r>
            <a:r>
              <a:rPr sz="2200" spc="-50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amount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35"/>
              </a:spcBef>
            </a:pP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2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Example</a:t>
            </a:r>
            <a:endParaRPr sz="2200">
              <a:latin typeface="Arial"/>
              <a:cs typeface="Arial"/>
            </a:endParaRPr>
          </a:p>
          <a:p>
            <a:pPr marL="266700" marR="5080" indent="-254000" algn="just">
              <a:lnSpc>
                <a:spcPct val="100000"/>
              </a:lnSpc>
              <a:spcBef>
                <a:spcPts val="265"/>
              </a:spcBef>
              <a:buClr>
                <a:srgbClr val="E66C7D"/>
              </a:buClr>
              <a:buFont typeface="Georgia"/>
              <a:buChar char="•"/>
              <a:tabLst>
                <a:tab pos="268605" algn="l"/>
              </a:tabLst>
            </a:pPr>
            <a:r>
              <a:rPr sz="2200" dirty="0">
                <a:latin typeface="Arial"/>
                <a:cs typeface="Arial"/>
              </a:rPr>
              <a:t>Kriss</a:t>
            </a:r>
            <a:r>
              <a:rPr sz="2200" spc="25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Co</a:t>
            </a:r>
            <a:r>
              <a:rPr sz="2200" spc="25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has</a:t>
            </a:r>
            <a:r>
              <a:rPr sz="2200" spc="25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a</a:t>
            </a:r>
            <a:r>
              <a:rPr sz="2200" spc="25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building</a:t>
            </a:r>
            <a:r>
              <a:rPr sz="2200" spc="25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that</a:t>
            </a:r>
            <a:r>
              <a:rPr sz="2200" spc="25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originally</a:t>
            </a:r>
            <a:r>
              <a:rPr sz="2200" spc="24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cost</a:t>
            </a:r>
            <a:r>
              <a:rPr sz="2200" spc="25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RM165,000.</a:t>
            </a:r>
            <a:r>
              <a:rPr sz="2200" spc="250" dirty="0">
                <a:latin typeface="Arial"/>
                <a:cs typeface="Arial"/>
              </a:rPr>
              <a:t> </a:t>
            </a:r>
            <a:r>
              <a:rPr sz="2200" spc="-25" dirty="0">
                <a:latin typeface="Arial"/>
                <a:cs typeface="Arial"/>
              </a:rPr>
              <a:t>The 	</a:t>
            </a:r>
            <a:r>
              <a:rPr sz="2200" dirty="0">
                <a:latin typeface="Arial"/>
                <a:cs typeface="Arial"/>
              </a:rPr>
              <a:t>accumulated</a:t>
            </a:r>
            <a:r>
              <a:rPr sz="2200" spc="36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depreciation</a:t>
            </a:r>
            <a:r>
              <a:rPr sz="2200" spc="36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of</a:t>
            </a:r>
            <a:r>
              <a:rPr sz="2200" spc="36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the</a:t>
            </a:r>
            <a:r>
              <a:rPr sz="2200" spc="36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building</a:t>
            </a:r>
            <a:r>
              <a:rPr sz="2200" spc="36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is</a:t>
            </a:r>
            <a:r>
              <a:rPr sz="2200" spc="35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RM24,000.</a:t>
            </a:r>
            <a:r>
              <a:rPr sz="2200" spc="365" dirty="0">
                <a:latin typeface="Arial"/>
                <a:cs typeface="Arial"/>
              </a:rPr>
              <a:t> </a:t>
            </a:r>
            <a:r>
              <a:rPr sz="2200" spc="-25" dirty="0">
                <a:latin typeface="Arial"/>
                <a:cs typeface="Arial"/>
              </a:rPr>
              <a:t>The 	</a:t>
            </a:r>
            <a:r>
              <a:rPr sz="2200" dirty="0">
                <a:latin typeface="Arial"/>
                <a:cs typeface="Arial"/>
              </a:rPr>
              <a:t>market</a:t>
            </a:r>
            <a:r>
              <a:rPr sz="2200" spc="4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value</a:t>
            </a:r>
            <a:r>
              <a:rPr sz="2200" spc="4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of</a:t>
            </a:r>
            <a:r>
              <a:rPr sz="2200" spc="4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the</a:t>
            </a:r>
            <a:r>
              <a:rPr sz="2200" spc="4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building</a:t>
            </a:r>
            <a:r>
              <a:rPr sz="2200" spc="4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at</a:t>
            </a:r>
            <a:r>
              <a:rPr sz="2200" spc="4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the</a:t>
            </a:r>
            <a:r>
              <a:rPr sz="2200" spc="4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end</a:t>
            </a:r>
            <a:r>
              <a:rPr sz="2200" spc="4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of</a:t>
            </a:r>
            <a:r>
              <a:rPr sz="2200" spc="4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the</a:t>
            </a:r>
            <a:r>
              <a:rPr sz="2200" spc="4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reporting</a:t>
            </a:r>
            <a:r>
              <a:rPr sz="2200" spc="40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period 	</a:t>
            </a:r>
            <a:r>
              <a:rPr sz="2200" dirty="0">
                <a:latin typeface="Arial"/>
                <a:cs typeface="Arial"/>
              </a:rPr>
              <a:t>is</a:t>
            </a:r>
            <a:r>
              <a:rPr sz="2200" spc="14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RM150,000.</a:t>
            </a:r>
            <a:r>
              <a:rPr sz="2200" spc="14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Company</a:t>
            </a:r>
            <a:r>
              <a:rPr sz="2200" spc="14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estimates</a:t>
            </a:r>
            <a:r>
              <a:rPr sz="2200" spc="14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that</a:t>
            </a:r>
            <a:r>
              <a:rPr sz="2200" spc="14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its</a:t>
            </a:r>
            <a:r>
              <a:rPr sz="2200" spc="14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direct</a:t>
            </a:r>
            <a:r>
              <a:rPr sz="2200" spc="14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selling</a:t>
            </a:r>
            <a:r>
              <a:rPr sz="2200" spc="145" dirty="0">
                <a:latin typeface="Arial"/>
                <a:cs typeface="Arial"/>
              </a:rPr>
              <a:t> </a:t>
            </a:r>
            <a:r>
              <a:rPr sz="2200" spc="-20" dirty="0">
                <a:latin typeface="Arial"/>
                <a:cs typeface="Arial"/>
              </a:rPr>
              <a:t>cost 	</a:t>
            </a:r>
            <a:r>
              <a:rPr sz="2200" dirty="0">
                <a:latin typeface="Arial"/>
                <a:cs typeface="Arial"/>
              </a:rPr>
              <a:t>would</a:t>
            </a:r>
            <a:r>
              <a:rPr sz="2200" spc="34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be</a:t>
            </a:r>
            <a:r>
              <a:rPr sz="2200" spc="34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RM35,000.</a:t>
            </a:r>
            <a:r>
              <a:rPr sz="2200" spc="34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The</a:t>
            </a:r>
            <a:r>
              <a:rPr sz="2200" spc="34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management</a:t>
            </a:r>
            <a:r>
              <a:rPr sz="2200" spc="33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determines</a:t>
            </a:r>
            <a:r>
              <a:rPr sz="2200" spc="34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that</a:t>
            </a:r>
            <a:r>
              <a:rPr sz="2200" spc="340" dirty="0">
                <a:latin typeface="Arial"/>
                <a:cs typeface="Arial"/>
              </a:rPr>
              <a:t> </a:t>
            </a:r>
            <a:r>
              <a:rPr sz="2200" spc="-25" dirty="0">
                <a:latin typeface="Arial"/>
                <a:cs typeface="Arial"/>
              </a:rPr>
              <a:t>the 	</a:t>
            </a:r>
            <a:r>
              <a:rPr sz="2200" dirty="0">
                <a:latin typeface="Arial"/>
                <a:cs typeface="Arial"/>
              </a:rPr>
              <a:t>value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in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use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of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the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building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is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RM140,000.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10"/>
              </a:spcBef>
              <a:buClr>
                <a:srgbClr val="E66C7D"/>
              </a:buClr>
              <a:buFont typeface="Georgia"/>
              <a:buChar char="•"/>
            </a:pPr>
            <a:endParaRPr sz="2200">
              <a:latin typeface="Arial"/>
              <a:cs typeface="Arial"/>
            </a:endParaRPr>
          </a:p>
          <a:p>
            <a:pPr marL="267970" indent="-255270">
              <a:lnSpc>
                <a:spcPct val="100000"/>
              </a:lnSpc>
              <a:buClr>
                <a:srgbClr val="E66C7D"/>
              </a:buClr>
              <a:buFont typeface="Georgia"/>
              <a:buChar char="•"/>
              <a:tabLst>
                <a:tab pos="267970" algn="l"/>
              </a:tabLst>
            </a:pPr>
            <a:r>
              <a:rPr sz="2200" dirty="0">
                <a:latin typeface="Arial"/>
                <a:cs typeface="Arial"/>
              </a:rPr>
              <a:t>What</a:t>
            </a:r>
            <a:r>
              <a:rPr sz="2200" spc="-4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is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the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impairment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loss?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24165" y="645667"/>
            <a:ext cx="11404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60B5CC"/>
                </a:solidFill>
                <a:latin typeface="Arial"/>
                <a:cs typeface="Arial"/>
              </a:rPr>
              <a:t>3</a:t>
            </a:r>
            <a:r>
              <a:rPr sz="1200" spc="-25" dirty="0">
                <a:solidFill>
                  <a:srgbClr val="60B5C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0B5CC"/>
                </a:solidFill>
                <a:latin typeface="Arial"/>
                <a:cs typeface="Arial"/>
              </a:rPr>
              <a:t>February</a:t>
            </a:r>
            <a:r>
              <a:rPr sz="1200" spc="-20" dirty="0">
                <a:solidFill>
                  <a:srgbClr val="60B5CC"/>
                </a:solidFill>
                <a:latin typeface="Arial"/>
                <a:cs typeface="Arial"/>
              </a:rPr>
              <a:t> 2020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8186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Recognition</a:t>
            </a:r>
            <a:r>
              <a:rPr spc="-80" dirty="0"/>
              <a:t> </a:t>
            </a:r>
            <a:r>
              <a:rPr dirty="0"/>
              <a:t>of</a:t>
            </a:r>
            <a:r>
              <a:rPr spc="-70" dirty="0"/>
              <a:t> </a:t>
            </a:r>
            <a:r>
              <a:rPr dirty="0"/>
              <a:t>an</a:t>
            </a:r>
            <a:r>
              <a:rPr spc="-75" dirty="0"/>
              <a:t> </a:t>
            </a:r>
            <a:r>
              <a:rPr dirty="0"/>
              <a:t>Impairment</a:t>
            </a:r>
            <a:r>
              <a:rPr spc="-75" dirty="0"/>
              <a:t> </a:t>
            </a:r>
            <a:r>
              <a:rPr spc="-20" dirty="0"/>
              <a:t>Loss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©</a:t>
            </a:r>
            <a:r>
              <a:rPr spc="-20" dirty="0"/>
              <a:t> </a:t>
            </a:r>
            <a:r>
              <a:rPr spc="-10" dirty="0"/>
              <a:t>I-</a:t>
            </a:r>
            <a:r>
              <a:rPr dirty="0"/>
              <a:t>Station</a:t>
            </a:r>
            <a:r>
              <a:rPr spc="-15" dirty="0"/>
              <a:t> </a:t>
            </a:r>
            <a:r>
              <a:rPr dirty="0"/>
              <a:t>Solutions</a:t>
            </a:r>
            <a:r>
              <a:rPr spc="-10" dirty="0"/>
              <a:t> </a:t>
            </a:r>
            <a:r>
              <a:rPr dirty="0"/>
              <a:t>Sdn</a:t>
            </a:r>
            <a:r>
              <a:rPr spc="-15" dirty="0"/>
              <a:t> </a:t>
            </a:r>
            <a:r>
              <a:rPr spc="-25" dirty="0"/>
              <a:t>Bhd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5794" y="1810004"/>
            <a:ext cx="7960995" cy="2694940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24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If</a:t>
            </a:r>
            <a:r>
              <a:rPr sz="2400" b="1" u="heavy" spc="-4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the</a:t>
            </a:r>
            <a:r>
              <a:rPr sz="2400" b="1" u="heavy" spc="-4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asset</a:t>
            </a:r>
            <a:r>
              <a:rPr sz="2400" b="1" u="heavy" spc="-4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is</a:t>
            </a:r>
            <a:r>
              <a:rPr sz="2400" b="1" u="heavy" spc="-4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not</a:t>
            </a:r>
            <a:r>
              <a:rPr sz="2400" b="1" u="heavy" spc="-4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carried</a:t>
            </a:r>
            <a:r>
              <a:rPr sz="2400" b="1" u="heavy" spc="-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at</a:t>
            </a:r>
            <a:r>
              <a:rPr sz="2400" b="1" u="heavy" spc="-4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revalued</a:t>
            </a:r>
            <a:r>
              <a:rPr sz="2400" b="1" u="heavy" spc="-4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amount</a:t>
            </a:r>
            <a:endParaRPr sz="2400">
              <a:latin typeface="Arial"/>
              <a:cs typeface="Arial"/>
            </a:endParaRPr>
          </a:p>
          <a:p>
            <a:pPr marL="268605" marR="5080" indent="-255904">
              <a:lnSpc>
                <a:spcPct val="100800"/>
              </a:lnSpc>
              <a:spcBef>
                <a:spcPts val="290"/>
              </a:spcBef>
              <a:buClr>
                <a:srgbClr val="E66C7D"/>
              </a:buClr>
              <a:buFont typeface="Georgia"/>
              <a:buChar char="•"/>
              <a:tabLst>
                <a:tab pos="268605" algn="l"/>
                <a:tab pos="1889760" algn="l"/>
                <a:tab pos="2492375" algn="l"/>
                <a:tab pos="4313555" algn="l"/>
                <a:tab pos="5101590" algn="l"/>
                <a:tab pos="7042150" algn="l"/>
                <a:tab pos="7490459" algn="l"/>
              </a:tabLst>
            </a:pPr>
            <a:r>
              <a:rPr sz="2400" spc="-10" dirty="0">
                <a:latin typeface="Arial"/>
                <a:cs typeface="Arial"/>
              </a:rPr>
              <a:t>Recognise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25" dirty="0">
                <a:latin typeface="Arial"/>
                <a:cs typeface="Arial"/>
              </a:rPr>
              <a:t>the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b="1" spc="-10" dirty="0">
                <a:solidFill>
                  <a:srgbClr val="00B050"/>
                </a:solidFill>
                <a:latin typeface="Arial"/>
                <a:cs typeface="Arial"/>
              </a:rPr>
              <a:t>impairment</a:t>
            </a:r>
            <a:r>
              <a:rPr sz="2400" b="1" dirty="0">
                <a:solidFill>
                  <a:srgbClr val="00B050"/>
                </a:solidFill>
                <a:latin typeface="Arial"/>
                <a:cs typeface="Arial"/>
              </a:rPr>
              <a:t>	</a:t>
            </a:r>
            <a:r>
              <a:rPr sz="2400" b="1" spc="-20" dirty="0">
                <a:solidFill>
                  <a:srgbClr val="00B050"/>
                </a:solidFill>
                <a:latin typeface="Arial"/>
                <a:cs typeface="Arial"/>
              </a:rPr>
              <a:t>loss</a:t>
            </a:r>
            <a:r>
              <a:rPr sz="2400" b="1" dirty="0">
                <a:solidFill>
                  <a:srgbClr val="00B050"/>
                </a:solidFill>
                <a:latin typeface="Arial"/>
                <a:cs typeface="Arial"/>
              </a:rPr>
              <a:t>	</a:t>
            </a:r>
            <a:r>
              <a:rPr sz="2400" b="1" spc="-10" dirty="0">
                <a:solidFill>
                  <a:srgbClr val="00B050"/>
                </a:solidFill>
                <a:latin typeface="Arial"/>
                <a:cs typeface="Arial"/>
              </a:rPr>
              <a:t>immediately</a:t>
            </a:r>
            <a:r>
              <a:rPr sz="2400" b="1" dirty="0">
                <a:solidFill>
                  <a:srgbClr val="00B050"/>
                </a:solidFill>
                <a:latin typeface="Arial"/>
                <a:cs typeface="Arial"/>
              </a:rPr>
              <a:t>	</a:t>
            </a:r>
            <a:r>
              <a:rPr sz="2400" b="1" spc="-25" dirty="0">
                <a:solidFill>
                  <a:srgbClr val="00B050"/>
                </a:solidFill>
                <a:latin typeface="Arial"/>
                <a:cs typeface="Arial"/>
              </a:rPr>
              <a:t>in</a:t>
            </a:r>
            <a:r>
              <a:rPr sz="2400" b="1" dirty="0">
                <a:solidFill>
                  <a:srgbClr val="00B050"/>
                </a:solidFill>
                <a:latin typeface="Arial"/>
                <a:cs typeface="Arial"/>
              </a:rPr>
              <a:t>	</a:t>
            </a:r>
            <a:r>
              <a:rPr sz="2400" b="1" spc="-25" dirty="0">
                <a:solidFill>
                  <a:srgbClr val="00B050"/>
                </a:solidFill>
                <a:latin typeface="Arial"/>
                <a:cs typeface="Arial"/>
              </a:rPr>
              <a:t>the </a:t>
            </a:r>
            <a:r>
              <a:rPr sz="2400" b="1" dirty="0">
                <a:solidFill>
                  <a:srgbClr val="00B050"/>
                </a:solidFill>
                <a:latin typeface="Arial"/>
                <a:cs typeface="Arial"/>
              </a:rPr>
              <a:t>income</a:t>
            </a:r>
            <a:r>
              <a:rPr sz="2400" b="1" spc="-45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00B050"/>
                </a:solidFill>
                <a:latin typeface="Arial"/>
                <a:cs typeface="Arial"/>
              </a:rPr>
              <a:t>statement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65"/>
              </a:spcBef>
              <a:buClr>
                <a:srgbClr val="E66C7D"/>
              </a:buClr>
              <a:buFont typeface="Georgia"/>
              <a:buChar char="•"/>
            </a:pPr>
            <a:endParaRPr sz="2400">
              <a:latin typeface="Arial"/>
              <a:cs typeface="Arial"/>
            </a:endParaRPr>
          </a:p>
          <a:p>
            <a:pPr marL="267970" indent="-255270">
              <a:lnSpc>
                <a:spcPct val="100000"/>
              </a:lnSpc>
              <a:spcBef>
                <a:spcPts val="5"/>
              </a:spcBef>
              <a:buClr>
                <a:srgbClr val="E66C7D"/>
              </a:buClr>
              <a:buFont typeface="Georgia"/>
              <a:buChar char="•"/>
              <a:tabLst>
                <a:tab pos="267970" algn="l"/>
              </a:tabLst>
            </a:pPr>
            <a:r>
              <a:rPr sz="2400" dirty="0">
                <a:latin typeface="Arial"/>
                <a:cs typeface="Arial"/>
              </a:rPr>
              <a:t>Double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entry:</a:t>
            </a:r>
            <a:endParaRPr sz="2400">
              <a:latin typeface="Arial"/>
              <a:cs typeface="Arial"/>
            </a:endParaRPr>
          </a:p>
          <a:p>
            <a:pPr marL="313690">
              <a:lnSpc>
                <a:spcPct val="100000"/>
              </a:lnSpc>
              <a:spcBef>
                <a:spcPts val="204"/>
              </a:spcBef>
              <a:tabLst>
                <a:tab pos="560705" algn="l"/>
              </a:tabLst>
            </a:pPr>
            <a:r>
              <a:rPr sz="2000" spc="-50" dirty="0">
                <a:solidFill>
                  <a:srgbClr val="60B5CC"/>
                </a:solidFill>
                <a:latin typeface="Georgia"/>
                <a:cs typeface="Georgia"/>
              </a:rPr>
              <a:t>▫</a:t>
            </a:r>
            <a:r>
              <a:rPr sz="2000" dirty="0">
                <a:solidFill>
                  <a:srgbClr val="60B5CC"/>
                </a:solidFill>
                <a:latin typeface="Georgia"/>
                <a:cs typeface="Georgia"/>
              </a:rPr>
              <a:t>	</a:t>
            </a:r>
            <a:r>
              <a:rPr sz="2000" dirty="0">
                <a:solidFill>
                  <a:srgbClr val="246172"/>
                </a:solidFill>
                <a:latin typeface="Arial"/>
                <a:cs typeface="Arial"/>
              </a:rPr>
              <a:t>DR</a:t>
            </a:r>
            <a:r>
              <a:rPr sz="2000" spc="-25" dirty="0">
                <a:solidFill>
                  <a:srgbClr val="24617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46172"/>
                </a:solidFill>
                <a:latin typeface="Arial"/>
                <a:cs typeface="Arial"/>
              </a:rPr>
              <a:t>Loss</a:t>
            </a:r>
            <a:r>
              <a:rPr sz="2000" spc="-35" dirty="0">
                <a:solidFill>
                  <a:srgbClr val="24617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46172"/>
                </a:solidFill>
                <a:latin typeface="Arial"/>
                <a:cs typeface="Arial"/>
              </a:rPr>
              <a:t>on</a:t>
            </a:r>
            <a:r>
              <a:rPr sz="2000" spc="-30" dirty="0">
                <a:solidFill>
                  <a:srgbClr val="246172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246172"/>
                </a:solidFill>
                <a:latin typeface="Arial"/>
                <a:cs typeface="Arial"/>
              </a:rPr>
              <a:t>impairment</a:t>
            </a:r>
            <a:endParaRPr sz="2000">
              <a:latin typeface="Arial"/>
              <a:cs typeface="Arial"/>
            </a:endParaRPr>
          </a:p>
          <a:p>
            <a:pPr marL="313690">
              <a:lnSpc>
                <a:spcPct val="100000"/>
              </a:lnSpc>
              <a:spcBef>
                <a:spcPts val="315"/>
              </a:spcBef>
              <a:tabLst>
                <a:tab pos="560705" algn="l"/>
              </a:tabLst>
            </a:pPr>
            <a:r>
              <a:rPr sz="2000" spc="-50" dirty="0">
                <a:solidFill>
                  <a:srgbClr val="60B5CC"/>
                </a:solidFill>
                <a:latin typeface="Georgia"/>
                <a:cs typeface="Georgia"/>
              </a:rPr>
              <a:t>▫</a:t>
            </a:r>
            <a:r>
              <a:rPr sz="2000" dirty="0">
                <a:solidFill>
                  <a:srgbClr val="60B5CC"/>
                </a:solidFill>
                <a:latin typeface="Georgia"/>
                <a:cs typeface="Georgia"/>
              </a:rPr>
              <a:t>	</a:t>
            </a:r>
            <a:r>
              <a:rPr sz="2000" spc="-10" dirty="0">
                <a:solidFill>
                  <a:srgbClr val="246172"/>
                </a:solidFill>
                <a:latin typeface="Arial"/>
                <a:cs typeface="Arial"/>
              </a:rPr>
              <a:t>CR</a:t>
            </a:r>
            <a:r>
              <a:rPr sz="2000" spc="-130" dirty="0">
                <a:solidFill>
                  <a:srgbClr val="246172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46172"/>
                </a:solidFill>
                <a:latin typeface="Arial"/>
                <a:cs typeface="Arial"/>
              </a:rPr>
              <a:t>Asset</a:t>
            </a:r>
            <a:r>
              <a:rPr sz="2000" spc="-55" dirty="0">
                <a:solidFill>
                  <a:srgbClr val="246172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246172"/>
                </a:solidFill>
                <a:latin typeface="Arial"/>
                <a:cs typeface="Arial"/>
              </a:rPr>
              <a:t>account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24165" y="645667"/>
            <a:ext cx="11404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60B5CC"/>
                </a:solidFill>
                <a:latin typeface="Arial"/>
                <a:cs typeface="Arial"/>
              </a:rPr>
              <a:t>3</a:t>
            </a:r>
            <a:r>
              <a:rPr sz="1200" spc="-25" dirty="0">
                <a:solidFill>
                  <a:srgbClr val="60B5C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0B5CC"/>
                </a:solidFill>
                <a:latin typeface="Arial"/>
                <a:cs typeface="Arial"/>
              </a:rPr>
              <a:t>February</a:t>
            </a:r>
            <a:r>
              <a:rPr sz="1200" spc="-20" dirty="0">
                <a:solidFill>
                  <a:srgbClr val="60B5CC"/>
                </a:solidFill>
                <a:latin typeface="Arial"/>
                <a:cs typeface="Arial"/>
              </a:rPr>
              <a:t> 2020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8186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Recognition</a:t>
            </a:r>
            <a:r>
              <a:rPr spc="-80" dirty="0"/>
              <a:t> </a:t>
            </a:r>
            <a:r>
              <a:rPr dirty="0"/>
              <a:t>of</a:t>
            </a:r>
            <a:r>
              <a:rPr spc="-70" dirty="0"/>
              <a:t> </a:t>
            </a:r>
            <a:r>
              <a:rPr dirty="0"/>
              <a:t>an</a:t>
            </a:r>
            <a:r>
              <a:rPr spc="-75" dirty="0"/>
              <a:t> </a:t>
            </a:r>
            <a:r>
              <a:rPr dirty="0"/>
              <a:t>Impairment</a:t>
            </a:r>
            <a:r>
              <a:rPr spc="-75" dirty="0"/>
              <a:t> </a:t>
            </a:r>
            <a:r>
              <a:rPr spc="-20" dirty="0"/>
              <a:t>Loss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©</a:t>
            </a:r>
            <a:r>
              <a:rPr spc="-20" dirty="0"/>
              <a:t> </a:t>
            </a:r>
            <a:r>
              <a:rPr spc="-10" dirty="0"/>
              <a:t>I-</a:t>
            </a:r>
            <a:r>
              <a:rPr dirty="0"/>
              <a:t>Station</a:t>
            </a:r>
            <a:r>
              <a:rPr spc="-15" dirty="0"/>
              <a:t> </a:t>
            </a:r>
            <a:r>
              <a:rPr dirty="0"/>
              <a:t>Solutions</a:t>
            </a:r>
            <a:r>
              <a:rPr spc="-10" dirty="0"/>
              <a:t> </a:t>
            </a:r>
            <a:r>
              <a:rPr dirty="0"/>
              <a:t>Sdn</a:t>
            </a:r>
            <a:r>
              <a:rPr spc="-15" dirty="0"/>
              <a:t> </a:t>
            </a:r>
            <a:r>
              <a:rPr spc="-25" dirty="0"/>
              <a:t>Bhd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849628"/>
            <a:ext cx="7811770" cy="2296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If</a:t>
            </a:r>
            <a:r>
              <a:rPr sz="2400" b="1" u="heavy" spc="-3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The</a:t>
            </a:r>
            <a:r>
              <a:rPr sz="2400" b="1" u="heavy" spc="-114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Asset</a:t>
            </a:r>
            <a:r>
              <a:rPr sz="2400" b="1" u="heavy" spc="-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Is</a:t>
            </a:r>
            <a:r>
              <a:rPr sz="2400" b="1" u="heavy" spc="-3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Carried</a:t>
            </a:r>
            <a:r>
              <a:rPr sz="2400" b="1" u="heavy" spc="-114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At</a:t>
            </a:r>
            <a:r>
              <a:rPr sz="2400" b="1" u="heavy" spc="-3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The</a:t>
            </a:r>
            <a:r>
              <a:rPr sz="2400" b="1" u="heavy" spc="-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Revalued</a:t>
            </a:r>
            <a:r>
              <a:rPr sz="2400" b="1" u="heavy" spc="-1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Amount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50"/>
              </a:spcBef>
            </a:pPr>
            <a:endParaRPr sz="2400">
              <a:latin typeface="Arial"/>
              <a:cs typeface="Arial"/>
            </a:endParaRPr>
          </a:p>
          <a:p>
            <a:pPr marL="12700" marR="5080">
              <a:lnSpc>
                <a:spcPct val="99700"/>
              </a:lnSpc>
            </a:pPr>
            <a:r>
              <a:rPr sz="2400" dirty="0">
                <a:latin typeface="Arial"/>
                <a:cs typeface="Arial"/>
              </a:rPr>
              <a:t>Recognise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B050"/>
                </a:solidFill>
                <a:latin typeface="Arial"/>
                <a:cs typeface="Arial"/>
              </a:rPr>
              <a:t>impairment</a:t>
            </a:r>
            <a:r>
              <a:rPr sz="2400" b="1" spc="-70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B050"/>
                </a:solidFill>
                <a:latin typeface="Arial"/>
                <a:cs typeface="Arial"/>
              </a:rPr>
              <a:t>loss</a:t>
            </a:r>
            <a:r>
              <a:rPr sz="2400" b="1" spc="-65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B050"/>
                </a:solidFill>
                <a:latin typeface="Arial"/>
                <a:cs typeface="Arial"/>
              </a:rPr>
              <a:t>in</a:t>
            </a:r>
            <a:r>
              <a:rPr sz="2400" b="1" spc="-70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B050"/>
                </a:solidFill>
                <a:latin typeface="Arial"/>
                <a:cs typeface="Arial"/>
              </a:rPr>
              <a:t>Equity</a:t>
            </a:r>
            <a:r>
              <a:rPr sz="2400" b="1" spc="-60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(Revaluation </a:t>
            </a:r>
            <a:r>
              <a:rPr sz="2400" dirty="0">
                <a:latin typeface="Arial"/>
                <a:cs typeface="Arial"/>
              </a:rPr>
              <a:t>Surplus)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to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extent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impairment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loss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b="1" u="heavy" dirty="0">
                <a:solidFill>
                  <a:srgbClr val="FF4409"/>
                </a:solidFill>
                <a:uFill>
                  <a:solidFill>
                    <a:srgbClr val="FF4409"/>
                  </a:solidFill>
                </a:uFill>
                <a:latin typeface="Arial"/>
                <a:cs typeface="Arial"/>
              </a:rPr>
              <a:t>DOES</a:t>
            </a:r>
            <a:r>
              <a:rPr sz="2400" b="1" u="heavy" spc="-50" dirty="0">
                <a:solidFill>
                  <a:srgbClr val="FF4409"/>
                </a:solidFill>
                <a:uFill>
                  <a:solidFill>
                    <a:srgbClr val="FF4409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spc="-25" dirty="0">
                <a:solidFill>
                  <a:srgbClr val="FF4409"/>
                </a:solidFill>
                <a:uFill>
                  <a:solidFill>
                    <a:srgbClr val="FF4409"/>
                  </a:solidFill>
                </a:uFill>
                <a:latin typeface="Arial"/>
                <a:cs typeface="Arial"/>
              </a:rPr>
              <a:t>NOT</a:t>
            </a:r>
            <a:r>
              <a:rPr sz="2400" b="1" spc="-25" dirty="0">
                <a:solidFill>
                  <a:srgbClr val="FF4409"/>
                </a:solidFill>
                <a:latin typeface="Arial"/>
                <a:cs typeface="Arial"/>
              </a:rPr>
              <a:t> </a:t>
            </a:r>
            <a:r>
              <a:rPr sz="2400" b="1" u="heavy" dirty="0">
                <a:solidFill>
                  <a:srgbClr val="FF4409"/>
                </a:solidFill>
                <a:uFill>
                  <a:solidFill>
                    <a:srgbClr val="FF4409"/>
                  </a:solidFill>
                </a:uFill>
                <a:latin typeface="Arial"/>
                <a:cs typeface="Arial"/>
              </a:rPr>
              <a:t>exceed</a:t>
            </a:r>
            <a:r>
              <a:rPr sz="2400" b="1" u="heavy" spc="-55" dirty="0">
                <a:solidFill>
                  <a:srgbClr val="FF4409"/>
                </a:solidFill>
                <a:uFill>
                  <a:solidFill>
                    <a:srgbClr val="FF4409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dirty="0">
                <a:solidFill>
                  <a:srgbClr val="FF4409"/>
                </a:solidFill>
                <a:uFill>
                  <a:solidFill>
                    <a:srgbClr val="FF4409"/>
                  </a:solidFill>
                </a:uFill>
                <a:latin typeface="Arial"/>
                <a:cs typeface="Arial"/>
              </a:rPr>
              <a:t>the</a:t>
            </a:r>
            <a:r>
              <a:rPr sz="2400" b="1" u="heavy" spc="-50" dirty="0">
                <a:solidFill>
                  <a:srgbClr val="FF4409"/>
                </a:solidFill>
                <a:uFill>
                  <a:solidFill>
                    <a:srgbClr val="FF4409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dirty="0">
                <a:solidFill>
                  <a:srgbClr val="FF4409"/>
                </a:solidFill>
                <a:uFill>
                  <a:solidFill>
                    <a:srgbClr val="FF4409"/>
                  </a:solidFill>
                </a:uFill>
                <a:latin typeface="Arial"/>
                <a:cs typeface="Arial"/>
              </a:rPr>
              <a:t>amount</a:t>
            </a:r>
            <a:r>
              <a:rPr sz="2400" b="1" u="heavy" spc="-55" dirty="0">
                <a:solidFill>
                  <a:srgbClr val="FF4409"/>
                </a:solidFill>
                <a:uFill>
                  <a:solidFill>
                    <a:srgbClr val="FF4409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dirty="0">
                <a:solidFill>
                  <a:srgbClr val="FF4409"/>
                </a:solidFill>
                <a:uFill>
                  <a:solidFill>
                    <a:srgbClr val="FF4409"/>
                  </a:solidFill>
                </a:uFill>
                <a:latin typeface="Arial"/>
                <a:cs typeface="Arial"/>
              </a:rPr>
              <a:t>in</a:t>
            </a:r>
            <a:r>
              <a:rPr sz="2400" b="1" u="heavy" spc="-50" dirty="0">
                <a:solidFill>
                  <a:srgbClr val="FF4409"/>
                </a:solidFill>
                <a:uFill>
                  <a:solidFill>
                    <a:srgbClr val="FF4409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dirty="0">
                <a:solidFill>
                  <a:srgbClr val="FF4409"/>
                </a:solidFill>
                <a:uFill>
                  <a:solidFill>
                    <a:srgbClr val="FF4409"/>
                  </a:solidFill>
                </a:uFill>
                <a:latin typeface="Arial"/>
                <a:cs typeface="Arial"/>
              </a:rPr>
              <a:t>revaluation</a:t>
            </a:r>
            <a:r>
              <a:rPr sz="2400" b="1" u="heavy" spc="-55" dirty="0">
                <a:solidFill>
                  <a:srgbClr val="FF4409"/>
                </a:solidFill>
                <a:uFill>
                  <a:solidFill>
                    <a:srgbClr val="FF4409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dirty="0">
                <a:solidFill>
                  <a:srgbClr val="FF4409"/>
                </a:solidFill>
                <a:uFill>
                  <a:solidFill>
                    <a:srgbClr val="FF4409"/>
                  </a:solidFill>
                </a:uFill>
                <a:latin typeface="Arial"/>
                <a:cs typeface="Arial"/>
              </a:rPr>
              <a:t>surplus</a:t>
            </a:r>
            <a:r>
              <a:rPr sz="2400" b="1" spc="-60" dirty="0">
                <a:solidFill>
                  <a:srgbClr val="FF4409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for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same </a:t>
            </a:r>
            <a:r>
              <a:rPr sz="2400" spc="-10" dirty="0">
                <a:latin typeface="Arial"/>
                <a:cs typeface="Arial"/>
              </a:rPr>
              <a:t>asset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24165" y="645667"/>
            <a:ext cx="11404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60B5CC"/>
                </a:solidFill>
                <a:latin typeface="Arial"/>
                <a:cs typeface="Arial"/>
              </a:rPr>
              <a:t>3</a:t>
            </a:r>
            <a:r>
              <a:rPr sz="1200" spc="-25" dirty="0">
                <a:solidFill>
                  <a:srgbClr val="60B5C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60B5CC"/>
                </a:solidFill>
                <a:latin typeface="Arial"/>
                <a:cs typeface="Arial"/>
              </a:rPr>
              <a:t>February</a:t>
            </a:r>
            <a:r>
              <a:rPr sz="1200" spc="-20" dirty="0">
                <a:solidFill>
                  <a:srgbClr val="60B5CC"/>
                </a:solidFill>
                <a:latin typeface="Arial"/>
                <a:cs typeface="Arial"/>
              </a:rPr>
              <a:t> 2020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1829</Words>
  <Application>Microsoft Office PowerPoint</Application>
  <PresentationFormat>On-screen Show (4:3)</PresentationFormat>
  <Paragraphs>195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Georgia</vt:lpstr>
      <vt:lpstr>Segoe UI Symbol</vt:lpstr>
      <vt:lpstr>Times New Roman</vt:lpstr>
      <vt:lpstr>Office Theme</vt:lpstr>
      <vt:lpstr>IAS 36 IMPAIRMENT OF ASSETS</vt:lpstr>
      <vt:lpstr>Objective of IAS 36/MFRS 136</vt:lpstr>
      <vt:lpstr>MFRS 136</vt:lpstr>
      <vt:lpstr>Key Definitions</vt:lpstr>
      <vt:lpstr>Key Definitions</vt:lpstr>
      <vt:lpstr>What is Impairment Loss?</vt:lpstr>
      <vt:lpstr>Measurement and Recognition of Impairment Losses</vt:lpstr>
      <vt:lpstr>Recognition of an Impairment Loss</vt:lpstr>
      <vt:lpstr>Recognition of an Impairment Loss</vt:lpstr>
      <vt:lpstr>Example 1</vt:lpstr>
      <vt:lpstr>Example 2</vt:lpstr>
      <vt:lpstr>Recognition of an Impairment Loss</vt:lpstr>
      <vt:lpstr>When should an impairment test be carried out?</vt:lpstr>
      <vt:lpstr>When should an impairment test be carried out?</vt:lpstr>
      <vt:lpstr>What Are Some Of The Circumstances That May Indicate Impairment? (Indicators)</vt:lpstr>
      <vt:lpstr>What Are Some Of The Circumstances That May Indicate Impairment? (Indicators)</vt:lpstr>
      <vt:lpstr>Cash-generating units</vt:lpstr>
      <vt:lpstr>Example of a CGU</vt:lpstr>
      <vt:lpstr>Goodwill</vt:lpstr>
      <vt:lpstr>Exercise</vt:lpstr>
      <vt:lpstr>Solution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BAF</dc:title>
  <cp:lastModifiedBy>Sitti Hasinah Binti Abul Hassan</cp:lastModifiedBy>
  <cp:revision>3</cp:revision>
  <dcterms:created xsi:type="dcterms:W3CDTF">2024-07-18T01:13:35Z</dcterms:created>
  <dcterms:modified xsi:type="dcterms:W3CDTF">2025-01-06T02:09:19Z</dcterms:modified>
</cp:coreProperties>
</file>