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9" r:id="rId11"/>
    <p:sldId id="275" r:id="rId12"/>
    <p:sldId id="276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7C3779-2120-4886-BF20-878D39F9F0F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74"/>
            <p14:sldId id="279"/>
            <p14:sldId id="275"/>
            <p14:sldId id="276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8E94D-151F-4D57-A7A1-B32C98D4110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0B185474-699C-45AF-9002-12911BCC03D7}">
      <dgm:prSet phldrT="[Text]"/>
      <dgm:spPr/>
      <dgm:t>
        <a:bodyPr/>
        <a:lstStyle/>
        <a:p>
          <a:r>
            <a:rPr lang="en-US" dirty="0"/>
            <a:t>Advantages Of FIFO</a:t>
          </a:r>
          <a:endParaRPr lang="en-MY" dirty="0"/>
        </a:p>
      </dgm:t>
    </dgm:pt>
    <dgm:pt modelId="{1B37F24D-C04E-48B9-921C-5AB4DF4B37D8}" type="parTrans" cxnId="{C8CFE3A1-5503-4C62-990A-55D26AAB558F}">
      <dgm:prSet/>
      <dgm:spPr/>
      <dgm:t>
        <a:bodyPr/>
        <a:lstStyle/>
        <a:p>
          <a:endParaRPr lang="en-MY"/>
        </a:p>
      </dgm:t>
    </dgm:pt>
    <dgm:pt modelId="{A16F6BE0-DAC0-4193-A2D2-B6848A237429}" type="sibTrans" cxnId="{C8CFE3A1-5503-4C62-990A-55D26AAB558F}">
      <dgm:prSet/>
      <dgm:spPr/>
      <dgm:t>
        <a:bodyPr/>
        <a:lstStyle/>
        <a:p>
          <a:endParaRPr lang="en-MY"/>
        </a:p>
      </dgm:t>
    </dgm:pt>
    <dgm:pt modelId="{DCBB212E-C30D-4245-A56C-A89D9C944F52}">
      <dgm:prSet phldrT="[Text]"/>
      <dgm:spPr/>
      <dgm:t>
        <a:bodyPr/>
        <a:lstStyle/>
        <a:p>
          <a:r>
            <a:rPr lang="en-US" dirty="0"/>
            <a:t>Easy to understand</a:t>
          </a:r>
          <a:endParaRPr lang="en-MY" dirty="0"/>
        </a:p>
      </dgm:t>
    </dgm:pt>
    <dgm:pt modelId="{8B4C8679-A6CD-4318-9883-E30CC7D19E29}" type="parTrans" cxnId="{7DAF33AD-2F02-41C7-A8BA-6060F7E74F8B}">
      <dgm:prSet/>
      <dgm:spPr/>
      <dgm:t>
        <a:bodyPr/>
        <a:lstStyle/>
        <a:p>
          <a:endParaRPr lang="en-MY"/>
        </a:p>
      </dgm:t>
    </dgm:pt>
    <dgm:pt modelId="{A6CE6A61-44A8-4423-A9A2-2B1CF7016220}" type="sibTrans" cxnId="{7DAF33AD-2F02-41C7-A8BA-6060F7E74F8B}">
      <dgm:prSet/>
      <dgm:spPr/>
      <dgm:t>
        <a:bodyPr/>
        <a:lstStyle/>
        <a:p>
          <a:endParaRPr lang="en-MY"/>
        </a:p>
      </dgm:t>
    </dgm:pt>
    <dgm:pt modelId="{52535249-18C4-4977-B314-D2D6732E7FCF}">
      <dgm:prSet phldrT="[Text]"/>
      <dgm:spPr/>
      <dgm:t>
        <a:bodyPr/>
        <a:lstStyle/>
        <a:p>
          <a:r>
            <a:rPr lang="en-US" dirty="0"/>
            <a:t>Save money by reducing obsolete inventory</a:t>
          </a:r>
        </a:p>
      </dgm:t>
    </dgm:pt>
    <dgm:pt modelId="{789B27C3-1919-4B74-8705-C19CE097D5C2}" type="parTrans" cxnId="{052BC220-5C66-4A58-A368-038196BA0F19}">
      <dgm:prSet/>
      <dgm:spPr/>
      <dgm:t>
        <a:bodyPr/>
        <a:lstStyle/>
        <a:p>
          <a:endParaRPr lang="en-MY"/>
        </a:p>
      </dgm:t>
    </dgm:pt>
    <dgm:pt modelId="{4FA9F4EC-501D-4603-89A7-6DD126B387B9}" type="sibTrans" cxnId="{052BC220-5C66-4A58-A368-038196BA0F19}">
      <dgm:prSet/>
      <dgm:spPr/>
      <dgm:t>
        <a:bodyPr/>
        <a:lstStyle/>
        <a:p>
          <a:endParaRPr lang="en-MY"/>
        </a:p>
      </dgm:t>
    </dgm:pt>
    <dgm:pt modelId="{AF7AB4B0-D6E8-4646-A9E4-A4E2FE2D18EF}">
      <dgm:prSet phldrT="[Text]"/>
      <dgm:spPr/>
      <dgm:t>
        <a:bodyPr/>
        <a:lstStyle/>
        <a:p>
          <a:r>
            <a:rPr lang="en-US" dirty="0"/>
            <a:t>Disadvantages Of FIFO</a:t>
          </a:r>
          <a:endParaRPr lang="en-MY" dirty="0"/>
        </a:p>
      </dgm:t>
    </dgm:pt>
    <dgm:pt modelId="{A194DABD-214B-46A6-A466-630957AC270D}" type="parTrans" cxnId="{788E48CE-91E2-489B-A720-06EBC2E7F232}">
      <dgm:prSet/>
      <dgm:spPr/>
      <dgm:t>
        <a:bodyPr/>
        <a:lstStyle/>
        <a:p>
          <a:endParaRPr lang="en-MY"/>
        </a:p>
      </dgm:t>
    </dgm:pt>
    <dgm:pt modelId="{50A4B9DE-8805-4C7E-86B0-B4F7A4670A72}" type="sibTrans" cxnId="{788E48CE-91E2-489B-A720-06EBC2E7F232}">
      <dgm:prSet/>
      <dgm:spPr/>
      <dgm:t>
        <a:bodyPr/>
        <a:lstStyle/>
        <a:p>
          <a:endParaRPr lang="en-MY"/>
        </a:p>
      </dgm:t>
    </dgm:pt>
    <dgm:pt modelId="{238ABAFB-16AC-47B8-9CD1-1DC4D6303FD8}">
      <dgm:prSet phldrT="[Text]"/>
      <dgm:spPr/>
      <dgm:t>
        <a:bodyPr/>
        <a:lstStyle/>
        <a:p>
          <a:r>
            <a:rPr lang="en-US" dirty="0"/>
            <a:t>Higher tax liabilities due to higher profits earned in inflation.</a:t>
          </a:r>
          <a:endParaRPr lang="en-MY" dirty="0"/>
        </a:p>
      </dgm:t>
    </dgm:pt>
    <dgm:pt modelId="{E5311DF5-3D44-4C80-BC73-8A043FAF968F}" type="parTrans" cxnId="{45629A38-599D-4C90-B568-2DAD6BB57BB7}">
      <dgm:prSet/>
      <dgm:spPr/>
      <dgm:t>
        <a:bodyPr/>
        <a:lstStyle/>
        <a:p>
          <a:endParaRPr lang="en-MY"/>
        </a:p>
      </dgm:t>
    </dgm:pt>
    <dgm:pt modelId="{911FAC27-BDF0-482F-8566-C8654EDF777B}" type="sibTrans" cxnId="{45629A38-599D-4C90-B568-2DAD6BB57BB7}">
      <dgm:prSet/>
      <dgm:spPr/>
      <dgm:t>
        <a:bodyPr/>
        <a:lstStyle/>
        <a:p>
          <a:endParaRPr lang="en-MY"/>
        </a:p>
      </dgm:t>
    </dgm:pt>
    <dgm:pt modelId="{000555C1-4F1E-44C3-8E41-F4FA9E7668B4}">
      <dgm:prSet phldrT="[Text]"/>
      <dgm:spPr/>
      <dgm:t>
        <a:bodyPr/>
        <a:lstStyle/>
        <a:p>
          <a:r>
            <a:rPr lang="en-US" dirty="0"/>
            <a:t>Challenge when the goods have fluctuating price pattern</a:t>
          </a:r>
          <a:endParaRPr lang="en-MY" dirty="0"/>
        </a:p>
      </dgm:t>
    </dgm:pt>
    <dgm:pt modelId="{A30583DE-6B96-44B5-8845-284EF759AB14}" type="parTrans" cxnId="{6459A9AB-EAB8-4B5D-B4BA-643E4C056A29}">
      <dgm:prSet/>
      <dgm:spPr/>
      <dgm:t>
        <a:bodyPr/>
        <a:lstStyle/>
        <a:p>
          <a:endParaRPr lang="en-MY"/>
        </a:p>
      </dgm:t>
    </dgm:pt>
    <dgm:pt modelId="{7208336F-1FA4-4AF0-9682-640589E5D06F}" type="sibTrans" cxnId="{6459A9AB-EAB8-4B5D-B4BA-643E4C056A29}">
      <dgm:prSet/>
      <dgm:spPr/>
      <dgm:t>
        <a:bodyPr/>
        <a:lstStyle/>
        <a:p>
          <a:endParaRPr lang="en-MY"/>
        </a:p>
      </dgm:t>
    </dgm:pt>
    <dgm:pt modelId="{8DBA6601-6752-448C-A1E0-BDFF4C7F63D7}">
      <dgm:prSet phldrT="[Text]"/>
      <dgm:spPr/>
      <dgm:t>
        <a:bodyPr/>
        <a:lstStyle/>
        <a:p>
          <a:r>
            <a:rPr lang="en-US" dirty="0"/>
            <a:t>Widely used which increases its comparability and consistency. </a:t>
          </a:r>
        </a:p>
      </dgm:t>
    </dgm:pt>
    <dgm:pt modelId="{27DE7E47-F52D-4E62-8DE9-5D1B03D50CF5}" type="parTrans" cxnId="{78148337-7DD6-49BC-80E1-53DBAC5A3192}">
      <dgm:prSet/>
      <dgm:spPr/>
      <dgm:t>
        <a:bodyPr/>
        <a:lstStyle/>
        <a:p>
          <a:endParaRPr lang="en-MY"/>
        </a:p>
      </dgm:t>
    </dgm:pt>
    <dgm:pt modelId="{07350539-B59F-453D-87D4-BB39D99731ED}" type="sibTrans" cxnId="{78148337-7DD6-49BC-80E1-53DBAC5A3192}">
      <dgm:prSet/>
      <dgm:spPr/>
      <dgm:t>
        <a:bodyPr/>
        <a:lstStyle/>
        <a:p>
          <a:endParaRPr lang="en-MY"/>
        </a:p>
      </dgm:t>
    </dgm:pt>
    <dgm:pt modelId="{2A26083E-D636-4B71-97D0-27FDA33A41E4}">
      <dgm:prSet phldrT="[Text]"/>
      <dgm:spPr/>
      <dgm:t>
        <a:bodyPr/>
        <a:lstStyle/>
        <a:p>
          <a:r>
            <a:rPr lang="en-US" dirty="0"/>
            <a:t>Save money by reducing obsolete inventory</a:t>
          </a:r>
        </a:p>
      </dgm:t>
    </dgm:pt>
    <dgm:pt modelId="{380E7EF6-E73C-4440-ABD0-A123CFE526D0}" type="parTrans" cxnId="{CD85CB1A-0289-4407-97D2-415A52D11D2C}">
      <dgm:prSet/>
      <dgm:spPr/>
      <dgm:t>
        <a:bodyPr/>
        <a:lstStyle/>
        <a:p>
          <a:endParaRPr lang="en-MY"/>
        </a:p>
      </dgm:t>
    </dgm:pt>
    <dgm:pt modelId="{2A9170DC-4931-433B-80A2-4521BD295D52}" type="sibTrans" cxnId="{CD85CB1A-0289-4407-97D2-415A52D11D2C}">
      <dgm:prSet/>
      <dgm:spPr/>
      <dgm:t>
        <a:bodyPr/>
        <a:lstStyle/>
        <a:p>
          <a:endParaRPr lang="en-MY"/>
        </a:p>
      </dgm:t>
    </dgm:pt>
    <dgm:pt modelId="{9B2EC715-0497-4E9E-9583-03D43688FA0B}">
      <dgm:prSet phldrT="[Text]"/>
      <dgm:spPr/>
      <dgm:t>
        <a:bodyPr/>
        <a:lstStyle/>
        <a:p>
          <a:r>
            <a:rPr lang="en-US" dirty="0"/>
            <a:t>Cumbersome</a:t>
          </a:r>
          <a:endParaRPr lang="en-MY" dirty="0"/>
        </a:p>
      </dgm:t>
    </dgm:pt>
    <dgm:pt modelId="{F0518D65-EB97-435C-996E-870B30A499D4}" type="parTrans" cxnId="{D5A79018-5E87-4711-9556-B543946EB18C}">
      <dgm:prSet/>
      <dgm:spPr/>
      <dgm:t>
        <a:bodyPr/>
        <a:lstStyle/>
        <a:p>
          <a:endParaRPr lang="en-MY"/>
        </a:p>
      </dgm:t>
    </dgm:pt>
    <dgm:pt modelId="{0EC15846-B46B-459F-A6D6-52166AC05D45}" type="sibTrans" cxnId="{D5A79018-5E87-4711-9556-B543946EB18C}">
      <dgm:prSet/>
      <dgm:spPr/>
      <dgm:t>
        <a:bodyPr/>
        <a:lstStyle/>
        <a:p>
          <a:endParaRPr lang="en-MY"/>
        </a:p>
      </dgm:t>
    </dgm:pt>
    <dgm:pt modelId="{E960268C-7225-419D-856B-B570A92EA662}" type="pres">
      <dgm:prSet presAssocID="{0A98E94D-151F-4D57-A7A1-B32C98D411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3494C2A-F406-41B7-8B1B-422C1165E502}" type="pres">
      <dgm:prSet presAssocID="{0B185474-699C-45AF-9002-12911BCC03D7}" presName="root" presStyleCnt="0"/>
      <dgm:spPr/>
    </dgm:pt>
    <dgm:pt modelId="{E92286D6-BE0A-4770-90EB-EF7B3453601D}" type="pres">
      <dgm:prSet presAssocID="{0B185474-699C-45AF-9002-12911BCC03D7}" presName="rootComposite" presStyleCnt="0"/>
      <dgm:spPr/>
    </dgm:pt>
    <dgm:pt modelId="{E4FAE0A6-1346-40CA-A55D-EBBFE1A86248}" type="pres">
      <dgm:prSet presAssocID="{0B185474-699C-45AF-9002-12911BCC03D7}" presName="rootText" presStyleLbl="node1" presStyleIdx="0" presStyleCnt="2" custScaleX="224025"/>
      <dgm:spPr/>
      <dgm:t>
        <a:bodyPr/>
        <a:lstStyle/>
        <a:p>
          <a:endParaRPr lang="en-US"/>
        </a:p>
      </dgm:t>
    </dgm:pt>
    <dgm:pt modelId="{3513E641-92E0-4169-8755-D25BF03CFF62}" type="pres">
      <dgm:prSet presAssocID="{0B185474-699C-45AF-9002-12911BCC03D7}" presName="rootConnector" presStyleLbl="node1" presStyleIdx="0" presStyleCnt="2"/>
      <dgm:spPr/>
      <dgm:t>
        <a:bodyPr/>
        <a:lstStyle/>
        <a:p>
          <a:endParaRPr lang="en-US"/>
        </a:p>
      </dgm:t>
    </dgm:pt>
    <dgm:pt modelId="{D96F9962-DA37-464D-A770-951DACBEFAB8}" type="pres">
      <dgm:prSet presAssocID="{0B185474-699C-45AF-9002-12911BCC03D7}" presName="childShape" presStyleCnt="0"/>
      <dgm:spPr/>
    </dgm:pt>
    <dgm:pt modelId="{D6FE5298-EE50-4BE2-A48C-9FCA4FA4346A}" type="pres">
      <dgm:prSet presAssocID="{8B4C8679-A6CD-4318-9883-E30CC7D19E29}" presName="Name13" presStyleLbl="parChTrans1D2" presStyleIdx="0" presStyleCnt="7"/>
      <dgm:spPr/>
      <dgm:t>
        <a:bodyPr/>
        <a:lstStyle/>
        <a:p>
          <a:endParaRPr lang="en-US"/>
        </a:p>
      </dgm:t>
    </dgm:pt>
    <dgm:pt modelId="{EBA0B44D-3C1C-417F-922E-B43243ACE8C4}" type="pres">
      <dgm:prSet presAssocID="{DCBB212E-C30D-4245-A56C-A89D9C944F52}" presName="childText" presStyleLbl="bgAcc1" presStyleIdx="0" presStyleCnt="7" custScaleX="21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E7D0F-8FA2-4C9D-87AE-0EB2C2E0EEC2}" type="pres">
      <dgm:prSet presAssocID="{789B27C3-1919-4B74-8705-C19CE097D5C2}" presName="Name13" presStyleLbl="parChTrans1D2" presStyleIdx="1" presStyleCnt="7"/>
      <dgm:spPr/>
      <dgm:t>
        <a:bodyPr/>
        <a:lstStyle/>
        <a:p>
          <a:endParaRPr lang="en-US"/>
        </a:p>
      </dgm:t>
    </dgm:pt>
    <dgm:pt modelId="{DE66A674-333A-40BC-B82C-22D39026C7AF}" type="pres">
      <dgm:prSet presAssocID="{52535249-18C4-4977-B314-D2D6732E7FCF}" presName="childText" presStyleLbl="bgAcc1" presStyleIdx="1" presStyleCnt="7" custScaleX="2109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E0358-591C-4238-B553-CF6296CC1107}" type="pres">
      <dgm:prSet presAssocID="{27DE7E47-F52D-4E62-8DE9-5D1B03D50CF5}" presName="Name13" presStyleLbl="parChTrans1D2" presStyleIdx="2" presStyleCnt="7"/>
      <dgm:spPr/>
      <dgm:t>
        <a:bodyPr/>
        <a:lstStyle/>
        <a:p>
          <a:endParaRPr lang="en-US"/>
        </a:p>
      </dgm:t>
    </dgm:pt>
    <dgm:pt modelId="{868CF0DC-FE45-4953-BA55-3691AFE3C334}" type="pres">
      <dgm:prSet presAssocID="{8DBA6601-6752-448C-A1E0-BDFF4C7F63D7}" presName="childText" presStyleLbl="bgAcc1" presStyleIdx="2" presStyleCnt="7" custScaleX="2109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90C0E-ECDC-4134-866E-0D4BE908BA68}" type="pres">
      <dgm:prSet presAssocID="{380E7EF6-E73C-4440-ABD0-A123CFE526D0}" presName="Name13" presStyleLbl="parChTrans1D2" presStyleIdx="3" presStyleCnt="7"/>
      <dgm:spPr/>
      <dgm:t>
        <a:bodyPr/>
        <a:lstStyle/>
        <a:p>
          <a:endParaRPr lang="en-US"/>
        </a:p>
      </dgm:t>
    </dgm:pt>
    <dgm:pt modelId="{493F3C1B-91C5-45C0-9751-144DC5FB8C10}" type="pres">
      <dgm:prSet presAssocID="{2A26083E-D636-4B71-97D0-27FDA33A41E4}" presName="childText" presStyleLbl="bgAcc1" presStyleIdx="3" presStyleCnt="7" custScaleX="2112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55427-B52A-4A3F-85EB-E8D05DF8B1C2}" type="pres">
      <dgm:prSet presAssocID="{AF7AB4B0-D6E8-4646-A9E4-A4E2FE2D18EF}" presName="root" presStyleCnt="0"/>
      <dgm:spPr/>
    </dgm:pt>
    <dgm:pt modelId="{70201312-973C-43C1-AB80-1889CBF497D7}" type="pres">
      <dgm:prSet presAssocID="{AF7AB4B0-D6E8-4646-A9E4-A4E2FE2D18EF}" presName="rootComposite" presStyleCnt="0"/>
      <dgm:spPr/>
    </dgm:pt>
    <dgm:pt modelId="{CD0A9C55-D3A1-45B2-813F-B1CA1CE7C7D8}" type="pres">
      <dgm:prSet presAssocID="{AF7AB4B0-D6E8-4646-A9E4-A4E2FE2D18EF}" presName="rootText" presStyleLbl="node1" presStyleIdx="1" presStyleCnt="2" custScaleX="234458"/>
      <dgm:spPr/>
      <dgm:t>
        <a:bodyPr/>
        <a:lstStyle/>
        <a:p>
          <a:endParaRPr lang="en-US"/>
        </a:p>
      </dgm:t>
    </dgm:pt>
    <dgm:pt modelId="{85712D0A-151E-4A8A-83F6-FB7A15F54B2B}" type="pres">
      <dgm:prSet presAssocID="{AF7AB4B0-D6E8-4646-A9E4-A4E2FE2D18EF}" presName="rootConnector" presStyleLbl="node1" presStyleIdx="1" presStyleCnt="2"/>
      <dgm:spPr/>
      <dgm:t>
        <a:bodyPr/>
        <a:lstStyle/>
        <a:p>
          <a:endParaRPr lang="en-US"/>
        </a:p>
      </dgm:t>
    </dgm:pt>
    <dgm:pt modelId="{41900C6E-C7A8-486D-8D8A-48EC7A1990B1}" type="pres">
      <dgm:prSet presAssocID="{AF7AB4B0-D6E8-4646-A9E4-A4E2FE2D18EF}" presName="childShape" presStyleCnt="0"/>
      <dgm:spPr/>
    </dgm:pt>
    <dgm:pt modelId="{7BC41F45-32FB-46C9-9E50-2AC68AB18C7A}" type="pres">
      <dgm:prSet presAssocID="{E5311DF5-3D44-4C80-BC73-8A043FAF968F}" presName="Name13" presStyleLbl="parChTrans1D2" presStyleIdx="4" presStyleCnt="7"/>
      <dgm:spPr/>
      <dgm:t>
        <a:bodyPr/>
        <a:lstStyle/>
        <a:p>
          <a:endParaRPr lang="en-US"/>
        </a:p>
      </dgm:t>
    </dgm:pt>
    <dgm:pt modelId="{56FC8178-0959-4336-8E6A-5E639CF2C5ED}" type="pres">
      <dgm:prSet presAssocID="{238ABAFB-16AC-47B8-9CD1-1DC4D6303FD8}" presName="childText" presStyleLbl="bgAcc1" presStyleIdx="4" presStyleCnt="7" custScaleX="2111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E0524-E60B-4DE0-B31C-C35051EA99BC}" type="pres">
      <dgm:prSet presAssocID="{A30583DE-6B96-44B5-8845-284EF759AB14}" presName="Name13" presStyleLbl="parChTrans1D2" presStyleIdx="5" presStyleCnt="7"/>
      <dgm:spPr/>
      <dgm:t>
        <a:bodyPr/>
        <a:lstStyle/>
        <a:p>
          <a:endParaRPr lang="en-US"/>
        </a:p>
      </dgm:t>
    </dgm:pt>
    <dgm:pt modelId="{35FDB899-8FD4-4CA7-97D0-1E4DF0D23544}" type="pres">
      <dgm:prSet presAssocID="{000555C1-4F1E-44C3-8E41-F4FA9E7668B4}" presName="childText" presStyleLbl="bgAcc1" presStyleIdx="5" presStyleCnt="7" custScaleX="211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6600E-D980-48DA-B55C-086B026B3E96}" type="pres">
      <dgm:prSet presAssocID="{F0518D65-EB97-435C-996E-870B30A499D4}" presName="Name13" presStyleLbl="parChTrans1D2" presStyleIdx="6" presStyleCnt="7"/>
      <dgm:spPr/>
      <dgm:t>
        <a:bodyPr/>
        <a:lstStyle/>
        <a:p>
          <a:endParaRPr lang="en-US"/>
        </a:p>
      </dgm:t>
    </dgm:pt>
    <dgm:pt modelId="{C7842BDF-2F1B-49FD-BE75-8BFC874185F2}" type="pres">
      <dgm:prSet presAssocID="{9B2EC715-0497-4E9E-9583-03D43688FA0B}" presName="childText" presStyleLbl="bgAcc1" presStyleIdx="6" presStyleCnt="7" custScaleX="211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683B3-1D89-4FDF-B008-833CC34D8FE5}" type="presOf" srcId="{DCBB212E-C30D-4245-A56C-A89D9C944F52}" destId="{EBA0B44D-3C1C-417F-922E-B43243ACE8C4}" srcOrd="0" destOrd="0" presId="urn:microsoft.com/office/officeart/2005/8/layout/hierarchy3"/>
    <dgm:cxn modelId="{A81F7033-6A51-41FE-AC4C-2FCB1C1CDB52}" type="presOf" srcId="{AF7AB4B0-D6E8-4646-A9E4-A4E2FE2D18EF}" destId="{85712D0A-151E-4A8A-83F6-FB7A15F54B2B}" srcOrd="1" destOrd="0" presId="urn:microsoft.com/office/officeart/2005/8/layout/hierarchy3"/>
    <dgm:cxn modelId="{A355FE26-FD46-4471-8EEC-AEE8C1BE9042}" type="presOf" srcId="{0B185474-699C-45AF-9002-12911BCC03D7}" destId="{E4FAE0A6-1346-40CA-A55D-EBBFE1A86248}" srcOrd="0" destOrd="0" presId="urn:microsoft.com/office/officeart/2005/8/layout/hierarchy3"/>
    <dgm:cxn modelId="{6459A9AB-EAB8-4B5D-B4BA-643E4C056A29}" srcId="{AF7AB4B0-D6E8-4646-A9E4-A4E2FE2D18EF}" destId="{000555C1-4F1E-44C3-8E41-F4FA9E7668B4}" srcOrd="1" destOrd="0" parTransId="{A30583DE-6B96-44B5-8845-284EF759AB14}" sibTransId="{7208336F-1FA4-4AF0-9682-640589E5D06F}"/>
    <dgm:cxn modelId="{F06667B4-2865-4FE1-B17F-9EEBDEF89BE2}" type="presOf" srcId="{AF7AB4B0-D6E8-4646-A9E4-A4E2FE2D18EF}" destId="{CD0A9C55-D3A1-45B2-813F-B1CA1CE7C7D8}" srcOrd="0" destOrd="0" presId="urn:microsoft.com/office/officeart/2005/8/layout/hierarchy3"/>
    <dgm:cxn modelId="{65F4F8A3-0B32-4599-8D44-6F496B2D20F1}" type="presOf" srcId="{000555C1-4F1E-44C3-8E41-F4FA9E7668B4}" destId="{35FDB899-8FD4-4CA7-97D0-1E4DF0D23544}" srcOrd="0" destOrd="0" presId="urn:microsoft.com/office/officeart/2005/8/layout/hierarchy3"/>
    <dgm:cxn modelId="{D86A3D21-A1A3-4981-A253-5BB34E3760F7}" type="presOf" srcId="{0B185474-699C-45AF-9002-12911BCC03D7}" destId="{3513E641-92E0-4169-8755-D25BF03CFF62}" srcOrd="1" destOrd="0" presId="urn:microsoft.com/office/officeart/2005/8/layout/hierarchy3"/>
    <dgm:cxn modelId="{CD85CB1A-0289-4407-97D2-415A52D11D2C}" srcId="{0B185474-699C-45AF-9002-12911BCC03D7}" destId="{2A26083E-D636-4B71-97D0-27FDA33A41E4}" srcOrd="3" destOrd="0" parTransId="{380E7EF6-E73C-4440-ABD0-A123CFE526D0}" sibTransId="{2A9170DC-4931-433B-80A2-4521BD295D52}"/>
    <dgm:cxn modelId="{519508DC-4D4D-4764-8EE7-EDA11C787CDB}" type="presOf" srcId="{8DBA6601-6752-448C-A1E0-BDFF4C7F63D7}" destId="{868CF0DC-FE45-4953-BA55-3691AFE3C334}" srcOrd="0" destOrd="0" presId="urn:microsoft.com/office/officeart/2005/8/layout/hierarchy3"/>
    <dgm:cxn modelId="{4DD31162-BE5E-470F-9EF7-B483E4D86466}" type="presOf" srcId="{238ABAFB-16AC-47B8-9CD1-1DC4D6303FD8}" destId="{56FC8178-0959-4336-8E6A-5E639CF2C5ED}" srcOrd="0" destOrd="0" presId="urn:microsoft.com/office/officeart/2005/8/layout/hierarchy3"/>
    <dgm:cxn modelId="{B5D7B898-B929-4EB0-94AD-E85E69D3A71A}" type="presOf" srcId="{789B27C3-1919-4B74-8705-C19CE097D5C2}" destId="{482E7D0F-8FA2-4C9D-87AE-0EB2C2E0EEC2}" srcOrd="0" destOrd="0" presId="urn:microsoft.com/office/officeart/2005/8/layout/hierarchy3"/>
    <dgm:cxn modelId="{2F9EFEBA-27EB-4C1B-A8D3-9401EDA61780}" type="presOf" srcId="{F0518D65-EB97-435C-996E-870B30A499D4}" destId="{E1F6600E-D980-48DA-B55C-086B026B3E96}" srcOrd="0" destOrd="0" presId="urn:microsoft.com/office/officeart/2005/8/layout/hierarchy3"/>
    <dgm:cxn modelId="{788E48CE-91E2-489B-A720-06EBC2E7F232}" srcId="{0A98E94D-151F-4D57-A7A1-B32C98D41102}" destId="{AF7AB4B0-D6E8-4646-A9E4-A4E2FE2D18EF}" srcOrd="1" destOrd="0" parTransId="{A194DABD-214B-46A6-A466-630957AC270D}" sibTransId="{50A4B9DE-8805-4C7E-86B0-B4F7A4670A72}"/>
    <dgm:cxn modelId="{0E39E971-8937-402B-A03B-93A057288C1D}" type="presOf" srcId="{0A98E94D-151F-4D57-A7A1-B32C98D41102}" destId="{E960268C-7225-419D-856B-B570A92EA662}" srcOrd="0" destOrd="0" presId="urn:microsoft.com/office/officeart/2005/8/layout/hierarchy3"/>
    <dgm:cxn modelId="{45629A38-599D-4C90-B568-2DAD6BB57BB7}" srcId="{AF7AB4B0-D6E8-4646-A9E4-A4E2FE2D18EF}" destId="{238ABAFB-16AC-47B8-9CD1-1DC4D6303FD8}" srcOrd="0" destOrd="0" parTransId="{E5311DF5-3D44-4C80-BC73-8A043FAF968F}" sibTransId="{911FAC27-BDF0-482F-8566-C8654EDF777B}"/>
    <dgm:cxn modelId="{93DB24AF-C901-4397-9049-0FB590D3BB24}" type="presOf" srcId="{380E7EF6-E73C-4440-ABD0-A123CFE526D0}" destId="{EE790C0E-ECDC-4134-866E-0D4BE908BA68}" srcOrd="0" destOrd="0" presId="urn:microsoft.com/office/officeart/2005/8/layout/hierarchy3"/>
    <dgm:cxn modelId="{D5A79018-5E87-4711-9556-B543946EB18C}" srcId="{AF7AB4B0-D6E8-4646-A9E4-A4E2FE2D18EF}" destId="{9B2EC715-0497-4E9E-9583-03D43688FA0B}" srcOrd="2" destOrd="0" parTransId="{F0518D65-EB97-435C-996E-870B30A499D4}" sibTransId="{0EC15846-B46B-459F-A6D6-52166AC05D45}"/>
    <dgm:cxn modelId="{E276C2FC-9DC9-4205-83AA-815C115A98CE}" type="presOf" srcId="{8B4C8679-A6CD-4318-9883-E30CC7D19E29}" destId="{D6FE5298-EE50-4BE2-A48C-9FCA4FA4346A}" srcOrd="0" destOrd="0" presId="urn:microsoft.com/office/officeart/2005/8/layout/hierarchy3"/>
    <dgm:cxn modelId="{D40FEB6C-FD04-4CAD-B039-7A74F7265006}" type="presOf" srcId="{E5311DF5-3D44-4C80-BC73-8A043FAF968F}" destId="{7BC41F45-32FB-46C9-9E50-2AC68AB18C7A}" srcOrd="0" destOrd="0" presId="urn:microsoft.com/office/officeart/2005/8/layout/hierarchy3"/>
    <dgm:cxn modelId="{B654508E-DFC7-40D5-9486-8223BB0DAC97}" type="presOf" srcId="{A30583DE-6B96-44B5-8845-284EF759AB14}" destId="{672E0524-E60B-4DE0-B31C-C35051EA99BC}" srcOrd="0" destOrd="0" presId="urn:microsoft.com/office/officeart/2005/8/layout/hierarchy3"/>
    <dgm:cxn modelId="{E89FFAD8-EFA8-4181-8633-2A911848B309}" type="presOf" srcId="{27DE7E47-F52D-4E62-8DE9-5D1B03D50CF5}" destId="{507E0358-591C-4238-B553-CF6296CC1107}" srcOrd="0" destOrd="0" presId="urn:microsoft.com/office/officeart/2005/8/layout/hierarchy3"/>
    <dgm:cxn modelId="{3055A7C3-ADB6-4D4D-8CC6-6FB7BCF8731F}" type="presOf" srcId="{2A26083E-D636-4B71-97D0-27FDA33A41E4}" destId="{493F3C1B-91C5-45C0-9751-144DC5FB8C10}" srcOrd="0" destOrd="0" presId="urn:microsoft.com/office/officeart/2005/8/layout/hierarchy3"/>
    <dgm:cxn modelId="{5A9DBC80-17DA-42D9-B21A-8D8151AB4897}" type="presOf" srcId="{52535249-18C4-4977-B314-D2D6732E7FCF}" destId="{DE66A674-333A-40BC-B82C-22D39026C7AF}" srcOrd="0" destOrd="0" presId="urn:microsoft.com/office/officeart/2005/8/layout/hierarchy3"/>
    <dgm:cxn modelId="{AF5D8945-5604-4FBA-B5A4-1048E977DD72}" type="presOf" srcId="{9B2EC715-0497-4E9E-9583-03D43688FA0B}" destId="{C7842BDF-2F1B-49FD-BE75-8BFC874185F2}" srcOrd="0" destOrd="0" presId="urn:microsoft.com/office/officeart/2005/8/layout/hierarchy3"/>
    <dgm:cxn modelId="{7DAF33AD-2F02-41C7-A8BA-6060F7E74F8B}" srcId="{0B185474-699C-45AF-9002-12911BCC03D7}" destId="{DCBB212E-C30D-4245-A56C-A89D9C944F52}" srcOrd="0" destOrd="0" parTransId="{8B4C8679-A6CD-4318-9883-E30CC7D19E29}" sibTransId="{A6CE6A61-44A8-4423-A9A2-2B1CF7016220}"/>
    <dgm:cxn modelId="{052BC220-5C66-4A58-A368-038196BA0F19}" srcId="{0B185474-699C-45AF-9002-12911BCC03D7}" destId="{52535249-18C4-4977-B314-D2D6732E7FCF}" srcOrd="1" destOrd="0" parTransId="{789B27C3-1919-4B74-8705-C19CE097D5C2}" sibTransId="{4FA9F4EC-501D-4603-89A7-6DD126B387B9}"/>
    <dgm:cxn modelId="{C8CFE3A1-5503-4C62-990A-55D26AAB558F}" srcId="{0A98E94D-151F-4D57-A7A1-B32C98D41102}" destId="{0B185474-699C-45AF-9002-12911BCC03D7}" srcOrd="0" destOrd="0" parTransId="{1B37F24D-C04E-48B9-921C-5AB4DF4B37D8}" sibTransId="{A16F6BE0-DAC0-4193-A2D2-B6848A237429}"/>
    <dgm:cxn modelId="{78148337-7DD6-49BC-80E1-53DBAC5A3192}" srcId="{0B185474-699C-45AF-9002-12911BCC03D7}" destId="{8DBA6601-6752-448C-A1E0-BDFF4C7F63D7}" srcOrd="2" destOrd="0" parTransId="{27DE7E47-F52D-4E62-8DE9-5D1B03D50CF5}" sibTransId="{07350539-B59F-453D-87D4-BB39D99731ED}"/>
    <dgm:cxn modelId="{F1F7DDCC-9279-4506-91F4-99EDBECE1584}" type="presParOf" srcId="{E960268C-7225-419D-856B-B570A92EA662}" destId="{83494C2A-F406-41B7-8B1B-422C1165E502}" srcOrd="0" destOrd="0" presId="urn:microsoft.com/office/officeart/2005/8/layout/hierarchy3"/>
    <dgm:cxn modelId="{C154DD42-F0C9-4BF8-926C-DB1068D28F27}" type="presParOf" srcId="{83494C2A-F406-41B7-8B1B-422C1165E502}" destId="{E92286D6-BE0A-4770-90EB-EF7B3453601D}" srcOrd="0" destOrd="0" presId="urn:microsoft.com/office/officeart/2005/8/layout/hierarchy3"/>
    <dgm:cxn modelId="{10BB1216-6D9E-4D81-8474-F4BB3502E7B5}" type="presParOf" srcId="{E92286D6-BE0A-4770-90EB-EF7B3453601D}" destId="{E4FAE0A6-1346-40CA-A55D-EBBFE1A86248}" srcOrd="0" destOrd="0" presId="urn:microsoft.com/office/officeart/2005/8/layout/hierarchy3"/>
    <dgm:cxn modelId="{7FC11873-EA0B-42C6-B716-56896F353215}" type="presParOf" srcId="{E92286D6-BE0A-4770-90EB-EF7B3453601D}" destId="{3513E641-92E0-4169-8755-D25BF03CFF62}" srcOrd="1" destOrd="0" presId="urn:microsoft.com/office/officeart/2005/8/layout/hierarchy3"/>
    <dgm:cxn modelId="{AD960F21-56C0-4439-8D8C-4634F5FA8986}" type="presParOf" srcId="{83494C2A-F406-41B7-8B1B-422C1165E502}" destId="{D96F9962-DA37-464D-A770-951DACBEFAB8}" srcOrd="1" destOrd="0" presId="urn:microsoft.com/office/officeart/2005/8/layout/hierarchy3"/>
    <dgm:cxn modelId="{6C42739D-110F-4325-AF7B-52F8983114F3}" type="presParOf" srcId="{D96F9962-DA37-464D-A770-951DACBEFAB8}" destId="{D6FE5298-EE50-4BE2-A48C-9FCA4FA4346A}" srcOrd="0" destOrd="0" presId="urn:microsoft.com/office/officeart/2005/8/layout/hierarchy3"/>
    <dgm:cxn modelId="{9C27B0D6-3572-4526-B240-BD10B72F83A9}" type="presParOf" srcId="{D96F9962-DA37-464D-A770-951DACBEFAB8}" destId="{EBA0B44D-3C1C-417F-922E-B43243ACE8C4}" srcOrd="1" destOrd="0" presId="urn:microsoft.com/office/officeart/2005/8/layout/hierarchy3"/>
    <dgm:cxn modelId="{2F5F5269-F322-434F-AC9B-7627EAF5132C}" type="presParOf" srcId="{D96F9962-DA37-464D-A770-951DACBEFAB8}" destId="{482E7D0F-8FA2-4C9D-87AE-0EB2C2E0EEC2}" srcOrd="2" destOrd="0" presId="urn:microsoft.com/office/officeart/2005/8/layout/hierarchy3"/>
    <dgm:cxn modelId="{2472D370-8382-477B-992C-AC3252F236A8}" type="presParOf" srcId="{D96F9962-DA37-464D-A770-951DACBEFAB8}" destId="{DE66A674-333A-40BC-B82C-22D39026C7AF}" srcOrd="3" destOrd="0" presId="urn:microsoft.com/office/officeart/2005/8/layout/hierarchy3"/>
    <dgm:cxn modelId="{B5876CA2-B6D4-4FDE-B73B-9E9422D023F7}" type="presParOf" srcId="{D96F9962-DA37-464D-A770-951DACBEFAB8}" destId="{507E0358-591C-4238-B553-CF6296CC1107}" srcOrd="4" destOrd="0" presId="urn:microsoft.com/office/officeart/2005/8/layout/hierarchy3"/>
    <dgm:cxn modelId="{57160630-06E6-435C-A95B-7C9AA9F2ABA8}" type="presParOf" srcId="{D96F9962-DA37-464D-A770-951DACBEFAB8}" destId="{868CF0DC-FE45-4953-BA55-3691AFE3C334}" srcOrd="5" destOrd="0" presId="urn:microsoft.com/office/officeart/2005/8/layout/hierarchy3"/>
    <dgm:cxn modelId="{F511AD47-99EB-4CC7-90C7-A0E16E188DA8}" type="presParOf" srcId="{D96F9962-DA37-464D-A770-951DACBEFAB8}" destId="{EE790C0E-ECDC-4134-866E-0D4BE908BA68}" srcOrd="6" destOrd="0" presId="urn:microsoft.com/office/officeart/2005/8/layout/hierarchy3"/>
    <dgm:cxn modelId="{5D4289DF-4828-4B46-91BF-67C846DDA68D}" type="presParOf" srcId="{D96F9962-DA37-464D-A770-951DACBEFAB8}" destId="{493F3C1B-91C5-45C0-9751-144DC5FB8C10}" srcOrd="7" destOrd="0" presId="urn:microsoft.com/office/officeart/2005/8/layout/hierarchy3"/>
    <dgm:cxn modelId="{BC7AD366-8E1B-4395-8A6D-0E2C51E828BE}" type="presParOf" srcId="{E960268C-7225-419D-856B-B570A92EA662}" destId="{FFB55427-B52A-4A3F-85EB-E8D05DF8B1C2}" srcOrd="1" destOrd="0" presId="urn:microsoft.com/office/officeart/2005/8/layout/hierarchy3"/>
    <dgm:cxn modelId="{C8888321-0A96-4ADA-BF17-7A31D436F162}" type="presParOf" srcId="{FFB55427-B52A-4A3F-85EB-E8D05DF8B1C2}" destId="{70201312-973C-43C1-AB80-1889CBF497D7}" srcOrd="0" destOrd="0" presId="urn:microsoft.com/office/officeart/2005/8/layout/hierarchy3"/>
    <dgm:cxn modelId="{716F0E7A-E0CC-4376-9CA0-E54F412F29F9}" type="presParOf" srcId="{70201312-973C-43C1-AB80-1889CBF497D7}" destId="{CD0A9C55-D3A1-45B2-813F-B1CA1CE7C7D8}" srcOrd="0" destOrd="0" presId="urn:microsoft.com/office/officeart/2005/8/layout/hierarchy3"/>
    <dgm:cxn modelId="{75375DCC-6EB8-42AA-AC50-D2B3EF85BDE5}" type="presParOf" srcId="{70201312-973C-43C1-AB80-1889CBF497D7}" destId="{85712D0A-151E-4A8A-83F6-FB7A15F54B2B}" srcOrd="1" destOrd="0" presId="urn:microsoft.com/office/officeart/2005/8/layout/hierarchy3"/>
    <dgm:cxn modelId="{24EAB761-3EAF-4081-8C10-938EB26938B4}" type="presParOf" srcId="{FFB55427-B52A-4A3F-85EB-E8D05DF8B1C2}" destId="{41900C6E-C7A8-486D-8D8A-48EC7A1990B1}" srcOrd="1" destOrd="0" presId="urn:microsoft.com/office/officeart/2005/8/layout/hierarchy3"/>
    <dgm:cxn modelId="{C044100C-A247-47BA-BE33-8B4FA400D10B}" type="presParOf" srcId="{41900C6E-C7A8-486D-8D8A-48EC7A1990B1}" destId="{7BC41F45-32FB-46C9-9E50-2AC68AB18C7A}" srcOrd="0" destOrd="0" presId="urn:microsoft.com/office/officeart/2005/8/layout/hierarchy3"/>
    <dgm:cxn modelId="{2C932344-AE87-4CC9-99AF-DB0EF69900BF}" type="presParOf" srcId="{41900C6E-C7A8-486D-8D8A-48EC7A1990B1}" destId="{56FC8178-0959-4336-8E6A-5E639CF2C5ED}" srcOrd="1" destOrd="0" presId="urn:microsoft.com/office/officeart/2005/8/layout/hierarchy3"/>
    <dgm:cxn modelId="{B4867B8F-FDFC-4CBD-9C21-7190DC984984}" type="presParOf" srcId="{41900C6E-C7A8-486D-8D8A-48EC7A1990B1}" destId="{672E0524-E60B-4DE0-B31C-C35051EA99BC}" srcOrd="2" destOrd="0" presId="urn:microsoft.com/office/officeart/2005/8/layout/hierarchy3"/>
    <dgm:cxn modelId="{555E6F15-835A-44A2-A6BF-68101BE8FFEF}" type="presParOf" srcId="{41900C6E-C7A8-486D-8D8A-48EC7A1990B1}" destId="{35FDB899-8FD4-4CA7-97D0-1E4DF0D23544}" srcOrd="3" destOrd="0" presId="urn:microsoft.com/office/officeart/2005/8/layout/hierarchy3"/>
    <dgm:cxn modelId="{899BE59E-3F4A-4EFB-91F7-FC4491351706}" type="presParOf" srcId="{41900C6E-C7A8-486D-8D8A-48EC7A1990B1}" destId="{E1F6600E-D980-48DA-B55C-086B026B3E96}" srcOrd="4" destOrd="0" presId="urn:microsoft.com/office/officeart/2005/8/layout/hierarchy3"/>
    <dgm:cxn modelId="{AF759D39-ACDA-4A21-8F2C-9080D64C1566}" type="presParOf" srcId="{41900C6E-C7A8-486D-8D8A-48EC7A1990B1}" destId="{C7842BDF-2F1B-49FD-BE75-8BFC874185F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4CB450-E1D8-49C6-B0FE-4A46576942F2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F9F846FA-9214-4249-8CF7-A5D919C8A5B0}">
      <dgm:prSet phldrT="[Text]"/>
      <dgm:spPr/>
      <dgm:t>
        <a:bodyPr/>
        <a:lstStyle/>
        <a:p>
          <a:r>
            <a:rPr lang="en-US" dirty="0"/>
            <a:t>Advantages of WAC</a:t>
          </a:r>
          <a:endParaRPr lang="en-MY" dirty="0"/>
        </a:p>
      </dgm:t>
    </dgm:pt>
    <dgm:pt modelId="{5A3457A6-91CE-4367-BA2F-8E1F0FBA8C57}" type="parTrans" cxnId="{239E6B1D-AE91-48E8-BDB8-22CB30AC012B}">
      <dgm:prSet/>
      <dgm:spPr/>
      <dgm:t>
        <a:bodyPr/>
        <a:lstStyle/>
        <a:p>
          <a:endParaRPr lang="en-MY"/>
        </a:p>
      </dgm:t>
    </dgm:pt>
    <dgm:pt modelId="{0838FFD7-3395-453D-88DA-C40821CF54B9}" type="sibTrans" cxnId="{239E6B1D-AE91-48E8-BDB8-22CB30AC012B}">
      <dgm:prSet/>
      <dgm:spPr/>
      <dgm:t>
        <a:bodyPr/>
        <a:lstStyle/>
        <a:p>
          <a:endParaRPr lang="en-MY"/>
        </a:p>
      </dgm:t>
    </dgm:pt>
    <dgm:pt modelId="{F049E6FC-C2B9-47D7-820E-43BAF805DDEE}">
      <dgm:prSet phldrT="[Text]"/>
      <dgm:spPr/>
      <dgm:t>
        <a:bodyPr/>
        <a:lstStyle/>
        <a:p>
          <a:r>
            <a:rPr lang="en-US" dirty="0"/>
            <a:t>Simplest way to track inventory value.</a:t>
          </a:r>
          <a:endParaRPr lang="en-MY" dirty="0"/>
        </a:p>
      </dgm:t>
    </dgm:pt>
    <dgm:pt modelId="{025C2DC1-4C3C-46D5-85BE-20E9C5AC02FA}" type="parTrans" cxnId="{FFABCCCD-D5B3-43A3-AEE0-E246693E8826}">
      <dgm:prSet/>
      <dgm:spPr/>
      <dgm:t>
        <a:bodyPr/>
        <a:lstStyle/>
        <a:p>
          <a:endParaRPr lang="en-MY"/>
        </a:p>
      </dgm:t>
    </dgm:pt>
    <dgm:pt modelId="{5E4B1EF7-DC78-4132-A122-110054BD6E06}" type="sibTrans" cxnId="{FFABCCCD-D5B3-43A3-AEE0-E246693E8826}">
      <dgm:prSet/>
      <dgm:spPr/>
      <dgm:t>
        <a:bodyPr/>
        <a:lstStyle/>
        <a:p>
          <a:endParaRPr lang="en-MY"/>
        </a:p>
      </dgm:t>
    </dgm:pt>
    <dgm:pt modelId="{58E9F996-6AF6-4EBB-89CA-884B7DEEF62F}">
      <dgm:prSet phldrT="[Text]"/>
      <dgm:spPr/>
      <dgm:t>
        <a:bodyPr/>
        <a:lstStyle/>
        <a:p>
          <a:r>
            <a:rPr lang="en-US" dirty="0"/>
            <a:t>Easily used compare to FIFO</a:t>
          </a:r>
          <a:endParaRPr lang="en-MY" dirty="0"/>
        </a:p>
      </dgm:t>
    </dgm:pt>
    <dgm:pt modelId="{EB6AEB16-B372-41ED-93A9-A31A03C61449}" type="parTrans" cxnId="{B0BC18FD-0093-498E-A619-23A45D572D4F}">
      <dgm:prSet/>
      <dgm:spPr/>
      <dgm:t>
        <a:bodyPr/>
        <a:lstStyle/>
        <a:p>
          <a:endParaRPr lang="en-MY"/>
        </a:p>
      </dgm:t>
    </dgm:pt>
    <dgm:pt modelId="{4B509310-FF57-4FA0-8C9C-3744A31202EC}" type="sibTrans" cxnId="{B0BC18FD-0093-498E-A619-23A45D572D4F}">
      <dgm:prSet/>
      <dgm:spPr/>
      <dgm:t>
        <a:bodyPr/>
        <a:lstStyle/>
        <a:p>
          <a:endParaRPr lang="en-MY"/>
        </a:p>
      </dgm:t>
    </dgm:pt>
    <dgm:pt modelId="{0CADD750-BFA4-49B0-9BB6-EF5B1D67E46F}">
      <dgm:prSet phldrT="[Text]"/>
      <dgm:spPr/>
      <dgm:t>
        <a:bodyPr/>
        <a:lstStyle/>
        <a:p>
          <a:r>
            <a:rPr lang="en-US" dirty="0"/>
            <a:t>Disadvantages of WAC</a:t>
          </a:r>
          <a:endParaRPr lang="en-MY" dirty="0"/>
        </a:p>
      </dgm:t>
    </dgm:pt>
    <dgm:pt modelId="{5CD46CBC-A6AE-4E17-8EDF-0E4A1FCD5184}" type="parTrans" cxnId="{72E47933-5DCE-4595-BD19-0BE2443F3A29}">
      <dgm:prSet/>
      <dgm:spPr/>
      <dgm:t>
        <a:bodyPr/>
        <a:lstStyle/>
        <a:p>
          <a:endParaRPr lang="en-MY"/>
        </a:p>
      </dgm:t>
    </dgm:pt>
    <dgm:pt modelId="{A75691B8-F0B6-45C2-80B3-E8CD0911E1E7}" type="sibTrans" cxnId="{72E47933-5DCE-4595-BD19-0BE2443F3A29}">
      <dgm:prSet/>
      <dgm:spPr/>
      <dgm:t>
        <a:bodyPr/>
        <a:lstStyle/>
        <a:p>
          <a:endParaRPr lang="en-MY"/>
        </a:p>
      </dgm:t>
    </dgm:pt>
    <dgm:pt modelId="{2F479690-D8C5-4ADB-BD9D-9E0E9308C050}">
      <dgm:prSet phldrT="[Text]"/>
      <dgm:spPr/>
      <dgm:t>
        <a:bodyPr/>
        <a:lstStyle/>
        <a:p>
          <a:r>
            <a:rPr lang="en-US" dirty="0"/>
            <a:t>When inventory prices vary widely, may suffer a loss with the sales price</a:t>
          </a:r>
          <a:endParaRPr lang="en-MY" dirty="0"/>
        </a:p>
      </dgm:t>
    </dgm:pt>
    <dgm:pt modelId="{9F63D092-2853-4CB2-BF4A-2AB95982E591}" type="parTrans" cxnId="{E3693B3C-3866-4A46-AE92-505550170F10}">
      <dgm:prSet/>
      <dgm:spPr/>
      <dgm:t>
        <a:bodyPr/>
        <a:lstStyle/>
        <a:p>
          <a:endParaRPr lang="en-MY"/>
        </a:p>
      </dgm:t>
    </dgm:pt>
    <dgm:pt modelId="{77118F88-594C-446B-BE8C-707F7CB5662D}" type="sibTrans" cxnId="{E3693B3C-3866-4A46-AE92-505550170F10}">
      <dgm:prSet/>
      <dgm:spPr/>
      <dgm:t>
        <a:bodyPr/>
        <a:lstStyle/>
        <a:p>
          <a:endParaRPr lang="en-MY"/>
        </a:p>
      </dgm:t>
    </dgm:pt>
    <dgm:pt modelId="{FF238E36-FB90-4F36-9D06-F1399CA13077}">
      <dgm:prSet phldrT="[Text]"/>
      <dgm:spPr/>
      <dgm:t>
        <a:bodyPr/>
        <a:lstStyle/>
        <a:p>
          <a:r>
            <a:rPr lang="en-US" dirty="0"/>
            <a:t>Assumption that all units are identical, not realistic.</a:t>
          </a:r>
          <a:endParaRPr lang="en-MY" dirty="0"/>
        </a:p>
      </dgm:t>
    </dgm:pt>
    <dgm:pt modelId="{E7B755FB-D747-4D6D-8456-197B423B3567}" type="parTrans" cxnId="{4AB3B799-6E6B-487D-8AE5-4C97C79D16D8}">
      <dgm:prSet/>
      <dgm:spPr/>
      <dgm:t>
        <a:bodyPr/>
        <a:lstStyle/>
        <a:p>
          <a:endParaRPr lang="en-MY"/>
        </a:p>
      </dgm:t>
    </dgm:pt>
    <dgm:pt modelId="{F4B7289C-672E-42BA-936B-A49A18CE5A8D}" type="sibTrans" cxnId="{4AB3B799-6E6B-487D-8AE5-4C97C79D16D8}">
      <dgm:prSet/>
      <dgm:spPr/>
      <dgm:t>
        <a:bodyPr/>
        <a:lstStyle/>
        <a:p>
          <a:endParaRPr lang="en-MY"/>
        </a:p>
      </dgm:t>
    </dgm:pt>
    <dgm:pt modelId="{A0B5F8CF-061B-4F35-ACAC-9BF2FFA5295C}">
      <dgm:prSet phldrT="[Text]"/>
      <dgm:spPr/>
      <dgm:t>
        <a:bodyPr/>
        <a:lstStyle/>
        <a:p>
          <a:r>
            <a:rPr lang="en-US" dirty="0"/>
            <a:t>Calculation</a:t>
          </a:r>
          <a:r>
            <a:rPr lang="en-US" baseline="0" dirty="0"/>
            <a:t> is simple</a:t>
          </a:r>
          <a:endParaRPr lang="en-MY" dirty="0"/>
        </a:p>
      </dgm:t>
    </dgm:pt>
    <dgm:pt modelId="{196D75FD-B566-4135-9142-4D0C28C5FF33}" type="parTrans" cxnId="{BC553116-2A58-46C5-8CE2-D3CD5373A9A9}">
      <dgm:prSet/>
      <dgm:spPr/>
      <dgm:t>
        <a:bodyPr/>
        <a:lstStyle/>
        <a:p>
          <a:endParaRPr lang="en-MY"/>
        </a:p>
      </dgm:t>
    </dgm:pt>
    <dgm:pt modelId="{F8CB16B0-4C72-4B59-85C3-72690258EA7E}" type="sibTrans" cxnId="{BC553116-2A58-46C5-8CE2-D3CD5373A9A9}">
      <dgm:prSet/>
      <dgm:spPr/>
      <dgm:t>
        <a:bodyPr/>
        <a:lstStyle/>
        <a:p>
          <a:endParaRPr lang="en-MY"/>
        </a:p>
      </dgm:t>
    </dgm:pt>
    <dgm:pt modelId="{FA18B8C5-E6CC-4AF2-98CF-09EBCAC4043C}">
      <dgm:prSet phldrT="[Text]"/>
      <dgm:spPr/>
      <dgm:t>
        <a:bodyPr/>
        <a:lstStyle/>
        <a:p>
          <a:r>
            <a:rPr lang="en-US" dirty="0"/>
            <a:t>Consistency</a:t>
          </a:r>
          <a:endParaRPr lang="en-MY" dirty="0"/>
        </a:p>
      </dgm:t>
    </dgm:pt>
    <dgm:pt modelId="{7E637D75-D717-4933-AFCF-616D874B199D}" type="parTrans" cxnId="{F716E276-4B29-4DBF-B6F1-4665EE154C3C}">
      <dgm:prSet/>
      <dgm:spPr/>
      <dgm:t>
        <a:bodyPr/>
        <a:lstStyle/>
        <a:p>
          <a:endParaRPr lang="en-MY"/>
        </a:p>
      </dgm:t>
    </dgm:pt>
    <dgm:pt modelId="{BB82658D-2762-4E7B-A496-0400295856BC}" type="sibTrans" cxnId="{F716E276-4B29-4DBF-B6F1-4665EE154C3C}">
      <dgm:prSet/>
      <dgm:spPr/>
      <dgm:t>
        <a:bodyPr/>
        <a:lstStyle/>
        <a:p>
          <a:endParaRPr lang="en-MY"/>
        </a:p>
      </dgm:t>
    </dgm:pt>
    <dgm:pt modelId="{6E59C34A-37CE-4841-8772-633102C3D10C}">
      <dgm:prSet phldrT="[Text]"/>
      <dgm:spPr/>
      <dgm:t>
        <a:bodyPr/>
        <a:lstStyle/>
        <a:p>
          <a:r>
            <a:rPr lang="en-US" dirty="0"/>
            <a:t>Requires fewer </a:t>
          </a:r>
          <a:r>
            <a:rPr lang="en-US" dirty="0" err="1"/>
            <a:t>labour</a:t>
          </a:r>
          <a:r>
            <a:rPr lang="en-US" dirty="0"/>
            <a:t> hours to maintain, thus save cost</a:t>
          </a:r>
          <a:endParaRPr lang="en-MY" dirty="0"/>
        </a:p>
      </dgm:t>
    </dgm:pt>
    <dgm:pt modelId="{9578449B-F3C8-40DF-8F13-FADEA80E8085}" type="parTrans" cxnId="{608B30F0-B4AF-4060-B9BC-B447D1DE38C7}">
      <dgm:prSet/>
      <dgm:spPr/>
      <dgm:t>
        <a:bodyPr/>
        <a:lstStyle/>
        <a:p>
          <a:endParaRPr lang="en-MY"/>
        </a:p>
      </dgm:t>
    </dgm:pt>
    <dgm:pt modelId="{42B44E8B-1E8D-43F7-9E38-C63AD233AABF}" type="sibTrans" cxnId="{608B30F0-B4AF-4060-B9BC-B447D1DE38C7}">
      <dgm:prSet/>
      <dgm:spPr/>
      <dgm:t>
        <a:bodyPr/>
        <a:lstStyle/>
        <a:p>
          <a:endParaRPr lang="en-MY"/>
        </a:p>
      </dgm:t>
    </dgm:pt>
    <dgm:pt modelId="{8E30662B-D3AA-4FA9-9B2E-6F244F1E2F45}" type="pres">
      <dgm:prSet presAssocID="{664CB450-E1D8-49C6-B0FE-4A46576942F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E9B1CA-6BBE-4BF6-968D-EE33E1E6713E}" type="pres">
      <dgm:prSet presAssocID="{F9F846FA-9214-4249-8CF7-A5D919C8A5B0}" presName="root" presStyleCnt="0"/>
      <dgm:spPr/>
    </dgm:pt>
    <dgm:pt modelId="{55E3B016-B357-461B-8178-F63C96ECD18C}" type="pres">
      <dgm:prSet presAssocID="{F9F846FA-9214-4249-8CF7-A5D919C8A5B0}" presName="rootComposite" presStyleCnt="0"/>
      <dgm:spPr/>
    </dgm:pt>
    <dgm:pt modelId="{C4A20989-DEF3-44CC-A5DA-DFC47217A509}" type="pres">
      <dgm:prSet presAssocID="{F9F846FA-9214-4249-8CF7-A5D919C8A5B0}" presName="rootText" presStyleLbl="node1" presStyleIdx="0" presStyleCnt="2" custScaleX="249823"/>
      <dgm:spPr/>
      <dgm:t>
        <a:bodyPr/>
        <a:lstStyle/>
        <a:p>
          <a:endParaRPr lang="en-US"/>
        </a:p>
      </dgm:t>
    </dgm:pt>
    <dgm:pt modelId="{829305F2-C6F5-4C8A-92D7-7291A9A491C9}" type="pres">
      <dgm:prSet presAssocID="{F9F846FA-9214-4249-8CF7-A5D919C8A5B0}" presName="rootConnector" presStyleLbl="node1" presStyleIdx="0" presStyleCnt="2"/>
      <dgm:spPr/>
      <dgm:t>
        <a:bodyPr/>
        <a:lstStyle/>
        <a:p>
          <a:endParaRPr lang="en-US"/>
        </a:p>
      </dgm:t>
    </dgm:pt>
    <dgm:pt modelId="{A10A29A3-86FF-4119-AC7A-A8C6F90B9816}" type="pres">
      <dgm:prSet presAssocID="{F9F846FA-9214-4249-8CF7-A5D919C8A5B0}" presName="childShape" presStyleCnt="0"/>
      <dgm:spPr/>
    </dgm:pt>
    <dgm:pt modelId="{B9A8F70B-BDC3-4CD6-9751-D6532A58A707}" type="pres">
      <dgm:prSet presAssocID="{025C2DC1-4C3C-46D5-85BE-20E9C5AC02FA}" presName="Name13" presStyleLbl="parChTrans1D2" presStyleIdx="0" presStyleCnt="7"/>
      <dgm:spPr/>
      <dgm:t>
        <a:bodyPr/>
        <a:lstStyle/>
        <a:p>
          <a:endParaRPr lang="en-US"/>
        </a:p>
      </dgm:t>
    </dgm:pt>
    <dgm:pt modelId="{03034BC3-1E24-49B7-9063-9AC2021A30A6}" type="pres">
      <dgm:prSet presAssocID="{F049E6FC-C2B9-47D7-820E-43BAF805DDEE}" presName="childText" presStyleLbl="bgAcc1" presStyleIdx="0" presStyleCnt="7" custScaleX="278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FFE04-32A6-400A-861F-EF79871D4D26}" type="pres">
      <dgm:prSet presAssocID="{EB6AEB16-B372-41ED-93A9-A31A03C61449}" presName="Name13" presStyleLbl="parChTrans1D2" presStyleIdx="1" presStyleCnt="7"/>
      <dgm:spPr/>
      <dgm:t>
        <a:bodyPr/>
        <a:lstStyle/>
        <a:p>
          <a:endParaRPr lang="en-US"/>
        </a:p>
      </dgm:t>
    </dgm:pt>
    <dgm:pt modelId="{2613F322-F3D1-4755-BF4F-F915BD0C4224}" type="pres">
      <dgm:prSet presAssocID="{58E9F996-6AF6-4EBB-89CA-884B7DEEF62F}" presName="childText" presStyleLbl="bgAcc1" presStyleIdx="1" presStyleCnt="7" custScaleX="275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CE412-EDA2-452B-A3C3-1A5CCA628219}" type="pres">
      <dgm:prSet presAssocID="{196D75FD-B566-4135-9142-4D0C28C5FF33}" presName="Name13" presStyleLbl="parChTrans1D2" presStyleIdx="2" presStyleCnt="7"/>
      <dgm:spPr/>
      <dgm:t>
        <a:bodyPr/>
        <a:lstStyle/>
        <a:p>
          <a:endParaRPr lang="en-US"/>
        </a:p>
      </dgm:t>
    </dgm:pt>
    <dgm:pt modelId="{029E16C5-E945-46C2-B11D-C8DD26799D86}" type="pres">
      <dgm:prSet presAssocID="{A0B5F8CF-061B-4F35-ACAC-9BF2FFA5295C}" presName="childText" presStyleLbl="bgAcc1" presStyleIdx="2" presStyleCnt="7" custScaleX="2759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688AA-F42E-4AA9-B40B-1AA64028F10C}" type="pres">
      <dgm:prSet presAssocID="{7E637D75-D717-4933-AFCF-616D874B199D}" presName="Name13" presStyleLbl="parChTrans1D2" presStyleIdx="3" presStyleCnt="7"/>
      <dgm:spPr/>
      <dgm:t>
        <a:bodyPr/>
        <a:lstStyle/>
        <a:p>
          <a:endParaRPr lang="en-US"/>
        </a:p>
      </dgm:t>
    </dgm:pt>
    <dgm:pt modelId="{AAAC5CA3-167A-46FB-8D9F-934F8677FA34}" type="pres">
      <dgm:prSet presAssocID="{FA18B8C5-E6CC-4AF2-98CF-09EBCAC4043C}" presName="childText" presStyleLbl="bgAcc1" presStyleIdx="3" presStyleCnt="7" custScaleX="273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27BA0-30AE-433B-9BDB-48846BA22806}" type="pres">
      <dgm:prSet presAssocID="{9578449B-F3C8-40DF-8F13-FADEA80E8085}" presName="Name13" presStyleLbl="parChTrans1D2" presStyleIdx="4" presStyleCnt="7"/>
      <dgm:spPr/>
      <dgm:t>
        <a:bodyPr/>
        <a:lstStyle/>
        <a:p>
          <a:endParaRPr lang="en-US"/>
        </a:p>
      </dgm:t>
    </dgm:pt>
    <dgm:pt modelId="{C68D5515-5D0C-4707-9C55-C15CDCFE8DB7}" type="pres">
      <dgm:prSet presAssocID="{6E59C34A-37CE-4841-8772-633102C3D10C}" presName="childText" presStyleLbl="bgAcc1" presStyleIdx="4" presStyleCnt="7" custScaleX="270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43852-F983-4433-B226-2FB75C2BAC8F}" type="pres">
      <dgm:prSet presAssocID="{0CADD750-BFA4-49B0-9BB6-EF5B1D67E46F}" presName="root" presStyleCnt="0"/>
      <dgm:spPr/>
    </dgm:pt>
    <dgm:pt modelId="{8B014B02-1D84-4EF4-9407-0B0949E445F6}" type="pres">
      <dgm:prSet presAssocID="{0CADD750-BFA4-49B0-9BB6-EF5B1D67E46F}" presName="rootComposite" presStyleCnt="0"/>
      <dgm:spPr/>
    </dgm:pt>
    <dgm:pt modelId="{87C58D7A-86AD-466E-BFEE-51CF26EA909E}" type="pres">
      <dgm:prSet presAssocID="{0CADD750-BFA4-49B0-9BB6-EF5B1D67E46F}" presName="rootText" presStyleLbl="node1" presStyleIdx="1" presStyleCnt="2" custScaleX="236437"/>
      <dgm:spPr/>
      <dgm:t>
        <a:bodyPr/>
        <a:lstStyle/>
        <a:p>
          <a:endParaRPr lang="en-US"/>
        </a:p>
      </dgm:t>
    </dgm:pt>
    <dgm:pt modelId="{5B235D81-F0A4-4820-8932-6DCA5187C393}" type="pres">
      <dgm:prSet presAssocID="{0CADD750-BFA4-49B0-9BB6-EF5B1D67E46F}" presName="rootConnector" presStyleLbl="node1" presStyleIdx="1" presStyleCnt="2"/>
      <dgm:spPr/>
      <dgm:t>
        <a:bodyPr/>
        <a:lstStyle/>
        <a:p>
          <a:endParaRPr lang="en-US"/>
        </a:p>
      </dgm:t>
    </dgm:pt>
    <dgm:pt modelId="{542749CB-28FC-4753-93D5-470CF657B8B5}" type="pres">
      <dgm:prSet presAssocID="{0CADD750-BFA4-49B0-9BB6-EF5B1D67E46F}" presName="childShape" presStyleCnt="0"/>
      <dgm:spPr/>
    </dgm:pt>
    <dgm:pt modelId="{F6F11C5C-157D-4F92-AAB7-E674AF331EC8}" type="pres">
      <dgm:prSet presAssocID="{9F63D092-2853-4CB2-BF4A-2AB95982E591}" presName="Name13" presStyleLbl="parChTrans1D2" presStyleIdx="5" presStyleCnt="7"/>
      <dgm:spPr/>
      <dgm:t>
        <a:bodyPr/>
        <a:lstStyle/>
        <a:p>
          <a:endParaRPr lang="en-US"/>
        </a:p>
      </dgm:t>
    </dgm:pt>
    <dgm:pt modelId="{0B011FE6-005A-4477-9A39-2CBE88ACE07A}" type="pres">
      <dgm:prSet presAssocID="{2F479690-D8C5-4ADB-BD9D-9E0E9308C050}" presName="childText" presStyleLbl="bgAcc1" presStyleIdx="5" presStyleCnt="7" custScaleX="3325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0A2A3-E52E-468E-84E2-A57839F28868}" type="pres">
      <dgm:prSet presAssocID="{E7B755FB-D747-4D6D-8456-197B423B3567}" presName="Name13" presStyleLbl="parChTrans1D2" presStyleIdx="6" presStyleCnt="7"/>
      <dgm:spPr/>
      <dgm:t>
        <a:bodyPr/>
        <a:lstStyle/>
        <a:p>
          <a:endParaRPr lang="en-US"/>
        </a:p>
      </dgm:t>
    </dgm:pt>
    <dgm:pt modelId="{E8D14CC0-7814-48F8-B5C5-ADF480D043F2}" type="pres">
      <dgm:prSet presAssocID="{FF238E36-FB90-4F36-9D06-F1399CA13077}" presName="childText" presStyleLbl="bgAcc1" presStyleIdx="6" presStyleCnt="7" custScaleX="316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B3B799-6E6B-487D-8AE5-4C97C79D16D8}" srcId="{0CADD750-BFA4-49B0-9BB6-EF5B1D67E46F}" destId="{FF238E36-FB90-4F36-9D06-F1399CA13077}" srcOrd="1" destOrd="0" parTransId="{E7B755FB-D747-4D6D-8456-197B423B3567}" sibTransId="{F4B7289C-672E-42BA-936B-A49A18CE5A8D}"/>
    <dgm:cxn modelId="{B502A97A-EC32-46E5-BF41-506042C1B5AB}" type="presOf" srcId="{F049E6FC-C2B9-47D7-820E-43BAF805DDEE}" destId="{03034BC3-1E24-49B7-9063-9AC2021A30A6}" srcOrd="0" destOrd="0" presId="urn:microsoft.com/office/officeart/2005/8/layout/hierarchy3"/>
    <dgm:cxn modelId="{6D30FAB4-84C4-4DDD-8F9E-6417B700E296}" type="presOf" srcId="{FA18B8C5-E6CC-4AF2-98CF-09EBCAC4043C}" destId="{AAAC5CA3-167A-46FB-8D9F-934F8677FA34}" srcOrd="0" destOrd="0" presId="urn:microsoft.com/office/officeart/2005/8/layout/hierarchy3"/>
    <dgm:cxn modelId="{47C6C9D2-A7EB-4AB8-969A-C5356B4324E9}" type="presOf" srcId="{664CB450-E1D8-49C6-B0FE-4A46576942F2}" destId="{8E30662B-D3AA-4FA9-9B2E-6F244F1E2F45}" srcOrd="0" destOrd="0" presId="urn:microsoft.com/office/officeart/2005/8/layout/hierarchy3"/>
    <dgm:cxn modelId="{9856234F-A700-4991-A195-43F3B66E4152}" type="presOf" srcId="{EB6AEB16-B372-41ED-93A9-A31A03C61449}" destId="{B67FFE04-32A6-400A-861F-EF79871D4D26}" srcOrd="0" destOrd="0" presId="urn:microsoft.com/office/officeart/2005/8/layout/hierarchy3"/>
    <dgm:cxn modelId="{8267A031-8EEF-4A29-860D-5CF76DEE328D}" type="presOf" srcId="{025C2DC1-4C3C-46D5-85BE-20E9C5AC02FA}" destId="{B9A8F70B-BDC3-4CD6-9751-D6532A58A707}" srcOrd="0" destOrd="0" presId="urn:microsoft.com/office/officeart/2005/8/layout/hierarchy3"/>
    <dgm:cxn modelId="{BC553116-2A58-46C5-8CE2-D3CD5373A9A9}" srcId="{F9F846FA-9214-4249-8CF7-A5D919C8A5B0}" destId="{A0B5F8CF-061B-4F35-ACAC-9BF2FFA5295C}" srcOrd="2" destOrd="0" parTransId="{196D75FD-B566-4135-9142-4D0C28C5FF33}" sibTransId="{F8CB16B0-4C72-4B59-85C3-72690258EA7E}"/>
    <dgm:cxn modelId="{1C9A1B1F-12FF-47E5-9CD3-C3281C2498F0}" type="presOf" srcId="{E7B755FB-D747-4D6D-8456-197B423B3567}" destId="{D620A2A3-E52E-468E-84E2-A57839F28868}" srcOrd="0" destOrd="0" presId="urn:microsoft.com/office/officeart/2005/8/layout/hierarchy3"/>
    <dgm:cxn modelId="{F716E276-4B29-4DBF-B6F1-4665EE154C3C}" srcId="{F9F846FA-9214-4249-8CF7-A5D919C8A5B0}" destId="{FA18B8C5-E6CC-4AF2-98CF-09EBCAC4043C}" srcOrd="3" destOrd="0" parTransId="{7E637D75-D717-4933-AFCF-616D874B199D}" sibTransId="{BB82658D-2762-4E7B-A496-0400295856BC}"/>
    <dgm:cxn modelId="{870278E7-51EB-4435-A3A9-8F738D3C6F7E}" type="presOf" srcId="{FF238E36-FB90-4F36-9D06-F1399CA13077}" destId="{E8D14CC0-7814-48F8-B5C5-ADF480D043F2}" srcOrd="0" destOrd="0" presId="urn:microsoft.com/office/officeart/2005/8/layout/hierarchy3"/>
    <dgm:cxn modelId="{E1B72E00-F880-4C33-BB15-33A8D9C27B82}" type="presOf" srcId="{58E9F996-6AF6-4EBB-89CA-884B7DEEF62F}" destId="{2613F322-F3D1-4755-BF4F-F915BD0C4224}" srcOrd="0" destOrd="0" presId="urn:microsoft.com/office/officeart/2005/8/layout/hierarchy3"/>
    <dgm:cxn modelId="{05C0899E-7848-468F-BD40-63C470336861}" type="presOf" srcId="{0CADD750-BFA4-49B0-9BB6-EF5B1D67E46F}" destId="{5B235D81-F0A4-4820-8932-6DCA5187C393}" srcOrd="1" destOrd="0" presId="urn:microsoft.com/office/officeart/2005/8/layout/hierarchy3"/>
    <dgm:cxn modelId="{E3693B3C-3866-4A46-AE92-505550170F10}" srcId="{0CADD750-BFA4-49B0-9BB6-EF5B1D67E46F}" destId="{2F479690-D8C5-4ADB-BD9D-9E0E9308C050}" srcOrd="0" destOrd="0" parTransId="{9F63D092-2853-4CB2-BF4A-2AB95982E591}" sibTransId="{77118F88-594C-446B-BE8C-707F7CB5662D}"/>
    <dgm:cxn modelId="{5DFB8135-B69F-4192-B38D-B756E09C13B6}" type="presOf" srcId="{A0B5F8CF-061B-4F35-ACAC-9BF2FFA5295C}" destId="{029E16C5-E945-46C2-B11D-C8DD26799D86}" srcOrd="0" destOrd="0" presId="urn:microsoft.com/office/officeart/2005/8/layout/hierarchy3"/>
    <dgm:cxn modelId="{239E6B1D-AE91-48E8-BDB8-22CB30AC012B}" srcId="{664CB450-E1D8-49C6-B0FE-4A46576942F2}" destId="{F9F846FA-9214-4249-8CF7-A5D919C8A5B0}" srcOrd="0" destOrd="0" parTransId="{5A3457A6-91CE-4367-BA2F-8E1F0FBA8C57}" sibTransId="{0838FFD7-3395-453D-88DA-C40821CF54B9}"/>
    <dgm:cxn modelId="{43A2A737-C35C-4871-89F8-6BAABCB5A5D1}" type="presOf" srcId="{6E59C34A-37CE-4841-8772-633102C3D10C}" destId="{C68D5515-5D0C-4707-9C55-C15CDCFE8DB7}" srcOrd="0" destOrd="0" presId="urn:microsoft.com/office/officeart/2005/8/layout/hierarchy3"/>
    <dgm:cxn modelId="{76F67B12-B8CC-485C-9968-A62AE8369DBE}" type="presOf" srcId="{F9F846FA-9214-4249-8CF7-A5D919C8A5B0}" destId="{829305F2-C6F5-4C8A-92D7-7291A9A491C9}" srcOrd="1" destOrd="0" presId="urn:microsoft.com/office/officeart/2005/8/layout/hierarchy3"/>
    <dgm:cxn modelId="{CF6FDD45-5131-437C-B64C-7F0B7302F458}" type="presOf" srcId="{9F63D092-2853-4CB2-BF4A-2AB95982E591}" destId="{F6F11C5C-157D-4F92-AAB7-E674AF331EC8}" srcOrd="0" destOrd="0" presId="urn:microsoft.com/office/officeart/2005/8/layout/hierarchy3"/>
    <dgm:cxn modelId="{3DBB8252-0C40-4261-8C20-66459F14D553}" type="presOf" srcId="{7E637D75-D717-4933-AFCF-616D874B199D}" destId="{D5C688AA-F42E-4AA9-B40B-1AA64028F10C}" srcOrd="0" destOrd="0" presId="urn:microsoft.com/office/officeart/2005/8/layout/hierarchy3"/>
    <dgm:cxn modelId="{608B30F0-B4AF-4060-B9BC-B447D1DE38C7}" srcId="{F9F846FA-9214-4249-8CF7-A5D919C8A5B0}" destId="{6E59C34A-37CE-4841-8772-633102C3D10C}" srcOrd="4" destOrd="0" parTransId="{9578449B-F3C8-40DF-8F13-FADEA80E8085}" sibTransId="{42B44E8B-1E8D-43F7-9E38-C63AD233AABF}"/>
    <dgm:cxn modelId="{6088184B-B511-48DF-A895-B8FDFA8A91A4}" type="presOf" srcId="{2F479690-D8C5-4ADB-BD9D-9E0E9308C050}" destId="{0B011FE6-005A-4477-9A39-2CBE88ACE07A}" srcOrd="0" destOrd="0" presId="urn:microsoft.com/office/officeart/2005/8/layout/hierarchy3"/>
    <dgm:cxn modelId="{72E47933-5DCE-4595-BD19-0BE2443F3A29}" srcId="{664CB450-E1D8-49C6-B0FE-4A46576942F2}" destId="{0CADD750-BFA4-49B0-9BB6-EF5B1D67E46F}" srcOrd="1" destOrd="0" parTransId="{5CD46CBC-A6AE-4E17-8EDF-0E4A1FCD5184}" sibTransId="{A75691B8-F0B6-45C2-80B3-E8CD0911E1E7}"/>
    <dgm:cxn modelId="{4A086CB8-269F-486A-9C9C-331DEEB6A326}" type="presOf" srcId="{196D75FD-B566-4135-9142-4D0C28C5FF33}" destId="{09ECE412-EDA2-452B-A3C3-1A5CCA628219}" srcOrd="0" destOrd="0" presId="urn:microsoft.com/office/officeart/2005/8/layout/hierarchy3"/>
    <dgm:cxn modelId="{6E41F34A-F905-43ED-BB3B-E9CB073EB49B}" type="presOf" srcId="{9578449B-F3C8-40DF-8F13-FADEA80E8085}" destId="{D6A27BA0-30AE-433B-9BDB-48846BA22806}" srcOrd="0" destOrd="0" presId="urn:microsoft.com/office/officeart/2005/8/layout/hierarchy3"/>
    <dgm:cxn modelId="{B0BC18FD-0093-498E-A619-23A45D572D4F}" srcId="{F9F846FA-9214-4249-8CF7-A5D919C8A5B0}" destId="{58E9F996-6AF6-4EBB-89CA-884B7DEEF62F}" srcOrd="1" destOrd="0" parTransId="{EB6AEB16-B372-41ED-93A9-A31A03C61449}" sibTransId="{4B509310-FF57-4FA0-8C9C-3744A31202EC}"/>
    <dgm:cxn modelId="{C8CE6720-D143-4E52-800A-A5BEE791385E}" type="presOf" srcId="{F9F846FA-9214-4249-8CF7-A5D919C8A5B0}" destId="{C4A20989-DEF3-44CC-A5DA-DFC47217A509}" srcOrd="0" destOrd="0" presId="urn:microsoft.com/office/officeart/2005/8/layout/hierarchy3"/>
    <dgm:cxn modelId="{A7D735EB-3946-410E-882A-763DA60DAB94}" type="presOf" srcId="{0CADD750-BFA4-49B0-9BB6-EF5B1D67E46F}" destId="{87C58D7A-86AD-466E-BFEE-51CF26EA909E}" srcOrd="0" destOrd="0" presId="urn:microsoft.com/office/officeart/2005/8/layout/hierarchy3"/>
    <dgm:cxn modelId="{FFABCCCD-D5B3-43A3-AEE0-E246693E8826}" srcId="{F9F846FA-9214-4249-8CF7-A5D919C8A5B0}" destId="{F049E6FC-C2B9-47D7-820E-43BAF805DDEE}" srcOrd="0" destOrd="0" parTransId="{025C2DC1-4C3C-46D5-85BE-20E9C5AC02FA}" sibTransId="{5E4B1EF7-DC78-4132-A122-110054BD6E06}"/>
    <dgm:cxn modelId="{301770BA-0929-4808-8D09-7F09273AEFA7}" type="presParOf" srcId="{8E30662B-D3AA-4FA9-9B2E-6F244F1E2F45}" destId="{27E9B1CA-6BBE-4BF6-968D-EE33E1E6713E}" srcOrd="0" destOrd="0" presId="urn:microsoft.com/office/officeart/2005/8/layout/hierarchy3"/>
    <dgm:cxn modelId="{055A945A-7527-4333-8719-CE8BA7376BE1}" type="presParOf" srcId="{27E9B1CA-6BBE-4BF6-968D-EE33E1E6713E}" destId="{55E3B016-B357-461B-8178-F63C96ECD18C}" srcOrd="0" destOrd="0" presId="urn:microsoft.com/office/officeart/2005/8/layout/hierarchy3"/>
    <dgm:cxn modelId="{C2BAC611-EFDA-42FC-85CE-D9AEEE8AD643}" type="presParOf" srcId="{55E3B016-B357-461B-8178-F63C96ECD18C}" destId="{C4A20989-DEF3-44CC-A5DA-DFC47217A509}" srcOrd="0" destOrd="0" presId="urn:microsoft.com/office/officeart/2005/8/layout/hierarchy3"/>
    <dgm:cxn modelId="{A78406E4-F239-4891-A9A5-95DB654E68DB}" type="presParOf" srcId="{55E3B016-B357-461B-8178-F63C96ECD18C}" destId="{829305F2-C6F5-4C8A-92D7-7291A9A491C9}" srcOrd="1" destOrd="0" presId="urn:microsoft.com/office/officeart/2005/8/layout/hierarchy3"/>
    <dgm:cxn modelId="{CFCF4E14-0897-4E91-851E-C990704C97C0}" type="presParOf" srcId="{27E9B1CA-6BBE-4BF6-968D-EE33E1E6713E}" destId="{A10A29A3-86FF-4119-AC7A-A8C6F90B9816}" srcOrd="1" destOrd="0" presId="urn:microsoft.com/office/officeart/2005/8/layout/hierarchy3"/>
    <dgm:cxn modelId="{E44FC958-E018-4AD7-8965-72FE1A49E35F}" type="presParOf" srcId="{A10A29A3-86FF-4119-AC7A-A8C6F90B9816}" destId="{B9A8F70B-BDC3-4CD6-9751-D6532A58A707}" srcOrd="0" destOrd="0" presId="urn:microsoft.com/office/officeart/2005/8/layout/hierarchy3"/>
    <dgm:cxn modelId="{F336746F-FC04-47A5-8E6B-4E93118941DA}" type="presParOf" srcId="{A10A29A3-86FF-4119-AC7A-A8C6F90B9816}" destId="{03034BC3-1E24-49B7-9063-9AC2021A30A6}" srcOrd="1" destOrd="0" presId="urn:microsoft.com/office/officeart/2005/8/layout/hierarchy3"/>
    <dgm:cxn modelId="{55E542B8-7D26-404A-AD5A-87B69A0CCEB2}" type="presParOf" srcId="{A10A29A3-86FF-4119-AC7A-A8C6F90B9816}" destId="{B67FFE04-32A6-400A-861F-EF79871D4D26}" srcOrd="2" destOrd="0" presId="urn:microsoft.com/office/officeart/2005/8/layout/hierarchy3"/>
    <dgm:cxn modelId="{547E29BF-63FF-4087-8F9B-8D57D58CF2E3}" type="presParOf" srcId="{A10A29A3-86FF-4119-AC7A-A8C6F90B9816}" destId="{2613F322-F3D1-4755-BF4F-F915BD0C4224}" srcOrd="3" destOrd="0" presId="urn:microsoft.com/office/officeart/2005/8/layout/hierarchy3"/>
    <dgm:cxn modelId="{3A756E24-4FDA-4920-92AE-9563AAAD1E5C}" type="presParOf" srcId="{A10A29A3-86FF-4119-AC7A-A8C6F90B9816}" destId="{09ECE412-EDA2-452B-A3C3-1A5CCA628219}" srcOrd="4" destOrd="0" presId="urn:microsoft.com/office/officeart/2005/8/layout/hierarchy3"/>
    <dgm:cxn modelId="{B55C4775-34DD-4041-83E7-BAF4D7301ED4}" type="presParOf" srcId="{A10A29A3-86FF-4119-AC7A-A8C6F90B9816}" destId="{029E16C5-E945-46C2-B11D-C8DD26799D86}" srcOrd="5" destOrd="0" presId="urn:microsoft.com/office/officeart/2005/8/layout/hierarchy3"/>
    <dgm:cxn modelId="{C490E88B-5F10-47FD-B359-B905DE9A2092}" type="presParOf" srcId="{A10A29A3-86FF-4119-AC7A-A8C6F90B9816}" destId="{D5C688AA-F42E-4AA9-B40B-1AA64028F10C}" srcOrd="6" destOrd="0" presId="urn:microsoft.com/office/officeart/2005/8/layout/hierarchy3"/>
    <dgm:cxn modelId="{9BF5B0D6-75CF-41A1-8D0A-4BCFE2CCB7EA}" type="presParOf" srcId="{A10A29A3-86FF-4119-AC7A-A8C6F90B9816}" destId="{AAAC5CA3-167A-46FB-8D9F-934F8677FA34}" srcOrd="7" destOrd="0" presId="urn:microsoft.com/office/officeart/2005/8/layout/hierarchy3"/>
    <dgm:cxn modelId="{19871DA9-C00E-4539-8159-85715A017257}" type="presParOf" srcId="{A10A29A3-86FF-4119-AC7A-A8C6F90B9816}" destId="{D6A27BA0-30AE-433B-9BDB-48846BA22806}" srcOrd="8" destOrd="0" presId="urn:microsoft.com/office/officeart/2005/8/layout/hierarchy3"/>
    <dgm:cxn modelId="{D17D780F-5A68-4582-A36D-6ADDC752F1C6}" type="presParOf" srcId="{A10A29A3-86FF-4119-AC7A-A8C6F90B9816}" destId="{C68D5515-5D0C-4707-9C55-C15CDCFE8DB7}" srcOrd="9" destOrd="0" presId="urn:microsoft.com/office/officeart/2005/8/layout/hierarchy3"/>
    <dgm:cxn modelId="{F8BD9BD9-7D96-450D-8178-29192794B59B}" type="presParOf" srcId="{8E30662B-D3AA-4FA9-9B2E-6F244F1E2F45}" destId="{1E343852-F983-4433-B226-2FB75C2BAC8F}" srcOrd="1" destOrd="0" presId="urn:microsoft.com/office/officeart/2005/8/layout/hierarchy3"/>
    <dgm:cxn modelId="{B70F4AB4-3D48-4776-8271-217417CB4327}" type="presParOf" srcId="{1E343852-F983-4433-B226-2FB75C2BAC8F}" destId="{8B014B02-1D84-4EF4-9407-0B0949E445F6}" srcOrd="0" destOrd="0" presId="urn:microsoft.com/office/officeart/2005/8/layout/hierarchy3"/>
    <dgm:cxn modelId="{C396EA3F-A24B-4A49-ABAB-3F03D9901A63}" type="presParOf" srcId="{8B014B02-1D84-4EF4-9407-0B0949E445F6}" destId="{87C58D7A-86AD-466E-BFEE-51CF26EA909E}" srcOrd="0" destOrd="0" presId="urn:microsoft.com/office/officeart/2005/8/layout/hierarchy3"/>
    <dgm:cxn modelId="{FED52D45-8F1D-4687-9875-EA94EDD0E11E}" type="presParOf" srcId="{8B014B02-1D84-4EF4-9407-0B0949E445F6}" destId="{5B235D81-F0A4-4820-8932-6DCA5187C393}" srcOrd="1" destOrd="0" presId="urn:microsoft.com/office/officeart/2005/8/layout/hierarchy3"/>
    <dgm:cxn modelId="{BF0CDE3F-B04B-4E1F-8A88-38B3A93DC285}" type="presParOf" srcId="{1E343852-F983-4433-B226-2FB75C2BAC8F}" destId="{542749CB-28FC-4753-93D5-470CF657B8B5}" srcOrd="1" destOrd="0" presId="urn:microsoft.com/office/officeart/2005/8/layout/hierarchy3"/>
    <dgm:cxn modelId="{F5220916-B75E-47B0-BCF7-8A289663885F}" type="presParOf" srcId="{542749CB-28FC-4753-93D5-470CF657B8B5}" destId="{F6F11C5C-157D-4F92-AAB7-E674AF331EC8}" srcOrd="0" destOrd="0" presId="urn:microsoft.com/office/officeart/2005/8/layout/hierarchy3"/>
    <dgm:cxn modelId="{1C3CE394-CFE7-40A6-A79A-CE6B0B5530DC}" type="presParOf" srcId="{542749CB-28FC-4753-93D5-470CF657B8B5}" destId="{0B011FE6-005A-4477-9A39-2CBE88ACE07A}" srcOrd="1" destOrd="0" presId="urn:microsoft.com/office/officeart/2005/8/layout/hierarchy3"/>
    <dgm:cxn modelId="{E2CE4CEC-4EE5-4020-954A-8BC4D144DEFD}" type="presParOf" srcId="{542749CB-28FC-4753-93D5-470CF657B8B5}" destId="{D620A2A3-E52E-468E-84E2-A57839F28868}" srcOrd="2" destOrd="0" presId="urn:microsoft.com/office/officeart/2005/8/layout/hierarchy3"/>
    <dgm:cxn modelId="{83FB7A4D-D916-42BB-9776-9229984342EB}" type="presParOf" srcId="{542749CB-28FC-4753-93D5-470CF657B8B5}" destId="{E8D14CC0-7814-48F8-B5C5-ADF480D043F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AE0A6-1346-40CA-A55D-EBBFE1A86248}">
      <dsp:nvSpPr>
        <dsp:cNvPr id="0" name=""/>
        <dsp:cNvSpPr/>
      </dsp:nvSpPr>
      <dsp:spPr>
        <a:xfrm>
          <a:off x="541092" y="1355"/>
          <a:ext cx="4371034" cy="975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Advantages Of FIFO</a:t>
          </a:r>
          <a:endParaRPr lang="en-MY" sz="3200" kern="1200" dirty="0"/>
        </a:p>
      </dsp:txBody>
      <dsp:txXfrm>
        <a:off x="569665" y="29928"/>
        <a:ext cx="4313888" cy="918422"/>
      </dsp:txXfrm>
    </dsp:sp>
    <dsp:sp modelId="{D6FE5298-EE50-4BE2-A48C-9FCA4FA4346A}">
      <dsp:nvSpPr>
        <dsp:cNvPr id="0" name=""/>
        <dsp:cNvSpPr/>
      </dsp:nvSpPr>
      <dsp:spPr>
        <a:xfrm>
          <a:off x="978196" y="976923"/>
          <a:ext cx="437103" cy="73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676"/>
              </a:lnTo>
              <a:lnTo>
                <a:pt x="437103" y="731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0B44D-3C1C-417F-922E-B43243ACE8C4}">
      <dsp:nvSpPr>
        <dsp:cNvPr id="0" name=""/>
        <dsp:cNvSpPr/>
      </dsp:nvSpPr>
      <dsp:spPr>
        <a:xfrm>
          <a:off x="1415299" y="1220815"/>
          <a:ext cx="3296640" cy="975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Easy to understand</a:t>
          </a:r>
          <a:endParaRPr lang="en-MY" sz="1900" kern="1200" dirty="0"/>
        </a:p>
      </dsp:txBody>
      <dsp:txXfrm>
        <a:off x="1443872" y="1249388"/>
        <a:ext cx="3239494" cy="918422"/>
      </dsp:txXfrm>
    </dsp:sp>
    <dsp:sp modelId="{482E7D0F-8FA2-4C9D-87AE-0EB2C2E0EEC2}">
      <dsp:nvSpPr>
        <dsp:cNvPr id="0" name=""/>
        <dsp:cNvSpPr/>
      </dsp:nvSpPr>
      <dsp:spPr>
        <a:xfrm>
          <a:off x="978196" y="976923"/>
          <a:ext cx="437103" cy="1951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136"/>
              </a:lnTo>
              <a:lnTo>
                <a:pt x="437103" y="19511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6A674-333A-40BC-B82C-22D39026C7AF}">
      <dsp:nvSpPr>
        <dsp:cNvPr id="0" name=""/>
        <dsp:cNvSpPr/>
      </dsp:nvSpPr>
      <dsp:spPr>
        <a:xfrm>
          <a:off x="1415299" y="2440276"/>
          <a:ext cx="3293471" cy="975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Save money by reducing obsolete inventory</a:t>
          </a:r>
        </a:p>
      </dsp:txBody>
      <dsp:txXfrm>
        <a:off x="1443872" y="2468849"/>
        <a:ext cx="3236325" cy="918422"/>
      </dsp:txXfrm>
    </dsp:sp>
    <dsp:sp modelId="{507E0358-591C-4238-B553-CF6296CC1107}">
      <dsp:nvSpPr>
        <dsp:cNvPr id="0" name=""/>
        <dsp:cNvSpPr/>
      </dsp:nvSpPr>
      <dsp:spPr>
        <a:xfrm>
          <a:off x="978196" y="976923"/>
          <a:ext cx="437103" cy="3170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597"/>
              </a:lnTo>
              <a:lnTo>
                <a:pt x="437103" y="31705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CF0DC-FE45-4953-BA55-3691AFE3C334}">
      <dsp:nvSpPr>
        <dsp:cNvPr id="0" name=""/>
        <dsp:cNvSpPr/>
      </dsp:nvSpPr>
      <dsp:spPr>
        <a:xfrm>
          <a:off x="1415299" y="3659736"/>
          <a:ext cx="3293456" cy="975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Widely used which increases its comparability and consistency. </a:t>
          </a:r>
        </a:p>
      </dsp:txBody>
      <dsp:txXfrm>
        <a:off x="1443872" y="3688309"/>
        <a:ext cx="3236310" cy="918422"/>
      </dsp:txXfrm>
    </dsp:sp>
    <dsp:sp modelId="{EE790C0E-ECDC-4134-866E-0D4BE908BA68}">
      <dsp:nvSpPr>
        <dsp:cNvPr id="0" name=""/>
        <dsp:cNvSpPr/>
      </dsp:nvSpPr>
      <dsp:spPr>
        <a:xfrm>
          <a:off x="978196" y="976923"/>
          <a:ext cx="437103" cy="4390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0057"/>
              </a:lnTo>
              <a:lnTo>
                <a:pt x="437103" y="4390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F3C1B-91C5-45C0-9751-144DC5FB8C10}">
      <dsp:nvSpPr>
        <dsp:cNvPr id="0" name=""/>
        <dsp:cNvSpPr/>
      </dsp:nvSpPr>
      <dsp:spPr>
        <a:xfrm>
          <a:off x="1415299" y="4879197"/>
          <a:ext cx="3296640" cy="975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Save money by reducing obsolete inventory</a:t>
          </a:r>
        </a:p>
      </dsp:txBody>
      <dsp:txXfrm>
        <a:off x="1443872" y="4907770"/>
        <a:ext cx="3239494" cy="918422"/>
      </dsp:txXfrm>
    </dsp:sp>
    <dsp:sp modelId="{CD0A9C55-D3A1-45B2-813F-B1CA1CE7C7D8}">
      <dsp:nvSpPr>
        <dsp:cNvPr id="0" name=""/>
        <dsp:cNvSpPr/>
      </dsp:nvSpPr>
      <dsp:spPr>
        <a:xfrm>
          <a:off x="5399911" y="1355"/>
          <a:ext cx="4574596" cy="975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Disadvantages Of FIFO</a:t>
          </a:r>
          <a:endParaRPr lang="en-MY" sz="3200" kern="1200" dirty="0"/>
        </a:p>
      </dsp:txBody>
      <dsp:txXfrm>
        <a:off x="5428484" y="29928"/>
        <a:ext cx="4517450" cy="918422"/>
      </dsp:txXfrm>
    </dsp:sp>
    <dsp:sp modelId="{7BC41F45-32FB-46C9-9E50-2AC68AB18C7A}">
      <dsp:nvSpPr>
        <dsp:cNvPr id="0" name=""/>
        <dsp:cNvSpPr/>
      </dsp:nvSpPr>
      <dsp:spPr>
        <a:xfrm>
          <a:off x="5857370" y="976923"/>
          <a:ext cx="457459" cy="73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676"/>
              </a:lnTo>
              <a:lnTo>
                <a:pt x="457459" y="731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C8178-0959-4336-8E6A-5E639CF2C5ED}">
      <dsp:nvSpPr>
        <dsp:cNvPr id="0" name=""/>
        <dsp:cNvSpPr/>
      </dsp:nvSpPr>
      <dsp:spPr>
        <a:xfrm>
          <a:off x="6314830" y="1220815"/>
          <a:ext cx="3296328" cy="975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Higher tax liabilities due to higher profits earned in inflation.</a:t>
          </a:r>
          <a:endParaRPr lang="en-MY" sz="1900" kern="1200" dirty="0"/>
        </a:p>
      </dsp:txBody>
      <dsp:txXfrm>
        <a:off x="6343403" y="1249388"/>
        <a:ext cx="3239182" cy="918422"/>
      </dsp:txXfrm>
    </dsp:sp>
    <dsp:sp modelId="{672E0524-E60B-4DE0-B31C-C35051EA99BC}">
      <dsp:nvSpPr>
        <dsp:cNvPr id="0" name=""/>
        <dsp:cNvSpPr/>
      </dsp:nvSpPr>
      <dsp:spPr>
        <a:xfrm>
          <a:off x="5857370" y="976923"/>
          <a:ext cx="457459" cy="1951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136"/>
              </a:lnTo>
              <a:lnTo>
                <a:pt x="457459" y="19511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DB899-8FD4-4CA7-97D0-1E4DF0D23544}">
      <dsp:nvSpPr>
        <dsp:cNvPr id="0" name=""/>
        <dsp:cNvSpPr/>
      </dsp:nvSpPr>
      <dsp:spPr>
        <a:xfrm>
          <a:off x="6314830" y="2440276"/>
          <a:ext cx="3303649" cy="975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Challenge when the goods have fluctuating price pattern</a:t>
          </a:r>
          <a:endParaRPr lang="en-MY" sz="1900" kern="1200" dirty="0"/>
        </a:p>
      </dsp:txBody>
      <dsp:txXfrm>
        <a:off x="6343403" y="2468849"/>
        <a:ext cx="3246503" cy="918422"/>
      </dsp:txXfrm>
    </dsp:sp>
    <dsp:sp modelId="{E1F6600E-D980-48DA-B55C-086B026B3E96}">
      <dsp:nvSpPr>
        <dsp:cNvPr id="0" name=""/>
        <dsp:cNvSpPr/>
      </dsp:nvSpPr>
      <dsp:spPr>
        <a:xfrm>
          <a:off x="5857370" y="976923"/>
          <a:ext cx="457459" cy="3170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597"/>
              </a:lnTo>
              <a:lnTo>
                <a:pt x="457459" y="31705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42BDF-2F1B-49FD-BE75-8BFC874185F2}">
      <dsp:nvSpPr>
        <dsp:cNvPr id="0" name=""/>
        <dsp:cNvSpPr/>
      </dsp:nvSpPr>
      <dsp:spPr>
        <a:xfrm>
          <a:off x="6314830" y="3659736"/>
          <a:ext cx="3303649" cy="975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Cumbersome</a:t>
          </a:r>
          <a:endParaRPr lang="en-MY" sz="1900" kern="1200" dirty="0"/>
        </a:p>
      </dsp:txBody>
      <dsp:txXfrm>
        <a:off x="6343403" y="3688309"/>
        <a:ext cx="3246503" cy="918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20989-DEF3-44CC-A5DA-DFC47217A509}">
      <dsp:nvSpPr>
        <dsp:cNvPr id="0" name=""/>
        <dsp:cNvSpPr/>
      </dsp:nvSpPr>
      <dsp:spPr>
        <a:xfrm>
          <a:off x="702230" y="3765"/>
          <a:ext cx="4157679" cy="832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Advantages of WAC</a:t>
          </a:r>
          <a:endParaRPr lang="en-MY" sz="2700" kern="1200" dirty="0"/>
        </a:p>
      </dsp:txBody>
      <dsp:txXfrm>
        <a:off x="726602" y="28137"/>
        <a:ext cx="4108935" cy="783380"/>
      </dsp:txXfrm>
    </dsp:sp>
    <dsp:sp modelId="{B9A8F70B-BDC3-4CD6-9751-D6532A58A707}">
      <dsp:nvSpPr>
        <dsp:cNvPr id="0" name=""/>
        <dsp:cNvSpPr/>
      </dsp:nvSpPr>
      <dsp:spPr>
        <a:xfrm>
          <a:off x="1117998" y="835890"/>
          <a:ext cx="415767" cy="624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093"/>
              </a:lnTo>
              <a:lnTo>
                <a:pt x="415767" y="624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34BC3-1E24-49B7-9063-9AC2021A30A6}">
      <dsp:nvSpPr>
        <dsp:cNvPr id="0" name=""/>
        <dsp:cNvSpPr/>
      </dsp:nvSpPr>
      <dsp:spPr>
        <a:xfrm>
          <a:off x="1533766" y="1043922"/>
          <a:ext cx="3710971" cy="832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Simplest way to track inventory value.</a:t>
          </a:r>
          <a:endParaRPr lang="en-MY" sz="1900" kern="1200" dirty="0"/>
        </a:p>
      </dsp:txBody>
      <dsp:txXfrm>
        <a:off x="1558138" y="1068294"/>
        <a:ext cx="3662227" cy="783380"/>
      </dsp:txXfrm>
    </dsp:sp>
    <dsp:sp modelId="{B67FFE04-32A6-400A-861F-EF79871D4D26}">
      <dsp:nvSpPr>
        <dsp:cNvPr id="0" name=""/>
        <dsp:cNvSpPr/>
      </dsp:nvSpPr>
      <dsp:spPr>
        <a:xfrm>
          <a:off x="1117998" y="835890"/>
          <a:ext cx="415767" cy="1664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249"/>
              </a:lnTo>
              <a:lnTo>
                <a:pt x="415767" y="1664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3F322-F3D1-4755-BF4F-F915BD0C4224}">
      <dsp:nvSpPr>
        <dsp:cNvPr id="0" name=""/>
        <dsp:cNvSpPr/>
      </dsp:nvSpPr>
      <dsp:spPr>
        <a:xfrm>
          <a:off x="1533766" y="2084078"/>
          <a:ext cx="3673359" cy="832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Easily used compare to FIFO</a:t>
          </a:r>
          <a:endParaRPr lang="en-MY" sz="1900" kern="1200" dirty="0"/>
        </a:p>
      </dsp:txBody>
      <dsp:txXfrm>
        <a:off x="1558138" y="2108450"/>
        <a:ext cx="3624615" cy="783380"/>
      </dsp:txXfrm>
    </dsp:sp>
    <dsp:sp modelId="{09ECE412-EDA2-452B-A3C3-1A5CCA628219}">
      <dsp:nvSpPr>
        <dsp:cNvPr id="0" name=""/>
        <dsp:cNvSpPr/>
      </dsp:nvSpPr>
      <dsp:spPr>
        <a:xfrm>
          <a:off x="1117998" y="835890"/>
          <a:ext cx="415767" cy="2704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4406"/>
              </a:lnTo>
              <a:lnTo>
                <a:pt x="415767" y="27044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E16C5-E945-46C2-B11D-C8DD26799D86}">
      <dsp:nvSpPr>
        <dsp:cNvPr id="0" name=""/>
        <dsp:cNvSpPr/>
      </dsp:nvSpPr>
      <dsp:spPr>
        <a:xfrm>
          <a:off x="1533766" y="3124234"/>
          <a:ext cx="3673359" cy="832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Calculation</a:t>
          </a:r>
          <a:r>
            <a:rPr lang="en-US" sz="1900" kern="1200" baseline="0" dirty="0"/>
            <a:t> is simple</a:t>
          </a:r>
          <a:endParaRPr lang="en-MY" sz="1900" kern="1200" dirty="0"/>
        </a:p>
      </dsp:txBody>
      <dsp:txXfrm>
        <a:off x="1558138" y="3148606"/>
        <a:ext cx="3624615" cy="783380"/>
      </dsp:txXfrm>
    </dsp:sp>
    <dsp:sp modelId="{D5C688AA-F42E-4AA9-B40B-1AA64028F10C}">
      <dsp:nvSpPr>
        <dsp:cNvPr id="0" name=""/>
        <dsp:cNvSpPr/>
      </dsp:nvSpPr>
      <dsp:spPr>
        <a:xfrm>
          <a:off x="1117998" y="835890"/>
          <a:ext cx="415767" cy="3744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4562"/>
              </a:lnTo>
              <a:lnTo>
                <a:pt x="415767" y="37445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C5CA3-167A-46FB-8D9F-934F8677FA34}">
      <dsp:nvSpPr>
        <dsp:cNvPr id="0" name=""/>
        <dsp:cNvSpPr/>
      </dsp:nvSpPr>
      <dsp:spPr>
        <a:xfrm>
          <a:off x="1533766" y="4164390"/>
          <a:ext cx="3639847" cy="832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Consistency</a:t>
          </a:r>
          <a:endParaRPr lang="en-MY" sz="1900" kern="1200" dirty="0"/>
        </a:p>
      </dsp:txBody>
      <dsp:txXfrm>
        <a:off x="1558138" y="4188762"/>
        <a:ext cx="3591103" cy="783380"/>
      </dsp:txXfrm>
    </dsp:sp>
    <dsp:sp modelId="{D6A27BA0-30AE-433B-9BDB-48846BA22806}">
      <dsp:nvSpPr>
        <dsp:cNvPr id="0" name=""/>
        <dsp:cNvSpPr/>
      </dsp:nvSpPr>
      <dsp:spPr>
        <a:xfrm>
          <a:off x="1117998" y="835890"/>
          <a:ext cx="415767" cy="478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4718"/>
              </a:lnTo>
              <a:lnTo>
                <a:pt x="415767" y="4784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D5515-5D0C-4707-9C55-C15CDCFE8DB7}">
      <dsp:nvSpPr>
        <dsp:cNvPr id="0" name=""/>
        <dsp:cNvSpPr/>
      </dsp:nvSpPr>
      <dsp:spPr>
        <a:xfrm>
          <a:off x="1533766" y="5204547"/>
          <a:ext cx="3606336" cy="832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Requires fewer </a:t>
          </a:r>
          <a:r>
            <a:rPr lang="en-US" sz="1900" kern="1200" dirty="0" err="1"/>
            <a:t>labour</a:t>
          </a:r>
          <a:r>
            <a:rPr lang="en-US" sz="1900" kern="1200" dirty="0"/>
            <a:t> hours to maintain, thus save cost</a:t>
          </a:r>
          <a:endParaRPr lang="en-MY" sz="1900" kern="1200" dirty="0"/>
        </a:p>
      </dsp:txBody>
      <dsp:txXfrm>
        <a:off x="1558138" y="5228919"/>
        <a:ext cx="3557592" cy="783380"/>
      </dsp:txXfrm>
    </dsp:sp>
    <dsp:sp modelId="{87C58D7A-86AD-466E-BFEE-51CF26EA909E}">
      <dsp:nvSpPr>
        <dsp:cNvPr id="0" name=""/>
        <dsp:cNvSpPr/>
      </dsp:nvSpPr>
      <dsp:spPr>
        <a:xfrm>
          <a:off x="5275971" y="3765"/>
          <a:ext cx="3934902" cy="8321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Disadvantages of WAC</a:t>
          </a:r>
          <a:endParaRPr lang="en-MY" sz="2700" kern="1200" dirty="0"/>
        </a:p>
      </dsp:txBody>
      <dsp:txXfrm>
        <a:off x="5300343" y="28137"/>
        <a:ext cx="3886158" cy="783380"/>
      </dsp:txXfrm>
    </dsp:sp>
    <dsp:sp modelId="{F6F11C5C-157D-4F92-AAB7-E674AF331EC8}">
      <dsp:nvSpPr>
        <dsp:cNvPr id="0" name=""/>
        <dsp:cNvSpPr/>
      </dsp:nvSpPr>
      <dsp:spPr>
        <a:xfrm>
          <a:off x="5669462" y="835890"/>
          <a:ext cx="393490" cy="624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093"/>
              </a:lnTo>
              <a:lnTo>
                <a:pt x="393490" y="6240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11FE6-005A-4477-9A39-2CBE88ACE07A}">
      <dsp:nvSpPr>
        <dsp:cNvPr id="0" name=""/>
        <dsp:cNvSpPr/>
      </dsp:nvSpPr>
      <dsp:spPr>
        <a:xfrm>
          <a:off x="6062952" y="1043922"/>
          <a:ext cx="4428196" cy="832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When inventory prices vary widely, may suffer a loss with the sales price</a:t>
          </a:r>
          <a:endParaRPr lang="en-MY" sz="1900" kern="1200" dirty="0"/>
        </a:p>
      </dsp:txBody>
      <dsp:txXfrm>
        <a:off x="6087324" y="1068294"/>
        <a:ext cx="4379452" cy="783380"/>
      </dsp:txXfrm>
    </dsp:sp>
    <dsp:sp modelId="{D620A2A3-E52E-468E-84E2-A57839F28868}">
      <dsp:nvSpPr>
        <dsp:cNvPr id="0" name=""/>
        <dsp:cNvSpPr/>
      </dsp:nvSpPr>
      <dsp:spPr>
        <a:xfrm>
          <a:off x="5669462" y="835890"/>
          <a:ext cx="393490" cy="1664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249"/>
              </a:lnTo>
              <a:lnTo>
                <a:pt x="393490" y="1664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14CC0-7814-48F8-B5C5-ADF480D043F2}">
      <dsp:nvSpPr>
        <dsp:cNvPr id="0" name=""/>
        <dsp:cNvSpPr/>
      </dsp:nvSpPr>
      <dsp:spPr>
        <a:xfrm>
          <a:off x="6062952" y="2084078"/>
          <a:ext cx="4213694" cy="832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Assumption that all units are identical, not realistic.</a:t>
          </a:r>
          <a:endParaRPr lang="en-MY" sz="1900" kern="1200" dirty="0"/>
        </a:p>
      </dsp:txBody>
      <dsp:txXfrm>
        <a:off x="6087324" y="2108450"/>
        <a:ext cx="4164950" cy="783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684A-C22E-4B05-80AC-3E00A35D0A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84714-53B2-4DE4-93DA-902423D813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F8BDB-5438-4120-AAF2-9EFA53443938}" type="datetimeFigureOut">
              <a:rPr lang="en-MY" smtClean="0"/>
              <a:t>26/9/2022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7E4D1-E56B-4AA8-9176-EE86C18E00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MY"/>
              <a:t>SJ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EBAEC-060B-4CC9-B460-A86D0B42E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7742C-E08C-40F1-85F5-17C4629184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37211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12F2-5266-4075-A91C-BE81AF9247C7}" type="datetimeFigureOut">
              <a:rPr lang="en-MY" smtClean="0"/>
              <a:t>26/9/2022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MY"/>
              <a:t>SJ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D4B49-BFA0-42CD-8628-74E95784668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71316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8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5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9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5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9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4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7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SJ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5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SJ Learning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SJ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24EE4-0E79-4C5E-9847-9B62AC2658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865"/>
            <a:ext cx="1454822" cy="3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9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494C5-CE07-44C2-9BC4-1703FAF79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CHAPTER </a:t>
            </a:r>
            <a:r>
              <a:rPr lang="en-US" sz="5400" dirty="0" smtClean="0">
                <a:solidFill>
                  <a:schemeClr val="bg1"/>
                </a:solidFill>
              </a:rPr>
              <a:t>6 </a:t>
            </a:r>
            <a:r>
              <a:rPr lang="en-US" sz="5400" dirty="0">
                <a:solidFill>
                  <a:schemeClr val="bg1"/>
                </a:solidFill>
              </a:rPr>
              <a:t>: </a:t>
            </a:r>
            <a:r>
              <a:rPr lang="en-MY" sz="5400" dirty="0">
                <a:solidFill>
                  <a:schemeClr val="bg1"/>
                </a:solidFill>
              </a:rPr>
              <a:t>ACCOUNTING FOR INVENTORY</a:t>
            </a:r>
            <a:br>
              <a:rPr lang="en-MY" sz="5400" dirty="0">
                <a:solidFill>
                  <a:schemeClr val="bg1"/>
                </a:solidFill>
              </a:rPr>
            </a:br>
            <a:endParaRPr lang="en-MY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28293-3161-4049-9707-26BC7A56C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2" y="3505199"/>
            <a:ext cx="4885525" cy="1548063"/>
          </a:xfrm>
        </p:spPr>
        <p:txBody>
          <a:bodyPr>
            <a:normAutofit/>
          </a:bodyPr>
          <a:lstStyle/>
          <a:p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BCFF20-BB9A-4ABE-895E-6BFC7A39822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447" r="13159" b="-2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FDED9A0-B2BA-4960-A544-3F1CBEA6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F41F4-5529-4822-8F7C-1B794DBEFB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43" y="6177418"/>
            <a:ext cx="1698968" cy="39483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rgbClr val="00B0F0"/>
            </a:outerShdw>
          </a:effectLst>
        </p:spPr>
      </p:pic>
    </p:spTree>
    <p:extLst>
      <p:ext uri="{BB962C8B-B14F-4D97-AF65-F5344CB8AC3E}">
        <p14:creationId xmlns:p14="http://schemas.microsoft.com/office/powerpoint/2010/main" val="386959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27C7-21B1-49A4-A829-1867278D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896"/>
            <a:ext cx="10515600" cy="994610"/>
          </a:xfrm>
        </p:spPr>
        <p:txBody>
          <a:bodyPr>
            <a:normAutofit/>
          </a:bodyPr>
          <a:lstStyle/>
          <a:p>
            <a:r>
              <a:rPr lang="en-MY" b="1" u="sng" dirty="0"/>
              <a:t>Stock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5AEAA-152C-407E-9C12-1999E9C9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D70C6-1A31-4452-BF77-86F39FAF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2"/>
            <a:ext cx="11193379" cy="5406942"/>
          </a:xfrm>
        </p:spPr>
        <p:txBody>
          <a:bodyPr>
            <a:normAutofit/>
          </a:bodyPr>
          <a:lstStyle/>
          <a:p>
            <a:r>
              <a:rPr lang="en-US" dirty="0"/>
              <a:t>A document that tracks purchases, sales, returns and other drawings.</a:t>
            </a:r>
          </a:p>
          <a:p>
            <a:r>
              <a:rPr lang="en-US" dirty="0"/>
              <a:t>Tracks the unit price and inventory counts.</a:t>
            </a:r>
          </a:p>
          <a:p>
            <a:r>
              <a:rPr lang="en-US" dirty="0"/>
              <a:t>Purpose of maintaining stock card is to know how much of each inventory is available.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51A97-559C-46F0-986B-19252951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64" y="3064042"/>
            <a:ext cx="9198250" cy="32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7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FB99E06-1F66-4C2C-91B5-2FAF27F7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1097125" cy="1076743"/>
          </a:xfrm>
        </p:spPr>
        <p:txBody>
          <a:bodyPr>
            <a:normAutofit/>
          </a:bodyPr>
          <a:lstStyle/>
          <a:p>
            <a:r>
              <a:rPr lang="en-US" b="1" u="sng" dirty="0"/>
              <a:t>Cost Formulas</a:t>
            </a:r>
            <a:endParaRPr lang="en-MY" b="1" u="sn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BBCB72-2308-4862-91F1-8BA021F0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6484"/>
            <a:ext cx="11097126" cy="52304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the unit cost of inventory is determined, specific costing methods must be adopted such as:</a:t>
            </a:r>
          </a:p>
          <a:p>
            <a:r>
              <a:rPr lang="en-MY" dirty="0"/>
              <a:t>First In First Out (FIFO) – Assumes that inventories that were purchased or produced first are sold first.</a:t>
            </a:r>
          </a:p>
          <a:p>
            <a:r>
              <a:rPr lang="en-MY" dirty="0"/>
              <a:t>Weighted Average Cost – Assigns the average cost of production to a given product.</a:t>
            </a:r>
          </a:p>
          <a:p>
            <a:endParaRPr lang="en-MY" dirty="0"/>
          </a:p>
          <a:p>
            <a:pPr marL="0" indent="0">
              <a:buNone/>
            </a:pPr>
            <a:r>
              <a:rPr lang="en-MY" dirty="0"/>
              <a:t>Last-in, First-out method is not permitted by this new accounting standard because:</a:t>
            </a:r>
          </a:p>
          <a:p>
            <a:r>
              <a:rPr lang="en-MY" dirty="0"/>
              <a:t>International Financial Reporting Standards (IFRSs) shifted its focus from income statement to SOFP. </a:t>
            </a:r>
          </a:p>
          <a:p>
            <a:r>
              <a:rPr lang="en-MY" dirty="0"/>
              <a:t>The focus requires that the figures in SOFP should be according to present market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BFC46-BF69-4765-988E-1B7DB448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730EACE-9B01-4580-9607-6D121B44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690"/>
            <a:ext cx="11209421" cy="1325563"/>
          </a:xfrm>
        </p:spPr>
        <p:txBody>
          <a:bodyPr/>
          <a:lstStyle/>
          <a:p>
            <a:r>
              <a:rPr lang="en-US" b="1" u="sng" dirty="0"/>
              <a:t>First In First Out (FIFO)</a:t>
            </a:r>
            <a:endParaRPr lang="en-MY" b="1" u="sn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F1EE4F-2825-4A81-8B9C-39A60227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947"/>
            <a:ext cx="10515600" cy="5054016"/>
          </a:xfrm>
        </p:spPr>
        <p:txBody>
          <a:bodyPr/>
          <a:lstStyle/>
          <a:p>
            <a:r>
              <a:rPr lang="en-US" dirty="0"/>
              <a:t>Products that are bought or produced first are sold first and then the remaining inventories that are most recently purchased or produced.</a:t>
            </a:r>
          </a:p>
          <a:p>
            <a:r>
              <a:rPr lang="en-US" dirty="0"/>
              <a:t>Oldest cost is matched against revenue and assigned to cost of goods sold.</a:t>
            </a:r>
          </a:p>
          <a:p>
            <a:r>
              <a:rPr lang="en-US" dirty="0"/>
              <a:t>Most recent purchases are assigned to units in ending inventory.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1F7D3-BDC4-4E1D-8094-35F95112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9B248-94F2-4258-8DC4-F0DA17A4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E61CE1B-9705-4118-815A-E4A5DEBD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176431"/>
              </p:ext>
            </p:extLst>
          </p:nvPr>
        </p:nvGraphicFramePr>
        <p:xfrm>
          <a:off x="838200" y="320842"/>
          <a:ext cx="10515600" cy="5856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82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A34FB37-E933-470E-8993-91149241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18" y="-126588"/>
            <a:ext cx="10515600" cy="1262480"/>
          </a:xfrm>
        </p:spPr>
        <p:txBody>
          <a:bodyPr/>
          <a:lstStyle/>
          <a:p>
            <a:r>
              <a:rPr lang="en-MY" b="1" u="sng" dirty="0"/>
              <a:t>FIFO with Perpetual Inventory System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B4E47DE-559E-47B7-91BE-41EABCADC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163" y="890515"/>
            <a:ext cx="7529388" cy="17532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2C367-04B3-4AA8-94C6-7E04EA51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23E8A-591E-4C54-A5F8-FA820B27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0" y="2863271"/>
            <a:ext cx="8213899" cy="3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D0C2A8-51A4-4B94-BDE0-FC17FACC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2" y="-117017"/>
            <a:ext cx="11502188" cy="1509382"/>
          </a:xfrm>
        </p:spPr>
        <p:txBody>
          <a:bodyPr>
            <a:normAutofit/>
          </a:bodyPr>
          <a:lstStyle/>
          <a:p>
            <a:r>
              <a:rPr lang="en-MY" b="1" u="sng" dirty="0"/>
              <a:t>FIFO with Perpetual Inventory System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7273A-2BEE-4045-8E9F-FA1E687E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8D9E9-9EDB-4E52-94E8-05AB7B19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63" y="927144"/>
            <a:ext cx="5567286" cy="3516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FF2649-7E10-4842-BDF1-07803D48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569" y="4654845"/>
            <a:ext cx="6717631" cy="17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1B4-8EB3-44C2-A4BC-7722B99B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55" y="1867025"/>
            <a:ext cx="3024695" cy="3123950"/>
          </a:xfrm>
        </p:spPr>
        <p:txBody>
          <a:bodyPr>
            <a:normAutofit/>
          </a:bodyPr>
          <a:lstStyle/>
          <a:p>
            <a:r>
              <a:rPr lang="en-MY" b="1" u="sng" dirty="0"/>
              <a:t>FIFO with Periodic Inventory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ECAE49-C767-483D-A0F6-93D30D4E9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825" y="136525"/>
            <a:ext cx="7649831" cy="63214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26E80-F0F9-4889-9C0B-491AE571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E0BE-1A15-4F0F-9581-EA12A756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073"/>
            <a:ext cx="8931442" cy="1325563"/>
          </a:xfrm>
        </p:spPr>
        <p:txBody>
          <a:bodyPr>
            <a:normAutofit/>
          </a:bodyPr>
          <a:lstStyle/>
          <a:p>
            <a:r>
              <a:rPr lang="en-US" b="1" u="sng" dirty="0"/>
              <a:t>Weighted Average Cost (WAC) </a:t>
            </a:r>
            <a:endParaRPr lang="en-MY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E6D87-9AA5-4D59-B68B-5F3C764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AE64C-95D9-459A-B754-3E84E96A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4"/>
            <a:ext cx="10515600" cy="4158623"/>
          </a:xfrm>
        </p:spPr>
        <p:txBody>
          <a:bodyPr/>
          <a:lstStyle/>
          <a:p>
            <a:r>
              <a:rPr lang="en-US" dirty="0"/>
              <a:t>Cost of goods available for sale is calculated as beginning inventory value + purchases.</a:t>
            </a:r>
          </a:p>
          <a:p>
            <a:r>
              <a:rPr lang="en-US" dirty="0"/>
              <a:t>Units available for sale are the number of units a company can sell or the total number of units in inventory.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546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48D659-87DC-47A3-B3DF-39257B1A6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146"/>
              </p:ext>
            </p:extLst>
          </p:nvPr>
        </p:nvGraphicFramePr>
        <p:xfrm>
          <a:off x="838199" y="136525"/>
          <a:ext cx="11193379" cy="604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E74F3-C7B2-4246-8F82-4F46D7FC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05FB-14E5-4519-A0B5-B8F184B0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904621" cy="1325563"/>
          </a:xfrm>
        </p:spPr>
        <p:txBody>
          <a:bodyPr/>
          <a:lstStyle/>
          <a:p>
            <a:r>
              <a:rPr lang="en-US" b="1" u="sng" dirty="0"/>
              <a:t>WACC With Perpetual Inventory System</a:t>
            </a:r>
            <a:endParaRPr lang="en-MY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AD14-BBE4-4B79-840C-AC44DA5D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4861510"/>
          </a:xfrm>
        </p:spPr>
        <p:txBody>
          <a:bodyPr/>
          <a:lstStyle/>
          <a:p>
            <a:r>
              <a:rPr lang="en-US" dirty="0"/>
              <a:t>Recompute the weighted average after every purchase.</a:t>
            </a:r>
          </a:p>
          <a:p>
            <a:r>
              <a:rPr lang="en-US" dirty="0"/>
              <a:t>Stock card is used to keep track of the flow of inventory after each transaction.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9C42E-446E-4B1C-BCA1-8539603F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E9693-DA8A-4CC2-9665-2F18D84B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95" y="2833521"/>
            <a:ext cx="9705230" cy="295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6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5F44-0DBD-4B1D-94D7-327FEA4F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32"/>
            <a:ext cx="10515600" cy="1325563"/>
          </a:xfrm>
        </p:spPr>
        <p:txBody>
          <a:bodyPr/>
          <a:lstStyle/>
          <a:p>
            <a:r>
              <a:rPr lang="en-US" b="1" u="sng" dirty="0"/>
              <a:t>Learning Outcomes</a:t>
            </a:r>
            <a:endParaRPr lang="en-MY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7F05-5171-441F-BC76-72CB64ED5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442"/>
            <a:ext cx="11049000" cy="5425908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Explain the term ‘inventory’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Explain the categories of inventory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Determine the cost of goods sold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Determine the purchase cost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Calculate cost of inventory using different formula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Compare and differentiate between the different method of inventory measurement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Compare and differentiate between perpetual inventory and periodic inventory system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Calculate the value of inventory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Explain the techniques for the measurement of cost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Determine cost of inventory using lower of cost or net realisable value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/>
              <a:t>Explain the benefit of inventory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8D63-2EE2-421B-ABEE-870DC7DD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E324-6700-4D88-9DC2-88D4FACB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b="1" u="sng" dirty="0"/>
              <a:t>WACC With Perpetual Inventory System (Cont’d)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D460-4EE6-4266-97A6-D8E9EAB9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March = (30 x 10 + 25 x 12)/(30 + 25) = RM10.91 per unit</a:t>
            </a:r>
          </a:p>
          <a:p>
            <a:pPr marL="0" indent="0">
              <a:buNone/>
            </a:pPr>
            <a:r>
              <a:rPr lang="en-US" dirty="0"/>
              <a:t>October = (12 x 10.91 + 20 x 14)/(12 + 20) = RM12.84 per unit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D41E-9268-468D-8FB3-B5D8B8E9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27888-7147-49D9-8622-DCE7BB99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71" y="2962900"/>
            <a:ext cx="5714404" cy="3288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DE165-BDDE-4184-BB8F-E19E770B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47" y="3872229"/>
            <a:ext cx="6591853" cy="18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6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21A7-DFB0-47BB-B3DF-FB22AAA3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161"/>
            <a:ext cx="10856495" cy="1325563"/>
          </a:xfrm>
        </p:spPr>
        <p:txBody>
          <a:bodyPr/>
          <a:lstStyle/>
          <a:p>
            <a:r>
              <a:rPr lang="en-US" b="1" u="sng" dirty="0"/>
              <a:t>WACC With Periodic Inventory System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2B01A-F3F5-40E8-B221-C1FA4799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3"/>
            <a:ext cx="10515600" cy="5086100"/>
          </a:xfrm>
        </p:spPr>
        <p:txBody>
          <a:bodyPr/>
          <a:lstStyle/>
          <a:p>
            <a:r>
              <a:rPr lang="en-US" dirty="0"/>
              <a:t>Sum up the cost of opening inventory and the total purchases to divide with total unit.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90CB2-E958-4926-8F40-FDB16596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68DD9-8796-4B4D-9CF9-871FD279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570" y="1951145"/>
            <a:ext cx="7239753" cy="44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4052-76CA-44A3-86E2-553D0D50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1353800" cy="1325563"/>
          </a:xfrm>
        </p:spPr>
        <p:txBody>
          <a:bodyPr/>
          <a:lstStyle/>
          <a:p>
            <a:r>
              <a:rPr lang="en-MY" b="1" u="sng" dirty="0"/>
              <a:t>Techniques For The Measurement Of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AFFB-25EC-4AF6-BED2-DBE17AF7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special circumstances, it is difficult to determine cost of inventory. Thus, different methods are used to give approximate figure that reliable: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Standard costing method – Setting costs in advance considering the normal production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Retail costing method – Determine cost of inventory by reducing the sales value of the inventory by the appropriate percentage gross margin.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14A8F-F36E-4FC5-97F5-A5B8A7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62E3-140A-4D3F-823F-9200C227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MY" b="1" u="sng" dirty="0"/>
              <a:t>Net Realisable Value (NRV)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4442-94E6-4826-9DC1-7A3F5768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Sometimes cost of inventories may not be recoverable</a:t>
            </a:r>
          </a:p>
          <a:p>
            <a:r>
              <a:rPr lang="en-US" dirty="0"/>
              <a:t>That happens when inventories are damaged, obsolete, or their selling prices have declined.</a:t>
            </a:r>
          </a:p>
          <a:p>
            <a:r>
              <a:rPr lang="en-US" dirty="0"/>
              <a:t>If this happens, then net realizable of the inventory is to determine.</a:t>
            </a:r>
          </a:p>
          <a:p>
            <a:r>
              <a:rPr lang="en-US" dirty="0"/>
              <a:t>NRV is the value for which an inventory can be sold, minus the estimated costs of selling</a:t>
            </a:r>
          </a:p>
          <a:p>
            <a:r>
              <a:rPr lang="en-US" dirty="0"/>
              <a:t>Calculation of NRV is critical because it prevents the overstatement of the inventory’s valuation.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51EE-E57D-4474-83A2-51650117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33B5-6865-4BD5-B4AD-1273483B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157"/>
            <a:ext cx="10515600" cy="1107615"/>
          </a:xfrm>
        </p:spPr>
        <p:txBody>
          <a:bodyPr/>
          <a:lstStyle/>
          <a:p>
            <a:r>
              <a:rPr lang="en-US" b="1" u="sng" dirty="0"/>
              <a:t>Net </a:t>
            </a:r>
            <a:r>
              <a:rPr lang="en-US" b="1" u="sng" dirty="0" err="1"/>
              <a:t>Realisable</a:t>
            </a:r>
            <a:r>
              <a:rPr lang="en-US" b="1" u="sng" dirty="0"/>
              <a:t> Value (NRV) (Cont’d)</a:t>
            </a:r>
            <a:endParaRPr lang="en-MY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8BD8-4C78-456B-9C9D-2618B22E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232"/>
            <a:ext cx="11113168" cy="5506117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NRV can calculate using into the following steps: 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Determine the market value or expected selling price of the inventory. 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Find all costs associated with the completion and the sale of the inventory (cost of packaging, advertising, transportation, commission). 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Calculate the difference between the market value (expected selling price of the inventory) and the costs associated with the completion and sale of the inventory. It is a net realisable value of the inventory.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269F9-E409-4BE0-8B88-52EF8922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5CE1C-0E7D-42C4-99B9-316346E0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5066624"/>
            <a:ext cx="8614611" cy="11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46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6948-30A9-425A-9020-2008375F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79" y="0"/>
            <a:ext cx="10760242" cy="854075"/>
          </a:xfrm>
        </p:spPr>
        <p:txBody>
          <a:bodyPr>
            <a:normAutofit/>
          </a:bodyPr>
          <a:lstStyle/>
          <a:p>
            <a:r>
              <a:rPr lang="en-US" b="1" u="sng" dirty="0"/>
              <a:t>NRV Question &amp; Answer</a:t>
            </a:r>
            <a:endParaRPr lang="en-MY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8094-A75F-4D63-9196-1CD5FDDB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3B8D2F-3EB5-49E4-A3C9-F1393842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55" y="936123"/>
            <a:ext cx="10499490" cy="53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75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CC0-38B1-47A5-9C40-80767B84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62726" cy="2506412"/>
          </a:xfrm>
        </p:spPr>
        <p:txBody>
          <a:bodyPr>
            <a:normAutofit/>
          </a:bodyPr>
          <a:lstStyle/>
          <a:p>
            <a:r>
              <a:rPr lang="en-US" b="1" u="sng" dirty="0"/>
              <a:t>NRV Example and Answer</a:t>
            </a:r>
            <a:endParaRPr lang="en-MY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1DD9-847B-45E2-80B2-5624106E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BA98A7-5158-4E8F-AE66-EB5851AE0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951" y="365125"/>
            <a:ext cx="7869207" cy="574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9E167-FEE0-4C5C-A6F7-9487BB5BCD0C}"/>
              </a:ext>
            </a:extLst>
          </p:cNvPr>
          <p:cNvSpPr txBox="1"/>
          <p:nvPr/>
        </p:nvSpPr>
        <p:spPr>
          <a:xfrm>
            <a:off x="1074821" y="3429000"/>
            <a:ext cx="2562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10.4 on the right, shows how to calculate NRV.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54650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6EF2-98E2-4B9F-9261-13DDEB39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MY" b="1" u="sng" dirty="0"/>
              <a:t>Benefits Of 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DCB0-FB8C-47C5-A6DE-06E22A5D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611"/>
            <a:ext cx="10515600" cy="518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dirty="0"/>
              <a:t>Benefits of good inventory management includes: </a:t>
            </a:r>
          </a:p>
          <a:p>
            <a:pPr marL="571500" indent="-571500">
              <a:buFont typeface="+mj-lt"/>
              <a:buAutoNum type="romanLcPeriod"/>
            </a:pPr>
            <a:r>
              <a:rPr lang="en-MY" dirty="0"/>
              <a:t>improves the accuracy of inventory orders. </a:t>
            </a:r>
          </a:p>
          <a:p>
            <a:pPr marL="571500" indent="-571500">
              <a:buFont typeface="+mj-lt"/>
              <a:buAutoNum type="romanLcPeriod"/>
            </a:pPr>
            <a:r>
              <a:rPr lang="en-MY" dirty="0"/>
              <a:t>helps save time and money. </a:t>
            </a:r>
          </a:p>
          <a:p>
            <a:pPr marL="571500" indent="-571500">
              <a:buFont typeface="+mj-lt"/>
              <a:buAutoNum type="romanLcPeriod"/>
            </a:pPr>
            <a:r>
              <a:rPr lang="en-MY" dirty="0"/>
              <a:t>keeps your customers coming back for more.</a:t>
            </a:r>
          </a:p>
          <a:p>
            <a:pPr marL="571500" indent="-571500">
              <a:buFont typeface="+mj-lt"/>
              <a:buAutoNum type="romanLcPeriod"/>
            </a:pPr>
            <a:endParaRPr lang="en-MY" dirty="0"/>
          </a:p>
          <a:p>
            <a:pPr marL="0" indent="0">
              <a:buNone/>
            </a:pPr>
            <a:r>
              <a:rPr lang="en-MY" dirty="0"/>
              <a:t>NRV complies with a more conservatism approach to accounting. The conservatism approach directs accountants to use valuation methods that generate a smaller profit and do not overstate the value of assets in situations when professional judgement is required for the evaluation of the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0AE67-D67B-4209-8DF0-B5665E4C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C959-D04B-4381-B657-A1C71F6F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26723"/>
          </a:xfrm>
        </p:spPr>
        <p:txBody>
          <a:bodyPr>
            <a:normAutofit/>
          </a:bodyPr>
          <a:lstStyle/>
          <a:p>
            <a:r>
              <a:rPr lang="en-MY" b="1" u="sng" dirty="0"/>
              <a:t>Definition Of Inventory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6BA7-1C70-43A0-B74F-E6663505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F8058-4E45-4088-ADD6-0D21FED5F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248"/>
            <a:ext cx="10515600" cy="5113715"/>
          </a:xfrm>
        </p:spPr>
        <p:txBody>
          <a:bodyPr/>
          <a:lstStyle/>
          <a:p>
            <a:r>
              <a:rPr lang="en-MY" dirty="0"/>
              <a:t>Defined by Malaysian Financial Reporting Standards in MFRS Standard 102 as below. Inventories are assets: </a:t>
            </a:r>
          </a:p>
          <a:p>
            <a:pPr marL="514350" indent="-514350">
              <a:buFont typeface="+mj-lt"/>
              <a:buAutoNum type="alphaLcParenR"/>
            </a:pPr>
            <a:r>
              <a:rPr lang="en-MY" dirty="0"/>
              <a:t>held for sale in the ordinary course of business; </a:t>
            </a:r>
          </a:p>
          <a:p>
            <a:pPr marL="514350" indent="-514350">
              <a:buFont typeface="+mj-lt"/>
              <a:buAutoNum type="alphaLcParenR"/>
            </a:pPr>
            <a:r>
              <a:rPr lang="en-MY" dirty="0"/>
              <a:t>in the process of production for such sale; or </a:t>
            </a:r>
          </a:p>
          <a:p>
            <a:pPr marL="514350" indent="-514350">
              <a:buFont typeface="+mj-lt"/>
              <a:buAutoNum type="alphaLcParenR"/>
            </a:pPr>
            <a:r>
              <a:rPr lang="en-MY" dirty="0"/>
              <a:t>in the form of materials or supplies to be consumed in the production process or in the rendering of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443C-A074-4749-8DAB-26911781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u="sng" dirty="0"/>
              <a:t>Categories Of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6022-CD6B-4A02-A50A-029A23D3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  <a:r>
              <a:rPr lang="en-MY" dirty="0"/>
              <a:t>aw Material – Basic materials that a manufacturing company buys from its suppliers and that is used to convert them into the final products by applying a set of manufacturing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Work In Progress – Is semi finish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MY" dirty="0"/>
              <a:t>Finished Goods – Add the manufacturing process to turn these raw materials into finished goods.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7C08E-E976-463E-BE56-C41AE8A6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245-2482-4853-9F13-F036A84E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58"/>
            <a:ext cx="10327105" cy="1155030"/>
          </a:xfrm>
        </p:spPr>
        <p:txBody>
          <a:bodyPr>
            <a:normAutofit/>
          </a:bodyPr>
          <a:lstStyle/>
          <a:p>
            <a:r>
              <a:rPr lang="en-MY" b="1" u="sng" dirty="0"/>
              <a:t>Cost Of Goods Sold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7F4BD-588E-45A7-B08C-8DF8FE2E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AF255-DA8D-42F7-A6CA-752B415D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488"/>
            <a:ext cx="3974432" cy="4767313"/>
          </a:xfrm>
        </p:spPr>
        <p:txBody>
          <a:bodyPr>
            <a:normAutofit/>
          </a:bodyPr>
          <a:lstStyle/>
          <a:p>
            <a:r>
              <a:rPr lang="en-US" dirty="0"/>
              <a:t>Is an expense which is used to reduce the revenue in the Income Statement of a company.</a:t>
            </a:r>
          </a:p>
          <a:p>
            <a:r>
              <a:rPr lang="en-US" dirty="0"/>
              <a:t>Determine the cost of the goods sold to identify the gross profit earn.</a:t>
            </a:r>
          </a:p>
          <a:p>
            <a:r>
              <a:rPr lang="en-US" dirty="0"/>
              <a:t>Can be calculated as shown on the right.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FA406-3F50-40B4-9CB3-036F3794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567" y="1219200"/>
            <a:ext cx="6996548" cy="49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DCCC-E063-47BD-A1B8-7EB1C06C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08368" cy="1122947"/>
          </a:xfrm>
        </p:spPr>
        <p:txBody>
          <a:bodyPr>
            <a:normAutofit/>
          </a:bodyPr>
          <a:lstStyle/>
          <a:p>
            <a:r>
              <a:rPr lang="en-MY" b="1" u="sng" dirty="0"/>
              <a:t>Cost Of Inventory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8814-B22C-4D90-979C-8EEC8716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31AA8A-E4DA-4FFC-942F-474F5D04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84" y="1283368"/>
            <a:ext cx="10515600" cy="4892843"/>
          </a:xfrm>
        </p:spPr>
        <p:txBody>
          <a:bodyPr/>
          <a:lstStyle/>
          <a:p>
            <a:r>
              <a:rPr lang="en-US" dirty="0"/>
              <a:t>A business will try to avoid holding inventory for a long period of time as this incur storage cost and give rise to changes of value.</a:t>
            </a:r>
          </a:p>
          <a:p>
            <a:r>
              <a:rPr lang="en-US" dirty="0"/>
              <a:t>Changes of value can be due to </a:t>
            </a:r>
            <a:r>
              <a:rPr lang="en-US" b="1" dirty="0"/>
              <a:t>deterioration</a:t>
            </a:r>
            <a:r>
              <a:rPr lang="en-US" dirty="0"/>
              <a:t>, </a:t>
            </a:r>
            <a:r>
              <a:rPr lang="en-US" b="1" dirty="0"/>
              <a:t>obsolescence, change in customer taste</a:t>
            </a:r>
            <a:r>
              <a:rPr lang="en-US" dirty="0"/>
              <a:t>, and so on.</a:t>
            </a:r>
          </a:p>
          <a:p>
            <a:r>
              <a:rPr lang="en-US" dirty="0"/>
              <a:t>Cost of inventories should comprise all </a:t>
            </a:r>
            <a:r>
              <a:rPr lang="en-US" b="1" dirty="0"/>
              <a:t>costs of purchase</a:t>
            </a:r>
            <a:r>
              <a:rPr lang="en-US" dirty="0"/>
              <a:t>, </a:t>
            </a:r>
            <a:r>
              <a:rPr lang="en-US" b="1" dirty="0"/>
              <a:t>cost of conversion </a:t>
            </a:r>
            <a:r>
              <a:rPr lang="en-US" dirty="0"/>
              <a:t>and </a:t>
            </a:r>
            <a:r>
              <a:rPr lang="en-US" b="1" dirty="0"/>
              <a:t>other costs </a:t>
            </a:r>
            <a:r>
              <a:rPr lang="en-US" dirty="0"/>
              <a:t>incurred in bringing the inventories to their present location and condition.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1933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1A75-E50C-43E3-94CF-0C0B4345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4" y="281091"/>
            <a:ext cx="8737792" cy="799892"/>
          </a:xfrm>
        </p:spPr>
        <p:txBody>
          <a:bodyPr>
            <a:normAutofit/>
          </a:bodyPr>
          <a:lstStyle/>
          <a:p>
            <a:r>
              <a:rPr lang="en-US" b="1" u="sng" dirty="0"/>
              <a:t>Cost of purchase example</a:t>
            </a:r>
            <a:endParaRPr lang="en-MY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DB1A4-7DF1-4FCA-9BCC-CA3C0AAE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840E84-ACDF-4565-AC74-856A5B83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36" y="1889125"/>
            <a:ext cx="10626328" cy="3673299"/>
          </a:xfrm>
        </p:spPr>
      </p:pic>
    </p:spTree>
    <p:extLst>
      <p:ext uri="{BB962C8B-B14F-4D97-AF65-F5344CB8AC3E}">
        <p14:creationId xmlns:p14="http://schemas.microsoft.com/office/powerpoint/2010/main" val="254068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6A7C-76A3-474D-B4AD-F37BECBF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247"/>
            <a:ext cx="10515600" cy="49758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Example of Cost of Conversion</a:t>
            </a:r>
            <a:endParaRPr lang="en-MY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0F90C-8C83-44FD-83A5-FB0B0787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D984C5-342B-442E-AF27-B9669ED5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947"/>
            <a:ext cx="10515600" cy="5054016"/>
          </a:xfrm>
        </p:spPr>
        <p:txBody>
          <a:bodyPr/>
          <a:lstStyle/>
          <a:p>
            <a:r>
              <a:rPr lang="en-US" b="1" dirty="0"/>
              <a:t>Direct material cost </a:t>
            </a:r>
            <a:r>
              <a:rPr lang="en-US" dirty="0"/>
              <a:t>– Substance used in the production of goods that are traceable to the products.</a:t>
            </a:r>
          </a:p>
          <a:p>
            <a:r>
              <a:rPr lang="en-US" b="1" dirty="0"/>
              <a:t>Direct </a:t>
            </a:r>
            <a:r>
              <a:rPr lang="en-US" b="1" dirty="0" err="1"/>
              <a:t>labour</a:t>
            </a:r>
            <a:r>
              <a:rPr lang="en-US" b="1" dirty="0"/>
              <a:t> cost </a:t>
            </a:r>
            <a:r>
              <a:rPr lang="en-US" dirty="0"/>
              <a:t>– wages of workforce that is directly involved in conversion process </a:t>
            </a:r>
          </a:p>
          <a:p>
            <a:r>
              <a:rPr lang="en-US" b="1" dirty="0"/>
              <a:t>Variable production overheads </a:t>
            </a:r>
            <a:r>
              <a:rPr lang="en-US" dirty="0"/>
              <a:t>– costs that change in proportion with activity level but are of indirect nature</a:t>
            </a:r>
          </a:p>
          <a:p>
            <a:r>
              <a:rPr lang="en-US" b="1" dirty="0"/>
              <a:t>Fixed production overheads </a:t>
            </a:r>
            <a:r>
              <a:rPr lang="en-US" dirty="0"/>
              <a:t>– Costs that do not change in activity level and tend to remain constant for a particular range of activity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3061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7B9A-C6AE-4DF8-9F81-3B4FCC97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980"/>
            <a:ext cx="10515600" cy="1052463"/>
          </a:xfrm>
        </p:spPr>
        <p:txBody>
          <a:bodyPr>
            <a:normAutofit fontScale="90000"/>
          </a:bodyPr>
          <a:lstStyle/>
          <a:p>
            <a:r>
              <a:rPr lang="en-MY" b="1" u="sng" dirty="0"/>
              <a:t>Perpetual And Periodic Inventory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66168-5137-4059-B357-FFE318D1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ABE0DF-9B99-45F9-B30D-8E64D9CAC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232"/>
            <a:ext cx="10515600" cy="53901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Perpetual Inventory System</a:t>
            </a:r>
          </a:p>
          <a:p>
            <a:r>
              <a:rPr lang="en-US" dirty="0"/>
              <a:t>Keeps continual track of inventory balances.</a:t>
            </a:r>
          </a:p>
          <a:p>
            <a:r>
              <a:rPr lang="en-US" dirty="0"/>
              <a:t>Automatically updates and records the inventory account every time a sale or purchase of inventory.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Periodic Inventory System</a:t>
            </a:r>
          </a:p>
          <a:p>
            <a:r>
              <a:rPr lang="en-MY" dirty="0"/>
              <a:t>Conduct physical count of the inventory to determine the ending inventory balance and the cost of goods sold.</a:t>
            </a:r>
          </a:p>
          <a:p>
            <a:r>
              <a:rPr lang="en-MY" dirty="0"/>
              <a:t>Updates and records the inventory at scheduled times at the end of an operating cycle.</a:t>
            </a:r>
          </a:p>
          <a:p>
            <a:r>
              <a:rPr lang="en-MY" dirty="0"/>
              <a:t>Experience a gap between the sale of purchase of inventory and when the inventory activity is recognised.</a:t>
            </a:r>
          </a:p>
        </p:txBody>
      </p:sp>
    </p:spTree>
    <p:extLst>
      <p:ext uri="{BB962C8B-B14F-4D97-AF65-F5344CB8AC3E}">
        <p14:creationId xmlns:p14="http://schemas.microsoft.com/office/powerpoint/2010/main" val="4664280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1323</Words>
  <Application>Microsoft Office PowerPoint</Application>
  <PresentationFormat>Widescreen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Symbol</vt:lpstr>
      <vt:lpstr>Univers</vt:lpstr>
      <vt:lpstr>GradientVTI</vt:lpstr>
      <vt:lpstr>CHAPTER 6 : ACCOUNTING FOR INVENTORY </vt:lpstr>
      <vt:lpstr>Learning Outcomes</vt:lpstr>
      <vt:lpstr>Definition Of Inventory</vt:lpstr>
      <vt:lpstr>Categories Of Inventory</vt:lpstr>
      <vt:lpstr>Cost Of Goods Sold</vt:lpstr>
      <vt:lpstr>Cost Of Inventory</vt:lpstr>
      <vt:lpstr>Cost of purchase example</vt:lpstr>
      <vt:lpstr>Example of Cost of Conversion</vt:lpstr>
      <vt:lpstr>Perpetual And Periodic Inventory System</vt:lpstr>
      <vt:lpstr>Stock Card</vt:lpstr>
      <vt:lpstr>Cost Formulas</vt:lpstr>
      <vt:lpstr>First In First Out (FIFO)</vt:lpstr>
      <vt:lpstr>PowerPoint Presentation</vt:lpstr>
      <vt:lpstr>FIFO with Perpetual Inventory System</vt:lpstr>
      <vt:lpstr>FIFO with Perpetual Inventory System (Cont’d)</vt:lpstr>
      <vt:lpstr>FIFO with Periodic Inventory System</vt:lpstr>
      <vt:lpstr>Weighted Average Cost (WAC) </vt:lpstr>
      <vt:lpstr>PowerPoint Presentation</vt:lpstr>
      <vt:lpstr>WACC With Perpetual Inventory System</vt:lpstr>
      <vt:lpstr>WACC With Perpetual Inventory System (Cont’d)</vt:lpstr>
      <vt:lpstr>WACC With Periodic Inventory System</vt:lpstr>
      <vt:lpstr>Techniques For The Measurement Of Cost</vt:lpstr>
      <vt:lpstr>Net Realisable Value (NRV)</vt:lpstr>
      <vt:lpstr>Net Realisable Value (NRV) (Cont’d)</vt:lpstr>
      <vt:lpstr>NRV Question &amp; Answer</vt:lpstr>
      <vt:lpstr>NRV Example and Answer</vt:lpstr>
      <vt:lpstr>Benefits Of Inventory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Wee</dc:creator>
  <cp:lastModifiedBy>Siti Zafirah Haiza Binti Abu Bakar</cp:lastModifiedBy>
  <cp:revision>173</cp:revision>
  <dcterms:created xsi:type="dcterms:W3CDTF">2020-08-04T02:25:14Z</dcterms:created>
  <dcterms:modified xsi:type="dcterms:W3CDTF">2022-09-26T05:41:24Z</dcterms:modified>
</cp:coreProperties>
</file>