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10"/>
  </p:notesMasterIdLst>
  <p:handoutMasterIdLst>
    <p:handoutMasterId r:id="rId11"/>
  </p:handoutMasterIdLst>
  <p:sldIdLst>
    <p:sldId id="330" r:id="rId2"/>
    <p:sldId id="270" r:id="rId3"/>
    <p:sldId id="317" r:id="rId4"/>
    <p:sldId id="323" r:id="rId5"/>
    <p:sldId id="326" r:id="rId6"/>
    <p:sldId id="325" r:id="rId7"/>
    <p:sldId id="327" r:id="rId8"/>
    <p:sldId id="328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409"/>
    <a:srgbClr val="1F497D"/>
    <a:srgbClr val="003366"/>
    <a:srgbClr val="99CCFF"/>
    <a:srgbClr val="66FFFF"/>
    <a:srgbClr val="0DAEFF"/>
    <a:srgbClr val="8A04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743" autoAdjust="0"/>
    <p:restoredTop sz="94595" autoAdjust="0"/>
  </p:normalViewPr>
  <p:slideViewPr>
    <p:cSldViewPr>
      <p:cViewPr varScale="1">
        <p:scale>
          <a:sx n="73" d="100"/>
          <a:sy n="73" d="100"/>
        </p:scale>
        <p:origin x="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62"/>
    </p:cViewPr>
  </p:sorterViewPr>
  <p:notesViewPr>
    <p:cSldViewPr>
      <p:cViewPr varScale="1">
        <p:scale>
          <a:sx n="54" d="100"/>
          <a:sy n="54" d="100"/>
        </p:scale>
        <p:origin x="201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1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90A801A2-CDD4-4D2F-B23F-B0FC8A009D01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291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 dirty="0" smtClean="0"/>
              <a:t>(c) LMS SEGi education group </a:t>
            </a:r>
            <a:endParaRPr lang="en-US" dirty="0"/>
          </a:p>
        </p:txBody>
      </p:sp>
      <p:sp>
        <p:nvSpPr>
          <p:cNvPr id="291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A139F7D5-B6B3-4855-A5E9-FF68D58481D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79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3E91DE2-8217-41C9-9F57-BC6535771D86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 dirty="0" smtClean="0"/>
              <a:t>(c) LMS SEGi education group 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C2DC9A66-4243-42BC-9B6A-5C396A97A2D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69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28B192-B809-4C11-89D2-C6244E1BCC6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25E7AB-37A4-4748-BB42-6E882E3B4386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 smtClean="0"/>
              <a:t>(c) LMS SEGi education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7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1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4" name="Rectangle 23"/>
          <p:cNvSpPr/>
          <p:nvPr/>
        </p:nvSpPr>
        <p:spPr>
          <a:xfrm flipV="1">
            <a:off x="1" y="3897010"/>
            <a:ext cx="9144001" cy="10805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016914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178843" y="4044088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178843" y="4079256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112504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1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9000">
                <a:schemeClr val="bg2"/>
              </a:gs>
              <a:gs pos="100000">
                <a:schemeClr val="tx1">
                  <a:lumMod val="65000"/>
                  <a:lumOff val="35000"/>
                  <a:alpha val="88000"/>
                </a:schemeClr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pic>
        <p:nvPicPr>
          <p:cNvPr id="22" name="Picture 21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3" y="762000"/>
            <a:ext cx="4091529" cy="160020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0" y="2401888"/>
            <a:ext cx="9144000" cy="131514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42739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 smtClean="0"/>
              <a:t>Subject’s Title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359402"/>
            <a:ext cx="9144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None/>
            </a:pPr>
            <a:r>
              <a:rPr lang="en-US" sz="1200" b="1" dirty="0" smtClean="0">
                <a:cs typeface="Arial" charset="0"/>
              </a:rPr>
              <a:t>PowerPoint</a:t>
            </a:r>
            <a:r>
              <a:rPr lang="en-US" sz="1200" b="1" baseline="30000" dirty="0" smtClean="0">
                <a:cs typeface="Arial" charset="0"/>
              </a:rPr>
              <a:t>®</a:t>
            </a:r>
            <a:r>
              <a:rPr lang="en-US" sz="1200" b="1" dirty="0" smtClean="0">
                <a:cs typeface="Arial" charset="0"/>
              </a:rPr>
              <a:t> Slides</a:t>
            </a:r>
          </a:p>
          <a:p>
            <a:pPr algn="ctr" eaLnBrk="1" hangingPunct="1">
              <a:buNone/>
            </a:pPr>
            <a:r>
              <a:rPr lang="en-US" sz="1200" b="1" dirty="0" smtClean="0">
                <a:cs typeface="Arial" charset="0"/>
              </a:rPr>
              <a:t>by Lecturer Name</a:t>
            </a:r>
            <a:endParaRPr lang="en-US" sz="1200" b="1" dirty="0"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49940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 smtClean="0"/>
              <a:t>Weekly Title</a:t>
            </a:r>
            <a:endParaRPr lang="en-MY" sz="2800" dirty="0"/>
          </a:p>
        </p:txBody>
      </p:sp>
      <p:sp>
        <p:nvSpPr>
          <p:cNvPr id="48" name="Rectangle 47"/>
          <p:cNvSpPr/>
          <p:nvPr/>
        </p:nvSpPr>
        <p:spPr>
          <a:xfrm rot="10800000" flipV="1">
            <a:off x="-36511" y="4016913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13752" y="4005064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50" name="Rectangle 49"/>
          <p:cNvSpPr/>
          <p:nvPr/>
        </p:nvSpPr>
        <p:spPr>
          <a:xfrm rot="10800000" flipV="1">
            <a:off x="3657956" y="401717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2" name="Rounded Rectangle 51"/>
          <p:cNvSpPr/>
          <p:nvPr/>
        </p:nvSpPr>
        <p:spPr bwMode="white">
          <a:xfrm rot="10800000">
            <a:off x="1929795" y="411250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3" name="Rounded Rectangle 52"/>
          <p:cNvSpPr/>
          <p:nvPr/>
        </p:nvSpPr>
        <p:spPr bwMode="white">
          <a:xfrm>
            <a:off x="2807444" y="3963345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4" name="Rounded Rectangle 53"/>
          <p:cNvSpPr/>
          <p:nvPr/>
        </p:nvSpPr>
        <p:spPr bwMode="white">
          <a:xfrm>
            <a:off x="42864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1816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1816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1" cy="533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FBFD4C49-1D2F-4A6B-AED7-5DB673F15210}" type="datetime3">
              <a:rPr lang="en-US" smtClean="0"/>
              <a:pPr>
                <a:buFontTx/>
                <a:buNone/>
              </a:pPr>
              <a:t>6 January 2025</a:t>
            </a:fld>
            <a:endParaRPr lang="en-US" dirty="0"/>
          </a:p>
        </p:txBody>
      </p:sp>
      <p:pic>
        <p:nvPicPr>
          <p:cNvPr id="16" name="Picture 15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9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828800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 rtlCol="0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7196136" y="612648"/>
            <a:ext cx="1871664" cy="457200"/>
          </a:xfrm>
          <a:prstGeom prst="rect">
            <a:avLst/>
          </a:prstGeom>
        </p:spPr>
        <p:txBody>
          <a:bodyPr rtlCol="0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1" cy="533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6" name="Rectangle 6"/>
          <p:cNvSpPr>
            <a:spLocks noGrp="1" noChangeArrowheads="1"/>
          </p:cNvSpPr>
          <p:nvPr userDrawn="1">
            <p:ph type="dt" sz="half" idx="10"/>
          </p:nvPr>
        </p:nvSpPr>
        <p:spPr bwMode="auto">
          <a:xfrm>
            <a:off x="7196136" y="612648"/>
            <a:ext cx="187166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7F89A-021C-428B-9DC3-84D7A43123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7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4601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00489"/>
            <a:ext cx="7772400" cy="1509712"/>
          </a:xfrm>
        </p:spPr>
        <p:txBody>
          <a:bodyPr anchor="t">
            <a:normAutofit/>
          </a:bodyPr>
          <a:lstStyle>
            <a:lvl1pPr marL="45719" indent="0" algn="ctr">
              <a:buNone/>
              <a:defRPr sz="2800" b="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9ACEF85B-1E15-4EB6-964E-A6636E0C0796}" type="datetime3">
              <a:rPr lang="en-US" smtClean="0"/>
              <a:pPr>
                <a:buFontTx/>
                <a:buNone/>
              </a:pPr>
              <a:t>6 January 2025</a:t>
            </a:fld>
            <a:endParaRPr lang="en-US" dirty="0"/>
          </a:p>
        </p:txBody>
      </p:sp>
      <p:pic>
        <p:nvPicPr>
          <p:cNvPr id="11" name="Picture 10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3" y="914400"/>
            <a:ext cx="4091529" cy="16002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828800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E625873A-F307-482C-A86B-7C7EFA549837}" type="datetime3">
              <a:rPr lang="en-US" smtClean="0"/>
              <a:pPr/>
              <a:t>6 January 2025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>
            <a:noAutofit/>
          </a:bodyPr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390073"/>
          </a:xfrm>
        </p:spPr>
        <p:txBody>
          <a:bodyPr>
            <a:normAutofit/>
          </a:bodyPr>
          <a:lstStyle>
            <a:lvl1pPr marL="914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143001"/>
            <a:ext cx="5102352" cy="5215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05601" y="76202"/>
            <a:ext cx="762001" cy="3657600"/>
          </a:xfrm>
        </p:spPr>
        <p:txBody>
          <a:bodyPr vert="vert270" lIns="45720" tIns="0" rIns="45720" anchor="t">
            <a:noAutofit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6002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2362200"/>
            <a:ext cx="3657600" cy="4038600"/>
          </a:xfrm>
        </p:spPr>
        <p:txBody>
          <a:bodyPr lIns="0" tIns="0" rIns="4572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9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7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5" y="-2001"/>
            <a:ext cx="5762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4922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None/>
              <a:defRPr kumimoji="0"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fld id="{795E6CA1-2436-4ECF-8FBD-B6D676793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15" r:id="rId13"/>
    <p:sldLayoutId id="2147483816" r:id="rId14"/>
    <p:sldLayoutId id="2147483802" r:id="rId15"/>
    <p:sldLayoutId id="2147483850" r:id="rId16"/>
  </p:sldLayoutIdLst>
  <p:transition spd="slow">
    <p:rand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5751" indent="-25602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4pPr>
      <a:lvl5pPr marL="138985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5pPr>
      <a:lvl6pPr marL="160930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5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17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2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nabling Promising Mind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310207"/>
            <a:ext cx="637842" cy="1641750"/>
          </a:xfrm>
          <a:prstGeom prst="rect">
            <a:avLst/>
          </a:prstGeom>
        </p:spPr>
      </p:pic>
      <p:pic>
        <p:nvPicPr>
          <p:cNvPr id="6" name="Picture 5" descr="SEGi University &amp; colleges_V2-01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" y="104721"/>
            <a:ext cx="2361353" cy="1214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19" y="5985328"/>
            <a:ext cx="2461491" cy="5728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09956"/>
            <a:ext cx="6400800" cy="88325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FIN2224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smtClean="0">
                <a:solidFill>
                  <a:schemeClr val="bg1"/>
                </a:solidFill>
              </a:rPr>
              <a:t>Accounting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849087" y="1295400"/>
            <a:ext cx="784497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Accounting &amp; Finance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(Hons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3502421"/>
            <a:ext cx="8381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ea typeface="Times New Roman" panose="02020603050405020304" pitchFamily="18" charset="0"/>
              </a:rPr>
              <a:t>IAS 2</a:t>
            </a:r>
            <a:br>
              <a:rPr lang="en-US" sz="3600" dirty="0">
                <a:solidFill>
                  <a:schemeClr val="bg1"/>
                </a:solidFill>
                <a:ea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ea typeface="Times New Roman" panose="02020603050405020304" pitchFamily="18" charset="0"/>
              </a:rPr>
              <a:t>INVENTORIES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40121"/>
      </p:ext>
    </p:ext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730" y="1143000"/>
            <a:ext cx="7391400" cy="4214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5459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 (s)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459" y="1467880"/>
            <a:ext cx="7467600" cy="4325112"/>
          </a:xfrm>
        </p:spPr>
        <p:txBody>
          <a:bodyPr/>
          <a:lstStyle/>
          <a:p>
            <a:pPr lvl="0"/>
            <a:r>
              <a:rPr lang="en-US" dirty="0" smtClean="0"/>
              <a:t>To understand the requirement for the following accounting standards </a:t>
            </a:r>
          </a:p>
          <a:p>
            <a:pPr marL="109726" lvl="0" indent="0">
              <a:buNone/>
            </a:pPr>
            <a:r>
              <a:rPr lang="en-US" dirty="0"/>
              <a:t>	</a:t>
            </a:r>
            <a:r>
              <a:rPr lang="en-US" dirty="0" smtClean="0"/>
              <a:t>-	IAS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 apply the correct accounting treatment under these IASs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61801"/>
            <a:ext cx="1524000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5344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IFRS VS IAS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lnSpcReduction="10000"/>
          </a:bodyPr>
          <a:lstStyle/>
          <a:p>
            <a:pPr marL="109726" indent="0">
              <a:buNone/>
            </a:pPr>
            <a:r>
              <a:rPr lang="en-US" b="1" dirty="0" smtClean="0"/>
              <a:t>IFRS</a:t>
            </a:r>
            <a:r>
              <a:rPr lang="en-US" dirty="0" smtClean="0"/>
              <a:t> - International Financial Reporting Standards</a:t>
            </a:r>
          </a:p>
          <a:p>
            <a:pPr marL="109726" indent="0">
              <a:buNone/>
            </a:pPr>
            <a:r>
              <a:rPr lang="en-US" b="1" dirty="0" smtClean="0"/>
              <a:t>IAS</a:t>
            </a:r>
            <a:r>
              <a:rPr lang="en-US" dirty="0" smtClean="0"/>
              <a:t> 	- International Accounting Standards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b="1" dirty="0" smtClean="0"/>
              <a:t>IFRS</a:t>
            </a:r>
            <a:r>
              <a:rPr lang="en-US" dirty="0" smtClean="0"/>
              <a:t> refers to new set of standards which are being developed continuously.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b="1" dirty="0" smtClean="0"/>
              <a:t>IAS</a:t>
            </a:r>
            <a:r>
              <a:rPr lang="en-US" dirty="0" smtClean="0"/>
              <a:t> refers to existing accounting standards that are still applicable for use before the release of IFRS.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b="1" dirty="0" smtClean="0"/>
              <a:t>IFRS</a:t>
            </a:r>
            <a:r>
              <a:rPr lang="en-US" dirty="0" smtClean="0"/>
              <a:t> shall supersede previous IASs when there is new issuance.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0395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IAS 2, INVENTORIES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92500"/>
          </a:bodyPr>
          <a:lstStyle/>
          <a:p>
            <a:pPr marL="109726" indent="0">
              <a:buNone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accordance with IAS </a:t>
            </a:r>
            <a:r>
              <a:rPr lang="en-US" dirty="0" smtClean="0"/>
              <a:t>2, the classifications are </a:t>
            </a:r>
          </a:p>
          <a:p>
            <a:r>
              <a:rPr lang="en-US" dirty="0" smtClean="0"/>
              <a:t>Merchandise (items for sale), </a:t>
            </a:r>
          </a:p>
          <a:p>
            <a:r>
              <a:rPr lang="en-US" dirty="0" smtClean="0"/>
              <a:t>production </a:t>
            </a:r>
            <a:r>
              <a:rPr lang="en-US" dirty="0"/>
              <a:t>supplies, </a:t>
            </a:r>
            <a:endParaRPr lang="en-US" dirty="0" smtClean="0"/>
          </a:p>
          <a:p>
            <a:r>
              <a:rPr lang="en-US" dirty="0" smtClean="0"/>
              <a:t>materials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in progress and </a:t>
            </a:r>
            <a:endParaRPr lang="en-US" dirty="0" smtClean="0"/>
          </a:p>
          <a:p>
            <a:r>
              <a:rPr lang="en-US" dirty="0" smtClean="0"/>
              <a:t>finished </a:t>
            </a:r>
            <a:r>
              <a:rPr lang="en-US" dirty="0"/>
              <a:t>goods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09726" indent="0">
              <a:buNone/>
            </a:pPr>
            <a:r>
              <a:rPr lang="en-US" b="1" u="sng" dirty="0" smtClean="0"/>
              <a:t>PPE vs Inventories</a:t>
            </a:r>
          </a:p>
          <a:p>
            <a:pPr marL="109726" indent="0">
              <a:buNone/>
            </a:pPr>
            <a:r>
              <a:rPr lang="en-US" dirty="0"/>
              <a:t>Example: Motor vehicles are generally a non-current </a:t>
            </a:r>
            <a:r>
              <a:rPr lang="en-US" dirty="0" smtClean="0"/>
              <a:t>asset (PPE), </a:t>
            </a:r>
            <a:r>
              <a:rPr lang="en-US" dirty="0"/>
              <a:t>however motor vehicles held for sale as part of</a:t>
            </a:r>
          </a:p>
          <a:p>
            <a:pPr marL="109726" indent="0">
              <a:buNone/>
            </a:pPr>
            <a:r>
              <a:rPr lang="en-US" dirty="0"/>
              <a:t>a trade are current assets in accordance with IAS 2 Inventories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endParaRPr lang="en-US" dirty="0" smtClean="0"/>
          </a:p>
          <a:p>
            <a:pPr marL="109726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9603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marL="109726" indent="0">
              <a:buNone/>
            </a:pPr>
            <a:r>
              <a:rPr lang="en-US" dirty="0" smtClean="0"/>
              <a:t>Inventories are initially recognized &amp; measured at cost.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/>
              <a:t>Cost should include all: </a:t>
            </a:r>
          </a:p>
          <a:p>
            <a:pPr marL="109726" indent="0">
              <a:buNone/>
            </a:pPr>
            <a:endParaRPr lang="en-US" dirty="0"/>
          </a:p>
          <a:p>
            <a:r>
              <a:rPr lang="en-US" dirty="0"/>
              <a:t>costs of purchase (including taxes, transport, and handling) net of trade discounts received 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conversion (including fixed and variable manufacturing overheads) and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costs incurred in bringing the inventories to their present location and </a:t>
            </a:r>
            <a:r>
              <a:rPr lang="en-US" dirty="0" smtClean="0"/>
              <a:t>condition</a:t>
            </a:r>
          </a:p>
          <a:p>
            <a:endParaRPr lang="en-US" dirty="0"/>
          </a:p>
          <a:p>
            <a:pPr marL="109726" indent="0">
              <a:buNone/>
            </a:pPr>
            <a:r>
              <a:rPr lang="en-US" dirty="0"/>
              <a:t>A</a:t>
            </a:r>
            <a:r>
              <a:rPr lang="en-US" dirty="0" smtClean="0"/>
              <a:t>cceptable </a:t>
            </a:r>
            <a:r>
              <a:rPr lang="en-US" dirty="0"/>
              <a:t>methods of determining </a:t>
            </a:r>
            <a:r>
              <a:rPr lang="en-US" dirty="0" smtClean="0"/>
              <a:t>cost:</a:t>
            </a:r>
          </a:p>
          <a:p>
            <a:pPr>
              <a:buFontTx/>
              <a:buChar char="-"/>
            </a:pPr>
            <a:r>
              <a:rPr lang="en-US" dirty="0" smtClean="0"/>
              <a:t>specific </a:t>
            </a:r>
            <a:r>
              <a:rPr lang="en-US" dirty="0"/>
              <a:t>identification (in some cases),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first-in </a:t>
            </a:r>
            <a:r>
              <a:rPr lang="en-US" dirty="0"/>
              <a:t>first-out (FIFO) and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weighted </a:t>
            </a:r>
            <a:r>
              <a:rPr lang="en-US" dirty="0"/>
              <a:t>average cost.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806567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INVENTORIES VALUATION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dirty="0" smtClean="0"/>
              <a:t>The </a:t>
            </a:r>
            <a:r>
              <a:rPr lang="en-US" dirty="0"/>
              <a:t>standard requires inventories to be measured at the </a:t>
            </a:r>
            <a:r>
              <a:rPr lang="en-US" b="1" dirty="0">
                <a:solidFill>
                  <a:srgbClr val="FF0000"/>
                </a:solidFill>
              </a:rPr>
              <a:t>lower of cost and net realisable value (NRV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  <a:p>
            <a:pPr marL="109726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09726" indent="0">
              <a:buNone/>
            </a:pPr>
            <a:r>
              <a:rPr lang="en-US" dirty="0" smtClean="0"/>
              <a:t>NRV </a:t>
            </a:r>
            <a:r>
              <a:rPr lang="en-US" dirty="0"/>
              <a:t>is the estimated selling price in the ordinary course of business, less the estimated cost of completion and the estimated costs necessary to make the </a:t>
            </a:r>
            <a:r>
              <a:rPr lang="en-US" dirty="0" smtClean="0"/>
              <a:t>sale.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Any </a:t>
            </a:r>
            <a:r>
              <a:rPr lang="en-US" dirty="0"/>
              <a:t>write-down to NRV should be recognised as an expense in the period in which the write-down occurs. </a:t>
            </a:r>
            <a:r>
              <a:rPr lang="en-US" dirty="0" smtClean="0"/>
              <a:t>Any reversal should be recognised in the income statement in the period in which the reversal occurs.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3728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4227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OF COST VS NRV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59" y="1269158"/>
            <a:ext cx="8229600" cy="4744820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dirty="0" smtClean="0"/>
              <a:t>Example:</a:t>
            </a:r>
          </a:p>
          <a:p>
            <a:pPr marL="109726" indent="0">
              <a:buNone/>
            </a:pPr>
            <a:r>
              <a:rPr lang="en-US" dirty="0" smtClean="0"/>
              <a:t>At 31 Dec 2018, the inventories has cost amount on the balance sheet amounted to RM155,000.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	The inventories were sold on 9 Jan 2019 for 	RM145,000</a:t>
            </a:r>
          </a:p>
          <a:p>
            <a:pPr marL="109726" indent="0">
              <a:buNone/>
            </a:pPr>
            <a:r>
              <a:rPr lang="en-US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Closing inventories shall be recorded as 	RM145,000.</a:t>
            </a:r>
          </a:p>
          <a:p>
            <a:pPr marL="109726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Write down is to be expensed off to P/L RM10,000</a:t>
            </a:r>
          </a:p>
          <a:p>
            <a:pPr marL="109726" indent="0">
              <a:buNone/>
            </a:pPr>
            <a:r>
              <a:rPr lang="en-US" dirty="0" smtClean="0"/>
              <a:t>(ii)	The inventories were sold on 9 Jan 2019 for 	RM180,000</a:t>
            </a:r>
          </a:p>
          <a:p>
            <a:pPr marL="109726" indent="0">
              <a:buNone/>
            </a:pPr>
            <a:r>
              <a:rPr lang="en-US" dirty="0" smtClean="0"/>
              <a:t>	</a:t>
            </a:r>
            <a:r>
              <a:rPr lang="en-US" sz="1800" dirty="0">
                <a:solidFill>
                  <a:srgbClr val="FF0000"/>
                </a:solidFill>
              </a:rPr>
              <a:t>Closing inventories shall be recorded as 	</a:t>
            </a:r>
            <a:r>
              <a:rPr lang="en-US" sz="1800" dirty="0" smtClean="0">
                <a:solidFill>
                  <a:srgbClr val="FF0000"/>
                </a:solidFill>
              </a:rPr>
              <a:t>RM155,000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pPr marL="109726" indent="0">
              <a:buNone/>
            </a:pPr>
            <a:r>
              <a:rPr lang="en-US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DO nothing on entries</a:t>
            </a:r>
          </a:p>
          <a:p>
            <a:pPr marL="109726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26858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EXPENSE RECOGNITION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dirty="0"/>
              <a:t>When inventories are sold and revenue is recognised, the carrying amount of those inventories is recognised as an expense (often called cost-of-goods-sold). </a:t>
            </a:r>
            <a:endParaRPr lang="en-US" dirty="0" smtClean="0"/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Any </a:t>
            </a:r>
            <a:r>
              <a:rPr lang="en-US" dirty="0"/>
              <a:t>write-down to NRV and any inventory losses are also recognised as an expense when they </a:t>
            </a:r>
            <a:r>
              <a:rPr lang="en-US" dirty="0" smtClean="0"/>
              <a:t>occur,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17602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6150"/>
  <p:tag name="PRESENTER_PREVIEW_END" val="9"/>
  <p:tag name="LMS_COMPLETION_TITLE" val="180610"/>
  <p:tag name="LMS_COMPLETION_ID" val="180610"/>
  <p:tag name="LMS_COMPLETION_VERSION" val="1.0"/>
  <p:tag name="LMS_COMPLETION_DURATION" val="01:00:00"/>
  <p:tag name="LMS_COMPLETION_SCO_TITLE" val="180610"/>
  <p:tag name="LMS_COMPLETION_SCO_ID" val="180610"/>
  <p:tag name="LMS_COMPLETION_EDITION" val="0"/>
  <p:tag name="LMS_COMPLETION_INTERACTION" val="272"/>
  <p:tag name="LMS_COMPLETION_THRESHOLD" val="14"/>
  <p:tag name="LMS_COMPLETION_METHOD" val="VIEW"/>
  <p:tag name="LMS_REPORTING" val="0"/>
  <p:tag name="LMS_DATA_SCORM" val="Yes"/>
  <p:tag name="ARTICULATE_REFERENCE_COUNT" val="1"/>
  <p:tag name="ARTICULATE_REFERENCE_TYPE_1" val="1"/>
  <p:tag name="ARTICULATE_REFERENCE_TITLE_1" val="The Nature of Management"/>
  <p:tag name="ARTICULATE_REFERENCE_1" val="C:\Documents and Settings\user\My Documents\adra\180610\180610\Chapter 1 Management.doc"/>
  <p:tag name="MMPROD_NEXTUNIQUEID" val="10009"/>
  <p:tag name="PRESENTATION_PLAYLIST_COUNT" val="0"/>
  <p:tag name="PRESENTATION_PRESENTER_SLIDE_LEVEL" val="0"/>
  <p:tag name="ARTICULATE_PRESENTER_VERSION" val="6"/>
  <p:tag name="PUBLISH_TITLE" val="061210"/>
  <p:tag name="ARTICULATE_PUBLISH_PATH" val="C:\Documents and Settings\user\My Documents\adra\i-station\intro to finance\Week 2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No"/>
  <p:tag name="PRESENTER_PREVIEW_MODE" val="0"/>
  <p:tag name="PRESENTER_PREVIEW_START" val="1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70&quot;/&gt;&lt;/object&gt;&lt;object type=&quot;3&quot; unique_id=&quot;10006&quot;&gt;&lt;property id=&quot;20148&quot; value=&quot;5&quot;/&gt;&lt;property id=&quot;20300&quot; value=&quot;Slide 3&quot;/&gt;&lt;property id=&quot;20307&quot; value=&quot;271&quot;/&gt;&lt;/object&gt;&lt;object type=&quot;3&quot; unique_id=&quot;10009&quot;&gt;&lt;property id=&quot;20148&quot; value=&quot;5&quot;/&gt;&lt;property id=&quot;20300&quot; value=&quot;Slide 24&quot;/&gt;&lt;property id=&quot;20307&quot; value=&quot;269&quot;/&gt;&lt;/object&gt;&lt;object type=&quot;3&quot; unique_id=&quot;10010&quot;&gt;&lt;property id=&quot;20148&quot; value=&quot;5&quot;/&gt;&lt;property id=&quot;20300&quot; value=&quot;Slide 25&quot;/&gt;&lt;property id=&quot;20307&quot; value=&quot;274&quot;/&gt;&lt;/object&gt;&lt;object type=&quot;3&quot; unique_id=&quot;10091&quot;&gt;&lt;property id=&quot;20148&quot; value=&quot;5&quot;/&gt;&lt;property id=&quot;20300&quot; value=&quot;Slide 4 - &amp;quot;Financial Statements&amp;quot;&quot;/&gt;&lt;property id=&quot;20307&quot; value=&quot;275&quot;/&gt;&lt;/object&gt;&lt;object type=&quot;3&quot; unique_id=&quot;10156&quot;&gt;&lt;property id=&quot;20148&quot; value=&quot;5&quot;/&gt;&lt;property id=&quot;20300&quot; value=&quot;Slide 5 - &amp;quot;Balance Sheet Statements&amp;quot;&quot;/&gt;&lt;property id=&quot;20307&quot; value=&quot;276&quot;/&gt;&lt;/object&gt;&lt;object type=&quot;3&quot; unique_id=&quot;10238&quot;&gt;&lt;property id=&quot;20148&quot; value=&quot;5&quot;/&gt;&lt;property id=&quot;20300&quot; value=&quot;Slide 7 - &amp;quot;Income Statements&amp;quot;&quot;/&gt;&lt;property id=&quot;20307&quot; value=&quot;277&quot;/&gt;&lt;/object&gt;&lt;object type=&quot;3&quot; unique_id=&quot;11353&quot;&gt;&lt;property id=&quot;20148&quot; value=&quot;5&quot;/&gt;&lt;property id=&quot;20300&quot; value=&quot;Slide 9&quot;/&gt;&lt;property id=&quot;20307&quot; value=&quot;289&quot;/&gt;&lt;/object&gt;&lt;object type=&quot;3&quot; unique_id=&quot;11354&quot;&gt;&lt;property id=&quot;20148&quot; value=&quot;5&quot;/&gt;&lt;property id=&quot;20300&quot; value=&quot;Slide 10&quot;/&gt;&lt;property id=&quot;20307&quot; value=&quot;288&quot;/&gt;&lt;/object&gt;&lt;object type=&quot;3&quot; unique_id=&quot;11569&quot;&gt;&lt;property id=&quot;20148&quot; value=&quot;5&quot;/&gt;&lt;property id=&quot;20300&quot; value=&quot;Slide 6&quot;/&gt;&lt;property id=&quot;20307&quot; value=&quot;290&quot;/&gt;&lt;/object&gt;&lt;object type=&quot;3&quot; unique_id=&quot;11635&quot;&gt;&lt;property id=&quot;20148&quot; value=&quot;5&quot;/&gt;&lt;property id=&quot;20300&quot; value=&quot;Slide 8&quot;/&gt;&lt;property id=&quot;20307&quot; value=&quot;291&quot;/&gt;&lt;/object&gt;&lt;object type=&quot;3&quot; unique_id=&quot;11734&quot;&gt;&lt;property id=&quot;20148&quot; value=&quot;5&quot;/&gt;&lt;property id=&quot;20300&quot; value=&quot;Slide 11&quot;/&gt;&lt;property id=&quot;20307&quot; value=&quot;292&quot;/&gt;&lt;/object&gt;&lt;object type=&quot;3&quot; unique_id=&quot;11870&quot;&gt;&lt;property id=&quot;20148&quot; value=&quot;5&quot;/&gt;&lt;property id=&quot;20300&quot; value=&quot;Slide 12&quot;/&gt;&lt;property id=&quot;20307&quot; value=&quot;293&quot;/&gt;&lt;/object&gt;&lt;object type=&quot;3&quot; unique_id=&quot;11871&quot;&gt;&lt;property id=&quot;20148&quot; value=&quot;5&quot;/&gt;&lt;property id=&quot;20300&quot; value=&quot;Slide 13&quot;/&gt;&lt;property id=&quot;20307&quot; value=&quot;294&quot;/&gt;&lt;/object&gt;&lt;object type=&quot;3&quot; unique_id=&quot;11957&quot;&gt;&lt;property id=&quot;20148&quot; value=&quot;5&quot;/&gt;&lt;property id=&quot;20300&quot; value=&quot;Slide 14&quot;/&gt;&lt;property id=&quot;20307&quot; value=&quot;295&quot;/&gt;&lt;/object&gt;&lt;object type=&quot;3&quot; unique_id=&quot;12030&quot;&gt;&lt;property id=&quot;20148&quot; value=&quot;5&quot;/&gt;&lt;property id=&quot;20300&quot; value=&quot;Slide 15&quot;/&gt;&lt;property id=&quot;20307&quot; value=&quot;296&quot;/&gt;&lt;/object&gt;&lt;object type=&quot;3&quot; unique_id=&quot;12183&quot;&gt;&lt;property id=&quot;20148&quot; value=&quot;5&quot;/&gt;&lt;property id=&quot;20300&quot; value=&quot;Slide 16&quot;/&gt;&lt;property id=&quot;20307&quot; value=&quot;297&quot;/&gt;&lt;/object&gt;&lt;object type=&quot;3&quot; unique_id=&quot;12184&quot;&gt;&lt;property id=&quot;20148&quot; value=&quot;5&quot;/&gt;&lt;property id=&quot;20300&quot; value=&quot;Slide 17&quot;/&gt;&lt;property id=&quot;20307&quot; value=&quot;298&quot;/&gt;&lt;/object&gt;&lt;object type=&quot;3&quot; unique_id=&quot;12227&quot;&gt;&lt;property id=&quot;20148&quot; value=&quot;5&quot;/&gt;&lt;property id=&quot;20300&quot; value=&quot;Slide 18&quot;/&gt;&lt;property id=&quot;20307&quot; value=&quot;299&quot;/&gt;&lt;/object&gt;&lt;object type=&quot;3&quot; unique_id=&quot;12228&quot;&gt;&lt;property id=&quot;20148&quot; value=&quot;5&quot;/&gt;&lt;property id=&quot;20300&quot; value=&quot;Slide 19&quot;/&gt;&lt;property id=&quot;20307&quot; value=&quot;300&quot;/&gt;&lt;/object&gt;&lt;object type=&quot;3&quot; unique_id=&quot;12321&quot;&gt;&lt;property id=&quot;20148&quot; value=&quot;5&quot;/&gt;&lt;property id=&quot;20300&quot; value=&quot;Slide 20&quot;/&gt;&lt;property id=&quot;20307&quot; value=&quot;301&quot;/&gt;&lt;/object&gt;&lt;object type=&quot;3&quot; unique_id=&quot;12322&quot;&gt;&lt;property id=&quot;20148&quot; value=&quot;5&quot;/&gt;&lt;property id=&quot;20300&quot; value=&quot;Slide 21&quot;/&gt;&lt;property id=&quot;20307&quot; value=&quot;302&quot;/&gt;&lt;/object&gt;&lt;object type=&quot;3&quot; unique_id=&quot;12323&quot;&gt;&lt;property id=&quot;20148&quot; value=&quot;5&quot;/&gt;&lt;property id=&quot;20300&quot; value=&quot;Slide 22&quot;/&gt;&lt;property id=&quot;20307&quot; value=&quot;303&quot;/&gt;&lt;/object&gt;&lt;object type=&quot;3&quot; unique_id=&quot;12610&quot;&gt;&lt;property id=&quot;20148&quot; value=&quot;5&quot;/&gt;&lt;property id=&quot;20300&quot; value=&quot;Slide 23 - &amp;quot;Tutorial&amp;quot;&quot;/&gt;&lt;property id=&quot;20307&quot; value=&quot;304&quot;/&gt;&lt;/object&gt;&lt;/object&gt;&lt;/object&gt;&lt;/database&gt;"/>
  <p:tag name="LAUNCHINNEWWINDOW" val="0"/>
  <p:tag name="LASTPUBLISHED" val="C:\Documents and Settings\user\My Documents\adra\i-station\intro to finance\Week 2\061210\player.html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ba121c-992c-4816-b39e-4e511075f572"/>
  <p:tag name="ELAPSEDTIME" val="10"/>
  <p:tag name="ARTICULATE_TITLE_TAG" val="Learning Objective"/>
  <p:tag name="ARTICULATE_SLIDE_PAUSE" val="0"/>
  <p:tag name="ARTICULATE_NAV_LEVEL" val="1"/>
  <p:tag name="ARTICULATE_PLAYLIST_ID" val="-1"/>
  <p:tag name="ARTICULATE_LOCK_SLIDE" val="0"/>
  <p:tag name="ANNOTATION_TYPE_1" val="2"/>
  <p:tag name="ANNOTATION_START_1" val="3.0"/>
  <p:tag name="ANNOTATION_END_1" val="3.0"/>
  <p:tag name="ANNOTATION_TOP_1" val="-34.8"/>
  <p:tag name="ANNOTATION_LEFT_1" val="-34.9"/>
  <p:tag name="ANNOTATION_WIDTH_1" val="645.7"/>
  <p:tag name="ANNOTATION_HEIGHT_1" val="501.6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3.0"/>
  <p:tag name="ANNOTATION_TOP_2" val="115.5"/>
  <p:tag name="ANNOTATION_LEFT_2" val="55.8"/>
  <p:tag name="ANNOTATION_WIDTH_2" val="367.5"/>
  <p:tag name="ANNOTATION_HEIGHT_2" val="135.0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COUNT" val="2"/>
  <p:tag name="ARTICULATE_SLIDE_NAV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GiTemp2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SEGiTemp2</Template>
  <TotalTime>6927</TotalTime>
  <Words>1536</Words>
  <Application>Microsoft Office PowerPoint</Application>
  <PresentationFormat>On-screen Show (4:3)</PresentationFormat>
  <Paragraphs>168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Georgia</vt:lpstr>
      <vt:lpstr>Times New Roman</vt:lpstr>
      <vt:lpstr>Wingdings 2</vt:lpstr>
      <vt:lpstr>SEGiTemp2</vt:lpstr>
      <vt:lpstr>IAS 2 INVENTORIES</vt:lpstr>
      <vt:lpstr>Learning Objective (s)</vt:lpstr>
      <vt:lpstr>IFRS VS IAS</vt:lpstr>
      <vt:lpstr>IAS 2, INVENTORIES</vt:lpstr>
      <vt:lpstr>MEASUREMENT</vt:lpstr>
      <vt:lpstr>INVENTORIES VALUATION</vt:lpstr>
      <vt:lpstr>LOWER OF COST VS NRV</vt:lpstr>
      <vt:lpstr>EXPENSE RECOGNITION</vt:lpstr>
    </vt:vector>
  </TitlesOfParts>
  <Company>segikl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Sitti Hasinah Binti Abul Hassan</cp:lastModifiedBy>
  <cp:revision>693</cp:revision>
  <dcterms:created xsi:type="dcterms:W3CDTF">2010-06-15T10:22:09Z</dcterms:created>
  <dcterms:modified xsi:type="dcterms:W3CDTF">2025-01-06T02:12:49Z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150610</vt:lpwstr>
  </property>
  <property fmtid="{D5CDD505-2E9C-101B-9397-08002B2CF9AE}" pid="4" name="ArticulateGUID">
    <vt:lpwstr>1525338C-1B24-47BA-A87C-65B607FFA6A0</vt:lpwstr>
  </property>
  <property fmtid="{D5CDD505-2E9C-101B-9397-08002B2CF9AE}" pid="5" name="ArticulateProjectFull">
    <vt:lpwstr>D:\adra\i-station\LMS\guideline&amp;sample\template3.ppta</vt:lpwstr>
  </property>
</Properties>
</file>