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6" r:id="rId1"/>
  </p:sldMasterIdLst>
  <p:notesMasterIdLst>
    <p:notesMasterId r:id="rId21"/>
  </p:notesMasterIdLst>
  <p:handoutMasterIdLst>
    <p:handoutMasterId r:id="rId22"/>
  </p:handoutMasterIdLst>
  <p:sldIdLst>
    <p:sldId id="321" r:id="rId2"/>
    <p:sldId id="270" r:id="rId3"/>
    <p:sldId id="271" r:id="rId4"/>
    <p:sldId id="317" r:id="rId5"/>
    <p:sldId id="329" r:id="rId6"/>
    <p:sldId id="330" r:id="rId7"/>
    <p:sldId id="347" r:id="rId8"/>
    <p:sldId id="348" r:id="rId9"/>
    <p:sldId id="331" r:id="rId10"/>
    <p:sldId id="332" r:id="rId11"/>
    <p:sldId id="333" r:id="rId12"/>
    <p:sldId id="334" r:id="rId13"/>
    <p:sldId id="335" r:id="rId14"/>
    <p:sldId id="336" r:id="rId15"/>
    <p:sldId id="337" r:id="rId16"/>
    <p:sldId id="338" r:id="rId17"/>
    <p:sldId id="339" r:id="rId18"/>
    <p:sldId id="349" r:id="rId19"/>
    <p:sldId id="340" r:id="rId20"/>
  </p:sldIdLst>
  <p:sldSz cx="9144000" cy="6858000" type="screen4x3"/>
  <p:notesSz cx="6858000" cy="9144000"/>
  <p:custDataLst>
    <p:tags r:id="rId23"/>
  </p:custDataLst>
  <p:defaultTextStyle>
    <a:defPPr>
      <a:defRPr lang="en-US"/>
    </a:defPPr>
    <a:lvl1pPr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1pPr>
    <a:lvl2pPr marL="4572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2pPr>
    <a:lvl3pPr marL="9144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3pPr>
    <a:lvl4pPr marL="13716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4pPr>
    <a:lvl5pPr marL="1828800" algn="l" rtl="0" fontAlgn="base">
      <a:spcBef>
        <a:spcPct val="20000"/>
      </a:spcBef>
      <a:spcAft>
        <a:spcPct val="0"/>
      </a:spcAft>
      <a:buClr>
        <a:schemeClr val="tx1"/>
      </a:buClr>
      <a:buSzPct val="65000"/>
      <a:buChar char="•"/>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409"/>
    <a:srgbClr val="1F497D"/>
    <a:srgbClr val="003366"/>
    <a:srgbClr val="99CCFF"/>
    <a:srgbClr val="66FFFF"/>
    <a:srgbClr val="0DAEFF"/>
    <a:srgbClr val="8A040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1743" autoAdjust="0"/>
    <p:restoredTop sz="94595" autoAdjust="0"/>
  </p:normalViewPr>
  <p:slideViewPr>
    <p:cSldViewPr>
      <p:cViewPr varScale="1">
        <p:scale>
          <a:sx n="73" d="100"/>
          <a:sy n="73" d="100"/>
        </p:scale>
        <p:origin x="1698"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162"/>
    </p:cViewPr>
  </p:sorterViewPr>
  <p:notesViewPr>
    <p:cSldViewPr>
      <p:cViewPr varScale="1">
        <p:scale>
          <a:sx n="54" d="100"/>
          <a:sy n="54" d="100"/>
        </p:scale>
        <p:origin x="20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0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endParaRPr lang="en-US" dirty="0"/>
          </a:p>
        </p:txBody>
      </p:sp>
      <p:sp>
        <p:nvSpPr>
          <p:cNvPr id="29102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fld id="{90A801A2-CDD4-4D2F-B23F-B0FC8A009D01}" type="datetime1">
              <a:rPr lang="en-US" smtClean="0"/>
              <a:pPr/>
              <a:t>1/6/2025</a:t>
            </a:fld>
            <a:endParaRPr lang="en-US" dirty="0"/>
          </a:p>
        </p:txBody>
      </p:sp>
      <p:sp>
        <p:nvSpPr>
          <p:cNvPr id="29102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r>
              <a:rPr lang="en-MY" dirty="0" smtClean="0"/>
              <a:t>(c) LMS SEGi education group </a:t>
            </a:r>
            <a:endParaRPr lang="en-US" dirty="0"/>
          </a:p>
        </p:txBody>
      </p:sp>
      <p:sp>
        <p:nvSpPr>
          <p:cNvPr id="29102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A139F7D5-B6B3-4855-A5E9-FF68D58481D4}" type="slidenum">
              <a:rPr lang="en-US"/>
              <a:pPr/>
              <a:t>‹#›</a:t>
            </a:fld>
            <a:endParaRPr lang="en-US" dirty="0"/>
          </a:p>
        </p:txBody>
      </p:sp>
    </p:spTree>
    <p:extLst>
      <p:ext uri="{BB962C8B-B14F-4D97-AF65-F5344CB8AC3E}">
        <p14:creationId xmlns:p14="http://schemas.microsoft.com/office/powerpoint/2010/main" val="4473697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endParaRPr lang="en-US" dirty="0"/>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fld id="{F3E91DE2-8217-41C9-9F57-BC6535771D86}" type="datetime1">
              <a:rPr lang="en-US" smtClean="0"/>
              <a:pPr/>
              <a:t>1/6/2025</a:t>
            </a:fld>
            <a:endParaRPr lang="en-US"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r>
              <a:rPr lang="en-MY" dirty="0" smtClean="0"/>
              <a:t>(c) LMS SEGi education group </a:t>
            </a:r>
            <a:endParaRPr lang="en-US"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C2DC9A66-4243-42BC-9B6A-5C396A97A2D7}" type="slidenum">
              <a:rPr lang="en-US"/>
              <a:pPr/>
              <a:t>‹#›</a:t>
            </a:fld>
            <a:endParaRPr lang="en-US" dirty="0"/>
          </a:p>
        </p:txBody>
      </p:sp>
    </p:spTree>
    <p:extLst>
      <p:ext uri="{BB962C8B-B14F-4D97-AF65-F5344CB8AC3E}">
        <p14:creationId xmlns:p14="http://schemas.microsoft.com/office/powerpoint/2010/main" val="5972369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smtClean="0"/>
          </a:p>
        </p:txBody>
      </p:sp>
    </p:spTree>
    <p:extLst>
      <p:ext uri="{BB962C8B-B14F-4D97-AF65-F5344CB8AC3E}">
        <p14:creationId xmlns:p14="http://schemas.microsoft.com/office/powerpoint/2010/main" val="4013134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10</a:t>
            </a:fld>
            <a:endParaRPr lang="en-US" dirty="0"/>
          </a:p>
        </p:txBody>
      </p:sp>
    </p:spTree>
    <p:extLst>
      <p:ext uri="{BB962C8B-B14F-4D97-AF65-F5344CB8AC3E}">
        <p14:creationId xmlns:p14="http://schemas.microsoft.com/office/powerpoint/2010/main" val="1176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11</a:t>
            </a:fld>
            <a:endParaRPr lang="en-US" dirty="0"/>
          </a:p>
        </p:txBody>
      </p:sp>
    </p:spTree>
    <p:extLst>
      <p:ext uri="{BB962C8B-B14F-4D97-AF65-F5344CB8AC3E}">
        <p14:creationId xmlns:p14="http://schemas.microsoft.com/office/powerpoint/2010/main" val="313783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12</a:t>
            </a:fld>
            <a:endParaRPr lang="en-US" dirty="0"/>
          </a:p>
        </p:txBody>
      </p:sp>
    </p:spTree>
    <p:extLst>
      <p:ext uri="{BB962C8B-B14F-4D97-AF65-F5344CB8AC3E}">
        <p14:creationId xmlns:p14="http://schemas.microsoft.com/office/powerpoint/2010/main" val="48759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13</a:t>
            </a:fld>
            <a:endParaRPr lang="en-US" dirty="0"/>
          </a:p>
        </p:txBody>
      </p:sp>
    </p:spTree>
    <p:extLst>
      <p:ext uri="{BB962C8B-B14F-4D97-AF65-F5344CB8AC3E}">
        <p14:creationId xmlns:p14="http://schemas.microsoft.com/office/powerpoint/2010/main" val="2509378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14</a:t>
            </a:fld>
            <a:endParaRPr lang="en-US" dirty="0"/>
          </a:p>
        </p:txBody>
      </p:sp>
    </p:spTree>
    <p:extLst>
      <p:ext uri="{BB962C8B-B14F-4D97-AF65-F5344CB8AC3E}">
        <p14:creationId xmlns:p14="http://schemas.microsoft.com/office/powerpoint/2010/main" val="3038829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15</a:t>
            </a:fld>
            <a:endParaRPr lang="en-US" dirty="0"/>
          </a:p>
        </p:txBody>
      </p:sp>
    </p:spTree>
    <p:extLst>
      <p:ext uri="{BB962C8B-B14F-4D97-AF65-F5344CB8AC3E}">
        <p14:creationId xmlns:p14="http://schemas.microsoft.com/office/powerpoint/2010/main" val="4246779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275282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4127547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127515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19</a:t>
            </a:fld>
            <a:endParaRPr lang="en-US" dirty="0"/>
          </a:p>
        </p:txBody>
      </p:sp>
    </p:spTree>
    <p:extLst>
      <p:ext uri="{BB962C8B-B14F-4D97-AF65-F5344CB8AC3E}">
        <p14:creationId xmlns:p14="http://schemas.microsoft.com/office/powerpoint/2010/main" val="172653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E228B192-B809-4C11-89D2-C6244E1BCC63}" type="slidenum">
              <a:rPr lang="en-US"/>
              <a:pPr/>
              <a:t>2</a:t>
            </a:fld>
            <a:endParaRPr lang="en-US" dirty="0"/>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p:spPr>
        <p:txBody>
          <a:bodyPr/>
          <a:lstStyle/>
          <a:p>
            <a:pPr eaLnBrk="1" hangingPunct="1"/>
            <a:endParaRPr lang="en-US" dirty="0" smtClean="0"/>
          </a:p>
        </p:txBody>
      </p:sp>
      <p:sp>
        <p:nvSpPr>
          <p:cNvPr id="5" name="Date Placeholder 4"/>
          <p:cNvSpPr>
            <a:spLocks noGrp="1"/>
          </p:cNvSpPr>
          <p:nvPr>
            <p:ph type="dt" idx="10"/>
          </p:nvPr>
        </p:nvSpPr>
        <p:spPr/>
        <p:txBody>
          <a:bodyPr/>
          <a:lstStyle/>
          <a:p>
            <a:fld id="{B725E7AB-37A4-4748-BB42-6E882E3B4386}" type="datetime1">
              <a:rPr lang="en-US" smtClean="0"/>
              <a:pPr/>
              <a:t>1/6/2025</a:t>
            </a:fld>
            <a:endParaRPr lang="en-US" dirty="0"/>
          </a:p>
        </p:txBody>
      </p:sp>
      <p:sp>
        <p:nvSpPr>
          <p:cNvPr id="6" name="Footer Placeholder 5"/>
          <p:cNvSpPr>
            <a:spLocks noGrp="1"/>
          </p:cNvSpPr>
          <p:nvPr>
            <p:ph type="ftr" sz="quarter" idx="11"/>
          </p:nvPr>
        </p:nvSpPr>
        <p:spPr/>
        <p:txBody>
          <a:bodyPr/>
          <a:lstStyle/>
          <a:p>
            <a:r>
              <a:rPr lang="en-MY" dirty="0" smtClean="0"/>
              <a:t>(c) LMS SEGi education group </a:t>
            </a:r>
            <a:endParaRPr lang="en-US" dirty="0"/>
          </a:p>
        </p:txBody>
      </p:sp>
    </p:spTree>
    <p:extLst>
      <p:ext uri="{BB962C8B-B14F-4D97-AF65-F5344CB8AC3E}">
        <p14:creationId xmlns:p14="http://schemas.microsoft.com/office/powerpoint/2010/main" val="92303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48801E68-6701-4AB1-AA76-1BD6A778AEF6}" type="slidenum">
              <a:rPr lang="en-US"/>
              <a:pPr/>
              <a:t>3</a:t>
            </a:fld>
            <a:endParaRPr lang="en-US" dirty="0"/>
          </a:p>
        </p:txBody>
      </p:sp>
      <p:sp>
        <p:nvSpPr>
          <p:cNvPr id="43011" name="Rectangle 2"/>
          <p:cNvSpPr>
            <a:spLocks noGrp="1" noRot="1" noChangeAspect="1" noChangeArrowheads="1" noTextEdit="1"/>
          </p:cNvSpPr>
          <p:nvPr>
            <p:ph type="sldImg"/>
          </p:nvPr>
        </p:nvSpPr>
        <p:spPr>
          <a:xfrm>
            <a:off x="1143000" y="685800"/>
            <a:ext cx="4572000" cy="3429000"/>
          </a:xfrm>
          <a:ln/>
        </p:spPr>
      </p:sp>
      <p:sp>
        <p:nvSpPr>
          <p:cNvPr id="43012" name="Rectangle 3"/>
          <p:cNvSpPr>
            <a:spLocks noGrp="1" noChangeArrowheads="1"/>
          </p:cNvSpPr>
          <p:nvPr>
            <p:ph type="body" idx="1"/>
          </p:nvPr>
        </p:nvSpPr>
        <p:spPr>
          <a:noFill/>
        </p:spPr>
        <p:txBody>
          <a:bodyPr/>
          <a:lstStyle/>
          <a:p>
            <a:pPr eaLnBrk="1" hangingPunct="1"/>
            <a:endParaRPr lang="en-US" dirty="0" smtClean="0"/>
          </a:p>
        </p:txBody>
      </p:sp>
      <p:sp>
        <p:nvSpPr>
          <p:cNvPr id="5" name="Date Placeholder 4"/>
          <p:cNvSpPr>
            <a:spLocks noGrp="1"/>
          </p:cNvSpPr>
          <p:nvPr>
            <p:ph type="dt" idx="10"/>
          </p:nvPr>
        </p:nvSpPr>
        <p:spPr/>
        <p:txBody>
          <a:bodyPr/>
          <a:lstStyle/>
          <a:p>
            <a:fld id="{119F673F-EF66-406E-9EE1-CCD9397222FC}" type="datetime1">
              <a:rPr lang="en-US" smtClean="0"/>
              <a:pPr/>
              <a:t>1/6/2025</a:t>
            </a:fld>
            <a:endParaRPr lang="en-US" dirty="0"/>
          </a:p>
        </p:txBody>
      </p:sp>
      <p:sp>
        <p:nvSpPr>
          <p:cNvPr id="6" name="Footer Placeholder 5"/>
          <p:cNvSpPr>
            <a:spLocks noGrp="1"/>
          </p:cNvSpPr>
          <p:nvPr>
            <p:ph type="ftr" sz="quarter" idx="11"/>
          </p:nvPr>
        </p:nvSpPr>
        <p:spPr/>
        <p:txBody>
          <a:bodyPr/>
          <a:lstStyle/>
          <a:p>
            <a:r>
              <a:rPr lang="en-MY" dirty="0" smtClean="0"/>
              <a:t>(c) LMS SEGi education group </a:t>
            </a:r>
            <a:endParaRPr lang="en-US" dirty="0"/>
          </a:p>
        </p:txBody>
      </p:sp>
    </p:spTree>
    <p:extLst>
      <p:ext uri="{BB962C8B-B14F-4D97-AF65-F5344CB8AC3E}">
        <p14:creationId xmlns:p14="http://schemas.microsoft.com/office/powerpoint/2010/main" val="65058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4</a:t>
            </a:fld>
            <a:endParaRPr lang="en-US" dirty="0"/>
          </a:p>
        </p:txBody>
      </p:sp>
    </p:spTree>
    <p:extLst>
      <p:ext uri="{BB962C8B-B14F-4D97-AF65-F5344CB8AC3E}">
        <p14:creationId xmlns:p14="http://schemas.microsoft.com/office/powerpoint/2010/main" val="26003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5</a:t>
            </a:fld>
            <a:endParaRPr lang="en-US" dirty="0"/>
          </a:p>
        </p:txBody>
      </p:sp>
    </p:spTree>
    <p:extLst>
      <p:ext uri="{BB962C8B-B14F-4D97-AF65-F5344CB8AC3E}">
        <p14:creationId xmlns:p14="http://schemas.microsoft.com/office/powerpoint/2010/main" val="14830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6</a:t>
            </a:fld>
            <a:endParaRPr lang="en-US" dirty="0"/>
          </a:p>
        </p:txBody>
      </p:sp>
    </p:spTree>
    <p:extLst>
      <p:ext uri="{BB962C8B-B14F-4D97-AF65-F5344CB8AC3E}">
        <p14:creationId xmlns:p14="http://schemas.microsoft.com/office/powerpoint/2010/main" val="274814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7</a:t>
            </a:fld>
            <a:endParaRPr lang="en-US" dirty="0"/>
          </a:p>
        </p:txBody>
      </p:sp>
    </p:spTree>
    <p:extLst>
      <p:ext uri="{BB962C8B-B14F-4D97-AF65-F5344CB8AC3E}">
        <p14:creationId xmlns:p14="http://schemas.microsoft.com/office/powerpoint/2010/main" val="96736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388876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14:m>
                  <m:oMathPara xmlns:m="http://schemas.openxmlformats.org/officeDocument/2006/math">
                    <m:oMathParaPr>
                      <m:jc m:val="left"/>
                    </m:oMathParaPr>
                    <m:oMath xmlns:m="http://schemas.openxmlformats.org/officeDocument/2006/math">
                      <m:r>
                        <m:rPr>
                          <m:nor/>
                        </m:rPr>
                        <a:rPr lang="en-US" b="0" i="0" smtClean="0"/>
                        <m:t>Earnings</m:t>
                      </m:r>
                      <m:r>
                        <m:rPr>
                          <m:nor/>
                        </m:rPr>
                        <a:rPr lang="en-US" b="0" i="0" smtClean="0"/>
                        <m:t> </m:t>
                      </m:r>
                      <m:r>
                        <m:rPr>
                          <m:nor/>
                        </m:rPr>
                        <a:rPr lang="en-US" b="0" i="0" smtClean="0"/>
                        <m:t>per</m:t>
                      </m:r>
                      <m:r>
                        <m:rPr>
                          <m:nor/>
                        </m:rPr>
                        <a:rPr lang="en-US" b="0" i="0" smtClean="0"/>
                        <m:t> </m:t>
                      </m:r>
                      <m:r>
                        <m:rPr>
                          <m:nor/>
                        </m:rPr>
                        <a:rPr lang="en-US" b="0" i="0" smtClean="0"/>
                        <m:t>share</m:t>
                      </m:r>
                      <m:r>
                        <m:rPr>
                          <m:nor/>
                        </m:rPr>
                        <a:rPr lang="en-US" b="0" i="0" smtClean="0"/>
                        <m:t> = </m:t>
                      </m:r>
                      <m:f>
                        <m:fPr>
                          <m:ctrlPr>
                            <a:rPr lang="en-US" b="0" i="1" smtClean="0">
                              <a:latin typeface="Cambria Math" panose="02040503050406030204" pitchFamily="18" charset="0"/>
                            </a:rPr>
                          </m:ctrlPr>
                        </m:fPr>
                        <m:num>
                          <m:r>
                            <m:rPr>
                              <m:nor/>
                            </m:rPr>
                            <a:rPr lang="en-US" b="0" i="0" smtClean="0"/>
                            <m:t>Net</m:t>
                          </m:r>
                          <m:r>
                            <m:rPr>
                              <m:nor/>
                            </m:rPr>
                            <a:rPr lang="en-US" b="0" i="0" smtClean="0"/>
                            <m:t> </m:t>
                          </m:r>
                          <m:r>
                            <m:rPr>
                              <m:nor/>
                            </m:rPr>
                            <a:rPr lang="en-US" b="0" i="0" smtClean="0"/>
                            <m:t>income</m:t>
                          </m:r>
                          <m:r>
                            <m:rPr>
                              <m:nor/>
                            </m:rPr>
                            <a:rPr lang="en-US" b="0" i="0" smtClean="0"/>
                            <m:t> </m:t>
                          </m:r>
                          <m:r>
                            <m:rPr>
                              <m:nor/>
                            </m:rPr>
                            <a:rPr lang="en-US" b="0" i="0" smtClean="0"/>
                            <m:t>available</m:t>
                          </m:r>
                          <m:r>
                            <m:rPr>
                              <m:nor/>
                            </m:rPr>
                            <a:rPr lang="en-US" b="0" i="0" smtClean="0"/>
                            <m:t> </m:t>
                          </m:r>
                          <m:r>
                            <m:rPr>
                              <m:nor/>
                            </m:rPr>
                            <a:rPr lang="en-US" b="0" i="0" smtClean="0"/>
                            <m:t>to</m:t>
                          </m:r>
                          <m:r>
                            <m:rPr>
                              <m:nor/>
                            </m:rPr>
                            <a:rPr lang="en-US" b="0" i="0" smtClean="0"/>
                            <m:t> </m:t>
                          </m:r>
                          <m:r>
                            <m:rPr>
                              <m:nor/>
                            </m:rPr>
                            <a:rPr lang="en-US" b="0" i="0" smtClean="0"/>
                            <m:t>common</m:t>
                          </m:r>
                          <m:r>
                            <m:rPr>
                              <m:nor/>
                            </m:rPr>
                            <a:rPr lang="en-US" b="0" i="0" smtClean="0"/>
                            <m:t> </m:t>
                          </m:r>
                          <m:r>
                            <m:rPr>
                              <m:nor/>
                            </m:rPr>
                            <a:rPr lang="en-US" b="0" i="0" smtClean="0"/>
                            <m:t>shareholders</m:t>
                          </m:r>
                        </m:num>
                        <m:den>
                          <m:r>
                            <m:rPr>
                              <m:nor/>
                            </m:rPr>
                            <a:rPr lang="en-US" b="0" i="0" smtClean="0"/>
                            <m:t>Number</m:t>
                          </m:r>
                          <m:r>
                            <m:rPr>
                              <m:nor/>
                            </m:rPr>
                            <a:rPr lang="en-US" b="0" i="0" smtClean="0"/>
                            <m:t> </m:t>
                          </m:r>
                          <m:r>
                            <m:rPr>
                              <m:nor/>
                            </m:rPr>
                            <a:rPr lang="en-US" b="0" i="0" smtClean="0"/>
                            <m:t>of</m:t>
                          </m:r>
                          <m:r>
                            <m:rPr>
                              <m:nor/>
                            </m:rPr>
                            <a:rPr lang="en-US" b="0" i="0" smtClean="0"/>
                            <m:t> </m:t>
                          </m:r>
                          <m:r>
                            <m:rPr>
                              <m:nor/>
                            </m:rPr>
                            <a:rPr lang="en-US" b="0" i="0" smtClean="0"/>
                            <m:t>common</m:t>
                          </m:r>
                          <m:r>
                            <m:rPr>
                              <m:nor/>
                            </m:rPr>
                            <a:rPr lang="en-US" b="0" i="0" smtClean="0"/>
                            <m:t> </m:t>
                          </m:r>
                          <m:r>
                            <m:rPr>
                              <m:nor/>
                            </m:rPr>
                            <a:rPr lang="en-US" b="0" i="0" smtClean="0"/>
                            <m:t>shares</m:t>
                          </m:r>
                          <m:r>
                            <m:rPr>
                              <m:nor/>
                            </m:rPr>
                            <a:rPr lang="en-US" b="0" i="0" smtClean="0"/>
                            <m:t> </m:t>
                          </m:r>
                          <m:r>
                            <m:rPr>
                              <m:nor/>
                            </m:rPr>
                            <a:rPr lang="en-US" b="0" i="0" smtClean="0"/>
                            <m:t>outstanding</m:t>
                          </m:r>
                        </m:den>
                      </m:f>
                    </m:oMath>
                  </m:oMathPara>
                </a14:m>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Choice>
        <mc:Fallback xmlns="">
          <p:sp>
            <p:nvSpPr>
              <p:cNvPr id="3" name="Notes Placeholder 2"/>
              <p:cNvSpPr>
                <a:spLocks noGrp="1"/>
              </p:cNvSpPr>
              <p:nvPr>
                <p:ph type="body" idx="1"/>
              </p:nvPr>
            </p:nvSpPr>
            <p:spPr/>
            <p:txBody>
              <a:bodyPr/>
              <a:lstStyle/>
              <a:p>
                <a:pPr lvl="0"/>
                <a:r>
                  <a:rPr lang="en-US" sz="1400" dirty="0" smtClean="0"/>
                  <a:t>LOS: Calculate and interpret basic earnings per share and diluted earnings per share.</a:t>
                </a:r>
              </a:p>
              <a:p>
                <a:pPr lvl="0"/>
                <a:r>
                  <a:rPr lang="en-US" sz="1400" dirty="0" smtClean="0"/>
                  <a:t>LOS: Calculate and interpret book value of equity per share, price-to-earnings ratio, dividends per share, dividend payout ratio, and plowback ratio.</a:t>
                </a:r>
              </a:p>
              <a:p>
                <a:r>
                  <a:rPr lang="en-US" sz="1400" dirty="0" smtClean="0"/>
                  <a:t>Pages 383–385</a:t>
                </a:r>
              </a:p>
              <a:p>
                <a:endParaRPr lang="en-US" sz="1400" dirty="0" smtClean="0"/>
              </a:p>
              <a:p>
                <a:r>
                  <a:rPr lang="en-US" sz="1400" dirty="0" smtClean="0"/>
                  <a:t>Other Ratios</a:t>
                </a:r>
              </a:p>
              <a:p>
                <a:endParaRPr lang="en-US" dirty="0" smtClean="0"/>
              </a:p>
              <a:p>
                <a:pPr marL="171450" indent="-171450">
                  <a:buFont typeface="Arial" pitchFamily="34" charset="0"/>
                  <a:buChar char="•"/>
                </a:pPr>
                <a:r>
                  <a:rPr lang="en-US" dirty="0" smtClean="0"/>
                  <a:t>Earnings per share is net income, restated on a per share basis: </a:t>
                </a:r>
              </a:p>
              <a:p>
                <a:pPr marL="171450" indent="-171450">
                  <a:buFont typeface="Arial" pitchFamily="34" charset="0"/>
                  <a:buChar char="•"/>
                </a:pPr>
                <a:endParaRPr lang="en-US" dirty="0" smtClean="0"/>
              </a:p>
              <a:p>
                <a:pPr marL="466344" lvl="1" indent="0">
                  <a:buFont typeface="Arial" pitchFamily="34" charset="0"/>
                  <a:buNone/>
                </a:pPr>
                <a:r>
                  <a:rPr lang="en-US" b="0" i="0" smtClean="0">
                    <a:latin typeface="Cambria Math" panose="02040503050406030204" pitchFamily="18" charset="0"/>
                  </a:rPr>
                  <a:t>"Earnings per share = " </a:t>
                </a:r>
                <a:r>
                  <a:rPr lang="en-US" b="0" i="0" smtClean="0"/>
                  <a:t> "Net income available to common shareholders</a:t>
                </a:r>
                <a:r>
                  <a:rPr lang="en-US" b="0" i="0" smtClean="0">
                    <a:latin typeface="Cambria Math" panose="02040503050406030204" pitchFamily="18" charset="0"/>
                  </a:rPr>
                  <a:t>" /"</a:t>
                </a:r>
                <a:r>
                  <a:rPr lang="en-US" b="0" i="0" smtClean="0"/>
                  <a:t>Number of common shares outstanding</a:t>
                </a:r>
                <a:r>
                  <a:rPr lang="en-US" b="0" i="0" smtClean="0">
                    <a:latin typeface="Cambria Math" panose="02040503050406030204" pitchFamily="18" charset="0"/>
                  </a:rPr>
                  <a:t>" </a:t>
                </a:r>
                <a:endParaRPr lang="en-US" dirty="0" smtClean="0"/>
              </a:p>
              <a:p>
                <a:pPr marL="466344" lvl="1" indent="0">
                  <a:buFont typeface="Arial" pitchFamily="34" charset="0"/>
                  <a:buNone/>
                </a:pPr>
                <a:endParaRPr lang="en-US" dirty="0" smtClean="0"/>
              </a:p>
              <a:p>
                <a:pPr marL="171450" indent="-171450">
                  <a:buFont typeface="Arial" pitchFamily="34" charset="0"/>
                  <a:buChar char="•"/>
                </a:pPr>
                <a:r>
                  <a:rPr lang="en-US" b="1" dirty="0" smtClean="0"/>
                  <a:t>Basic earnings per share </a:t>
                </a:r>
                <a:r>
                  <a:rPr lang="en-US" dirty="0" smtClean="0"/>
                  <a:t>is net income after preferred dividends, divided by the average number of common shares outstanding. </a:t>
                </a:r>
              </a:p>
              <a:p>
                <a:pPr marL="171450" indent="-171450">
                  <a:buFont typeface="Arial" pitchFamily="34" charset="0"/>
                  <a:buChar char="•"/>
                </a:pPr>
                <a:r>
                  <a:rPr lang="en-US" b="1" dirty="0" smtClean="0"/>
                  <a:t>Diluted earnings per share </a:t>
                </a:r>
                <a:r>
                  <a:rPr lang="en-US" dirty="0" smtClean="0"/>
                  <a:t>is net income minus preferred dividends, divided by the number of shares outstanding considering all dilutive securities. </a:t>
                </a:r>
              </a:p>
              <a:p>
                <a:pPr marL="171450" indent="-171450">
                  <a:buFont typeface="Arial" pitchFamily="34" charset="0"/>
                  <a:buChar char="•"/>
                </a:pPr>
                <a:r>
                  <a:rPr lang="en-US" b="1" dirty="0" smtClean="0"/>
                  <a:t>Book value per share </a:t>
                </a:r>
                <a:r>
                  <a:rPr lang="en-US" dirty="0" smtClean="0"/>
                  <a:t>is book value of equity divided by number of shares. </a:t>
                </a:r>
              </a:p>
              <a:p>
                <a:pPr marL="171450" indent="-171450">
                  <a:buFont typeface="Arial" pitchFamily="34" charset="0"/>
                  <a:buChar char="•"/>
                </a:pPr>
                <a:r>
                  <a:rPr lang="en-US" b="1" dirty="0" smtClean="0"/>
                  <a:t>Price-to-earnings ratio </a:t>
                </a:r>
                <a:r>
                  <a:rPr lang="en-US" dirty="0" smtClean="0"/>
                  <a:t>(</a:t>
                </a:r>
                <a:r>
                  <a:rPr lang="en-US" b="1" dirty="0" smtClean="0"/>
                  <a:t>PE</a:t>
                </a:r>
                <a:r>
                  <a:rPr lang="en-US" dirty="0" smtClean="0"/>
                  <a:t> or </a:t>
                </a:r>
                <a:r>
                  <a:rPr lang="en-US" b="1" dirty="0" smtClean="0"/>
                  <a:t>P/E</a:t>
                </a:r>
                <a:r>
                  <a:rPr lang="en-US" dirty="0" smtClean="0"/>
                  <a:t>) is the ratio of the price per share of equity to the earnings per share. </a:t>
                </a:r>
              </a:p>
              <a:p>
                <a:pPr marL="628650" lvl="1" indent="-171450">
                  <a:buFont typeface="Arial" pitchFamily="34" charset="0"/>
                  <a:buChar char="•"/>
                </a:pPr>
                <a:r>
                  <a:rPr lang="en-US" dirty="0" smtClean="0"/>
                  <a:t>If earnings are the last four quarters, it is the </a:t>
                </a:r>
                <a:r>
                  <a:rPr lang="en-US" b="1" dirty="0" smtClean="0"/>
                  <a:t>trailing P/E.</a:t>
                </a:r>
              </a:p>
              <a:p>
                <a:endParaRPr lang="en-US" dirty="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US" smtClean="0"/>
              <a:t>9</a:t>
            </a:fld>
            <a:endParaRPr lang="en-US" dirty="0"/>
          </a:p>
        </p:txBody>
      </p:sp>
    </p:spTree>
    <p:extLst>
      <p:ext uri="{BB962C8B-B14F-4D97-AF65-F5344CB8AC3E}">
        <p14:creationId xmlns:p14="http://schemas.microsoft.com/office/powerpoint/2010/main" val="1364207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3" name="Rectangle 22"/>
          <p:cNvSpPr/>
          <p:nvPr/>
        </p:nvSpPr>
        <p:spPr>
          <a:xfrm flipV="1">
            <a:off x="5410183"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4" name="Rectangle 23"/>
          <p:cNvSpPr/>
          <p:nvPr/>
        </p:nvSpPr>
        <p:spPr>
          <a:xfrm flipV="1">
            <a:off x="1" y="3897010"/>
            <a:ext cx="9144001" cy="10805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5" name="Rectangle 24"/>
          <p:cNvSpPr/>
          <p:nvPr/>
        </p:nvSpPr>
        <p:spPr>
          <a:xfrm flipV="1">
            <a:off x="5410201" y="4016914"/>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6" name="Rectangle 25"/>
          <p:cNvSpPr/>
          <p:nvPr/>
        </p:nvSpPr>
        <p:spPr>
          <a:xfrm flipV="1">
            <a:off x="7178843" y="4044088"/>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7" name="Rectangle 26"/>
          <p:cNvSpPr/>
          <p:nvPr/>
        </p:nvSpPr>
        <p:spPr>
          <a:xfrm flipV="1">
            <a:off x="7178843" y="4079256"/>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1" name="Rounded Rectangle 30"/>
          <p:cNvSpPr/>
          <p:nvPr/>
        </p:nvSpPr>
        <p:spPr bwMode="white">
          <a:xfrm>
            <a:off x="7376507" y="4112504"/>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0" name="Rectangle 9"/>
          <p:cNvSpPr/>
          <p:nvPr/>
        </p:nvSpPr>
        <p:spPr>
          <a:xfrm>
            <a:off x="1" y="3675528"/>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1" name="Rectangle 10"/>
          <p:cNvSpPr/>
          <p:nvPr/>
        </p:nvSpPr>
        <p:spPr>
          <a:xfrm flipV="1">
            <a:off x="6414051" y="3643090"/>
            <a:ext cx="2729951"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19" name="Rectangle 18"/>
          <p:cNvSpPr/>
          <p:nvPr/>
        </p:nvSpPr>
        <p:spPr>
          <a:xfrm>
            <a:off x="0" y="0"/>
            <a:ext cx="9144000" cy="3701700"/>
          </a:xfrm>
          <a:prstGeom prst="rect">
            <a:avLst/>
          </a:prstGeom>
          <a:gradFill>
            <a:gsLst>
              <a:gs pos="0">
                <a:schemeClr val="tx2">
                  <a:lumMod val="20000"/>
                  <a:lumOff val="80000"/>
                </a:schemeClr>
              </a:gs>
              <a:gs pos="59000">
                <a:schemeClr val="bg2"/>
              </a:gs>
              <a:gs pos="100000">
                <a:schemeClr val="tx1">
                  <a:lumMod val="65000"/>
                  <a:lumOff val="35000"/>
                  <a:alpha val="88000"/>
                </a:schemeClr>
              </a:gs>
            </a:gsLst>
            <a:lin ang="5400000" scaled="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pic>
        <p:nvPicPr>
          <p:cNvPr id="22" name="Picture 21" descr="SEGi U Group logo.png"/>
          <p:cNvPicPr>
            <a:picLocks noChangeAspect="1"/>
          </p:cNvPicPr>
          <p:nvPr/>
        </p:nvPicPr>
        <p:blipFill>
          <a:blip r:embed="rId2" cstate="print"/>
          <a:stretch>
            <a:fillRect/>
          </a:stretch>
        </p:blipFill>
        <p:spPr>
          <a:xfrm>
            <a:off x="2461673" y="762000"/>
            <a:ext cx="4091529" cy="1600200"/>
          </a:xfrm>
          <a:prstGeom prst="rect">
            <a:avLst/>
          </a:prstGeom>
        </p:spPr>
      </p:pic>
      <p:sp>
        <p:nvSpPr>
          <p:cNvPr id="42" name="Title 1"/>
          <p:cNvSpPr>
            <a:spLocks noGrp="1"/>
          </p:cNvSpPr>
          <p:nvPr>
            <p:ph type="ctrTitle"/>
          </p:nvPr>
        </p:nvSpPr>
        <p:spPr>
          <a:xfrm>
            <a:off x="0" y="2401888"/>
            <a:ext cx="9144000" cy="1315145"/>
          </a:xfrm>
        </p:spPr>
        <p:txBody>
          <a:bodyPr anchor="b">
            <a:normAutofit/>
          </a:bodyPr>
          <a:lstStyle>
            <a:lvl1pPr algn="ctr">
              <a:defRPr sz="3200">
                <a:solidFill>
                  <a:schemeClr val="bg1">
                    <a:lumMod val="95000"/>
                  </a:schemeClr>
                </a:solidFill>
              </a:defRPr>
            </a:lvl1pPr>
          </a:lstStyle>
          <a:p>
            <a:r>
              <a:rPr lang="en-US" smtClean="0"/>
              <a:t>Click to edit Master title style</a:t>
            </a:r>
            <a:endParaRPr lang="en-MY" dirty="0"/>
          </a:p>
        </p:txBody>
      </p:sp>
      <p:sp>
        <p:nvSpPr>
          <p:cNvPr id="45" name="TextBox 44"/>
          <p:cNvSpPr txBox="1"/>
          <p:nvPr/>
        </p:nvSpPr>
        <p:spPr>
          <a:xfrm>
            <a:off x="0" y="4273932"/>
            <a:ext cx="9144000" cy="523220"/>
          </a:xfrm>
          <a:prstGeom prst="rect">
            <a:avLst/>
          </a:prstGeom>
          <a:noFill/>
        </p:spPr>
        <p:txBody>
          <a:bodyPr wrap="square" rtlCol="0">
            <a:spAutoFit/>
          </a:bodyPr>
          <a:lstStyle/>
          <a:p>
            <a:pPr algn="ctr">
              <a:buNone/>
            </a:pPr>
            <a:r>
              <a:rPr lang="en-US" sz="2800" dirty="0" smtClean="0"/>
              <a:t>Subject’s Title</a:t>
            </a:r>
          </a:p>
        </p:txBody>
      </p:sp>
      <p:sp>
        <p:nvSpPr>
          <p:cNvPr id="46" name="Rectangle 45"/>
          <p:cNvSpPr/>
          <p:nvPr/>
        </p:nvSpPr>
        <p:spPr>
          <a:xfrm>
            <a:off x="0" y="6359402"/>
            <a:ext cx="9144000" cy="498598"/>
          </a:xfrm>
          <a:prstGeom prst="rect">
            <a:avLst/>
          </a:prstGeom>
        </p:spPr>
        <p:txBody>
          <a:bodyPr wrap="square">
            <a:spAutoFit/>
          </a:bodyPr>
          <a:lstStyle/>
          <a:p>
            <a:pPr algn="ctr" eaLnBrk="1" hangingPunct="1">
              <a:buNone/>
            </a:pPr>
            <a:r>
              <a:rPr lang="en-US" sz="1200" b="1" dirty="0" smtClean="0">
                <a:cs typeface="Arial" charset="0"/>
              </a:rPr>
              <a:t>PowerPoint</a:t>
            </a:r>
            <a:r>
              <a:rPr lang="en-US" sz="1200" b="1" baseline="30000" dirty="0" smtClean="0">
                <a:cs typeface="Arial" charset="0"/>
              </a:rPr>
              <a:t>®</a:t>
            </a:r>
            <a:r>
              <a:rPr lang="en-US" sz="1200" b="1" dirty="0" smtClean="0">
                <a:cs typeface="Arial" charset="0"/>
              </a:rPr>
              <a:t> Slides</a:t>
            </a:r>
          </a:p>
          <a:p>
            <a:pPr algn="ctr" eaLnBrk="1" hangingPunct="1">
              <a:buNone/>
            </a:pPr>
            <a:r>
              <a:rPr lang="en-US" sz="1200" b="1" dirty="0" smtClean="0">
                <a:cs typeface="Arial" charset="0"/>
              </a:rPr>
              <a:t>by Lecturer Name</a:t>
            </a:r>
            <a:endParaRPr lang="en-US" sz="1200" b="1" dirty="0">
              <a:cs typeface="Arial" charset="0"/>
            </a:endParaRPr>
          </a:p>
        </p:txBody>
      </p:sp>
      <p:sp>
        <p:nvSpPr>
          <p:cNvPr id="47" name="TextBox 46"/>
          <p:cNvSpPr txBox="1"/>
          <p:nvPr/>
        </p:nvSpPr>
        <p:spPr>
          <a:xfrm>
            <a:off x="0" y="4994012"/>
            <a:ext cx="9144000" cy="523220"/>
          </a:xfrm>
          <a:prstGeom prst="rect">
            <a:avLst/>
          </a:prstGeom>
          <a:noFill/>
        </p:spPr>
        <p:txBody>
          <a:bodyPr wrap="square" rtlCol="0">
            <a:spAutoFit/>
          </a:bodyPr>
          <a:lstStyle/>
          <a:p>
            <a:pPr algn="ctr">
              <a:buNone/>
            </a:pPr>
            <a:r>
              <a:rPr lang="en-US" sz="2800" dirty="0" smtClean="0"/>
              <a:t>Weekly Title</a:t>
            </a:r>
            <a:endParaRPr lang="en-MY" sz="2800" dirty="0"/>
          </a:p>
        </p:txBody>
      </p:sp>
      <p:sp>
        <p:nvSpPr>
          <p:cNvPr id="48" name="Rectangle 47"/>
          <p:cNvSpPr/>
          <p:nvPr/>
        </p:nvSpPr>
        <p:spPr>
          <a:xfrm rot="10800000" flipV="1">
            <a:off x="-36511" y="4016913"/>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49" name="Rectangle 48"/>
          <p:cNvSpPr/>
          <p:nvPr/>
        </p:nvSpPr>
        <p:spPr>
          <a:xfrm rot="10800000" flipV="1">
            <a:off x="13752" y="4005064"/>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50" name="Rectangle 49"/>
          <p:cNvSpPr/>
          <p:nvPr/>
        </p:nvSpPr>
        <p:spPr>
          <a:xfrm rot="10800000" flipV="1">
            <a:off x="3657956" y="4017170"/>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2" name="Rounded Rectangle 51"/>
          <p:cNvSpPr/>
          <p:nvPr/>
        </p:nvSpPr>
        <p:spPr bwMode="white">
          <a:xfrm rot="10800000">
            <a:off x="1929795" y="411250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3" name="Rounded Rectangle 52"/>
          <p:cNvSpPr/>
          <p:nvPr/>
        </p:nvSpPr>
        <p:spPr bwMode="white">
          <a:xfrm>
            <a:off x="2807444" y="3963345"/>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54" name="Rounded Rectangle 53"/>
          <p:cNvSpPr/>
          <p:nvPr/>
        </p:nvSpPr>
        <p:spPr bwMode="white">
          <a:xfrm>
            <a:off x="42864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Tree>
  </p:cSld>
  <p:clrMapOvr>
    <a:masterClrMapping/>
  </p:clrMapOvr>
  <p:transition spd="slow">
    <p:random/>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9"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181600"/>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1143000"/>
            <a:ext cx="6248400" cy="51816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1"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4572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7244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7244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itle 1"/>
          <p:cNvSpPr>
            <a:spLocks noGrp="1"/>
          </p:cNvSpPr>
          <p:nvPr>
            <p:ph type="title"/>
          </p:nvPr>
        </p:nvSpPr>
        <p:spPr>
          <a:xfrm>
            <a:off x="457200" y="1066800"/>
            <a:ext cx="8401051" cy="533400"/>
          </a:xfrm>
        </p:spPr>
        <p:txBody>
          <a:bodyPr/>
          <a:lstStyle/>
          <a:p>
            <a:r>
              <a:rPr kumimoji="0" lang="en-US" smtClean="0"/>
              <a:t>Click to edit Master title style</a:t>
            </a:r>
            <a:endParaRPr kumimoji="0" lang="en-US" dirty="0"/>
          </a:p>
        </p:txBody>
      </p:sp>
      <p:sp>
        <p:nvSpPr>
          <p:cNvPr id="1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20"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fld id="{FBFD4C49-1D2F-4A6B-AED7-5DB673F15210}" type="datetime3">
              <a:rPr lang="en-US" smtClean="0"/>
              <a:pPr>
                <a:buFontTx/>
                <a:buNone/>
              </a:pPr>
              <a:t>6 January 2025</a:t>
            </a:fld>
            <a:endParaRPr lang="en-US" dirty="0"/>
          </a:p>
        </p:txBody>
      </p:sp>
      <p:pic>
        <p:nvPicPr>
          <p:cNvPr id="16" name="Picture 15" descr="SEGi U Group logo.png"/>
          <p:cNvPicPr>
            <a:picLocks noChangeAspect="1"/>
          </p:cNvPicPr>
          <p:nvPr/>
        </p:nvPicPr>
        <p:blipFill>
          <a:blip r:embed="rId2" cstate="print"/>
          <a:stretch>
            <a:fillRect/>
          </a:stretch>
        </p:blipFill>
        <p:spPr>
          <a:xfrm>
            <a:off x="76200" y="483969"/>
            <a:ext cx="1295400" cy="506632"/>
          </a:xfrm>
          <a:prstGeom prst="rect">
            <a:avLst/>
          </a:prstGeom>
        </p:spPr>
      </p:pic>
    </p:spTree>
  </p:cSld>
  <p:clrMapOvr>
    <a:masterClrMapping/>
  </p:clrMapOvr>
  <p:transition spd="slow">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828800"/>
            <a:ext cx="4041648"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721226" y="1828800"/>
            <a:ext cx="4041775"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362200"/>
            <a:ext cx="4041648"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362200"/>
            <a:ext cx="4041775"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934200" y="612648"/>
            <a:ext cx="2209800" cy="225552"/>
          </a:xfrm>
          <a:prstGeom prst="rect">
            <a:avLst/>
          </a:prstGeom>
        </p:spPr>
        <p:txBody>
          <a:bodyPr rtlCol="0"/>
          <a:lstStyle/>
          <a:p>
            <a:endParaRPr lang="en-US" dirty="0" smtClean="0"/>
          </a:p>
          <a:p>
            <a:endParaRPr lang="en-US" dirty="0"/>
          </a:p>
        </p:txBody>
      </p:sp>
      <p:sp>
        <p:nvSpPr>
          <p:cNvPr id="11"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3"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Date Placeholder 25"/>
          <p:cNvSpPr>
            <a:spLocks noGrp="1"/>
          </p:cNvSpPr>
          <p:nvPr>
            <p:ph type="dt" sz="half" idx="10"/>
          </p:nvPr>
        </p:nvSpPr>
        <p:spPr>
          <a:xfrm>
            <a:off x="7196136" y="612648"/>
            <a:ext cx="1871664" cy="457200"/>
          </a:xfrm>
          <a:prstGeom prst="rect">
            <a:avLst/>
          </a:prstGeom>
        </p:spPr>
        <p:txBody>
          <a:bodyPr rtlCol="0"/>
          <a:lstStyle/>
          <a:p>
            <a:endParaRPr lang="en-US" dirty="0" smtClean="0"/>
          </a:p>
          <a:p>
            <a:endParaRPr lang="en-US" dirty="0"/>
          </a:p>
        </p:txBody>
      </p:sp>
      <p:sp>
        <p:nvSpPr>
          <p:cNvPr id="9"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457200" y="2514600"/>
            <a:ext cx="4114800" cy="38862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724400" y="2514600"/>
            <a:ext cx="4114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4" name="Text Placeholder 13"/>
          <p:cNvSpPr>
            <a:spLocks noGrp="1"/>
          </p:cNvSpPr>
          <p:nvPr>
            <p:ph type="body" sz="quarter" idx="3"/>
          </p:nvPr>
        </p:nvSpPr>
        <p:spPr>
          <a:xfrm>
            <a:off x="4724400" y="1722120"/>
            <a:ext cx="4114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itle 1"/>
          <p:cNvSpPr>
            <a:spLocks noGrp="1"/>
          </p:cNvSpPr>
          <p:nvPr>
            <p:ph type="title"/>
          </p:nvPr>
        </p:nvSpPr>
        <p:spPr>
          <a:xfrm>
            <a:off x="457200" y="1066800"/>
            <a:ext cx="8401051" cy="533400"/>
          </a:xfrm>
        </p:spPr>
        <p:txBody>
          <a:bodyPr/>
          <a:lstStyle/>
          <a:p>
            <a:r>
              <a:rPr kumimoji="0" lang="en-US" dirty="0" smtClean="0"/>
              <a:t>Click to edit Master title style</a:t>
            </a:r>
            <a:endParaRPr kumimoji="0" lang="en-US" dirty="0"/>
          </a:p>
        </p:txBody>
      </p:sp>
      <p:sp>
        <p:nvSpPr>
          <p:cNvPr id="16" name="Rectangle 6"/>
          <p:cNvSpPr>
            <a:spLocks noGrp="1" noChangeArrowheads="1"/>
          </p:cNvSpPr>
          <p:nvPr userDrawn="1">
            <p:ph type="dt" sz="half" idx="10"/>
          </p:nvPr>
        </p:nvSpPr>
        <p:spPr bwMode="auto">
          <a:xfrm>
            <a:off x="7196136" y="612648"/>
            <a:ext cx="1871664" cy="457200"/>
          </a:xfrm>
          <a:prstGeom prst="rect">
            <a:avLst/>
          </a:prstGeom>
          <a:noFill/>
          <a:ln>
            <a:miter lim="800000"/>
            <a:headEnd/>
            <a:tailEnd/>
          </a:ln>
        </p:spPr>
        <p:txBody>
          <a:bodyPr/>
          <a:lstStyle/>
          <a:p>
            <a:pPr>
              <a:buFontTx/>
              <a:buNone/>
            </a:pPr>
            <a:endParaRPr lang="en-US" dirty="0"/>
          </a:p>
        </p:txBody>
      </p:sp>
      <p:sp>
        <p:nvSpPr>
          <p:cNvPr id="1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934200" y="612648"/>
            <a:ext cx="2209800" cy="225552"/>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4397F89A-021C-428B-9DC3-84D7A43123CB}" type="slidenum">
              <a:rPr lang="en-US" altLang="en-US"/>
              <a:pPr/>
              <a:t>‹#›</a:t>
            </a:fld>
            <a:endParaRPr lang="en-US" altLang="en-US" dirty="0"/>
          </a:p>
        </p:txBody>
      </p:sp>
    </p:spTree>
    <p:extLst>
      <p:ext uri="{BB962C8B-B14F-4D97-AF65-F5344CB8AC3E}">
        <p14:creationId xmlns:p14="http://schemas.microsoft.com/office/powerpoint/2010/main" val="107275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smtClean="0"/>
          </a:p>
          <a:p>
            <a:endParaRPr lang="en-US" dirty="0"/>
          </a:p>
        </p:txBody>
      </p:sp>
      <p:sp>
        <p:nvSpPr>
          <p:cNvPr id="6"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14601"/>
            <a:ext cx="7772400" cy="1362075"/>
          </a:xfrm>
        </p:spPr>
        <p:txBody>
          <a:bodyPr anchor="b">
            <a:noAutofit/>
          </a:bodyPr>
          <a:lstStyle>
            <a:lvl1pPr algn="ctr">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722313" y="3900489"/>
            <a:ext cx="7772400" cy="1509712"/>
          </a:xfrm>
        </p:spPr>
        <p:txBody>
          <a:bodyPr anchor="t">
            <a:normAutofit/>
          </a:bodyPr>
          <a:lstStyle>
            <a:lvl1pPr marL="45719" indent="0" algn="ctr">
              <a:buNone/>
              <a:defRPr sz="2800" b="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9"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0"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fld id="{9ACEF85B-1E15-4EB6-964E-A6636E0C0796}" type="datetime3">
              <a:rPr lang="en-US" smtClean="0"/>
              <a:pPr>
                <a:buFontTx/>
                <a:buNone/>
              </a:pPr>
              <a:t>6 January 2025</a:t>
            </a:fld>
            <a:endParaRPr lang="en-US" dirty="0"/>
          </a:p>
        </p:txBody>
      </p:sp>
      <p:pic>
        <p:nvPicPr>
          <p:cNvPr id="11" name="Picture 10" descr="SEGi U Group logo.png"/>
          <p:cNvPicPr>
            <a:picLocks noChangeAspect="1"/>
          </p:cNvPicPr>
          <p:nvPr/>
        </p:nvPicPr>
        <p:blipFill>
          <a:blip r:embed="rId2" cstate="print"/>
          <a:stretch>
            <a:fillRect/>
          </a:stretch>
        </p:blipFill>
        <p:spPr>
          <a:xfrm>
            <a:off x="2461673" y="914400"/>
            <a:ext cx="4091529" cy="1600200"/>
          </a:xfrm>
          <a:prstGeom prst="rect">
            <a:avLst/>
          </a:prstGeom>
        </p:spPr>
      </p:pic>
    </p:spTree>
  </p:cSld>
  <p:clrMapOvr>
    <a:masterClrMapping/>
  </p:clrMapOvr>
  <p:transition spd="slow">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57200" y="1874838"/>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4648200" y="1874838"/>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828800"/>
            <a:ext cx="4041648"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828800"/>
            <a:ext cx="4041775" cy="510241"/>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362200"/>
            <a:ext cx="4041648"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362200"/>
            <a:ext cx="4041775" cy="4032252"/>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Footer Placeholder 4"/>
          <p:cNvSpPr>
            <a:spLocks noGrp="1"/>
          </p:cNvSpPr>
          <p:nvPr>
            <p:ph type="ftr" sz="quarter" idx="11"/>
          </p:nvPr>
        </p:nvSpPr>
        <p:spPr>
          <a:xfrm>
            <a:off x="0" y="6400800"/>
            <a:ext cx="2895600" cy="457200"/>
          </a:xfrm>
          <a:prstGeom prst="rect">
            <a:avLst/>
          </a:prstGeom>
        </p:spPr>
        <p:txBody>
          <a:bodyPr anchor="b"/>
          <a:lstStyle>
            <a:lvl1pPr>
              <a:defRPr>
                <a:latin typeface="Arial" pitchFamily="34" charset="0"/>
                <a:cs typeface="Arial" pitchFamily="34" charset="0"/>
              </a:defRPr>
            </a:lvl1pPr>
          </a:lstStyle>
          <a:p>
            <a:endParaRPr lang="en-MY" dirty="0"/>
          </a:p>
        </p:txBody>
      </p:sp>
      <p:sp>
        <p:nvSpPr>
          <p:cNvPr id="13"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4"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fld id="{E625873A-F307-482C-A86B-7C7EFA549837}" type="datetime3">
              <a:rPr lang="en-US" smtClean="0"/>
              <a:pPr/>
              <a:t>6 January 2025</a:t>
            </a:fld>
            <a:endParaRPr lang="en-US" dirty="0" smtClean="0"/>
          </a:p>
          <a:p>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457200" y="1066800"/>
            <a:ext cx="8229600" cy="685800"/>
          </a:xfrm>
        </p:spPr>
        <p:txBody>
          <a:bodyPr/>
          <a:lstStyle/>
          <a:p>
            <a:r>
              <a:rPr kumimoji="0" lang="en-US" smtClean="0"/>
              <a:t>Click to edit Master title style</a:t>
            </a:r>
            <a:endParaRPr kumimoji="0" lang="en-US"/>
          </a:p>
        </p:txBody>
      </p:sp>
      <p:sp>
        <p:nvSpPr>
          <p:cNvPr id="12"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9"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pPr>
              <a:buFontTx/>
              <a:buNone/>
            </a:pPr>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noAutofit/>
          </a:bodyPr>
          <a:lstStyle>
            <a:lvl1pPr algn="l">
              <a:buNone/>
              <a:defRPr sz="2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8"/>
            <a:ext cx="3383280" cy="4390073"/>
          </a:xfrm>
        </p:spPr>
        <p:txBody>
          <a:bodyPr>
            <a:normAutofit/>
          </a:bodyPr>
          <a:lstStyle>
            <a:lvl1pPr marL="914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1143001"/>
            <a:ext cx="5102352" cy="5215022"/>
          </a:xfrm>
        </p:spPr>
        <p:txBody>
          <a:bodyPr/>
          <a:lstStyle>
            <a:lvl1pPr>
              <a:defRPr sz="2400"/>
            </a:lvl1pPr>
            <a:lvl2pPr>
              <a:defRPr sz="20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Tree>
  </p:cSld>
  <p:clrMapOvr>
    <a:masterClrMapping/>
  </p:clrMapOvr>
  <p:transition spd="slow">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705601" y="76202"/>
            <a:ext cx="762001" cy="3657600"/>
          </a:xfrm>
        </p:spPr>
        <p:txBody>
          <a:bodyPr vert="vert270" lIns="45720" tIns="0" rIns="45720" anchor="t">
            <a:noAutofit/>
          </a:bodyPr>
          <a:lstStyle>
            <a:lvl1pPr algn="ctr">
              <a:buNone/>
              <a:defRPr sz="2400" b="1"/>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03671" y="16002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257800" y="2362200"/>
            <a:ext cx="3657600" cy="4038600"/>
          </a:xfrm>
        </p:spPr>
        <p:txBody>
          <a:bodyPr lIns="0" tIns="0" rIns="45720" anchor="t">
            <a:normAutofit/>
          </a:bodyPr>
          <a:lstStyle>
            <a:lvl1pPr marL="0" indent="0">
              <a:lnSpc>
                <a:spcPct val="100000"/>
              </a:lnSpc>
              <a:spcBef>
                <a:spcPts val="0"/>
              </a:spcBef>
              <a:buFontTx/>
              <a:buNone/>
              <a:defRPr sz="20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11" name="Slide Number Placeholder 5"/>
          <p:cNvSpPr>
            <a:spLocks noGrp="1"/>
          </p:cNvSpPr>
          <p:nvPr>
            <p:ph type="sldNum" sz="quarter" idx="12"/>
          </p:nvPr>
        </p:nvSpPr>
        <p:spPr>
          <a:xfrm>
            <a:off x="8382000" y="6492240"/>
            <a:ext cx="762000" cy="365760"/>
          </a:xfrm>
        </p:spPr>
        <p:txBody>
          <a:bodyPr anchor="b"/>
          <a:lstStyle>
            <a:lvl1pPr>
              <a:defRPr>
                <a:latin typeface="Arial" pitchFamily="34" charset="0"/>
                <a:cs typeface="Arial" pitchFamily="34" charset="0"/>
              </a:defRPr>
            </a:lvl1pPr>
          </a:lstStyle>
          <a:p>
            <a:fld id="{2DF09DC6-B49A-43E8-9064-11A9FA5CE4D1}" type="slidenum">
              <a:rPr lang="en-US" smtClean="0"/>
              <a:pPr/>
              <a:t>‹#›</a:t>
            </a:fld>
            <a:endParaRPr lang="en-US" dirty="0"/>
          </a:p>
        </p:txBody>
      </p:sp>
      <p:sp>
        <p:nvSpPr>
          <p:cNvPr id="12" name="Date Placeholder 3"/>
          <p:cNvSpPr>
            <a:spLocks noGrp="1"/>
          </p:cNvSpPr>
          <p:nvPr>
            <p:ph type="dt" sz="half" idx="10"/>
          </p:nvPr>
        </p:nvSpPr>
        <p:spPr>
          <a:xfrm>
            <a:off x="6934200" y="612648"/>
            <a:ext cx="2209800" cy="301752"/>
          </a:xfrm>
          <a:prstGeom prst="rect">
            <a:avLst/>
          </a:prstGeom>
        </p:spPr>
        <p:txBody>
          <a:bodyPr/>
          <a:lstStyle>
            <a:lvl1pPr>
              <a:defRPr>
                <a:latin typeface="Arial" pitchFamily="34" charset="0"/>
                <a:cs typeface="Arial" pitchFamily="34" charset="0"/>
              </a:defRPr>
            </a:lvl1pPr>
          </a:lstStyle>
          <a:p>
            <a:endParaRPr lang="en-US" dirty="0" smtClean="0"/>
          </a:p>
          <a:p>
            <a:endParaRPr lang="en-US" dirty="0"/>
          </a:p>
        </p:txBody>
      </p:sp>
      <p:pic>
        <p:nvPicPr>
          <p:cNvPr id="9" name="Picture 8" descr="SEGi U Group logo.png"/>
          <p:cNvPicPr>
            <a:picLocks noChangeAspect="1"/>
          </p:cNvPicPr>
          <p:nvPr/>
        </p:nvPicPr>
        <p:blipFill>
          <a:blip r:embed="rId2" cstate="print"/>
          <a:stretch>
            <a:fillRect/>
          </a:stretch>
        </p:blipFill>
        <p:spPr>
          <a:xfrm>
            <a:off x="76200" y="483969"/>
            <a:ext cx="1295400" cy="506632"/>
          </a:xfrm>
          <a:prstGeom prst="rect">
            <a:avLst/>
          </a:prstGeom>
        </p:spPr>
      </p:pic>
    </p:spTree>
  </p:cSld>
  <p:clrMapOvr>
    <a:masterClrMapping/>
  </p:clrMapOvr>
  <p:transition spd="slow">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useBgFill="1">
        <p:nvSpPr>
          <p:cNvPr id="34" name="Rounded Rectangle 33"/>
          <p:cNvSpPr/>
          <p:nvPr/>
        </p:nvSpPr>
        <p:spPr bwMode="white">
          <a:xfrm>
            <a:off x="7373647"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5" name="Rectangle 34"/>
          <p:cNvSpPr/>
          <p:nvPr/>
        </p:nvSpPr>
        <p:spPr bwMode="invGray">
          <a:xfrm>
            <a:off x="9084965" y="-2001"/>
            <a:ext cx="57627"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200" dirty="0"/>
          </a:p>
        </p:txBody>
      </p:sp>
      <p:sp>
        <p:nvSpPr>
          <p:cNvPr id="22" name="Title Placeholder 21"/>
          <p:cNvSpPr>
            <a:spLocks noGrp="1"/>
          </p:cNvSpPr>
          <p:nvPr>
            <p:ph type="title"/>
          </p:nvPr>
        </p:nvSpPr>
        <p:spPr>
          <a:xfrm>
            <a:off x="457200" y="1066800"/>
            <a:ext cx="8229600" cy="685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828800"/>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3" name="Slide Number Placeholder 22"/>
          <p:cNvSpPr>
            <a:spLocks noGrp="1"/>
          </p:cNvSpPr>
          <p:nvPr>
            <p:ph type="sldNum" sz="quarter" idx="4"/>
          </p:nvPr>
        </p:nvSpPr>
        <p:spPr>
          <a:xfrm>
            <a:off x="8382000" y="6492240"/>
            <a:ext cx="762000" cy="365760"/>
          </a:xfrm>
          <a:prstGeom prst="rect">
            <a:avLst/>
          </a:prstGeom>
        </p:spPr>
        <p:txBody>
          <a:bodyPr vert="horz" anchor="b"/>
          <a:lstStyle>
            <a:lvl1pPr algn="r" eaLnBrk="1" latinLnBrk="0" hangingPunct="1">
              <a:buNone/>
              <a:defRPr kumimoji="0" sz="1000">
                <a:solidFill>
                  <a:schemeClr val="tx1"/>
                </a:solidFill>
                <a:latin typeface="Arial" pitchFamily="34" charset="0"/>
                <a:cs typeface="Arial" pitchFamily="34" charset="0"/>
              </a:defRPr>
            </a:lvl1pPr>
          </a:lstStyle>
          <a:p>
            <a:endParaRPr lang="en-US" dirty="0" smtClean="0"/>
          </a:p>
          <a:p>
            <a:endParaRPr lang="en-US" dirty="0" smtClean="0"/>
          </a:p>
          <a:p>
            <a:endParaRPr lang="en-US" dirty="0" smtClean="0"/>
          </a:p>
          <a:p>
            <a:fld id="{795E6CA1-2436-4ECF-8FBD-B6D676793CF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15" r:id="rId13"/>
    <p:sldLayoutId id="2147483816" r:id="rId14"/>
    <p:sldLayoutId id="2147483802" r:id="rId15"/>
    <p:sldLayoutId id="2147483850" r:id="rId16"/>
  </p:sldLayoutIdLst>
  <p:transition spd="slow">
    <p:random/>
  </p:transition>
  <p:timing>
    <p:tnLst>
      <p:par>
        <p:cTn id="1" dur="indefinite" restart="never" nodeType="tmRoot"/>
      </p:par>
    </p:tnLst>
  </p:timing>
  <p:hf hdr="0"/>
  <p:txStyles>
    <p:titleStyle>
      <a:lvl1pPr algn="l" rtl="0" eaLnBrk="1" latinLnBrk="0" hangingPunct="1">
        <a:spcBef>
          <a:spcPct val="0"/>
        </a:spcBef>
        <a:buNone/>
        <a:defRPr kumimoji="0" sz="2800" b="1" kern="1200">
          <a:solidFill>
            <a:schemeClr val="tx2"/>
          </a:solidFill>
          <a:latin typeface="Arial" pitchFamily="34" charset="0"/>
          <a:ea typeface="+mj-ea"/>
          <a:cs typeface="Arial" pitchFamily="34" charset="0"/>
        </a:defRPr>
      </a:lvl1pPr>
    </p:titleStyle>
    <p:bodyStyle>
      <a:lvl1pPr marL="365751" indent="-256025" algn="l" rtl="0" eaLnBrk="1" latinLnBrk="0" hangingPunct="1">
        <a:spcBef>
          <a:spcPts val="300"/>
        </a:spcBef>
        <a:buClr>
          <a:schemeClr val="accent3"/>
        </a:buClr>
        <a:buFont typeface="Georgia"/>
        <a:buChar char="•"/>
        <a:defRPr kumimoji="0" sz="2400" kern="1200">
          <a:solidFill>
            <a:schemeClr val="tx1"/>
          </a:solidFill>
          <a:latin typeface="Arial" pitchFamily="34" charset="0"/>
          <a:ea typeface="+mn-ea"/>
          <a:cs typeface="Arial" pitchFamily="34" charset="0"/>
        </a:defRPr>
      </a:lvl1pPr>
      <a:lvl2pPr marL="658352" indent="-246882" algn="l" rtl="0" eaLnBrk="1" latinLnBrk="0" hangingPunct="1">
        <a:spcBef>
          <a:spcPts val="300"/>
        </a:spcBef>
        <a:buClr>
          <a:schemeClr val="accent2"/>
        </a:buClr>
        <a:buFont typeface="Georgia"/>
        <a:buChar char="▫"/>
        <a:defRPr kumimoji="0" sz="2000" kern="1200">
          <a:solidFill>
            <a:schemeClr val="accent2">
              <a:lumMod val="50000"/>
            </a:schemeClr>
          </a:solidFill>
          <a:latin typeface="Arial" pitchFamily="34" charset="0"/>
          <a:ea typeface="+mn-ea"/>
          <a:cs typeface="Arial" pitchFamily="34" charset="0"/>
        </a:defRPr>
      </a:lvl2pPr>
      <a:lvl3pPr marL="923521" indent="-219451" algn="l" rtl="0" eaLnBrk="1" latinLnBrk="0" hangingPunct="1">
        <a:spcBef>
          <a:spcPts val="300"/>
        </a:spcBef>
        <a:buClr>
          <a:schemeClr val="accent1"/>
        </a:buClr>
        <a:buFont typeface="Wingdings 2"/>
        <a:buChar char=""/>
        <a:defRPr kumimoji="0" sz="1800" kern="1200">
          <a:solidFill>
            <a:srgbClr val="1F497D"/>
          </a:solidFill>
          <a:latin typeface="Arial" pitchFamily="34" charset="0"/>
          <a:ea typeface="+mn-ea"/>
          <a:cs typeface="Arial" pitchFamily="34" charset="0"/>
        </a:defRPr>
      </a:lvl3pPr>
      <a:lvl4pPr marL="1179547" indent="-201163" algn="l" rtl="0" eaLnBrk="1" latinLnBrk="0" hangingPunct="1">
        <a:spcBef>
          <a:spcPts val="300"/>
        </a:spcBef>
        <a:buClr>
          <a:schemeClr val="accent1"/>
        </a:buClr>
        <a:buFont typeface="Wingdings 2"/>
        <a:buChar char=""/>
        <a:defRPr kumimoji="0" sz="1800" kern="1200">
          <a:solidFill>
            <a:srgbClr val="1F497D"/>
          </a:solidFill>
          <a:latin typeface="Arial" pitchFamily="34" charset="0"/>
          <a:ea typeface="+mn-ea"/>
          <a:cs typeface="Arial" pitchFamily="34" charset="0"/>
        </a:defRPr>
      </a:lvl4pPr>
      <a:lvl5pPr marL="1389854" indent="-182876" algn="l" rtl="0" eaLnBrk="1" latinLnBrk="0" hangingPunct="1">
        <a:spcBef>
          <a:spcPts val="300"/>
        </a:spcBef>
        <a:buClr>
          <a:schemeClr val="accent3"/>
        </a:buClr>
        <a:buFont typeface="Georgia"/>
        <a:buChar char="▫"/>
        <a:defRPr kumimoji="0" sz="1800" kern="1200">
          <a:solidFill>
            <a:srgbClr val="1F497D"/>
          </a:solidFill>
          <a:latin typeface="Arial" pitchFamily="34" charset="0"/>
          <a:ea typeface="+mn-ea"/>
          <a:cs typeface="Arial" pitchFamily="34" charset="0"/>
        </a:defRPr>
      </a:lvl5pPr>
      <a:lvl6pPr marL="1609304" indent="-182876"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54" indent="-182876"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17" indent="-182876"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24" indent="-182876"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8"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2"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3" descr="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4" descr="Enabling Promising Mind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309688"/>
            <a:ext cx="6381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5" descr="SEGi University &amp; colleges_V2-01.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8913" y="104775"/>
            <a:ext cx="23622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9875" y="5984875"/>
            <a:ext cx="24622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Subtitle 2"/>
          <p:cNvSpPr>
            <a:spLocks noGrp="1"/>
          </p:cNvSpPr>
          <p:nvPr>
            <p:ph type="subTitle" idx="1"/>
          </p:nvPr>
        </p:nvSpPr>
        <p:spPr>
          <a:xfrm>
            <a:off x="1483473" y="2737424"/>
            <a:ext cx="6400800" cy="1752600"/>
          </a:xfrm>
        </p:spPr>
        <p:txBody>
          <a:bodyPr/>
          <a:lstStyle/>
          <a:p>
            <a:r>
              <a:rPr lang="en-US" dirty="0">
                <a:solidFill>
                  <a:schemeClr val="bg1"/>
                </a:solidFill>
              </a:rPr>
              <a:t>FIN2224 Financial Accounting 2</a:t>
            </a:r>
            <a:endParaRPr lang="en-US" dirty="0">
              <a:solidFill>
                <a:schemeClr val="bg1"/>
              </a:solidFill>
            </a:endParaRPr>
          </a:p>
        </p:txBody>
      </p:sp>
      <p:sp>
        <p:nvSpPr>
          <p:cNvPr id="9" name="Text Box 287"/>
          <p:cNvSpPr txBox="1">
            <a:spLocks noChangeArrowheads="1"/>
          </p:cNvSpPr>
          <p:nvPr/>
        </p:nvSpPr>
        <p:spPr bwMode="auto">
          <a:xfrm>
            <a:off x="562270" y="1259085"/>
            <a:ext cx="8544719" cy="1200329"/>
          </a:xfrm>
          <a:prstGeom prst="rect">
            <a:avLst/>
          </a:prstGeom>
          <a:noFill/>
          <a:ln w="9525" algn="ctr">
            <a:noFill/>
            <a:miter lim="800000"/>
            <a:headEnd/>
            <a:tailEnd/>
          </a:ln>
        </p:spPr>
        <p:txBody>
          <a:bodyPr wrap="square">
            <a:spAutoFit/>
          </a:bodyPr>
          <a:lstStyle/>
          <a:p>
            <a:pPr algn="ctr">
              <a:spcBef>
                <a:spcPct val="50000"/>
              </a:spcBef>
              <a:buFontTx/>
              <a:buNone/>
            </a:pPr>
            <a:r>
              <a:rPr lang="en-US" sz="3600" b="1" dirty="0">
                <a:solidFill>
                  <a:schemeClr val="bg1"/>
                </a:solidFill>
                <a:effectLst>
                  <a:outerShdw blurRad="38100" dist="38100" dir="2700000" algn="tl">
                    <a:srgbClr val="000000">
                      <a:alpha val="43137"/>
                    </a:srgbClr>
                  </a:outerShdw>
                </a:effectLst>
              </a:rPr>
              <a:t>Bachelor of Accounting &amp; Finance (Hons)</a:t>
            </a:r>
            <a:endParaRPr lang="en-US" sz="3600" b="1" dirty="0">
              <a:solidFill>
                <a:schemeClr val="bg1"/>
              </a:solidFill>
              <a:effectLst>
                <a:outerShdw blurRad="38100" dist="38100" dir="2700000" algn="tl">
                  <a:srgbClr val="000000">
                    <a:alpha val="43137"/>
                  </a:srgbClr>
                </a:outerShdw>
              </a:effectLst>
            </a:endParaRPr>
          </a:p>
        </p:txBody>
      </p:sp>
      <p:sp>
        <p:nvSpPr>
          <p:cNvPr id="15368" name="Rectangle 2"/>
          <p:cNvSpPr>
            <a:spLocks noGrp="1" noChangeArrowheads="1"/>
          </p:cNvSpPr>
          <p:nvPr>
            <p:ph type="ctrTitle"/>
          </p:nvPr>
        </p:nvSpPr>
        <p:spPr>
          <a:xfrm>
            <a:off x="788193" y="3470652"/>
            <a:ext cx="7567613" cy="2800767"/>
          </a:xfrm>
        </p:spPr>
        <p:txBody>
          <a:bodyPr>
            <a:spAutoFit/>
          </a:bodyPr>
          <a:lstStyle/>
          <a:p>
            <a:pPr algn="ctr" defTabSz="914378" eaLnBrk="0" hangingPunct="0"/>
            <a:r>
              <a:rPr lang="en-US" dirty="0">
                <a:solidFill>
                  <a:schemeClr val="bg1"/>
                </a:solidFill>
                <a:latin typeface="Calibri" panose="020F0502020204030204" pitchFamily="34" charset="0"/>
                <a:cs typeface="Calibri" panose="020F0502020204030204" pitchFamily="34" charset="0"/>
              </a:rPr>
              <a:t>IAS 8 Accounting Policies, Changes in Accounting Estimates and </a:t>
            </a:r>
            <a:r>
              <a:rPr lang="en-US" dirty="0" smtClean="0">
                <a:solidFill>
                  <a:schemeClr val="bg1"/>
                </a:solidFill>
                <a:latin typeface="Calibri" panose="020F0502020204030204" pitchFamily="34" charset="0"/>
                <a:cs typeface="Calibri" panose="020F0502020204030204" pitchFamily="34" charset="0"/>
              </a:rPr>
              <a:t>Errors</a:t>
            </a:r>
            <a:br>
              <a:rPr lang="en-US" dirty="0" smtClean="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IAS 10 Events After the Reporting Period </a:t>
            </a:r>
            <a:r>
              <a:rPr lang="en-US" dirty="0" smtClean="0">
                <a:solidFill>
                  <a:schemeClr val="bg1"/>
                </a:solidFill>
                <a:latin typeface="Calibri" panose="020F0502020204030204" pitchFamily="34" charset="0"/>
                <a:cs typeface="Calibri" panose="020F0502020204030204" pitchFamily="34" charset="0"/>
              </a:rPr>
              <a:t/>
            </a:r>
            <a:br>
              <a:rPr lang="en-US" dirty="0" smtClean="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IAS 37 Provisions, Contingent Liabilities and Contingent Assets</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altLang="en-US" sz="3600" dirty="0">
              <a:solidFill>
                <a:schemeClr val="bg1"/>
              </a:solidFill>
            </a:endParaRPr>
          </a:p>
        </p:txBody>
      </p:sp>
      <p:sp>
        <p:nvSpPr>
          <p:cNvPr id="10" name="Slide Number Placeholder 9"/>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31" indent="-285743">
              <a:defRPr>
                <a:solidFill>
                  <a:schemeClr val="tx1"/>
                </a:solidFill>
                <a:latin typeface="Calibri" panose="020F0502020204030204" pitchFamily="34" charset="0"/>
                <a:cs typeface="Arial" panose="020B0604020202020204" pitchFamily="34" charset="0"/>
              </a:defRPr>
            </a:lvl2pPr>
            <a:lvl3pPr marL="1142972" indent="-228594">
              <a:defRPr>
                <a:solidFill>
                  <a:schemeClr val="tx1"/>
                </a:solidFill>
                <a:latin typeface="Calibri" panose="020F0502020204030204" pitchFamily="34" charset="0"/>
                <a:cs typeface="Arial" panose="020B0604020202020204" pitchFamily="34" charset="0"/>
              </a:defRPr>
            </a:lvl3pPr>
            <a:lvl4pPr marL="1600160" indent="-228594">
              <a:defRPr>
                <a:solidFill>
                  <a:schemeClr val="tx1"/>
                </a:solidFill>
                <a:latin typeface="Calibri" panose="020F0502020204030204" pitchFamily="34" charset="0"/>
                <a:cs typeface="Arial" panose="020B0604020202020204" pitchFamily="34" charset="0"/>
              </a:defRPr>
            </a:lvl4pPr>
            <a:lvl5pPr marL="2057348" indent="-228594">
              <a:defRPr>
                <a:solidFill>
                  <a:schemeClr val="tx1"/>
                </a:solidFill>
                <a:latin typeface="Calibri" panose="020F0502020204030204" pitchFamily="34" charset="0"/>
                <a:cs typeface="Arial" panose="020B0604020202020204" pitchFamily="34" charset="0"/>
              </a:defRPr>
            </a:lvl5pPr>
            <a:lvl6pPr marL="2514537"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726"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8915"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103" indent="-228594" defTabSz="457189"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0E5284-3679-42D2-84EF-F180FA1474EC}" type="slidenum">
              <a:rPr lang="en-US" altLang="en-US">
                <a:solidFill>
                  <a:srgbClr val="898989"/>
                </a:solidFill>
              </a:rPr>
              <a:pPr/>
              <a:t>1</a:t>
            </a:fld>
            <a:endParaRPr lang="en-US" altLang="en-US" dirty="0">
              <a:solidFill>
                <a:srgbClr val="898989"/>
              </a:solidFill>
            </a:endParaRPr>
          </a:p>
        </p:txBody>
      </p:sp>
    </p:spTree>
    <p:extLst>
      <p:ext uri="{BB962C8B-B14F-4D97-AF65-F5344CB8AC3E}">
        <p14:creationId xmlns:p14="http://schemas.microsoft.com/office/powerpoint/2010/main" val="2251116028"/>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CHANGE IN ACCOUNTING ESTIMATE</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057506"/>
            <a:ext cx="8382000" cy="4955132"/>
          </a:xfrm>
        </p:spPr>
        <p:txBody>
          <a:bodyPr>
            <a:noAutofit/>
          </a:bodyPr>
          <a:lstStyle/>
          <a:p>
            <a:pPr marL="109726" indent="0">
              <a:buNone/>
            </a:pPr>
            <a:r>
              <a:rPr lang="en-US" sz="1600" dirty="0" smtClean="0">
                <a:latin typeface="Calibri" panose="020F0502020204030204" pitchFamily="34" charset="0"/>
                <a:cs typeface="Calibri" panose="020F0502020204030204" pitchFamily="34" charset="0"/>
              </a:rPr>
              <a:t>Changes </a:t>
            </a:r>
            <a:r>
              <a:rPr lang="en-US" sz="1600" dirty="0">
                <a:latin typeface="Calibri" panose="020F0502020204030204" pitchFamily="34" charset="0"/>
                <a:cs typeface="Calibri" panose="020F0502020204030204" pitchFamily="34" charset="0"/>
              </a:rPr>
              <a:t>in accounting estimate are not applied retrospectively</a:t>
            </a:r>
            <a:r>
              <a:rPr lang="en-US" sz="1600" dirty="0" smtClean="0">
                <a:latin typeface="Calibri" panose="020F0502020204030204" pitchFamily="34" charset="0"/>
                <a:cs typeface="Calibri" panose="020F0502020204030204" pitchFamily="34" charset="0"/>
              </a:rPr>
              <a:t>. Estimates </a:t>
            </a:r>
            <a:r>
              <a:rPr lang="en-US" sz="1600" dirty="0">
                <a:latin typeface="Calibri" panose="020F0502020204030204" pitchFamily="34" charset="0"/>
                <a:cs typeface="Calibri" panose="020F0502020204030204" pitchFamily="34" charset="0"/>
              </a:rPr>
              <a:t>arise in relation to business activities because of the uncertainties inherent within them</a:t>
            </a:r>
            <a:r>
              <a:rPr lang="en-US" sz="1600" dirty="0" smtClean="0">
                <a:latin typeface="Calibri" panose="020F0502020204030204" pitchFamily="34" charset="0"/>
                <a:cs typeface="Calibri" panose="020F0502020204030204" pitchFamily="34" charset="0"/>
              </a:rPr>
              <a:t>. </a:t>
            </a:r>
          </a:p>
          <a:p>
            <a:pPr marL="109726" indent="0">
              <a:buNone/>
            </a:pPr>
            <a:endParaRPr lang="en-US" sz="1600" dirty="0">
              <a:latin typeface="Calibri" panose="020F0502020204030204" pitchFamily="34" charset="0"/>
              <a:cs typeface="Calibri" panose="020F0502020204030204" pitchFamily="34" charset="0"/>
            </a:endParaRPr>
          </a:p>
          <a:p>
            <a:pPr marL="109726" indent="0">
              <a:buNone/>
            </a:pPr>
            <a:r>
              <a:rPr lang="en-US" sz="1600" dirty="0" smtClean="0">
                <a:latin typeface="Calibri" panose="020F0502020204030204" pitchFamily="34" charset="0"/>
                <a:cs typeface="Calibri" panose="020F0502020204030204" pitchFamily="34" charset="0"/>
              </a:rPr>
              <a:t>Judgments </a:t>
            </a:r>
            <a:r>
              <a:rPr lang="en-US" sz="1600" dirty="0">
                <a:latin typeface="Calibri" panose="020F0502020204030204" pitchFamily="34" charset="0"/>
                <a:cs typeface="Calibri" panose="020F0502020204030204" pitchFamily="34" charset="0"/>
              </a:rPr>
              <a:t>are made based on the most up to date information and the use of such estimates is </a:t>
            </a:r>
            <a:r>
              <a:rPr lang="en-US" sz="1600" dirty="0" smtClean="0">
                <a:latin typeface="Calibri" panose="020F0502020204030204" pitchFamily="34" charset="0"/>
                <a:cs typeface="Calibri" panose="020F0502020204030204" pitchFamily="34" charset="0"/>
              </a:rPr>
              <a:t>a necessary </a:t>
            </a:r>
            <a:r>
              <a:rPr lang="en-US" sz="1600" dirty="0">
                <a:latin typeface="Calibri" panose="020F0502020204030204" pitchFamily="34" charset="0"/>
                <a:cs typeface="Calibri" panose="020F0502020204030204" pitchFamily="34" charset="0"/>
              </a:rPr>
              <a:t>part of the preparation of financial statements. It does not undermine their reliability. </a:t>
            </a:r>
            <a:r>
              <a:rPr lang="en-US" sz="1600" dirty="0" smtClean="0">
                <a:latin typeface="Calibri" panose="020F0502020204030204" pitchFamily="34" charset="0"/>
                <a:cs typeface="Calibri" panose="020F0502020204030204" pitchFamily="34" charset="0"/>
              </a:rPr>
              <a:t>Here are </a:t>
            </a:r>
            <a:r>
              <a:rPr lang="en-US" sz="1600" dirty="0">
                <a:latin typeface="Calibri" panose="020F0502020204030204" pitchFamily="34" charset="0"/>
                <a:cs typeface="Calibri" panose="020F0502020204030204" pitchFamily="34" charset="0"/>
              </a:rPr>
              <a:t>some examples of accounting estimates:</a:t>
            </a:r>
          </a:p>
          <a:p>
            <a:pPr marL="109726" indent="0">
              <a:buNone/>
            </a:pPr>
            <a:r>
              <a:rPr lang="en-US" sz="1600" dirty="0">
                <a:latin typeface="Calibri" panose="020F0502020204030204" pitchFamily="34" charset="0"/>
                <a:cs typeface="Calibri" panose="020F0502020204030204" pitchFamily="34" charset="0"/>
              </a:rPr>
              <a:t>(a) A necessary irrecoverable debt allowance</a:t>
            </a:r>
          </a:p>
          <a:p>
            <a:pPr marL="109726" indent="0">
              <a:buNone/>
            </a:pPr>
            <a:r>
              <a:rPr lang="en-US" sz="1600" dirty="0">
                <a:latin typeface="Calibri" panose="020F0502020204030204" pitchFamily="34" charset="0"/>
                <a:cs typeface="Calibri" panose="020F0502020204030204" pitchFamily="34" charset="0"/>
              </a:rPr>
              <a:t>(b) Useful lives of depreciable assets</a:t>
            </a:r>
          </a:p>
          <a:p>
            <a:pPr marL="109726" indent="0">
              <a:buNone/>
            </a:pPr>
            <a:r>
              <a:rPr lang="en-US" sz="1600" dirty="0">
                <a:latin typeface="Calibri" panose="020F0502020204030204" pitchFamily="34" charset="0"/>
                <a:cs typeface="Calibri" panose="020F0502020204030204" pitchFamily="34" charset="0"/>
              </a:rPr>
              <a:t>(c) Provision for obsolescence of inventory</a:t>
            </a:r>
          </a:p>
          <a:p>
            <a:pPr marL="109726" indent="0">
              <a:buNone/>
            </a:pPr>
            <a:r>
              <a:rPr lang="en-US" sz="1600" dirty="0">
                <a:latin typeface="Calibri" panose="020F0502020204030204" pitchFamily="34" charset="0"/>
                <a:cs typeface="Calibri" panose="020F0502020204030204" pitchFamily="34" charset="0"/>
              </a:rPr>
              <a:t>The rule here is that the effect of a change in an accounting estimate should be accounted </a:t>
            </a:r>
            <a:r>
              <a:rPr lang="en-US" sz="1600" dirty="0" smtClean="0">
                <a:latin typeface="Calibri" panose="020F0502020204030204" pitchFamily="34" charset="0"/>
                <a:cs typeface="Calibri" panose="020F0502020204030204" pitchFamily="34" charset="0"/>
              </a:rPr>
              <a:t>for prospectively </a:t>
            </a:r>
            <a:r>
              <a:rPr lang="en-US" sz="1600" dirty="0">
                <a:latin typeface="Calibri" panose="020F0502020204030204" pitchFamily="34" charset="0"/>
                <a:cs typeface="Calibri" panose="020F0502020204030204" pitchFamily="34" charset="0"/>
              </a:rPr>
              <a:t>i.e. it should be included in net profit or loss in either:</a:t>
            </a:r>
          </a:p>
          <a:p>
            <a:pPr marL="109726" indent="0">
              <a:buNone/>
            </a:pPr>
            <a:r>
              <a:rPr lang="en-US" sz="1600" dirty="0">
                <a:latin typeface="Calibri" panose="020F0502020204030204" pitchFamily="34" charset="0"/>
                <a:cs typeface="Calibri" panose="020F0502020204030204" pitchFamily="34" charset="0"/>
              </a:rPr>
              <a:t>(a) the period of the change, if the change affects that period only; or</a:t>
            </a:r>
          </a:p>
          <a:p>
            <a:pPr marL="109726" indent="0">
              <a:buNone/>
            </a:pPr>
            <a:r>
              <a:rPr lang="en-US" sz="1600" dirty="0">
                <a:latin typeface="Calibri" panose="020F0502020204030204" pitchFamily="34" charset="0"/>
                <a:cs typeface="Calibri" panose="020F0502020204030204" pitchFamily="34" charset="0"/>
              </a:rPr>
              <a:t>(b) the period of the change and future periods, if the change affects both.</a:t>
            </a:r>
          </a:p>
          <a:p>
            <a:pPr marL="109726" indent="0">
              <a:buNone/>
            </a:pPr>
            <a:endParaRPr lang="en-US" sz="1600" dirty="0" smtClean="0">
              <a:latin typeface="Calibri" panose="020F0502020204030204" pitchFamily="34" charset="0"/>
              <a:cs typeface="Calibri" panose="020F0502020204030204" pitchFamily="34" charset="0"/>
            </a:endParaRPr>
          </a:p>
          <a:p>
            <a:pPr marL="109726" indent="0">
              <a:buNone/>
            </a:pPr>
            <a:r>
              <a:rPr lang="en-US" sz="1600" dirty="0" smtClean="0">
                <a:latin typeface="Calibri" panose="020F0502020204030204" pitchFamily="34" charset="0"/>
                <a:cs typeface="Calibri" panose="020F0502020204030204" pitchFamily="34" charset="0"/>
              </a:rPr>
              <a:t>An </a:t>
            </a:r>
            <a:r>
              <a:rPr lang="en-US" sz="1600" dirty="0">
                <a:latin typeface="Calibri" panose="020F0502020204030204" pitchFamily="34" charset="0"/>
                <a:cs typeface="Calibri" panose="020F0502020204030204" pitchFamily="34" charset="0"/>
              </a:rPr>
              <a:t>example of a change in accounting estimate which affects only the current period is the</a:t>
            </a:r>
          </a:p>
          <a:p>
            <a:pPr marL="109726" indent="0">
              <a:buNone/>
            </a:pPr>
            <a:r>
              <a:rPr lang="en-US" sz="1600" dirty="0">
                <a:latin typeface="Calibri" panose="020F0502020204030204" pitchFamily="34" charset="0"/>
                <a:cs typeface="Calibri" panose="020F0502020204030204" pitchFamily="34" charset="0"/>
              </a:rPr>
              <a:t>irrecoverable debt estimate. However, a revision in the life over which an asset is depreciated </a:t>
            </a:r>
            <a:r>
              <a:rPr lang="en-US" sz="1600" dirty="0" smtClean="0">
                <a:latin typeface="Calibri" panose="020F0502020204030204" pitchFamily="34" charset="0"/>
                <a:cs typeface="Calibri" panose="020F0502020204030204" pitchFamily="34" charset="0"/>
              </a:rPr>
              <a:t>would affect </a:t>
            </a:r>
            <a:r>
              <a:rPr lang="en-US" sz="1600" dirty="0">
                <a:latin typeface="Calibri" panose="020F0502020204030204" pitchFamily="34" charset="0"/>
                <a:cs typeface="Calibri" panose="020F0502020204030204" pitchFamily="34" charset="0"/>
              </a:rPr>
              <a:t>both the current and future periods, in the amount of the depreciation expense.</a:t>
            </a:r>
          </a:p>
        </p:txBody>
      </p:sp>
      <p:sp>
        <p:nvSpPr>
          <p:cNvPr id="5" name="Slide Number Placeholder 4"/>
          <p:cNvSpPr>
            <a:spLocks noGrp="1"/>
          </p:cNvSpPr>
          <p:nvPr>
            <p:ph type="sldNum" sz="quarter" idx="12"/>
          </p:nvPr>
        </p:nvSpPr>
        <p:spPr/>
        <p:txBody>
          <a:bodyPr/>
          <a:lstStyle/>
          <a:p>
            <a:fld id="{4E4A4924-7CC3-4BF6-9C5C-A8E770D15754}" type="slidenum">
              <a:rPr lang="en-US" smtClean="0"/>
              <a:t>10</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2482293613"/>
      </p:ext>
    </p:extLst>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lstStyle/>
          <a:p>
            <a:r>
              <a:rPr lang="en-US" sz="3200" dirty="0" smtClean="0">
                <a:solidFill>
                  <a:srgbClr val="0070C0"/>
                </a:solidFill>
                <a:latin typeface="Calibri" panose="020F0502020204030204" pitchFamily="34" charset="0"/>
                <a:cs typeface="Calibri" panose="020F0502020204030204" pitchFamily="34" charset="0"/>
              </a:rPr>
              <a:t>EXAMPLE</a:t>
            </a:r>
            <a:r>
              <a:rPr lang="en-US" dirty="0" smtClean="0">
                <a:solidFill>
                  <a:srgbClr val="0070C0"/>
                </a:solidFill>
              </a:rPr>
              <a:t> OF CHANGE IN ESTIMATE</a:t>
            </a:r>
            <a:endParaRPr lang="en-US" dirty="0">
              <a:solidFill>
                <a:srgbClr val="0070C0"/>
              </a:solidFill>
            </a:endParaRPr>
          </a:p>
        </p:txBody>
      </p:sp>
      <p:sp>
        <p:nvSpPr>
          <p:cNvPr id="3" name="Content Placeholder 2"/>
          <p:cNvSpPr>
            <a:spLocks noGrp="1"/>
          </p:cNvSpPr>
          <p:nvPr>
            <p:ph idx="1"/>
          </p:nvPr>
        </p:nvSpPr>
        <p:spPr>
          <a:xfrm>
            <a:off x="457200" y="1198780"/>
            <a:ext cx="8229600" cy="2763620"/>
          </a:xfrm>
        </p:spPr>
        <p:txBody>
          <a:bodyPr>
            <a:normAutofit/>
          </a:bodyPr>
          <a:lstStyle/>
          <a:p>
            <a:pPr marL="109726" indent="0">
              <a:buNone/>
            </a:pPr>
            <a:r>
              <a:rPr lang="en-US" dirty="0"/>
              <a:t>On 1 January 20X3, an asset was purchased by </a:t>
            </a:r>
            <a:r>
              <a:rPr lang="en-US" dirty="0" smtClean="0"/>
              <a:t>ABC Manufacturing </a:t>
            </a:r>
            <a:r>
              <a:rPr lang="en-US" dirty="0"/>
              <a:t>for $100 000. It had an estimated</a:t>
            </a:r>
          </a:p>
          <a:p>
            <a:pPr marL="109726" indent="0">
              <a:buNone/>
            </a:pPr>
            <a:r>
              <a:rPr lang="en-US" dirty="0"/>
              <a:t>useful economic life of 10 years, and was depreciated on the straight line basis. On 31 December 20X7</a:t>
            </a:r>
          </a:p>
          <a:p>
            <a:pPr marL="109726" indent="0">
              <a:buNone/>
            </a:pPr>
            <a:r>
              <a:rPr lang="en-US" dirty="0"/>
              <a:t>a review of non-current assets indicated that the asset would continue to be useable </a:t>
            </a:r>
            <a:r>
              <a:rPr lang="en-US" dirty="0" smtClean="0"/>
              <a:t>until 31 </a:t>
            </a:r>
            <a:r>
              <a:rPr lang="en-US" dirty="0"/>
              <a:t>December 20X9</a:t>
            </a:r>
            <a:r>
              <a:rPr lang="en-US" dirty="0" smtClean="0"/>
              <a:t>.</a:t>
            </a:r>
          </a:p>
          <a:p>
            <a:pPr marL="109726" indent="0">
              <a:buNone/>
            </a:pPr>
            <a:endParaRPr lang="en-US" dirty="0"/>
          </a:p>
          <a:p>
            <a:pPr marL="109726" indent="0">
              <a:buNone/>
            </a:pP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11</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
        <p:nvSpPr>
          <p:cNvPr id="4" name="Rectangle 3"/>
          <p:cNvSpPr/>
          <p:nvPr/>
        </p:nvSpPr>
        <p:spPr>
          <a:xfrm>
            <a:off x="457200" y="3962400"/>
            <a:ext cx="7920789" cy="15327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9726" indent="0">
              <a:buNone/>
            </a:pPr>
            <a:r>
              <a:rPr lang="en-US" sz="1800" dirty="0"/>
              <a:t>The change in accounting estimate affects the accounts for 20X7 and subsequent years. </a:t>
            </a:r>
            <a:r>
              <a:rPr lang="en-US" sz="1800" dirty="0" smtClean="0"/>
              <a:t>At 31/12/X7 </a:t>
            </a:r>
            <a:r>
              <a:rPr lang="en-US" sz="1800" dirty="0"/>
              <a:t>the NBV of the asset is $60 000 (assuming that 20X7 depreciation has not yet </a:t>
            </a:r>
            <a:r>
              <a:rPr lang="en-US" sz="1800" dirty="0" smtClean="0"/>
              <a:t>been charged</a:t>
            </a:r>
            <a:r>
              <a:rPr lang="en-US" sz="1800" dirty="0"/>
              <a:t>). This should be spread over the revised remaining useful life, i.e. 3 years. Depreciation </a:t>
            </a:r>
            <a:r>
              <a:rPr lang="en-US" sz="1800" dirty="0" smtClean="0"/>
              <a:t>on the </a:t>
            </a:r>
            <a:r>
              <a:rPr lang="en-US" sz="1800" dirty="0"/>
              <a:t>asset for 20X7, 20X8 and 20X9 will be $20 000 per annum.</a:t>
            </a:r>
          </a:p>
        </p:txBody>
      </p:sp>
    </p:spTree>
    <p:extLst>
      <p:ext uri="{BB962C8B-B14F-4D97-AF65-F5344CB8AC3E}">
        <p14:creationId xmlns:p14="http://schemas.microsoft.com/office/powerpoint/2010/main" val="3986970534"/>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a:solidFill>
                  <a:srgbClr val="0070C0"/>
                </a:solidFill>
                <a:latin typeface="Calibri" panose="020F0502020204030204" pitchFamily="34" charset="0"/>
                <a:cs typeface="Calibri" panose="020F0502020204030204" pitchFamily="34" charset="0"/>
              </a:rPr>
              <a:t>IAS 10 Events After the Reporting Period </a:t>
            </a:r>
          </a:p>
        </p:txBody>
      </p:sp>
      <p:sp>
        <p:nvSpPr>
          <p:cNvPr id="3" name="Content Placeholder 2"/>
          <p:cNvSpPr>
            <a:spLocks noGrp="1"/>
          </p:cNvSpPr>
          <p:nvPr>
            <p:ph idx="1"/>
          </p:nvPr>
        </p:nvSpPr>
        <p:spPr>
          <a:xfrm>
            <a:off x="457200" y="1198780"/>
            <a:ext cx="8229600" cy="4325112"/>
          </a:xfrm>
        </p:spPr>
        <p:txBody>
          <a:bodyPr>
            <a:normAutofit fontScale="92500" lnSpcReduction="20000"/>
          </a:bodyPr>
          <a:lstStyle/>
          <a:p>
            <a:pPr marL="109726" indent="0">
              <a:buNone/>
            </a:pPr>
            <a:r>
              <a:rPr lang="en-US" b="1" u="sng" dirty="0" smtClean="0"/>
              <a:t>Event </a:t>
            </a:r>
            <a:r>
              <a:rPr lang="en-US" b="1" u="sng" dirty="0"/>
              <a:t>after the reporting period</a:t>
            </a:r>
            <a:r>
              <a:rPr lang="en-US" dirty="0"/>
              <a:t>: An event, which could be favourable or unfavourable, that occurs between the end of the reporting period and the date that the financial statements are authorised for issue. </a:t>
            </a:r>
          </a:p>
          <a:p>
            <a:pPr marL="109726" indent="0">
              <a:buNone/>
            </a:pPr>
            <a:endParaRPr lang="en-US" dirty="0"/>
          </a:p>
          <a:p>
            <a:pPr marL="109726" indent="0">
              <a:buNone/>
            </a:pPr>
            <a:r>
              <a:rPr lang="en-US" b="1" u="sng" dirty="0"/>
              <a:t>Adjusting event</a:t>
            </a:r>
            <a:r>
              <a:rPr lang="en-US" dirty="0"/>
              <a:t>: An event after the reporting period that provides further evidence of conditions that existed at the end of the reporting period, including an event that indicates that the going concern assumption in relation to the whole or part of the enterprise is not appropriate. </a:t>
            </a:r>
          </a:p>
          <a:p>
            <a:pPr marL="109726" indent="0">
              <a:buNone/>
            </a:pPr>
            <a:endParaRPr lang="en-US" dirty="0"/>
          </a:p>
          <a:p>
            <a:pPr marL="109726" indent="0">
              <a:buNone/>
            </a:pPr>
            <a:r>
              <a:rPr lang="en-US" b="1" u="sng" dirty="0"/>
              <a:t>Non-adjusting event</a:t>
            </a:r>
            <a:r>
              <a:rPr lang="en-US" dirty="0"/>
              <a:t>: An event after the reporting period that is indicative of a condition that arose after the end of the reporting period</a:t>
            </a:r>
            <a:r>
              <a:rPr lang="en-US" dirty="0" smtClean="0"/>
              <a:t>.</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12</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2982314521"/>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ACCOUNTING FOR IAS 10</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325112"/>
          </a:xfrm>
        </p:spPr>
        <p:txBody>
          <a:bodyPr>
            <a:normAutofit fontScale="92500" lnSpcReduction="10000"/>
          </a:bodyPr>
          <a:lstStyle/>
          <a:p>
            <a:pPr marL="109726" indent="0">
              <a:buNone/>
            </a:pPr>
            <a:r>
              <a:rPr lang="en-US" dirty="0" smtClean="0"/>
              <a:t>Adjust </a:t>
            </a:r>
            <a:r>
              <a:rPr lang="en-US" dirty="0"/>
              <a:t>financial statements for adjusting events - events after the balance sheet date that provide further evidence of conditions that existed at the end of the reporting period, including events that indicate that the going concern assumption in relation to the whole or part of the enterprise is not appropriate. </a:t>
            </a:r>
            <a:endParaRPr lang="en-US" dirty="0" smtClean="0"/>
          </a:p>
          <a:p>
            <a:pPr marL="109726" indent="0">
              <a:buNone/>
            </a:pPr>
            <a:endParaRPr lang="en-US" dirty="0"/>
          </a:p>
          <a:p>
            <a:pPr marL="109726" indent="0">
              <a:buNone/>
            </a:pPr>
            <a:r>
              <a:rPr lang="en-US" dirty="0" smtClean="0"/>
              <a:t>Do </a:t>
            </a:r>
            <a:r>
              <a:rPr lang="en-US" dirty="0"/>
              <a:t>not adjust for non-adjusting events - events or conditions that arose after the end of the reporting period. </a:t>
            </a:r>
          </a:p>
          <a:p>
            <a:pPr marL="109726" indent="0">
              <a:buNone/>
            </a:pPr>
            <a:endParaRPr lang="en-US" dirty="0" smtClean="0"/>
          </a:p>
          <a:p>
            <a:pPr marL="109726" indent="0">
              <a:buNone/>
            </a:pPr>
            <a:r>
              <a:rPr lang="en-US" dirty="0" smtClean="0"/>
              <a:t>If </a:t>
            </a:r>
            <a:r>
              <a:rPr lang="en-US" dirty="0"/>
              <a:t>an entity declares dividends after the reporting period, the entity shall not recognise those dividends as a liability at the end of the reporting period. That is a non-adjusting event</a:t>
            </a:r>
            <a:r>
              <a:rPr lang="en-US" dirty="0" smtClean="0"/>
              <a:t>.</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13</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1015984536"/>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GOING CONCERN </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325112"/>
          </a:xfrm>
        </p:spPr>
        <p:txBody>
          <a:bodyPr>
            <a:normAutofit/>
          </a:bodyPr>
          <a:lstStyle/>
          <a:p>
            <a:pPr marL="109726" indent="0" fontAlgn="base">
              <a:buNone/>
            </a:pPr>
            <a:r>
              <a:rPr lang="en-US" b="1" dirty="0"/>
              <a:t>Going concern issues arising after end of the reporting </a:t>
            </a:r>
            <a:r>
              <a:rPr lang="en-US" b="1" dirty="0" smtClean="0"/>
              <a:t>period</a:t>
            </a:r>
          </a:p>
          <a:p>
            <a:pPr marL="109726" indent="0" fontAlgn="base">
              <a:buNone/>
            </a:pPr>
            <a:endParaRPr lang="en-US" b="1" dirty="0"/>
          </a:p>
          <a:p>
            <a:pPr marL="109726" indent="0" fontAlgn="base">
              <a:buNone/>
            </a:pPr>
            <a:r>
              <a:rPr lang="en-US" dirty="0"/>
              <a:t>An entity shall not prepare its financial statements on a going concern basis if management determines after the end of the reporting period either that it intends to liquidate the entity or to cease trading, or that it has no realistic alternative but to do so.</a:t>
            </a:r>
          </a:p>
          <a:p>
            <a:pPr marL="109726" indent="0">
              <a:buNone/>
            </a:pP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14</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3690670880"/>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Autofit/>
          </a:bodyPr>
          <a:lstStyle/>
          <a:p>
            <a:r>
              <a:rPr lang="en-US" sz="3200" dirty="0">
                <a:solidFill>
                  <a:srgbClr val="0070C0"/>
                </a:solidFill>
                <a:latin typeface="Calibri" panose="020F0502020204030204" pitchFamily="34" charset="0"/>
                <a:cs typeface="Calibri" panose="020F0502020204030204" pitchFamily="34" charset="0"/>
              </a:rPr>
              <a:t>IAS 37 Provisions, Contingent Liabilities and Contingent Assets</a:t>
            </a:r>
          </a:p>
        </p:txBody>
      </p:sp>
      <p:sp>
        <p:nvSpPr>
          <p:cNvPr id="3" name="Content Placeholder 2"/>
          <p:cNvSpPr>
            <a:spLocks noGrp="1"/>
          </p:cNvSpPr>
          <p:nvPr>
            <p:ph idx="1"/>
          </p:nvPr>
        </p:nvSpPr>
        <p:spPr>
          <a:xfrm>
            <a:off x="457200" y="1198780"/>
            <a:ext cx="8229600" cy="4325112"/>
          </a:xfrm>
        </p:spPr>
        <p:txBody>
          <a:bodyPr>
            <a:normAutofit fontScale="85000" lnSpcReduction="10000"/>
          </a:bodyPr>
          <a:lstStyle/>
          <a:p>
            <a:pPr marL="109726" indent="0">
              <a:buNone/>
            </a:pPr>
            <a:endParaRPr lang="en-US" dirty="0" smtClean="0"/>
          </a:p>
          <a:p>
            <a:pPr marL="109726" indent="0">
              <a:buNone/>
            </a:pPr>
            <a:r>
              <a:rPr lang="en-US" b="1" u="sng" dirty="0" smtClean="0"/>
              <a:t>Provision</a:t>
            </a:r>
            <a:r>
              <a:rPr lang="en-US" dirty="0"/>
              <a:t>: a liability of uncertain timing or amount.</a:t>
            </a:r>
          </a:p>
          <a:p>
            <a:pPr marL="109726" indent="0">
              <a:buNone/>
            </a:pPr>
            <a:endParaRPr lang="en-US" dirty="0"/>
          </a:p>
          <a:p>
            <a:pPr marL="109726" indent="0">
              <a:buNone/>
            </a:pPr>
            <a:r>
              <a:rPr lang="en-US" b="1" u="sng" dirty="0"/>
              <a:t>Liability</a:t>
            </a:r>
            <a:r>
              <a:rPr lang="en-US" dirty="0" smtClean="0"/>
              <a:t>: present </a:t>
            </a:r>
            <a:r>
              <a:rPr lang="en-US" dirty="0"/>
              <a:t>obligation as a result of past events settlement is expected to result in an outflow of resources (payment</a:t>
            </a:r>
            <a:r>
              <a:rPr lang="en-US" dirty="0" smtClean="0"/>
              <a:t>)</a:t>
            </a:r>
          </a:p>
          <a:p>
            <a:pPr marL="109726" indent="0">
              <a:buNone/>
            </a:pPr>
            <a:endParaRPr lang="en-US" dirty="0"/>
          </a:p>
          <a:p>
            <a:pPr marL="109726" indent="0">
              <a:buNone/>
            </a:pPr>
            <a:r>
              <a:rPr lang="en-US" b="1" u="sng" dirty="0"/>
              <a:t>Contingent liability</a:t>
            </a:r>
            <a:r>
              <a:rPr lang="en-US" dirty="0" smtClean="0"/>
              <a:t>: a </a:t>
            </a:r>
            <a:r>
              <a:rPr lang="en-US" b="1" i="1" dirty="0"/>
              <a:t>possible</a:t>
            </a:r>
            <a:r>
              <a:rPr lang="en-US" dirty="0"/>
              <a:t> obligation depending on whether some uncertain future event occurs, or a present obligation but payment is not probable or the amount cannot be measured reliably</a:t>
            </a:r>
          </a:p>
          <a:p>
            <a:pPr marL="109726" indent="0">
              <a:buNone/>
            </a:pPr>
            <a:endParaRPr lang="en-US" dirty="0" smtClean="0"/>
          </a:p>
          <a:p>
            <a:pPr marL="109726" indent="0">
              <a:buNone/>
            </a:pPr>
            <a:r>
              <a:rPr lang="en-US" b="1" u="sng" dirty="0"/>
              <a:t>C</a:t>
            </a:r>
            <a:r>
              <a:rPr lang="en-US" b="1" u="sng" dirty="0" smtClean="0"/>
              <a:t>ontingent </a:t>
            </a:r>
            <a:r>
              <a:rPr lang="en-US" b="1" u="sng" dirty="0"/>
              <a:t>asset</a:t>
            </a:r>
            <a:r>
              <a:rPr lang="en-US" dirty="0" smtClean="0"/>
              <a:t>: a </a:t>
            </a:r>
            <a:r>
              <a:rPr lang="en-US" b="1" i="1" dirty="0"/>
              <a:t>possible</a:t>
            </a:r>
            <a:r>
              <a:rPr lang="en-US" dirty="0"/>
              <a:t> asset that arises from past events, and whose existence will be confirmed only by the occurrence or non-occurrence of one or more uncertain future events not wholly within the control of the entity.</a:t>
            </a:r>
          </a:p>
        </p:txBody>
      </p:sp>
      <p:sp>
        <p:nvSpPr>
          <p:cNvPr id="5" name="Slide Number Placeholder 4"/>
          <p:cNvSpPr>
            <a:spLocks noGrp="1"/>
          </p:cNvSpPr>
          <p:nvPr>
            <p:ph type="sldNum" sz="quarter" idx="12"/>
          </p:nvPr>
        </p:nvSpPr>
        <p:spPr/>
        <p:txBody>
          <a:bodyPr/>
          <a:lstStyle/>
          <a:p>
            <a:fld id="{4E4A4924-7CC3-4BF6-9C5C-A8E770D15754}" type="slidenum">
              <a:rPr lang="en-US" smtClean="0"/>
              <a:t>15</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421672865"/>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PROVISION</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325112"/>
          </a:xfrm>
        </p:spPr>
        <p:txBody>
          <a:bodyPr>
            <a:normAutofit fontScale="85000" lnSpcReduction="20000"/>
          </a:bodyPr>
          <a:lstStyle/>
          <a:p>
            <a:pPr marL="109726" indent="0">
              <a:buNone/>
            </a:pPr>
            <a:r>
              <a:rPr lang="en-US" dirty="0"/>
              <a:t>An entity must recognise a provision if, and only if: </a:t>
            </a:r>
            <a:r>
              <a:rPr lang="en-US" dirty="0" smtClean="0"/>
              <a:t>a </a:t>
            </a:r>
            <a:r>
              <a:rPr lang="en-US" dirty="0"/>
              <a:t>present obligation (legal or constructive) has arisen as a result of a past event (the obligating event), payment is probable ('more likely than not'), and the amount can be estimated reliably</a:t>
            </a:r>
            <a:r>
              <a:rPr lang="en-US" dirty="0" smtClean="0"/>
              <a:t>.</a:t>
            </a:r>
          </a:p>
          <a:p>
            <a:pPr>
              <a:buFontTx/>
              <a:buChar char="-"/>
            </a:pPr>
            <a:endParaRPr lang="en-US" dirty="0"/>
          </a:p>
          <a:p>
            <a:pPr marL="109726" indent="0">
              <a:buNone/>
            </a:pPr>
            <a:r>
              <a:rPr lang="en-US" dirty="0"/>
              <a:t>An obligating event is an event that creates a legal or constructive obligation and, therefore, results in an entity having no realistic alternative but to settle the obligation. </a:t>
            </a:r>
          </a:p>
          <a:p>
            <a:pPr marL="109726" indent="0">
              <a:buNone/>
            </a:pPr>
            <a:endParaRPr lang="en-US" dirty="0"/>
          </a:p>
          <a:p>
            <a:pPr marL="109726" indent="0">
              <a:buNone/>
            </a:pPr>
            <a:r>
              <a:rPr lang="en-US" dirty="0"/>
              <a:t>A constructive obligation arises if past practice creates a valid expectation on the part of a third party, for example, a retail store that has a long-standing policy of allowing customers to return merchandise within, say, a 30-day period. </a:t>
            </a:r>
          </a:p>
          <a:p>
            <a:pPr marL="109726" indent="0">
              <a:buNone/>
            </a:pPr>
            <a:endParaRPr lang="en-US" dirty="0"/>
          </a:p>
          <a:p>
            <a:pPr marL="109726" indent="0">
              <a:buNone/>
            </a:pPr>
            <a:r>
              <a:rPr lang="en-US" dirty="0"/>
              <a:t>A possible obligation (a contingent liability) is disclosed but not accrued. However, disclosure is not required if payment is remote</a:t>
            </a:r>
          </a:p>
        </p:txBody>
      </p:sp>
      <p:sp>
        <p:nvSpPr>
          <p:cNvPr id="5" name="Slide Number Placeholder 4"/>
          <p:cNvSpPr>
            <a:spLocks noGrp="1"/>
          </p:cNvSpPr>
          <p:nvPr>
            <p:ph type="sldNum" sz="quarter" idx="12"/>
          </p:nvPr>
        </p:nvSpPr>
        <p:spPr/>
        <p:txBody>
          <a:bodyPr/>
          <a:lstStyle/>
          <a:p>
            <a:fld id="{4E4A4924-7CC3-4BF6-9C5C-A8E770D15754}" type="slidenum">
              <a:rPr lang="en-US" smtClean="0"/>
              <a:t>16</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1212754083"/>
      </p:ext>
    </p:extLst>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PROVISIONS – TO RECOGNISE?</a:t>
            </a:r>
            <a:endParaRPr lang="en-US" sz="3200" dirty="0">
              <a:solidFill>
                <a:srgbClr val="0070C0"/>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5603320"/>
              </p:ext>
            </p:extLst>
          </p:nvPr>
        </p:nvGraphicFramePr>
        <p:xfrm>
          <a:off x="401051" y="1057506"/>
          <a:ext cx="8386012" cy="5072732"/>
        </p:xfrm>
        <a:graphic>
          <a:graphicData uri="http://schemas.openxmlformats.org/drawingml/2006/table">
            <a:tbl>
              <a:tblPr firstRow="1" firstCol="1" bandRow="1">
                <a:tableStyleId>{5C22544A-7EE6-4342-B048-85BDC9FD1C3A}</a:tableStyleId>
              </a:tblPr>
              <a:tblGrid>
                <a:gridCol w="4193006">
                  <a:extLst>
                    <a:ext uri="{9D8B030D-6E8A-4147-A177-3AD203B41FA5}">
                      <a16:colId xmlns:a16="http://schemas.microsoft.com/office/drawing/2014/main" val="20000"/>
                    </a:ext>
                  </a:extLst>
                </a:gridCol>
                <a:gridCol w="4193006">
                  <a:extLst>
                    <a:ext uri="{9D8B030D-6E8A-4147-A177-3AD203B41FA5}">
                      <a16:colId xmlns:a16="http://schemas.microsoft.com/office/drawing/2014/main" val="20001"/>
                    </a:ext>
                  </a:extLst>
                </a:gridCol>
              </a:tblGrid>
              <a:tr h="336950">
                <a:tc>
                  <a:txBody>
                    <a:bodyPr/>
                    <a:lstStyle/>
                    <a:p>
                      <a:pPr marL="0" marR="0">
                        <a:lnSpc>
                          <a:spcPct val="107000"/>
                        </a:lnSpc>
                        <a:spcBef>
                          <a:spcPts val="0"/>
                        </a:spcBef>
                        <a:spcAft>
                          <a:spcPts val="0"/>
                        </a:spcAft>
                      </a:pPr>
                      <a:r>
                        <a:rPr lang="en-US" sz="1800" dirty="0">
                          <a:solidFill>
                            <a:schemeClr val="accent6"/>
                          </a:solidFill>
                          <a:effectLst/>
                          <a:latin typeface="Calibri" panose="020F0502020204030204" pitchFamily="34" charset="0"/>
                          <a:cs typeface="Calibri" panose="020F0502020204030204" pitchFamily="34" charset="0"/>
                        </a:rPr>
                        <a:t>Cir­cum­stance</a:t>
                      </a:r>
                      <a:endParaRPr lang="en-US" sz="1800" dirty="0">
                        <a:solidFill>
                          <a:schemeClr val="accent6"/>
                        </a:solidFill>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800" dirty="0">
                          <a:solidFill>
                            <a:schemeClr val="accent6"/>
                          </a:solidFill>
                          <a:effectLst/>
                          <a:latin typeface="Calibri" panose="020F0502020204030204" pitchFamily="34" charset="0"/>
                          <a:cs typeface="Calibri" panose="020F0502020204030204" pitchFamily="34" charset="0"/>
                        </a:rPr>
                        <a:t>Recognise a provision?</a:t>
                      </a:r>
                      <a:endParaRPr lang="en-US" sz="1800" dirty="0">
                        <a:solidFill>
                          <a:schemeClr val="accent6"/>
                        </a:solidFill>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0"/>
                  </a:ext>
                </a:extLst>
              </a:tr>
              <a:tr h="519127">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Re­struc­tur­ing by sale of an operation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Only when the entity is committed to a sale, i.e. there is a binding sale agreement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1"/>
                  </a:ext>
                </a:extLst>
              </a:tr>
              <a:tr h="883483">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Re­struc­tur­ing by closure or re­or­gan­i­sa­tion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Only when a detailed form plan is in place and the entity has started to implement the plan, or announced its main features to those affected. A Board decision is in­suf­fi­cient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2"/>
                  </a:ext>
                </a:extLst>
              </a:tr>
              <a:tr h="701305">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Warranty</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When an oblig­at­ing event occurs (sale of product with a warranty and probable warranty claims will be made)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3"/>
                  </a:ext>
                </a:extLst>
              </a:tr>
              <a:tr h="1247838">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Land con­t­a­m­i­na­tion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A provision is recog­nised as con­t­a­m­i­na­tion occurs for any legal oblig­a­tions of clean up, or for con­struc­tive oblig­a­tions if the company's published policy is to clean up even if there is no legal re­quire­ment to do so (past event is the con­t­a­m­i­na­tion and public ex­pec­ta­tion created by the company's policy</a:t>
                      </a:r>
                      <a:r>
                        <a:rPr lang="en-US" sz="1400" dirty="0" smtClean="0">
                          <a:effectLst/>
                          <a:latin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4"/>
                  </a:ext>
                </a:extLst>
              </a:tr>
              <a:tr h="883483">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Customer refunds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Recognise a provision if the entity's es­tab­lished policy is to give refunds (past event is the sale of the product together with the customer's ex­pec­ta­tion, at time of purchase, that a refund would be available)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17</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3958721907"/>
      </p:ext>
    </p:extLst>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endParaRPr lang="en-US" sz="3200" dirty="0">
              <a:solidFill>
                <a:srgbClr val="0070C0"/>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3541881"/>
              </p:ext>
            </p:extLst>
          </p:nvPr>
        </p:nvGraphicFramePr>
        <p:xfrm>
          <a:off x="401051" y="1057506"/>
          <a:ext cx="8386012" cy="4988275"/>
        </p:xfrm>
        <a:graphic>
          <a:graphicData uri="http://schemas.openxmlformats.org/drawingml/2006/table">
            <a:tbl>
              <a:tblPr firstRow="1" firstCol="1" bandRow="1">
                <a:tableStyleId>{5C22544A-7EE6-4342-B048-85BDC9FD1C3A}</a:tableStyleId>
              </a:tblPr>
              <a:tblGrid>
                <a:gridCol w="4193006">
                  <a:extLst>
                    <a:ext uri="{9D8B030D-6E8A-4147-A177-3AD203B41FA5}">
                      <a16:colId xmlns:a16="http://schemas.microsoft.com/office/drawing/2014/main" val="20000"/>
                    </a:ext>
                  </a:extLst>
                </a:gridCol>
                <a:gridCol w="4193006">
                  <a:extLst>
                    <a:ext uri="{9D8B030D-6E8A-4147-A177-3AD203B41FA5}">
                      <a16:colId xmlns:a16="http://schemas.microsoft.com/office/drawing/2014/main" val="20001"/>
                    </a:ext>
                  </a:extLst>
                </a:gridCol>
              </a:tblGrid>
              <a:tr h="336950">
                <a:tc>
                  <a:txBody>
                    <a:bodyPr/>
                    <a:lstStyle/>
                    <a:p>
                      <a:pPr marL="0" marR="0">
                        <a:lnSpc>
                          <a:spcPct val="107000"/>
                        </a:lnSpc>
                        <a:spcBef>
                          <a:spcPts val="0"/>
                        </a:spcBef>
                        <a:spcAft>
                          <a:spcPts val="0"/>
                        </a:spcAft>
                      </a:pPr>
                      <a:r>
                        <a:rPr lang="en-US" sz="1800" dirty="0">
                          <a:solidFill>
                            <a:schemeClr val="accent6"/>
                          </a:solidFill>
                          <a:effectLst/>
                          <a:latin typeface="Calibri" panose="020F0502020204030204" pitchFamily="34" charset="0"/>
                          <a:cs typeface="Calibri" panose="020F0502020204030204" pitchFamily="34" charset="0"/>
                        </a:rPr>
                        <a:t>Cir­cum­stance</a:t>
                      </a:r>
                      <a:endParaRPr lang="en-US" sz="1800" dirty="0">
                        <a:solidFill>
                          <a:schemeClr val="accent6"/>
                        </a:solidFill>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800" dirty="0">
                          <a:solidFill>
                            <a:schemeClr val="accent6"/>
                          </a:solidFill>
                          <a:effectLst/>
                          <a:latin typeface="Calibri" panose="020F0502020204030204" pitchFamily="34" charset="0"/>
                          <a:cs typeface="Calibri" panose="020F0502020204030204" pitchFamily="34" charset="0"/>
                        </a:rPr>
                        <a:t>Recognise a provision?</a:t>
                      </a:r>
                      <a:endParaRPr lang="en-US" sz="1800" dirty="0">
                        <a:solidFill>
                          <a:schemeClr val="accent6"/>
                        </a:solidFill>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0"/>
                  </a:ext>
                </a:extLst>
              </a:tr>
              <a:tr h="1035996">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Offshore oil rig must be removed and sea bed restored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Recognise a provision for removal costs arising from the con­struc­tion of the </a:t>
                      </a:r>
                      <a:r>
                        <a:rPr lang="en-US" sz="1400" dirty="0" smtClean="0">
                          <a:effectLst/>
                          <a:latin typeface="Calibri" panose="020F0502020204030204" pitchFamily="34" charset="0"/>
                          <a:cs typeface="Calibri" panose="020F0502020204030204" pitchFamily="34" charset="0"/>
                        </a:rPr>
                        <a:t>oil </a:t>
                      </a:r>
                      <a:r>
                        <a:rPr lang="en-US" sz="1400" dirty="0">
                          <a:effectLst/>
                          <a:latin typeface="Calibri" panose="020F0502020204030204" pitchFamily="34" charset="0"/>
                          <a:cs typeface="Calibri" panose="020F0502020204030204" pitchFamily="34" charset="0"/>
                        </a:rPr>
                        <a:t>rig as it is con­structed, and add to the cost of the asset.  Oblig­a­tions arising from the pro­duc­tion of oil are recog­nised as the pro­duc­tion occurs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1"/>
                  </a:ext>
                </a:extLst>
              </a:tr>
              <a:tr h="519127">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Abandoned leasehold, four years to run, no re-let­ting possible</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A provision is recog­nised for the un­avoid­able lease payments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2"/>
                  </a:ext>
                </a:extLst>
              </a:tr>
              <a:tr h="701305">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CPA firm must staff training for recent changes in tax law</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No provision is recog­nised (there is no oblig­a­tion to provide the training, recognise a liability if and when the re­train­ing occurs)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3"/>
                  </a:ext>
                </a:extLst>
              </a:tr>
              <a:tr h="519127">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Major overhaul or repairs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No provision is recog­nised (no oblig­a­tion</a:t>
                      </a:r>
                      <a:r>
                        <a:rPr lang="en-US" sz="1400" dirty="0" smtClean="0">
                          <a:effectLst/>
                          <a:latin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4"/>
                  </a:ext>
                </a:extLst>
              </a:tr>
              <a:tr h="336950">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Onerous (loss-mak­ing) contract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Recognise a provision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5"/>
                  </a:ext>
                </a:extLst>
              </a:tr>
              <a:tr h="336950">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Future operating losses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a:effectLst/>
                          <a:latin typeface="Calibri" panose="020F0502020204030204" pitchFamily="34" charset="0"/>
                          <a:cs typeface="Calibri" panose="020F0502020204030204" pitchFamily="34" charset="0"/>
                        </a:rPr>
                        <a:t>No provision is recog­nised (no liability)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6"/>
                  </a:ext>
                </a:extLst>
              </a:tr>
              <a:tr h="336950">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Legal</a:t>
                      </a:r>
                      <a:r>
                        <a:rPr lang="en-US" sz="1400" baseline="0" dirty="0" smtClean="0">
                          <a:effectLst/>
                          <a:latin typeface="Calibri" panose="020F0502020204030204" pitchFamily="34" charset="0"/>
                          <a:ea typeface="Calibri" panose="020F0502020204030204" pitchFamily="34" charset="0"/>
                          <a:cs typeface="Calibri" panose="020F0502020204030204" pitchFamily="34" charset="0"/>
                        </a:rPr>
                        <a:t> suits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Provisio</a:t>
                      </a:r>
                      <a:r>
                        <a:rPr lang="en-US" sz="1400" baseline="0" dirty="0" smtClean="0">
                          <a:effectLst/>
                          <a:latin typeface="Calibri" panose="020F0502020204030204" pitchFamily="34" charset="0"/>
                          <a:ea typeface="Calibri" panose="020F0502020204030204" pitchFamily="34" charset="0"/>
                          <a:cs typeface="Calibri" panose="020F0502020204030204" pitchFamily="34" charset="0"/>
                        </a:rPr>
                        <a:t>n is made when the outcome is probable.</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7"/>
                  </a:ext>
                </a:extLst>
              </a:tr>
              <a:tr h="336950">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Corporate guarantee by parent to subsidiary</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Calibri" panose="020F0502020204030204" pitchFamily="34" charset="0"/>
                        </a:rPr>
                        <a:t>This is usually contingent</a:t>
                      </a:r>
                      <a:r>
                        <a:rPr lang="en-US" sz="1400" baseline="0" dirty="0" smtClean="0">
                          <a:effectLst/>
                          <a:latin typeface="Calibri" panose="020F0502020204030204" pitchFamily="34" charset="0"/>
                          <a:ea typeface="Calibri" panose="020F0502020204030204" pitchFamily="34" charset="0"/>
                          <a:cs typeface="Calibri" panose="020F0502020204030204" pitchFamily="34" charset="0"/>
                        </a:rPr>
                        <a:t> liability of parent. Possible of default by subsidiary.</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85083" marR="85083" marT="42541" marB="42541"/>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18</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3601105208"/>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SUMMARY OF ACCOUNTING TREATMENT</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744820"/>
          </a:xfrm>
        </p:spPr>
        <p:txBody>
          <a:bodyPr>
            <a:normAutofit fontScale="77500" lnSpcReduction="20000"/>
          </a:bodyPr>
          <a:lstStyle/>
          <a:p>
            <a:pPr marL="109726" indent="0">
              <a:buNone/>
            </a:pPr>
            <a:r>
              <a:rPr lang="en-US" b="1" u="sng" dirty="0" smtClean="0"/>
              <a:t>Provisions</a:t>
            </a:r>
          </a:p>
          <a:p>
            <a:pPr marL="109726" indent="0">
              <a:buNone/>
            </a:pPr>
            <a:r>
              <a:rPr lang="en-US" dirty="0" smtClean="0"/>
              <a:t>Provisions </a:t>
            </a:r>
            <a:r>
              <a:rPr lang="en-US" dirty="0"/>
              <a:t>should only be used for the purpose for which they were originally </a:t>
            </a:r>
            <a:r>
              <a:rPr lang="en-US" b="1" dirty="0"/>
              <a:t>recognised</a:t>
            </a:r>
            <a:r>
              <a:rPr lang="en-US" dirty="0"/>
              <a:t>. They should be reviewed at each balance sheet date and adjusted to reflect the current best estimate. If it is no longer probable that an outflow of resources will be required to settle the obligation, the provision should be reversed. </a:t>
            </a:r>
          </a:p>
          <a:p>
            <a:pPr marL="109726" indent="0">
              <a:buNone/>
            </a:pPr>
            <a:endParaRPr lang="en-US" dirty="0"/>
          </a:p>
          <a:p>
            <a:pPr marL="109726" indent="0">
              <a:buNone/>
            </a:pPr>
            <a:r>
              <a:rPr lang="en-US" b="1" u="sng" dirty="0"/>
              <a:t>Contingent liabilities</a:t>
            </a:r>
          </a:p>
          <a:p>
            <a:pPr marL="109726" indent="0">
              <a:buNone/>
            </a:pPr>
            <a:r>
              <a:rPr lang="en-US" dirty="0"/>
              <a:t>Since there is common ground as regards liabilities that are uncertain, IAS 37 also deals with contingencies. It requires that entities </a:t>
            </a:r>
            <a:r>
              <a:rPr lang="en-US" b="1" u="sng" dirty="0"/>
              <a:t>should not recognise </a:t>
            </a:r>
            <a:r>
              <a:rPr lang="en-US" dirty="0"/>
              <a:t>contingent liabilities – but should </a:t>
            </a:r>
            <a:r>
              <a:rPr lang="en-US" b="1" dirty="0"/>
              <a:t>disclose</a:t>
            </a:r>
            <a:r>
              <a:rPr lang="en-US" dirty="0"/>
              <a:t> them, unless the possibility of an outflow of economic resources is remote. </a:t>
            </a:r>
          </a:p>
          <a:p>
            <a:pPr marL="109726" indent="0">
              <a:buNone/>
            </a:pPr>
            <a:endParaRPr lang="en-US" dirty="0"/>
          </a:p>
          <a:p>
            <a:pPr marL="109726" indent="0">
              <a:buNone/>
            </a:pPr>
            <a:r>
              <a:rPr lang="en-US" b="1" u="sng" dirty="0"/>
              <a:t>Contingent assets</a:t>
            </a:r>
          </a:p>
          <a:p>
            <a:pPr marL="109726" indent="0">
              <a:buNone/>
            </a:pPr>
            <a:r>
              <a:rPr lang="en-US" dirty="0"/>
              <a:t>Contingent assets </a:t>
            </a:r>
            <a:r>
              <a:rPr lang="en-US" b="1" dirty="0"/>
              <a:t>should not be recognised </a:t>
            </a:r>
            <a:r>
              <a:rPr lang="en-US" dirty="0"/>
              <a:t>– but should be </a:t>
            </a:r>
            <a:r>
              <a:rPr lang="en-US" b="1" dirty="0"/>
              <a:t>disclose</a:t>
            </a:r>
            <a:r>
              <a:rPr lang="en-US" dirty="0"/>
              <a:t>d where an inflow of economic benefits is probable. When the realisation of income is virtually certain, then the related asset is not a contingent asset and its recognition is appropriate. </a:t>
            </a:r>
          </a:p>
        </p:txBody>
      </p:sp>
      <p:sp>
        <p:nvSpPr>
          <p:cNvPr id="5" name="Slide Number Placeholder 4"/>
          <p:cNvSpPr>
            <a:spLocks noGrp="1"/>
          </p:cNvSpPr>
          <p:nvPr>
            <p:ph type="sldNum" sz="quarter" idx="12"/>
          </p:nvPr>
        </p:nvSpPr>
        <p:spPr/>
        <p:txBody>
          <a:bodyPr/>
          <a:lstStyle/>
          <a:p>
            <a:fld id="{4E4A4924-7CC3-4BF6-9C5C-A8E770D15754}" type="slidenum">
              <a:rPr lang="en-US" smtClean="0"/>
              <a:t>19</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947191961"/>
      </p:ext>
    </p:extLst>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3730" y="1143000"/>
            <a:ext cx="7391400" cy="4214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Title 13"/>
          <p:cNvSpPr>
            <a:spLocks noGrp="1"/>
          </p:cNvSpPr>
          <p:nvPr>
            <p:ph type="title"/>
          </p:nvPr>
        </p:nvSpPr>
        <p:spPr>
          <a:xfrm>
            <a:off x="645459" y="457200"/>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Learning Objective (s)</a:t>
            </a:r>
            <a:endParaRPr lang="en-US" sz="3200" dirty="0">
              <a:solidFill>
                <a:srgbClr val="0070C0"/>
              </a:solidFill>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645459" y="1467880"/>
            <a:ext cx="7467600" cy="4325112"/>
          </a:xfrm>
        </p:spPr>
        <p:txBody>
          <a:bodyPr/>
          <a:lstStyle/>
          <a:p>
            <a:pPr lvl="0"/>
            <a:r>
              <a:rPr lang="en-US" dirty="0" smtClean="0"/>
              <a:t>To understand the requirement for the following accounting standards </a:t>
            </a:r>
          </a:p>
          <a:p>
            <a:pPr marL="109726" lvl="0" indent="0">
              <a:buNone/>
            </a:pPr>
            <a:r>
              <a:rPr lang="en-US" dirty="0"/>
              <a:t>	</a:t>
            </a:r>
            <a:r>
              <a:rPr lang="en-US" dirty="0" smtClean="0"/>
              <a:t>- IAS 8, IAS 10, IAS 37</a:t>
            </a:r>
          </a:p>
          <a:p>
            <a:pPr lvl="0"/>
            <a:endParaRPr lang="en-US" dirty="0" smtClean="0"/>
          </a:p>
          <a:p>
            <a:pPr lvl="0"/>
            <a:r>
              <a:rPr lang="en-US" dirty="0" smtClean="0"/>
              <a:t>To apply the correct accounting treatment under these IASs</a:t>
            </a:r>
          </a:p>
          <a:p>
            <a:endParaRPr lang="en-US" dirty="0" smtClean="0"/>
          </a:p>
          <a:p>
            <a:endParaRPr lang="en-US" dirty="0"/>
          </a:p>
        </p:txBody>
      </p:sp>
      <p:sp>
        <p:nvSpPr>
          <p:cNvPr id="9" name="Slide Number Placeholder 8"/>
          <p:cNvSpPr>
            <a:spLocks noGrp="1"/>
          </p:cNvSpPr>
          <p:nvPr>
            <p:ph type="sldNum" sz="quarter" idx="12"/>
          </p:nvPr>
        </p:nvSpPr>
        <p:spPr/>
        <p:txBody>
          <a:bodyPr/>
          <a:lstStyle/>
          <a:p>
            <a:fld id="{2DF09DC6-B49A-43E8-9064-11A9FA5CE4D1}" type="slidenum">
              <a:rPr lang="en-US" smtClean="0"/>
              <a:pPr/>
              <a:t>2</a:t>
            </a:fld>
            <a:endParaRPr lang="en-US" dirty="0"/>
          </a:p>
        </p:txBody>
      </p:sp>
      <p:pic>
        <p:nvPicPr>
          <p:cNvPr id="2050" name="Picture 1" descr="image001"/>
          <p:cNvPicPr>
            <a:picLocks noChangeAspect="1" noChangeArrowheads="1"/>
          </p:cNvPicPr>
          <p:nvPr/>
        </p:nvPicPr>
        <p:blipFill>
          <a:blip r:embed="rId4"/>
          <a:srcRect/>
          <a:stretch>
            <a:fillRect/>
          </a:stretch>
        </p:blipFill>
        <p:spPr bwMode="auto">
          <a:xfrm>
            <a:off x="0" y="6161801"/>
            <a:ext cx="1524000" cy="677333"/>
          </a:xfrm>
          <a:prstGeom prst="rect">
            <a:avLst/>
          </a:prstGeom>
          <a:noFill/>
          <a:ln w="9525">
            <a:noFill/>
            <a:miter lim="800000"/>
            <a:headEnd/>
            <a:tailEnd/>
          </a:ln>
        </p:spPr>
      </p:pic>
    </p:spTree>
    <p:custDataLst>
      <p:tags r:id="rId1"/>
    </p:custData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89747" y="1632607"/>
            <a:ext cx="7315200" cy="411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Title 14"/>
          <p:cNvSpPr>
            <a:spLocks noGrp="1"/>
          </p:cNvSpPr>
          <p:nvPr>
            <p:ph type="title"/>
          </p:nvPr>
        </p:nvSpPr>
        <p:spPr>
          <a:xfrm>
            <a:off x="555812" y="540303"/>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Learning Outcome (s)</a:t>
            </a:r>
            <a:endParaRPr lang="en-US" sz="3200" dirty="0">
              <a:solidFill>
                <a:srgbClr val="0070C0"/>
              </a:solidFill>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945776" y="1696615"/>
            <a:ext cx="8229600" cy="4325112"/>
          </a:xfrm>
        </p:spPr>
        <p:txBody>
          <a:bodyPr/>
          <a:lstStyle/>
          <a:p>
            <a:pPr>
              <a:buNone/>
            </a:pPr>
            <a:r>
              <a:rPr lang="en-US" dirty="0" smtClean="0"/>
              <a:t>At the end of this lesson, students must be able to:</a:t>
            </a:r>
          </a:p>
          <a:p>
            <a:pPr>
              <a:buNone/>
            </a:pPr>
            <a:endParaRPr lang="en-US" dirty="0" smtClean="0"/>
          </a:p>
          <a:p>
            <a:pPr lvl="0"/>
            <a:r>
              <a:rPr lang="en-US" dirty="0" smtClean="0"/>
              <a:t>Appreciate the requirements &amp; the application for </a:t>
            </a:r>
          </a:p>
          <a:p>
            <a:pPr marL="109726" lvl="0" indent="0">
              <a:buNone/>
            </a:pPr>
            <a:r>
              <a:rPr lang="en-US" dirty="0"/>
              <a:t>	</a:t>
            </a:r>
            <a:r>
              <a:rPr lang="en-US" dirty="0" smtClean="0"/>
              <a:t>- IAS 2, IAS 8, IAS 10, IAS 37</a:t>
            </a:r>
          </a:p>
          <a:p>
            <a:pPr marL="109726" lvl="0" indent="0">
              <a:buNone/>
            </a:pPr>
            <a:endParaRPr lang="en-US" dirty="0"/>
          </a:p>
          <a:p>
            <a:r>
              <a:rPr lang="en-US" dirty="0" smtClean="0"/>
              <a:t>Use the appropriate accounting treatment for the </a:t>
            </a:r>
          </a:p>
          <a:p>
            <a:pPr marL="109726" indent="0">
              <a:buNone/>
            </a:pPr>
            <a:r>
              <a:rPr lang="en-US" dirty="0"/>
              <a:t>  </a:t>
            </a:r>
            <a:r>
              <a:rPr lang="en-US" dirty="0" smtClean="0"/>
              <a:t> the above including the criteria &amp; rationale.</a:t>
            </a:r>
          </a:p>
          <a:p>
            <a:pPr lvl="0"/>
            <a:endParaRPr lang="en-US" dirty="0" smtClean="0"/>
          </a:p>
        </p:txBody>
      </p:sp>
      <p:sp>
        <p:nvSpPr>
          <p:cNvPr id="11" name="Slide Number Placeholder 10"/>
          <p:cNvSpPr>
            <a:spLocks noGrp="1"/>
          </p:cNvSpPr>
          <p:nvPr>
            <p:ph type="sldNum" sz="quarter" idx="12"/>
          </p:nvPr>
        </p:nvSpPr>
        <p:spPr/>
        <p:txBody>
          <a:bodyPr/>
          <a:lstStyle/>
          <a:p>
            <a:fld id="{2DF09DC6-B49A-43E8-9064-11A9FA5CE4D1}" type="slidenum">
              <a:rPr lang="en-US" smtClean="0"/>
              <a:pPr/>
              <a:t>3</a:t>
            </a:fld>
            <a:endParaRPr lang="en-US" dirty="0"/>
          </a:p>
        </p:txBody>
      </p:sp>
      <p:pic>
        <p:nvPicPr>
          <p:cNvPr id="3074" name="Picture 1" descr="image001"/>
          <p:cNvPicPr>
            <a:picLocks noChangeAspect="1" noChangeArrowheads="1"/>
          </p:cNvPicPr>
          <p:nvPr/>
        </p:nvPicPr>
        <p:blipFill>
          <a:blip r:embed="rId4"/>
          <a:srcRect/>
          <a:stretch>
            <a:fillRect/>
          </a:stretch>
        </p:blipFill>
        <p:spPr bwMode="auto">
          <a:xfrm>
            <a:off x="152400" y="6153912"/>
            <a:ext cx="1447800" cy="643467"/>
          </a:xfrm>
          <a:prstGeom prst="rect">
            <a:avLst/>
          </a:prstGeom>
          <a:noFill/>
          <a:ln w="9525">
            <a:noFill/>
            <a:miter lim="800000"/>
            <a:headEnd/>
            <a:tailEnd/>
          </a:ln>
        </p:spPr>
      </p:pic>
    </p:spTree>
    <p:custDataLst>
      <p:tags r:id="rId1"/>
    </p:custDataLst>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9533"/>
            <a:ext cx="85344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IFRS VS IAS</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325112"/>
          </a:xfrm>
        </p:spPr>
        <p:txBody>
          <a:bodyPr>
            <a:normAutofit lnSpcReduction="10000"/>
          </a:bodyPr>
          <a:lstStyle/>
          <a:p>
            <a:pPr marL="109726" indent="0">
              <a:buNone/>
            </a:pPr>
            <a:r>
              <a:rPr lang="en-US" b="1" dirty="0" smtClean="0"/>
              <a:t>IFRS</a:t>
            </a:r>
            <a:r>
              <a:rPr lang="en-US" dirty="0" smtClean="0"/>
              <a:t> - International Financial Reporting Standards</a:t>
            </a:r>
          </a:p>
          <a:p>
            <a:pPr marL="109726" indent="0">
              <a:buNone/>
            </a:pPr>
            <a:r>
              <a:rPr lang="en-US" b="1" dirty="0" smtClean="0"/>
              <a:t>IAS</a:t>
            </a:r>
            <a:r>
              <a:rPr lang="en-US" dirty="0" smtClean="0"/>
              <a:t> 	- International Accounting Standards</a:t>
            </a:r>
          </a:p>
          <a:p>
            <a:pPr marL="109726" indent="0">
              <a:buNone/>
            </a:pPr>
            <a:endParaRPr lang="en-US" dirty="0"/>
          </a:p>
          <a:p>
            <a:pPr marL="109726" indent="0">
              <a:buNone/>
            </a:pPr>
            <a:r>
              <a:rPr lang="en-US" b="1" dirty="0" smtClean="0"/>
              <a:t>IFRS</a:t>
            </a:r>
            <a:r>
              <a:rPr lang="en-US" dirty="0" smtClean="0"/>
              <a:t> refers to new set of standards which are being developed continuously.</a:t>
            </a:r>
          </a:p>
          <a:p>
            <a:pPr marL="109726" indent="0">
              <a:buNone/>
            </a:pPr>
            <a:endParaRPr lang="en-US" dirty="0"/>
          </a:p>
          <a:p>
            <a:pPr marL="109726" indent="0">
              <a:buNone/>
            </a:pPr>
            <a:r>
              <a:rPr lang="en-US" b="1" dirty="0" smtClean="0"/>
              <a:t>IAS</a:t>
            </a:r>
            <a:r>
              <a:rPr lang="en-US" dirty="0" smtClean="0"/>
              <a:t> refers to existing accounting standards that are still applicable for use before the release of IFRS.</a:t>
            </a:r>
          </a:p>
          <a:p>
            <a:pPr marL="109726" indent="0">
              <a:buNone/>
            </a:pPr>
            <a:endParaRPr lang="en-US" dirty="0"/>
          </a:p>
          <a:p>
            <a:pPr marL="109726" indent="0">
              <a:buNone/>
            </a:pPr>
            <a:r>
              <a:rPr lang="en-US" b="1" dirty="0" smtClean="0"/>
              <a:t>IFRS</a:t>
            </a:r>
            <a:r>
              <a:rPr lang="en-US" dirty="0" smtClean="0"/>
              <a:t> shall supersede previous IASs when there is new issuance.</a:t>
            </a: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4</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269039525"/>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Autofit/>
          </a:bodyPr>
          <a:lstStyle/>
          <a:p>
            <a:r>
              <a:rPr lang="en-US" sz="3200" dirty="0">
                <a:solidFill>
                  <a:srgbClr val="0070C0"/>
                </a:solidFill>
                <a:latin typeface="Calibri" panose="020F0502020204030204" pitchFamily="34" charset="0"/>
                <a:cs typeface="Calibri" panose="020F0502020204030204" pitchFamily="34" charset="0"/>
              </a:rPr>
              <a:t>IAS 8 Accounting Policies, Changes in Accounting Estimates and Errors</a:t>
            </a:r>
          </a:p>
        </p:txBody>
      </p:sp>
      <p:sp>
        <p:nvSpPr>
          <p:cNvPr id="3" name="Content Placeholder 2"/>
          <p:cNvSpPr>
            <a:spLocks noGrp="1"/>
          </p:cNvSpPr>
          <p:nvPr>
            <p:ph idx="1"/>
          </p:nvPr>
        </p:nvSpPr>
        <p:spPr>
          <a:xfrm>
            <a:off x="457200" y="1198780"/>
            <a:ext cx="8229600" cy="4325112"/>
          </a:xfrm>
        </p:spPr>
        <p:txBody>
          <a:bodyPr>
            <a:normAutofit fontScale="92500"/>
          </a:bodyPr>
          <a:lstStyle/>
          <a:p>
            <a:pPr marL="109726" indent="0">
              <a:buNone/>
            </a:pPr>
            <a:endParaRPr lang="en-US" b="1" u="sng" dirty="0" smtClean="0"/>
          </a:p>
          <a:p>
            <a:pPr marL="109726" indent="0">
              <a:buNone/>
            </a:pPr>
            <a:r>
              <a:rPr lang="en-US" b="1" u="sng" dirty="0" smtClean="0"/>
              <a:t>Accounting </a:t>
            </a:r>
            <a:r>
              <a:rPr lang="en-US" b="1" u="sng" dirty="0"/>
              <a:t>policies </a:t>
            </a:r>
            <a:r>
              <a:rPr lang="en-US" dirty="0"/>
              <a:t>are the specific principles, bases</a:t>
            </a:r>
            <a:r>
              <a:rPr lang="en-US" dirty="0" smtClean="0"/>
              <a:t>, conventions</a:t>
            </a:r>
            <a:r>
              <a:rPr lang="en-US" dirty="0"/>
              <a:t>, rules and practices adopted by </a:t>
            </a:r>
            <a:r>
              <a:rPr lang="en-US" dirty="0" smtClean="0"/>
              <a:t>an entity </a:t>
            </a:r>
            <a:r>
              <a:rPr lang="en-US" dirty="0"/>
              <a:t>in preparing and presenting financial statements</a:t>
            </a:r>
            <a:r>
              <a:rPr lang="en-US" dirty="0" smtClean="0"/>
              <a:t>. </a:t>
            </a:r>
          </a:p>
          <a:p>
            <a:pPr marL="109726" indent="0">
              <a:buNone/>
            </a:pPr>
            <a:endParaRPr lang="en-US" dirty="0"/>
          </a:p>
          <a:p>
            <a:pPr marL="109726" indent="0">
              <a:buNone/>
            </a:pPr>
            <a:r>
              <a:rPr lang="en-US" b="1" u="sng" dirty="0" smtClean="0"/>
              <a:t>Accounting </a:t>
            </a:r>
            <a:r>
              <a:rPr lang="en-US" b="1" u="sng" dirty="0"/>
              <a:t>estimates</a:t>
            </a:r>
            <a:r>
              <a:rPr lang="en-US" dirty="0"/>
              <a:t>. These </a:t>
            </a:r>
            <a:r>
              <a:rPr lang="en-US" dirty="0" smtClean="0"/>
              <a:t>involve the </a:t>
            </a:r>
            <a:r>
              <a:rPr lang="en-US" dirty="0"/>
              <a:t>use of judgment when applying accounting policies. </a:t>
            </a:r>
            <a:r>
              <a:rPr lang="en-US" dirty="0" smtClean="0"/>
              <a:t> For </a:t>
            </a:r>
            <a:r>
              <a:rPr lang="en-US" dirty="0"/>
              <a:t>instance, the accounting policy may </a:t>
            </a:r>
            <a:r>
              <a:rPr lang="en-US" dirty="0" smtClean="0"/>
              <a:t>state that </a:t>
            </a:r>
            <a:r>
              <a:rPr lang="en-US" dirty="0"/>
              <a:t>non-current assets are depreciated over their expected useful life. The decision regarding </a:t>
            </a:r>
            <a:r>
              <a:rPr lang="en-US" dirty="0" smtClean="0"/>
              <a:t>the length </a:t>
            </a:r>
            <a:r>
              <a:rPr lang="en-US" dirty="0"/>
              <a:t>of useful life is a matter of estimation. The decision regarding method of depreciation is also </a:t>
            </a:r>
            <a:r>
              <a:rPr lang="en-US" dirty="0" smtClean="0"/>
              <a:t>a </a:t>
            </a:r>
            <a:r>
              <a:rPr lang="en-US" b="1" u="sng" dirty="0" smtClean="0"/>
              <a:t>matter </a:t>
            </a:r>
            <a:r>
              <a:rPr lang="en-US" b="1" u="sng" dirty="0"/>
              <a:t>of estimation, rather than accounting policy.</a:t>
            </a:r>
          </a:p>
        </p:txBody>
      </p:sp>
      <p:sp>
        <p:nvSpPr>
          <p:cNvPr id="5" name="Slide Number Placeholder 4"/>
          <p:cNvSpPr>
            <a:spLocks noGrp="1"/>
          </p:cNvSpPr>
          <p:nvPr>
            <p:ph type="sldNum" sz="quarter" idx="12"/>
          </p:nvPr>
        </p:nvSpPr>
        <p:spPr/>
        <p:txBody>
          <a:bodyPr/>
          <a:lstStyle/>
          <a:p>
            <a:fld id="{4E4A4924-7CC3-4BF6-9C5C-A8E770D15754}" type="slidenum">
              <a:rPr lang="en-US" smtClean="0"/>
              <a:t>5</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1059630398"/>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ACCOUNTING ESTIMATE &amp; MATERIALITY</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325112"/>
          </a:xfrm>
        </p:spPr>
        <p:txBody>
          <a:bodyPr>
            <a:noAutofit/>
          </a:bodyPr>
          <a:lstStyle/>
          <a:p>
            <a:pPr marL="109726" indent="0">
              <a:buNone/>
            </a:pPr>
            <a:r>
              <a:rPr lang="en-US" sz="1800" dirty="0" smtClean="0"/>
              <a:t>A </a:t>
            </a:r>
            <a:r>
              <a:rPr lang="en-US" sz="1800" dirty="0"/>
              <a:t>change in accounting estimate is an adjustment of the carrying amount of an asset or a liability </a:t>
            </a:r>
            <a:r>
              <a:rPr lang="en-US" sz="1800" dirty="0" smtClean="0"/>
              <a:t>or the </a:t>
            </a:r>
            <a:r>
              <a:rPr lang="en-US" sz="1800" dirty="0"/>
              <a:t>amount of the periodic consumption of an asset, that results from the assessment of the </a:t>
            </a:r>
            <a:r>
              <a:rPr lang="en-US" sz="1800" dirty="0" smtClean="0"/>
              <a:t>present status </a:t>
            </a:r>
            <a:r>
              <a:rPr lang="en-US" sz="1800" dirty="0"/>
              <a:t>of, and expected future benefits and obligations associated with, assets and liabilities. Changes</a:t>
            </a:r>
          </a:p>
          <a:p>
            <a:pPr marL="109726" indent="0">
              <a:buNone/>
            </a:pPr>
            <a:r>
              <a:rPr lang="en-US" sz="1800" dirty="0"/>
              <a:t>in accounting estimates result from new information or new developments and, accordingly, are </a:t>
            </a:r>
            <a:r>
              <a:rPr lang="en-US" sz="1800" dirty="0" smtClean="0"/>
              <a:t>not corrections </a:t>
            </a:r>
            <a:r>
              <a:rPr lang="en-US" sz="1800" dirty="0"/>
              <a:t>of errors</a:t>
            </a:r>
            <a:r>
              <a:rPr lang="en-US" sz="1800" dirty="0" smtClean="0"/>
              <a:t>.</a:t>
            </a:r>
          </a:p>
          <a:p>
            <a:pPr marL="109726" indent="0">
              <a:buNone/>
            </a:pPr>
            <a:endParaRPr lang="en-US" sz="1800" dirty="0"/>
          </a:p>
          <a:p>
            <a:pPr marL="109726" indent="0">
              <a:buNone/>
            </a:pPr>
            <a:r>
              <a:rPr lang="en-US" sz="1800" dirty="0"/>
              <a:t>Material: Omissions or misstatements of items are material if they could, individually or collectively</a:t>
            </a:r>
            <a:r>
              <a:rPr lang="en-US" sz="1800" dirty="0" smtClean="0"/>
              <a:t>, influence </a:t>
            </a:r>
            <a:r>
              <a:rPr lang="en-US" sz="1800" dirty="0"/>
              <a:t>the economic decisions that users make on the basis of the financial statements. (This is </a:t>
            </a:r>
            <a:r>
              <a:rPr lang="en-US" sz="1800" dirty="0" smtClean="0"/>
              <a:t>very similar </a:t>
            </a:r>
            <a:r>
              <a:rPr lang="en-US" sz="1800" dirty="0"/>
              <a:t>to the definition in the Conceptual Framework.)</a:t>
            </a:r>
          </a:p>
          <a:p>
            <a:pPr marL="109726" indent="0">
              <a:buNone/>
            </a:pPr>
            <a:endParaRPr lang="en-US" sz="1800" dirty="0"/>
          </a:p>
        </p:txBody>
      </p:sp>
      <p:sp>
        <p:nvSpPr>
          <p:cNvPr id="5" name="Slide Number Placeholder 4"/>
          <p:cNvSpPr>
            <a:spLocks noGrp="1"/>
          </p:cNvSpPr>
          <p:nvPr>
            <p:ph type="sldNum" sz="quarter" idx="12"/>
          </p:nvPr>
        </p:nvSpPr>
        <p:spPr/>
        <p:txBody>
          <a:bodyPr/>
          <a:lstStyle/>
          <a:p>
            <a:fld id="{4E4A4924-7CC3-4BF6-9C5C-A8E770D15754}" type="slidenum">
              <a:rPr lang="en-US" smtClean="0"/>
              <a:t>6</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70261260"/>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ERRORS &amp; CORRECTIONS</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955132"/>
          </a:xfrm>
        </p:spPr>
        <p:txBody>
          <a:bodyPr>
            <a:noAutofit/>
          </a:bodyPr>
          <a:lstStyle/>
          <a:p>
            <a:pPr marL="109726" indent="0">
              <a:buNone/>
            </a:pPr>
            <a:r>
              <a:rPr lang="en-US" sz="2000" dirty="0" smtClean="0"/>
              <a:t>Prior </a:t>
            </a:r>
            <a:r>
              <a:rPr lang="en-US" sz="2000" dirty="0"/>
              <a:t>period errors are omissions from, and misstatements in, the entity's financial statements for </a:t>
            </a:r>
            <a:r>
              <a:rPr lang="en-US" sz="2000" dirty="0" smtClean="0"/>
              <a:t>one or </a:t>
            </a:r>
            <a:r>
              <a:rPr lang="en-US" sz="2000" dirty="0"/>
              <a:t>more prior periods arising from a failure to use, or misuse of, reliable information that:</a:t>
            </a:r>
          </a:p>
          <a:p>
            <a:pPr marL="109726" indent="0">
              <a:buNone/>
            </a:pPr>
            <a:r>
              <a:rPr lang="en-US" sz="2000" dirty="0" smtClean="0"/>
              <a:t>= </a:t>
            </a:r>
            <a:r>
              <a:rPr lang="en-US" sz="2000" dirty="0"/>
              <a:t>was available when financial statements for those periods were authorised for issue; and</a:t>
            </a:r>
          </a:p>
          <a:p>
            <a:pPr marL="109726" indent="0">
              <a:buNone/>
            </a:pPr>
            <a:r>
              <a:rPr lang="en-US" sz="2000" dirty="0" smtClean="0"/>
              <a:t>= </a:t>
            </a:r>
            <a:r>
              <a:rPr lang="en-US" sz="2000" dirty="0"/>
              <a:t>could reasonably be expected to have been obtained and taken into account in the </a:t>
            </a:r>
            <a:r>
              <a:rPr lang="en-US" sz="2000" dirty="0" smtClean="0"/>
              <a:t>preparation and </a:t>
            </a:r>
            <a:r>
              <a:rPr lang="en-US" sz="2000" dirty="0"/>
              <a:t>presentation of those financial statements</a:t>
            </a:r>
            <a:r>
              <a:rPr lang="en-US" sz="2000" dirty="0" smtClean="0"/>
              <a:t>.</a:t>
            </a:r>
          </a:p>
          <a:p>
            <a:pPr marL="109726" indent="0">
              <a:buNone/>
            </a:pPr>
            <a:endParaRPr lang="en-US" sz="2000" dirty="0"/>
          </a:p>
          <a:p>
            <a:pPr marL="109726" indent="0">
              <a:buNone/>
            </a:pPr>
            <a:r>
              <a:rPr lang="en-US" sz="2000" dirty="0"/>
              <a:t>Such errors include the effects of mathematical mistakes, mistakes in applying accounting policies</a:t>
            </a:r>
            <a:r>
              <a:rPr lang="en-US" sz="2000" dirty="0" smtClean="0"/>
              <a:t>, oversights </a:t>
            </a:r>
            <a:r>
              <a:rPr lang="en-US" sz="2000" dirty="0"/>
              <a:t>or misinterpretations of facts, and fraud</a:t>
            </a:r>
            <a:r>
              <a:rPr lang="en-US" sz="2000" dirty="0" smtClean="0"/>
              <a:t>.</a:t>
            </a:r>
          </a:p>
          <a:p>
            <a:pPr marL="109726" indent="0">
              <a:buNone/>
            </a:pPr>
            <a:endParaRPr lang="en-US" sz="2000" dirty="0"/>
          </a:p>
        </p:txBody>
      </p:sp>
      <p:sp>
        <p:nvSpPr>
          <p:cNvPr id="5" name="Slide Number Placeholder 4"/>
          <p:cNvSpPr>
            <a:spLocks noGrp="1"/>
          </p:cNvSpPr>
          <p:nvPr>
            <p:ph type="sldNum" sz="quarter" idx="12"/>
          </p:nvPr>
        </p:nvSpPr>
        <p:spPr/>
        <p:txBody>
          <a:bodyPr/>
          <a:lstStyle/>
          <a:p>
            <a:fld id="{4E4A4924-7CC3-4BF6-9C5C-A8E770D15754}" type="slidenum">
              <a:rPr lang="en-US" smtClean="0"/>
              <a:t>7</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3320109652"/>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RETROSPECTIVE VS PROSPECTIVE</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5293460"/>
          </a:xfrm>
        </p:spPr>
        <p:txBody>
          <a:bodyPr>
            <a:noAutofit/>
          </a:bodyPr>
          <a:lstStyle/>
          <a:p>
            <a:pPr marL="109726" indent="0">
              <a:buNone/>
            </a:pPr>
            <a:r>
              <a:rPr lang="en-US" sz="1600" dirty="0" smtClean="0"/>
              <a:t>Retrospective </a:t>
            </a:r>
            <a:r>
              <a:rPr lang="en-US" sz="1600" dirty="0"/>
              <a:t>restatement is correcting the recognition, measurement and disclosure of amounts </a:t>
            </a:r>
            <a:r>
              <a:rPr lang="en-US" sz="1600" dirty="0" smtClean="0"/>
              <a:t>of elements </a:t>
            </a:r>
            <a:r>
              <a:rPr lang="en-US" sz="1600" dirty="0"/>
              <a:t>of financial statements as if a prior period error had never occurred</a:t>
            </a:r>
            <a:r>
              <a:rPr lang="en-US" sz="1600" dirty="0" smtClean="0"/>
              <a:t>.</a:t>
            </a:r>
          </a:p>
          <a:p>
            <a:pPr marL="109726" indent="0">
              <a:buNone/>
            </a:pPr>
            <a:endParaRPr lang="en-US" sz="1600" dirty="0"/>
          </a:p>
          <a:p>
            <a:pPr marL="109726" indent="0">
              <a:buNone/>
            </a:pPr>
            <a:r>
              <a:rPr lang="en-US" sz="1600" dirty="0"/>
              <a:t>Prospective application of a change in accounting policy and of recognising the effect of a change </a:t>
            </a:r>
            <a:r>
              <a:rPr lang="en-US" sz="1600" dirty="0" smtClean="0"/>
              <a:t>in an </a:t>
            </a:r>
            <a:r>
              <a:rPr lang="en-US" sz="1600" dirty="0"/>
              <a:t>accounting estimate, respectively, are:</a:t>
            </a:r>
          </a:p>
          <a:p>
            <a:pPr marL="109726" indent="0">
              <a:buNone/>
            </a:pPr>
            <a:r>
              <a:rPr lang="en-US" sz="1600" dirty="0" smtClean="0"/>
              <a:t>- applying </a:t>
            </a:r>
            <a:r>
              <a:rPr lang="en-US" sz="1600" dirty="0"/>
              <a:t>the new accounting policy to transactions, other events and conditions occurring after </a:t>
            </a:r>
            <a:r>
              <a:rPr lang="en-US" sz="1600" dirty="0" smtClean="0"/>
              <a:t>the date </a:t>
            </a:r>
            <a:r>
              <a:rPr lang="en-US" sz="1600" dirty="0"/>
              <a:t>as at which the policy is changed; and</a:t>
            </a:r>
          </a:p>
          <a:p>
            <a:pPr marL="109726" indent="0">
              <a:buNone/>
            </a:pPr>
            <a:r>
              <a:rPr lang="en-US" sz="1600" dirty="0" smtClean="0"/>
              <a:t>- recognising </a:t>
            </a:r>
            <a:r>
              <a:rPr lang="en-US" sz="1600" dirty="0"/>
              <a:t>the effect of the change in the accounting estimate in the current and future </a:t>
            </a:r>
            <a:r>
              <a:rPr lang="en-US" sz="1600" dirty="0" smtClean="0"/>
              <a:t>periods affected </a:t>
            </a:r>
            <a:r>
              <a:rPr lang="en-US" sz="1600" dirty="0"/>
              <a:t>by the change.</a:t>
            </a:r>
          </a:p>
          <a:p>
            <a:pPr marL="109726" indent="0">
              <a:buNone/>
            </a:pPr>
            <a:endParaRPr lang="en-US" sz="1600" dirty="0" smtClean="0"/>
          </a:p>
          <a:p>
            <a:pPr marL="109726" indent="0">
              <a:buNone/>
            </a:pPr>
            <a:r>
              <a:rPr lang="en-US" sz="1600" dirty="0" smtClean="0"/>
              <a:t>Impracticable</a:t>
            </a:r>
            <a:r>
              <a:rPr lang="en-US" sz="1600" dirty="0"/>
              <a:t>: Applying a requirement is impracticable when the entity cannot apply it after </a:t>
            </a:r>
            <a:r>
              <a:rPr lang="en-US" sz="1600" dirty="0" smtClean="0"/>
              <a:t>making every </a:t>
            </a:r>
            <a:r>
              <a:rPr lang="en-US" sz="1600" dirty="0"/>
              <a:t>reasonable effort to do so. It is impracticable to apply a change in an accounting </a:t>
            </a:r>
            <a:r>
              <a:rPr lang="en-US" sz="1600" dirty="0" smtClean="0"/>
              <a:t>policy retrospectively </a:t>
            </a:r>
            <a:r>
              <a:rPr lang="en-US" sz="1600" dirty="0"/>
              <a:t>or to make a retrospective restatement to correct an error if one of the following apply:</a:t>
            </a:r>
          </a:p>
          <a:p>
            <a:pPr marL="109726" indent="0">
              <a:buNone/>
            </a:pPr>
            <a:r>
              <a:rPr lang="en-US" sz="1600" dirty="0" smtClean="0"/>
              <a:t>- The </a:t>
            </a:r>
            <a:r>
              <a:rPr lang="en-US" sz="1600" dirty="0"/>
              <a:t>effects of the retrospective </a:t>
            </a:r>
            <a:r>
              <a:rPr lang="en-US" sz="1600" dirty="0" smtClean="0"/>
              <a:t>application </a:t>
            </a:r>
            <a:r>
              <a:rPr lang="en-US" sz="1600" dirty="0"/>
              <a:t>or retrospective restatement cannot be determined.</a:t>
            </a:r>
          </a:p>
          <a:p>
            <a:pPr marL="109726" indent="0">
              <a:buNone/>
            </a:pPr>
            <a:r>
              <a:rPr lang="en-US" sz="1600" dirty="0" smtClean="0"/>
              <a:t>- </a:t>
            </a:r>
            <a:r>
              <a:rPr lang="en-US" sz="1600" dirty="0"/>
              <a:t>The retrospective application or retrospective restatement requires assumptions about </a:t>
            </a:r>
            <a:r>
              <a:rPr lang="en-US" sz="1600" dirty="0" smtClean="0"/>
              <a:t>what management's </a:t>
            </a:r>
            <a:r>
              <a:rPr lang="en-US" sz="1600" dirty="0"/>
              <a:t>intent would have been in that period.</a:t>
            </a:r>
          </a:p>
        </p:txBody>
      </p:sp>
      <p:sp>
        <p:nvSpPr>
          <p:cNvPr id="5" name="Slide Number Placeholder 4"/>
          <p:cNvSpPr>
            <a:spLocks noGrp="1"/>
          </p:cNvSpPr>
          <p:nvPr>
            <p:ph type="sldNum" sz="quarter" idx="12"/>
          </p:nvPr>
        </p:nvSpPr>
        <p:spPr/>
        <p:txBody>
          <a:bodyPr/>
          <a:lstStyle/>
          <a:p>
            <a:fld id="{4E4A4924-7CC3-4BF6-9C5C-A8E770D15754}" type="slidenum">
              <a:rPr lang="en-US" smtClean="0"/>
              <a:t>8</a:t>
            </a:fld>
            <a:endParaRPr lang="en-US" dirty="0"/>
          </a:p>
        </p:txBody>
      </p:sp>
    </p:spTree>
    <p:extLst>
      <p:ext uri="{BB962C8B-B14F-4D97-AF65-F5344CB8AC3E}">
        <p14:creationId xmlns:p14="http://schemas.microsoft.com/office/powerpoint/2010/main" val="1293982342"/>
      </p:ext>
    </p:extLst>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1706"/>
            <a:ext cx="8229600" cy="685800"/>
          </a:xfrm>
        </p:spPr>
        <p:txBody>
          <a:bodyPr>
            <a:normAutofit/>
          </a:bodyPr>
          <a:lstStyle/>
          <a:p>
            <a:r>
              <a:rPr lang="en-US" sz="3200" dirty="0" smtClean="0">
                <a:solidFill>
                  <a:srgbClr val="0070C0"/>
                </a:solidFill>
                <a:latin typeface="Calibri" panose="020F0502020204030204" pitchFamily="34" charset="0"/>
                <a:cs typeface="Calibri" panose="020F0502020204030204" pitchFamily="34" charset="0"/>
              </a:rPr>
              <a:t>CHANGE IN ACCOUNTING POLICIES</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98780"/>
            <a:ext cx="8229600" cy="4668620"/>
          </a:xfrm>
        </p:spPr>
        <p:txBody>
          <a:bodyPr>
            <a:normAutofit lnSpcReduction="10000"/>
          </a:bodyPr>
          <a:lstStyle/>
          <a:p>
            <a:pPr marL="109726" indent="0">
              <a:buNone/>
            </a:pPr>
            <a:r>
              <a:rPr lang="en-US" dirty="0" smtClean="0"/>
              <a:t>Changes </a:t>
            </a:r>
            <a:r>
              <a:rPr lang="en-US" dirty="0"/>
              <a:t>in accounting policy are normally applied retrospectively.</a:t>
            </a:r>
          </a:p>
          <a:p>
            <a:pPr marL="109726" indent="0">
              <a:buNone/>
            </a:pPr>
            <a:endParaRPr lang="en-US" dirty="0" smtClean="0"/>
          </a:p>
          <a:p>
            <a:pPr marL="109726" indent="0">
              <a:buNone/>
            </a:pPr>
            <a:r>
              <a:rPr lang="en-US" dirty="0" smtClean="0"/>
              <a:t>The </a:t>
            </a:r>
            <a:r>
              <a:rPr lang="en-US" dirty="0"/>
              <a:t>same accounting policies are usually adopted from period to period, to allow users to </a:t>
            </a:r>
            <a:r>
              <a:rPr lang="en-US" dirty="0" smtClean="0"/>
              <a:t>analyse trends </a:t>
            </a:r>
            <a:r>
              <a:rPr lang="en-US" dirty="0"/>
              <a:t>over time in profit, cash flows and financial position. Changes in accounting policy </a:t>
            </a:r>
            <a:r>
              <a:rPr lang="en-US" dirty="0" smtClean="0"/>
              <a:t>will therefore </a:t>
            </a:r>
            <a:r>
              <a:rPr lang="en-US" dirty="0"/>
              <a:t>be unusual and should be made only if:</a:t>
            </a:r>
          </a:p>
          <a:p>
            <a:pPr marL="566926" indent="-457200">
              <a:buAutoNum type="alphaLcParenBoth"/>
            </a:pPr>
            <a:r>
              <a:rPr lang="en-US" dirty="0" smtClean="0"/>
              <a:t>the </a:t>
            </a:r>
            <a:r>
              <a:rPr lang="en-US" dirty="0"/>
              <a:t>change is required by an </a:t>
            </a:r>
            <a:r>
              <a:rPr lang="en-US" dirty="0" smtClean="0"/>
              <a:t>IFRS</a:t>
            </a:r>
          </a:p>
          <a:p>
            <a:pPr marL="566926" indent="-457200">
              <a:buAutoNum type="alphaLcParenBoth"/>
            </a:pPr>
            <a:endParaRPr lang="en-US" dirty="0"/>
          </a:p>
          <a:p>
            <a:pPr marL="109726" indent="0">
              <a:buNone/>
            </a:pPr>
            <a:r>
              <a:rPr lang="en-US" dirty="0"/>
              <a:t>(b) </a:t>
            </a:r>
            <a:r>
              <a:rPr lang="en-US" dirty="0" smtClean="0"/>
              <a:t>	the </a:t>
            </a:r>
            <a:r>
              <a:rPr lang="en-US" dirty="0"/>
              <a:t>change will result in a more relevant and reliable </a:t>
            </a:r>
            <a:r>
              <a:rPr lang="en-US" dirty="0" smtClean="0"/>
              <a:t>	presentation </a:t>
            </a:r>
            <a:r>
              <a:rPr lang="en-US" dirty="0"/>
              <a:t>of events or transactions in the</a:t>
            </a:r>
          </a:p>
          <a:p>
            <a:pPr marL="109726" indent="0">
              <a:buNone/>
            </a:pPr>
            <a:r>
              <a:rPr lang="en-US" dirty="0" smtClean="0"/>
              <a:t>	financial </a:t>
            </a:r>
            <a:r>
              <a:rPr lang="en-US" dirty="0"/>
              <a:t>statements of the entity.</a:t>
            </a:r>
          </a:p>
        </p:txBody>
      </p:sp>
      <p:sp>
        <p:nvSpPr>
          <p:cNvPr id="5" name="Slide Number Placeholder 4"/>
          <p:cNvSpPr>
            <a:spLocks noGrp="1"/>
          </p:cNvSpPr>
          <p:nvPr>
            <p:ph type="sldNum" sz="quarter" idx="12"/>
          </p:nvPr>
        </p:nvSpPr>
        <p:spPr/>
        <p:txBody>
          <a:bodyPr/>
          <a:lstStyle/>
          <a:p>
            <a:fld id="{4E4A4924-7CC3-4BF6-9C5C-A8E770D15754}" type="slidenum">
              <a:rPr lang="en-US" smtClean="0"/>
              <a:t>9</a:t>
            </a:fld>
            <a:endParaRPr lang="en-US" dirty="0"/>
          </a:p>
        </p:txBody>
      </p:sp>
      <p:pic>
        <p:nvPicPr>
          <p:cNvPr id="6" name="Picture 1" descr="image001"/>
          <p:cNvPicPr>
            <a:picLocks noChangeAspect="1" noChangeArrowheads="1"/>
          </p:cNvPicPr>
          <p:nvPr/>
        </p:nvPicPr>
        <p:blipFill>
          <a:blip r:embed="rId3"/>
          <a:srcRect/>
          <a:stretch>
            <a:fillRect/>
          </a:stretch>
        </p:blipFill>
        <p:spPr bwMode="auto">
          <a:xfrm>
            <a:off x="152400" y="6153912"/>
            <a:ext cx="1447800" cy="643467"/>
          </a:xfrm>
          <a:prstGeom prst="rect">
            <a:avLst/>
          </a:prstGeom>
          <a:noFill/>
          <a:ln w="9525">
            <a:noFill/>
            <a:miter lim="800000"/>
            <a:headEnd/>
            <a:tailEnd/>
          </a:ln>
        </p:spPr>
      </p:pic>
    </p:spTree>
    <p:extLst>
      <p:ext uri="{BB962C8B-B14F-4D97-AF65-F5344CB8AC3E}">
        <p14:creationId xmlns:p14="http://schemas.microsoft.com/office/powerpoint/2010/main" val="3316607588"/>
      </p:ext>
    </p:extLst>
  </p:cSld>
  <p:clrMapOvr>
    <a:masterClrMapping/>
  </p:clrMapOvr>
  <p:transition spd="slow">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6150"/>
  <p:tag name="PRESENTER_PREVIEW_END" val="9"/>
  <p:tag name="LMS_COMPLETION_TITLE" val="180610"/>
  <p:tag name="LMS_COMPLETION_ID" val="180610"/>
  <p:tag name="LMS_COMPLETION_VERSION" val="1.0"/>
  <p:tag name="LMS_COMPLETION_DURATION" val="01:00:00"/>
  <p:tag name="LMS_COMPLETION_SCO_TITLE" val="180610"/>
  <p:tag name="LMS_COMPLETION_SCO_ID" val="180610"/>
  <p:tag name="LMS_COMPLETION_EDITION" val="0"/>
  <p:tag name="LMS_COMPLETION_INTERACTION" val="272"/>
  <p:tag name="LMS_COMPLETION_THRESHOLD" val="14"/>
  <p:tag name="LMS_COMPLETION_METHOD" val="VIEW"/>
  <p:tag name="LMS_REPORTING" val="0"/>
  <p:tag name="LMS_DATA_SCORM" val="Yes"/>
  <p:tag name="ARTICULATE_REFERENCE_COUNT" val="1"/>
  <p:tag name="ARTICULATE_REFERENCE_TYPE_1" val="1"/>
  <p:tag name="ARTICULATE_REFERENCE_TITLE_1" val="The Nature of Management"/>
  <p:tag name="ARTICULATE_REFERENCE_1" val="C:\Documents and Settings\user\My Documents\adra\180610\180610\Chapter 1 Management.doc"/>
  <p:tag name="MMPROD_NEXTUNIQUEID" val="10009"/>
  <p:tag name="PRESENTATION_PLAYLIST_COUNT" val="0"/>
  <p:tag name="PRESENTATION_PRESENTER_SLIDE_LEVEL" val="0"/>
  <p:tag name="ARTICULATE_PRESENTER_VERSION" val="6"/>
  <p:tag name="PUBLISH_TITLE" val="061210"/>
  <p:tag name="ARTICULATE_PUBLISH_PATH" val="C:\Documents and Settings\user\My Documents\adra\i-station\intro to finance\Week 2"/>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No"/>
  <p:tag name="PRESENTER_PREVIEW_MODE" val="0"/>
  <p:tag name="PRESENTER_PREVIEW_START" val="1"/>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70&quot;/&gt;&lt;/object&gt;&lt;object type=&quot;3&quot; unique_id=&quot;10006&quot;&gt;&lt;property id=&quot;20148&quot; value=&quot;5&quot;/&gt;&lt;property id=&quot;20300&quot; value=&quot;Slide 3&quot;/&gt;&lt;property id=&quot;20307&quot; value=&quot;271&quot;/&gt;&lt;/object&gt;&lt;object type=&quot;3&quot; unique_id=&quot;10009&quot;&gt;&lt;property id=&quot;20148&quot; value=&quot;5&quot;/&gt;&lt;property id=&quot;20300&quot; value=&quot;Slide 24&quot;/&gt;&lt;property id=&quot;20307&quot; value=&quot;269&quot;/&gt;&lt;/object&gt;&lt;object type=&quot;3&quot; unique_id=&quot;10010&quot;&gt;&lt;property id=&quot;20148&quot; value=&quot;5&quot;/&gt;&lt;property id=&quot;20300&quot; value=&quot;Slide 25&quot;/&gt;&lt;property id=&quot;20307&quot; value=&quot;274&quot;/&gt;&lt;/object&gt;&lt;object type=&quot;3&quot; unique_id=&quot;10091&quot;&gt;&lt;property id=&quot;20148&quot; value=&quot;5&quot;/&gt;&lt;property id=&quot;20300&quot; value=&quot;Slide 4 - &amp;quot;Financial Statements&amp;quot;&quot;/&gt;&lt;property id=&quot;20307&quot; value=&quot;275&quot;/&gt;&lt;/object&gt;&lt;object type=&quot;3&quot; unique_id=&quot;10156&quot;&gt;&lt;property id=&quot;20148&quot; value=&quot;5&quot;/&gt;&lt;property id=&quot;20300&quot; value=&quot;Slide 5 - &amp;quot;Balance Sheet Statements&amp;quot;&quot;/&gt;&lt;property id=&quot;20307&quot; value=&quot;276&quot;/&gt;&lt;/object&gt;&lt;object type=&quot;3&quot; unique_id=&quot;10238&quot;&gt;&lt;property id=&quot;20148&quot; value=&quot;5&quot;/&gt;&lt;property id=&quot;20300&quot; value=&quot;Slide 7 - &amp;quot;Income Statements&amp;quot;&quot;/&gt;&lt;property id=&quot;20307&quot; value=&quot;277&quot;/&gt;&lt;/object&gt;&lt;object type=&quot;3&quot; unique_id=&quot;11353&quot;&gt;&lt;property id=&quot;20148&quot; value=&quot;5&quot;/&gt;&lt;property id=&quot;20300&quot; value=&quot;Slide 9&quot;/&gt;&lt;property id=&quot;20307&quot; value=&quot;289&quot;/&gt;&lt;/object&gt;&lt;object type=&quot;3&quot; unique_id=&quot;11354&quot;&gt;&lt;property id=&quot;20148&quot; value=&quot;5&quot;/&gt;&lt;property id=&quot;20300&quot; value=&quot;Slide 10&quot;/&gt;&lt;property id=&quot;20307&quot; value=&quot;288&quot;/&gt;&lt;/object&gt;&lt;object type=&quot;3&quot; unique_id=&quot;11569&quot;&gt;&lt;property id=&quot;20148&quot; value=&quot;5&quot;/&gt;&lt;property id=&quot;20300&quot; value=&quot;Slide 6&quot;/&gt;&lt;property id=&quot;20307&quot; value=&quot;290&quot;/&gt;&lt;/object&gt;&lt;object type=&quot;3&quot; unique_id=&quot;11635&quot;&gt;&lt;property id=&quot;20148&quot; value=&quot;5&quot;/&gt;&lt;property id=&quot;20300&quot; value=&quot;Slide 8&quot;/&gt;&lt;property id=&quot;20307&quot; value=&quot;291&quot;/&gt;&lt;/object&gt;&lt;object type=&quot;3&quot; unique_id=&quot;11734&quot;&gt;&lt;property id=&quot;20148&quot; value=&quot;5&quot;/&gt;&lt;property id=&quot;20300&quot; value=&quot;Slide 11&quot;/&gt;&lt;property id=&quot;20307&quot; value=&quot;292&quot;/&gt;&lt;/object&gt;&lt;object type=&quot;3&quot; unique_id=&quot;11870&quot;&gt;&lt;property id=&quot;20148&quot; value=&quot;5&quot;/&gt;&lt;property id=&quot;20300&quot; value=&quot;Slide 12&quot;/&gt;&lt;property id=&quot;20307&quot; value=&quot;293&quot;/&gt;&lt;/object&gt;&lt;object type=&quot;3&quot; unique_id=&quot;11871&quot;&gt;&lt;property id=&quot;20148&quot; value=&quot;5&quot;/&gt;&lt;property id=&quot;20300&quot; value=&quot;Slide 13&quot;/&gt;&lt;property id=&quot;20307&quot; value=&quot;294&quot;/&gt;&lt;/object&gt;&lt;object type=&quot;3&quot; unique_id=&quot;11957&quot;&gt;&lt;property id=&quot;20148&quot; value=&quot;5&quot;/&gt;&lt;property id=&quot;20300&quot; value=&quot;Slide 14&quot;/&gt;&lt;property id=&quot;20307&quot; value=&quot;295&quot;/&gt;&lt;/object&gt;&lt;object type=&quot;3&quot; unique_id=&quot;12030&quot;&gt;&lt;property id=&quot;20148&quot; value=&quot;5&quot;/&gt;&lt;property id=&quot;20300&quot; value=&quot;Slide 15&quot;/&gt;&lt;property id=&quot;20307&quot; value=&quot;296&quot;/&gt;&lt;/object&gt;&lt;object type=&quot;3&quot; unique_id=&quot;12183&quot;&gt;&lt;property id=&quot;20148&quot; value=&quot;5&quot;/&gt;&lt;property id=&quot;20300&quot; value=&quot;Slide 16&quot;/&gt;&lt;property id=&quot;20307&quot; value=&quot;297&quot;/&gt;&lt;/object&gt;&lt;object type=&quot;3&quot; unique_id=&quot;12184&quot;&gt;&lt;property id=&quot;20148&quot; value=&quot;5&quot;/&gt;&lt;property id=&quot;20300&quot; value=&quot;Slide 17&quot;/&gt;&lt;property id=&quot;20307&quot; value=&quot;298&quot;/&gt;&lt;/object&gt;&lt;object type=&quot;3&quot; unique_id=&quot;12227&quot;&gt;&lt;property id=&quot;20148&quot; value=&quot;5&quot;/&gt;&lt;property id=&quot;20300&quot; value=&quot;Slide 18&quot;/&gt;&lt;property id=&quot;20307&quot; value=&quot;299&quot;/&gt;&lt;/object&gt;&lt;object type=&quot;3&quot; unique_id=&quot;12228&quot;&gt;&lt;property id=&quot;20148&quot; value=&quot;5&quot;/&gt;&lt;property id=&quot;20300&quot; value=&quot;Slide 19&quot;/&gt;&lt;property id=&quot;20307&quot; value=&quot;300&quot;/&gt;&lt;/object&gt;&lt;object type=&quot;3&quot; unique_id=&quot;12321&quot;&gt;&lt;property id=&quot;20148&quot; value=&quot;5&quot;/&gt;&lt;property id=&quot;20300&quot; value=&quot;Slide 20&quot;/&gt;&lt;property id=&quot;20307&quot; value=&quot;301&quot;/&gt;&lt;/object&gt;&lt;object type=&quot;3&quot; unique_id=&quot;12322&quot;&gt;&lt;property id=&quot;20148&quot; value=&quot;5&quot;/&gt;&lt;property id=&quot;20300&quot; value=&quot;Slide 21&quot;/&gt;&lt;property id=&quot;20307&quot; value=&quot;302&quot;/&gt;&lt;/object&gt;&lt;object type=&quot;3&quot; unique_id=&quot;12323&quot;&gt;&lt;property id=&quot;20148&quot; value=&quot;5&quot;/&gt;&lt;property id=&quot;20300&quot; value=&quot;Slide 22&quot;/&gt;&lt;property id=&quot;20307&quot; value=&quot;303&quot;/&gt;&lt;/object&gt;&lt;object type=&quot;3&quot; unique_id=&quot;12610&quot;&gt;&lt;property id=&quot;20148&quot; value=&quot;5&quot;/&gt;&lt;property id=&quot;20300&quot; value=&quot;Slide 23 - &amp;quot;Tutorial&amp;quot;&quot;/&gt;&lt;property id=&quot;20307&quot; value=&quot;304&quot;/&gt;&lt;/object&gt;&lt;/object&gt;&lt;/object&gt;&lt;/database&gt;"/>
  <p:tag name="LAUNCHINNEWWINDOW" val="0"/>
  <p:tag name="LASTPUBLISHED" val="C:\Documents and Settings\user\My Documents\adra\i-station\intro to finance\Week 2\061210\player.html"/>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34ba121c-992c-4816-b39e-4e511075f572"/>
  <p:tag name="ELAPSEDTIME" val="10"/>
  <p:tag name="ARTICULATE_TITLE_TAG" val="Learning Objective"/>
  <p:tag name="ARTICULATE_SLIDE_PAUSE" val="0"/>
  <p:tag name="ARTICULATE_NAV_LEVEL" val="1"/>
  <p:tag name="ARTICULATE_PLAYLIST_ID" val="-1"/>
  <p:tag name="ARTICULATE_LOCK_SLIDE" val="0"/>
  <p:tag name="ANNOTATION_TYPE_1" val="2"/>
  <p:tag name="ANNOTATION_START_1" val="3.0"/>
  <p:tag name="ANNOTATION_END_1" val="3.0"/>
  <p:tag name="ANNOTATION_TOP_1" val="-34.8"/>
  <p:tag name="ANNOTATION_LEFT_1" val="-34.9"/>
  <p:tag name="ANNOTATION_WIDTH_1" val="645.7"/>
  <p:tag name="ANNOTATION_HEIGHT_1" val="501.6"/>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3.0"/>
  <p:tag name="ANNOTATION_TOP_2" val="115.5"/>
  <p:tag name="ANNOTATION_LEFT_2" val="55.8"/>
  <p:tag name="ANNOTATION_WIDTH_2" val="367.5"/>
  <p:tag name="ANNOTATION_HEIGHT_2" val="135.0"/>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COUNT" val="2"/>
  <p:tag name="ARTICULATE_SLIDE_NAV" val="2"/>
</p:tagLst>
</file>

<file path=ppt/tags/tag3.xml><?xml version="1.0" encoding="utf-8"?>
<p:tagLst xmlns:a="http://schemas.openxmlformats.org/drawingml/2006/main" xmlns:r="http://schemas.openxmlformats.org/officeDocument/2006/relationships" xmlns:p="http://schemas.openxmlformats.org/presentationml/2006/main">
  <p:tag name="ELAPSEDTIME" val="10"/>
  <p:tag name="ARTICULATE_SLIDE_GUID" val="1bda2017-3fb2-4e11-a3c3-dd79f8b7122e"/>
  <p:tag name="ARTICULATE_TITLE_TAG" val="Learning Outcome"/>
  <p:tag name="ARTICULATE_SLIDE_PAUSE" val="0"/>
  <p:tag name="ARTICULATE_NAV_LEVEL" val="1"/>
  <p:tag name="ARTICULATE_PLAYLIST_ID" val="-1"/>
  <p:tag name="ARTICULATE_LOCK_SLIDE" val="0"/>
  <p:tag name="ANNOTATION_TYPE_1" val="2"/>
  <p:tag name="ANNOTATION_START_1" val="4.3"/>
  <p:tag name="ANNOTATION_END_1" val="4.3"/>
  <p:tag name="ANNOTATION_TOP_1" val="-34.8"/>
  <p:tag name="ANNOTATION_LEFT_1" val="-34.9"/>
  <p:tag name="ANNOTATION_WIDTH_1" val="645.7"/>
  <p:tag name="ANNOTATION_HEIGHT_1" val="501.6"/>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4.3"/>
  <p:tag name="ANNOTATION_TOP_2" val="84.2"/>
  <p:tag name="ANNOTATION_LEFT_2" val="50.9"/>
  <p:tag name="ANNOTATION_WIDTH_2" val="484.6"/>
  <p:tag name="ANNOTATION_HEIGHT_2" val="288.7"/>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COUNT" val="2"/>
  <p:tag name="ARTICULATE_SLIDE_NAV" val="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GiTemp2">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SEGiTemp2</Template>
  <TotalTime>6912</TotalTime>
  <Words>5051</Words>
  <Application>Microsoft Office PowerPoint</Application>
  <PresentationFormat>On-screen Show (4:3)</PresentationFormat>
  <Paragraphs>431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Georgia</vt:lpstr>
      <vt:lpstr>Wingdings 2</vt:lpstr>
      <vt:lpstr>SEGiTemp2</vt:lpstr>
      <vt:lpstr>IAS 8 Accounting Policies, Changes in Accounting Estimates and Errors IAS 10 Events After the Reporting Period  IAS 37 Provisions, Contingent Liabilities and Contingent Assets </vt:lpstr>
      <vt:lpstr>Learning Objective (s)</vt:lpstr>
      <vt:lpstr>Learning Outcome (s)</vt:lpstr>
      <vt:lpstr>IFRS VS IAS</vt:lpstr>
      <vt:lpstr>IAS 8 Accounting Policies, Changes in Accounting Estimates and Errors</vt:lpstr>
      <vt:lpstr>ACCOUNTING ESTIMATE &amp; MATERIALITY</vt:lpstr>
      <vt:lpstr>ERRORS &amp; CORRECTIONS</vt:lpstr>
      <vt:lpstr>RETROSPECTIVE VS PROSPECTIVE</vt:lpstr>
      <vt:lpstr>CHANGE IN ACCOUNTING POLICIES</vt:lpstr>
      <vt:lpstr>CHANGE IN ACCOUNTING ESTIMATE</vt:lpstr>
      <vt:lpstr>EXAMPLE OF CHANGE IN ESTIMATE</vt:lpstr>
      <vt:lpstr>IAS 10 Events After the Reporting Period </vt:lpstr>
      <vt:lpstr>ACCOUNTING FOR IAS 10</vt:lpstr>
      <vt:lpstr>GOING CONCERN </vt:lpstr>
      <vt:lpstr>IAS 37 Provisions, Contingent Liabilities and Contingent Assets</vt:lpstr>
      <vt:lpstr>PROVISION</vt:lpstr>
      <vt:lpstr>PROVISIONS – TO RECOGNISE?</vt:lpstr>
      <vt:lpstr>PowerPoint Presentation</vt:lpstr>
      <vt:lpstr>SUMMARY OF ACCOUNTING TREATMENT</vt:lpstr>
    </vt:vector>
  </TitlesOfParts>
  <Company>segikl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Sitti Hasinah Binti Abul Hassan</cp:lastModifiedBy>
  <cp:revision>691</cp:revision>
  <dcterms:created xsi:type="dcterms:W3CDTF">2010-06-15T10:22:09Z</dcterms:created>
  <dcterms:modified xsi:type="dcterms:W3CDTF">2025-01-06T02:17:11Z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150610</vt:lpwstr>
  </property>
  <property fmtid="{D5CDD505-2E9C-101B-9397-08002B2CF9AE}" pid="4" name="ArticulateGUID">
    <vt:lpwstr>1525338C-1B24-47BA-A87C-65B607FFA6A0</vt:lpwstr>
  </property>
  <property fmtid="{D5CDD505-2E9C-101B-9397-08002B2CF9AE}" pid="5" name="ArticulateProjectFull">
    <vt:lpwstr>D:\adra\i-station\LMS\guideline&amp;sample\template3.ppta</vt:lpwstr>
  </property>
</Properties>
</file>