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6" r:id="rId1"/>
  </p:sldMasterIdLst>
  <p:notesMasterIdLst>
    <p:notesMasterId r:id="rId15"/>
  </p:notesMasterIdLst>
  <p:handoutMasterIdLst>
    <p:handoutMasterId r:id="rId16"/>
  </p:handoutMasterIdLst>
  <p:sldIdLst>
    <p:sldId id="342" r:id="rId2"/>
    <p:sldId id="270" r:id="rId3"/>
    <p:sldId id="330" r:id="rId4"/>
    <p:sldId id="331" r:id="rId5"/>
    <p:sldId id="332" r:id="rId6"/>
    <p:sldId id="333" r:id="rId7"/>
    <p:sldId id="334" r:id="rId8"/>
    <p:sldId id="335" r:id="rId9"/>
    <p:sldId id="336" r:id="rId10"/>
    <p:sldId id="338" r:id="rId11"/>
    <p:sldId id="339" r:id="rId12"/>
    <p:sldId id="340" r:id="rId13"/>
    <p:sldId id="337" r:id="rId14"/>
  </p:sldIdLst>
  <p:sldSz cx="9144000" cy="6858000" type="screen4x3"/>
  <p:notesSz cx="6858000" cy="9144000"/>
  <p:custDataLst>
    <p:tags r:id="rId17"/>
  </p:custDataLst>
  <p:defaultTextStyle>
    <a:defPPr>
      <a:defRPr lang="en-US"/>
    </a:defPPr>
    <a:lvl1pPr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1pPr>
    <a:lvl2pPr marL="4572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2pPr>
    <a:lvl3pPr marL="9144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3pPr>
    <a:lvl4pPr marL="13716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4pPr>
    <a:lvl5pPr marL="18288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EFF"/>
    <a:srgbClr val="FF4409"/>
    <a:srgbClr val="1F497D"/>
    <a:srgbClr val="003366"/>
    <a:srgbClr val="99CCFF"/>
    <a:srgbClr val="66FFFF"/>
    <a:srgbClr val="8A040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1743" autoAdjust="0"/>
    <p:restoredTop sz="94595" autoAdjust="0"/>
  </p:normalViewPr>
  <p:slideViewPr>
    <p:cSldViewPr>
      <p:cViewPr varScale="1">
        <p:scale>
          <a:sx n="73" d="100"/>
          <a:sy n="73" d="100"/>
        </p:scale>
        <p:origin x="1746"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162"/>
    </p:cViewPr>
  </p:sorterViewPr>
  <p:notesViewPr>
    <p:cSldViewPr>
      <p:cViewPr varScale="1">
        <p:scale>
          <a:sx n="54" d="100"/>
          <a:sy n="54" d="100"/>
        </p:scale>
        <p:origin x="20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E4EB87-8B53-46DB-BE96-960EA0DF8A02}" type="doc">
      <dgm:prSet loTypeId="urn:microsoft.com/office/officeart/2005/8/layout/arrow2" loCatId="process" qsTypeId="urn:microsoft.com/office/officeart/2005/8/quickstyle/simple5" qsCatId="simple" csTypeId="urn:microsoft.com/office/officeart/2005/8/colors/colorful3" csCatId="colorful" phldr="1"/>
      <dgm:spPr/>
      <dgm:t>
        <a:bodyPr/>
        <a:lstStyle/>
        <a:p>
          <a:endParaRPr lang="en-US"/>
        </a:p>
      </dgm:t>
    </dgm:pt>
    <dgm:pt modelId="{0A688926-F248-4047-91C3-1A043B6511D2}">
      <dgm:prSet phldrT="[Text]"/>
      <dgm:spPr/>
      <dgm:t>
        <a:bodyPr/>
        <a:lstStyle/>
        <a:p>
          <a:r>
            <a:rPr lang="en-US" dirty="0" smtClean="0"/>
            <a:t>IDENTIFY CONTRACT WITH THE CUSTOMER</a:t>
          </a:r>
          <a:endParaRPr lang="en-US" dirty="0"/>
        </a:p>
      </dgm:t>
    </dgm:pt>
    <dgm:pt modelId="{975E47CE-8818-4807-8657-BAFFDC064379}" type="parTrans" cxnId="{0BE0F4A7-C64E-4151-ADF3-73220CE0B2BA}">
      <dgm:prSet/>
      <dgm:spPr/>
      <dgm:t>
        <a:bodyPr/>
        <a:lstStyle/>
        <a:p>
          <a:endParaRPr lang="en-US"/>
        </a:p>
      </dgm:t>
    </dgm:pt>
    <dgm:pt modelId="{89853F68-C867-492A-873F-33D5CA823CD0}" type="sibTrans" cxnId="{0BE0F4A7-C64E-4151-ADF3-73220CE0B2BA}">
      <dgm:prSet/>
      <dgm:spPr/>
      <dgm:t>
        <a:bodyPr/>
        <a:lstStyle/>
        <a:p>
          <a:endParaRPr lang="en-US"/>
        </a:p>
      </dgm:t>
    </dgm:pt>
    <dgm:pt modelId="{A55E9D66-8339-47DF-AF8E-C1B176834B7D}">
      <dgm:prSet phldrT="[Text]"/>
      <dgm:spPr/>
      <dgm:t>
        <a:bodyPr/>
        <a:lstStyle/>
        <a:p>
          <a:r>
            <a:rPr lang="en-US" dirty="0" smtClean="0"/>
            <a:t>IDENTIFY PERFORMANCE OBLIGATION(S)</a:t>
          </a:r>
          <a:endParaRPr lang="en-US" dirty="0"/>
        </a:p>
      </dgm:t>
    </dgm:pt>
    <dgm:pt modelId="{F304B424-4048-4C11-B004-DB2362752151}" type="parTrans" cxnId="{93932F76-D6D1-44FD-B64E-6D34BF77B83F}">
      <dgm:prSet/>
      <dgm:spPr/>
      <dgm:t>
        <a:bodyPr/>
        <a:lstStyle/>
        <a:p>
          <a:endParaRPr lang="en-US"/>
        </a:p>
      </dgm:t>
    </dgm:pt>
    <dgm:pt modelId="{1599B7F8-5E35-4056-8607-98765147D4CF}" type="sibTrans" cxnId="{93932F76-D6D1-44FD-B64E-6D34BF77B83F}">
      <dgm:prSet/>
      <dgm:spPr/>
      <dgm:t>
        <a:bodyPr/>
        <a:lstStyle/>
        <a:p>
          <a:endParaRPr lang="en-US"/>
        </a:p>
      </dgm:t>
    </dgm:pt>
    <dgm:pt modelId="{28776B2E-47D8-4CB4-8BBD-E48D903A117F}">
      <dgm:prSet phldrT="[Text]"/>
      <dgm:spPr/>
      <dgm:t>
        <a:bodyPr/>
        <a:lstStyle/>
        <a:p>
          <a:r>
            <a:rPr lang="en-US" dirty="0" smtClean="0"/>
            <a:t>DETERMINE TRANSACTION PRICE</a:t>
          </a:r>
          <a:endParaRPr lang="en-US" dirty="0"/>
        </a:p>
      </dgm:t>
    </dgm:pt>
    <dgm:pt modelId="{A92F5147-53B5-44F6-93ED-3EECFC4DE151}" type="parTrans" cxnId="{FF44172E-F65A-47A8-9B3D-1CC4F8A5735C}">
      <dgm:prSet/>
      <dgm:spPr/>
      <dgm:t>
        <a:bodyPr/>
        <a:lstStyle/>
        <a:p>
          <a:endParaRPr lang="en-US"/>
        </a:p>
      </dgm:t>
    </dgm:pt>
    <dgm:pt modelId="{2BD1D54C-7B98-4B06-A3E1-833303204AE0}" type="sibTrans" cxnId="{FF44172E-F65A-47A8-9B3D-1CC4F8A5735C}">
      <dgm:prSet/>
      <dgm:spPr/>
      <dgm:t>
        <a:bodyPr/>
        <a:lstStyle/>
        <a:p>
          <a:endParaRPr lang="en-US"/>
        </a:p>
      </dgm:t>
    </dgm:pt>
    <dgm:pt modelId="{43CF5FB6-D96E-46B5-836C-BBCB5CCDA269}">
      <dgm:prSet phldrT="[Text]"/>
      <dgm:spPr/>
      <dgm:t>
        <a:bodyPr/>
        <a:lstStyle/>
        <a:p>
          <a:r>
            <a:rPr lang="en-US" dirty="0" smtClean="0"/>
            <a:t>ALLOCATE TRANSACTION PRICE TO PERFORMANCE OBLIGATION(S)</a:t>
          </a:r>
          <a:endParaRPr lang="en-US" dirty="0"/>
        </a:p>
      </dgm:t>
    </dgm:pt>
    <dgm:pt modelId="{35B5814A-08E3-4227-B394-0E8559B963BE}" type="parTrans" cxnId="{064949EB-CC90-45F4-AC37-C69A4AE7596E}">
      <dgm:prSet/>
      <dgm:spPr/>
      <dgm:t>
        <a:bodyPr/>
        <a:lstStyle/>
        <a:p>
          <a:endParaRPr lang="en-US"/>
        </a:p>
      </dgm:t>
    </dgm:pt>
    <dgm:pt modelId="{4FD7B9C1-7CB6-402C-95E0-BA1AA3FD1AF4}" type="sibTrans" cxnId="{064949EB-CC90-45F4-AC37-C69A4AE7596E}">
      <dgm:prSet/>
      <dgm:spPr/>
      <dgm:t>
        <a:bodyPr/>
        <a:lstStyle/>
        <a:p>
          <a:endParaRPr lang="en-US"/>
        </a:p>
      </dgm:t>
    </dgm:pt>
    <dgm:pt modelId="{9E6C1EA4-EA83-4F5B-A6DA-060321339105}">
      <dgm:prSet phldrT="[Text]"/>
      <dgm:spPr/>
      <dgm:t>
        <a:bodyPr/>
        <a:lstStyle/>
        <a:p>
          <a:r>
            <a:rPr lang="en-US" dirty="0" smtClean="0"/>
            <a:t>RECOGNISE REVENUE WHEN (OR AS) PERFORMANCE OBLIGATION SATISFIED</a:t>
          </a:r>
          <a:endParaRPr lang="en-US" dirty="0"/>
        </a:p>
      </dgm:t>
    </dgm:pt>
    <dgm:pt modelId="{2F50C59C-3FFE-4872-AA4B-97101E494103}" type="parTrans" cxnId="{69F14E97-04C4-4C67-B5D5-6DD84BFB922B}">
      <dgm:prSet/>
      <dgm:spPr/>
      <dgm:t>
        <a:bodyPr/>
        <a:lstStyle/>
        <a:p>
          <a:endParaRPr lang="en-US"/>
        </a:p>
      </dgm:t>
    </dgm:pt>
    <dgm:pt modelId="{7F80BBC9-DC94-4CFD-B83C-6E868093BEAA}" type="sibTrans" cxnId="{69F14E97-04C4-4C67-B5D5-6DD84BFB922B}">
      <dgm:prSet/>
      <dgm:spPr/>
      <dgm:t>
        <a:bodyPr/>
        <a:lstStyle/>
        <a:p>
          <a:endParaRPr lang="en-US"/>
        </a:p>
      </dgm:t>
    </dgm:pt>
    <dgm:pt modelId="{0922DF86-61C2-49A3-8073-FCD89DB0B245}" type="pres">
      <dgm:prSet presAssocID="{B6E4EB87-8B53-46DB-BE96-960EA0DF8A02}" presName="arrowDiagram" presStyleCnt="0">
        <dgm:presLayoutVars>
          <dgm:chMax val="5"/>
          <dgm:dir/>
          <dgm:resizeHandles val="exact"/>
        </dgm:presLayoutVars>
      </dgm:prSet>
      <dgm:spPr/>
      <dgm:t>
        <a:bodyPr/>
        <a:lstStyle/>
        <a:p>
          <a:endParaRPr lang="en-US"/>
        </a:p>
      </dgm:t>
    </dgm:pt>
    <dgm:pt modelId="{7E2B8EFC-D94C-4F9A-A267-859BA85869D7}" type="pres">
      <dgm:prSet presAssocID="{B6E4EB87-8B53-46DB-BE96-960EA0DF8A02}" presName="arrow" presStyleLbl="bgShp" presStyleIdx="0" presStyleCnt="1"/>
      <dgm:spPr/>
    </dgm:pt>
    <dgm:pt modelId="{9C83EB0A-3C29-400B-8F54-DC6773E93CBD}" type="pres">
      <dgm:prSet presAssocID="{B6E4EB87-8B53-46DB-BE96-960EA0DF8A02}" presName="arrowDiagram5" presStyleCnt="0"/>
      <dgm:spPr/>
    </dgm:pt>
    <dgm:pt modelId="{0A398A9D-A228-4FE5-B0FE-371BBB22E867}" type="pres">
      <dgm:prSet presAssocID="{0A688926-F248-4047-91C3-1A043B6511D2}" presName="bullet5a" presStyleLbl="node1" presStyleIdx="0" presStyleCnt="5"/>
      <dgm:spPr/>
    </dgm:pt>
    <dgm:pt modelId="{7133762D-520A-4B46-BDAE-13C9C5CE983E}" type="pres">
      <dgm:prSet presAssocID="{0A688926-F248-4047-91C3-1A043B6511D2}" presName="textBox5a" presStyleLbl="revTx" presStyleIdx="0" presStyleCnt="5">
        <dgm:presLayoutVars>
          <dgm:bulletEnabled val="1"/>
        </dgm:presLayoutVars>
      </dgm:prSet>
      <dgm:spPr/>
      <dgm:t>
        <a:bodyPr/>
        <a:lstStyle/>
        <a:p>
          <a:endParaRPr lang="en-US"/>
        </a:p>
      </dgm:t>
    </dgm:pt>
    <dgm:pt modelId="{6856CC13-CE34-4654-8CA4-D3441ECE33B9}" type="pres">
      <dgm:prSet presAssocID="{A55E9D66-8339-47DF-AF8E-C1B176834B7D}" presName="bullet5b" presStyleLbl="node1" presStyleIdx="1" presStyleCnt="5"/>
      <dgm:spPr/>
    </dgm:pt>
    <dgm:pt modelId="{C5656EC8-BD44-470C-A003-2290782A9E10}" type="pres">
      <dgm:prSet presAssocID="{A55E9D66-8339-47DF-AF8E-C1B176834B7D}" presName="textBox5b" presStyleLbl="revTx" presStyleIdx="1" presStyleCnt="5">
        <dgm:presLayoutVars>
          <dgm:bulletEnabled val="1"/>
        </dgm:presLayoutVars>
      </dgm:prSet>
      <dgm:spPr/>
      <dgm:t>
        <a:bodyPr/>
        <a:lstStyle/>
        <a:p>
          <a:endParaRPr lang="en-US"/>
        </a:p>
      </dgm:t>
    </dgm:pt>
    <dgm:pt modelId="{40E69F87-F931-46A1-9BBC-6402A050C255}" type="pres">
      <dgm:prSet presAssocID="{28776B2E-47D8-4CB4-8BBD-E48D903A117F}" presName="bullet5c" presStyleLbl="node1" presStyleIdx="2" presStyleCnt="5"/>
      <dgm:spPr/>
    </dgm:pt>
    <dgm:pt modelId="{21937222-0C7B-4AFC-9F70-53C727B2D1DC}" type="pres">
      <dgm:prSet presAssocID="{28776B2E-47D8-4CB4-8BBD-E48D903A117F}" presName="textBox5c" presStyleLbl="revTx" presStyleIdx="2" presStyleCnt="5">
        <dgm:presLayoutVars>
          <dgm:bulletEnabled val="1"/>
        </dgm:presLayoutVars>
      </dgm:prSet>
      <dgm:spPr/>
      <dgm:t>
        <a:bodyPr/>
        <a:lstStyle/>
        <a:p>
          <a:endParaRPr lang="en-US"/>
        </a:p>
      </dgm:t>
    </dgm:pt>
    <dgm:pt modelId="{5B485350-8F25-4D63-9CA8-CEBE92A842D6}" type="pres">
      <dgm:prSet presAssocID="{43CF5FB6-D96E-46B5-836C-BBCB5CCDA269}" presName="bullet5d" presStyleLbl="node1" presStyleIdx="3" presStyleCnt="5"/>
      <dgm:spPr/>
    </dgm:pt>
    <dgm:pt modelId="{224CCF58-D980-4AB1-818E-6D03FDF5B5CC}" type="pres">
      <dgm:prSet presAssocID="{43CF5FB6-D96E-46B5-836C-BBCB5CCDA269}" presName="textBox5d" presStyleLbl="revTx" presStyleIdx="3" presStyleCnt="5">
        <dgm:presLayoutVars>
          <dgm:bulletEnabled val="1"/>
        </dgm:presLayoutVars>
      </dgm:prSet>
      <dgm:spPr/>
      <dgm:t>
        <a:bodyPr/>
        <a:lstStyle/>
        <a:p>
          <a:endParaRPr lang="en-US"/>
        </a:p>
      </dgm:t>
    </dgm:pt>
    <dgm:pt modelId="{5A7A4F76-E3EC-4901-8952-2F91A36522BA}" type="pres">
      <dgm:prSet presAssocID="{9E6C1EA4-EA83-4F5B-A6DA-060321339105}" presName="bullet5e" presStyleLbl="node1" presStyleIdx="4" presStyleCnt="5"/>
      <dgm:spPr/>
    </dgm:pt>
    <dgm:pt modelId="{2E1893A7-CC15-4FC3-831C-08D90E364DBE}" type="pres">
      <dgm:prSet presAssocID="{9E6C1EA4-EA83-4F5B-A6DA-060321339105}" presName="textBox5e" presStyleLbl="revTx" presStyleIdx="4" presStyleCnt="5">
        <dgm:presLayoutVars>
          <dgm:bulletEnabled val="1"/>
        </dgm:presLayoutVars>
      </dgm:prSet>
      <dgm:spPr/>
      <dgm:t>
        <a:bodyPr/>
        <a:lstStyle/>
        <a:p>
          <a:endParaRPr lang="en-US"/>
        </a:p>
      </dgm:t>
    </dgm:pt>
  </dgm:ptLst>
  <dgm:cxnLst>
    <dgm:cxn modelId="{0BE0F4A7-C64E-4151-ADF3-73220CE0B2BA}" srcId="{B6E4EB87-8B53-46DB-BE96-960EA0DF8A02}" destId="{0A688926-F248-4047-91C3-1A043B6511D2}" srcOrd="0" destOrd="0" parTransId="{975E47CE-8818-4807-8657-BAFFDC064379}" sibTransId="{89853F68-C867-492A-873F-33D5CA823CD0}"/>
    <dgm:cxn modelId="{A6A65AD8-9C70-425D-8936-91E7178A4D6D}" type="presOf" srcId="{28776B2E-47D8-4CB4-8BBD-E48D903A117F}" destId="{21937222-0C7B-4AFC-9F70-53C727B2D1DC}" srcOrd="0" destOrd="0" presId="urn:microsoft.com/office/officeart/2005/8/layout/arrow2"/>
    <dgm:cxn modelId="{EF79D97D-B512-4B61-9B4D-D1D88B1F4DDA}" type="presOf" srcId="{B6E4EB87-8B53-46DB-BE96-960EA0DF8A02}" destId="{0922DF86-61C2-49A3-8073-FCD89DB0B245}" srcOrd="0" destOrd="0" presId="urn:microsoft.com/office/officeart/2005/8/layout/arrow2"/>
    <dgm:cxn modelId="{948B9A13-2C03-42EF-AC25-5A6322CF4103}" type="presOf" srcId="{43CF5FB6-D96E-46B5-836C-BBCB5CCDA269}" destId="{224CCF58-D980-4AB1-818E-6D03FDF5B5CC}" srcOrd="0" destOrd="0" presId="urn:microsoft.com/office/officeart/2005/8/layout/arrow2"/>
    <dgm:cxn modelId="{064949EB-CC90-45F4-AC37-C69A4AE7596E}" srcId="{B6E4EB87-8B53-46DB-BE96-960EA0DF8A02}" destId="{43CF5FB6-D96E-46B5-836C-BBCB5CCDA269}" srcOrd="3" destOrd="0" parTransId="{35B5814A-08E3-4227-B394-0E8559B963BE}" sibTransId="{4FD7B9C1-7CB6-402C-95E0-BA1AA3FD1AF4}"/>
    <dgm:cxn modelId="{69F14E97-04C4-4C67-B5D5-6DD84BFB922B}" srcId="{B6E4EB87-8B53-46DB-BE96-960EA0DF8A02}" destId="{9E6C1EA4-EA83-4F5B-A6DA-060321339105}" srcOrd="4" destOrd="0" parTransId="{2F50C59C-3FFE-4872-AA4B-97101E494103}" sibTransId="{7F80BBC9-DC94-4CFD-B83C-6E868093BEAA}"/>
    <dgm:cxn modelId="{E81262FB-2006-48E8-B563-AE2A9EC9E1EC}" type="presOf" srcId="{A55E9D66-8339-47DF-AF8E-C1B176834B7D}" destId="{C5656EC8-BD44-470C-A003-2290782A9E10}" srcOrd="0" destOrd="0" presId="urn:microsoft.com/office/officeart/2005/8/layout/arrow2"/>
    <dgm:cxn modelId="{7B8E0270-112F-48E4-B814-5C4992E08C80}" type="presOf" srcId="{0A688926-F248-4047-91C3-1A043B6511D2}" destId="{7133762D-520A-4B46-BDAE-13C9C5CE983E}" srcOrd="0" destOrd="0" presId="urn:microsoft.com/office/officeart/2005/8/layout/arrow2"/>
    <dgm:cxn modelId="{7C1555D4-AA52-4AFF-A011-07FE3653E49E}" type="presOf" srcId="{9E6C1EA4-EA83-4F5B-A6DA-060321339105}" destId="{2E1893A7-CC15-4FC3-831C-08D90E364DBE}" srcOrd="0" destOrd="0" presId="urn:microsoft.com/office/officeart/2005/8/layout/arrow2"/>
    <dgm:cxn modelId="{93932F76-D6D1-44FD-B64E-6D34BF77B83F}" srcId="{B6E4EB87-8B53-46DB-BE96-960EA0DF8A02}" destId="{A55E9D66-8339-47DF-AF8E-C1B176834B7D}" srcOrd="1" destOrd="0" parTransId="{F304B424-4048-4C11-B004-DB2362752151}" sibTransId="{1599B7F8-5E35-4056-8607-98765147D4CF}"/>
    <dgm:cxn modelId="{FF44172E-F65A-47A8-9B3D-1CC4F8A5735C}" srcId="{B6E4EB87-8B53-46DB-BE96-960EA0DF8A02}" destId="{28776B2E-47D8-4CB4-8BBD-E48D903A117F}" srcOrd="2" destOrd="0" parTransId="{A92F5147-53B5-44F6-93ED-3EECFC4DE151}" sibTransId="{2BD1D54C-7B98-4B06-A3E1-833303204AE0}"/>
    <dgm:cxn modelId="{6F842EB5-75C8-4C68-BAB1-16C8E98B5201}" type="presParOf" srcId="{0922DF86-61C2-49A3-8073-FCD89DB0B245}" destId="{7E2B8EFC-D94C-4F9A-A267-859BA85869D7}" srcOrd="0" destOrd="0" presId="urn:microsoft.com/office/officeart/2005/8/layout/arrow2"/>
    <dgm:cxn modelId="{4CDB3D62-1FF8-45F6-B8DF-87B9B649C02E}" type="presParOf" srcId="{0922DF86-61C2-49A3-8073-FCD89DB0B245}" destId="{9C83EB0A-3C29-400B-8F54-DC6773E93CBD}" srcOrd="1" destOrd="0" presId="urn:microsoft.com/office/officeart/2005/8/layout/arrow2"/>
    <dgm:cxn modelId="{CF533E2A-5D00-495A-B50F-4CF015DCA07E}" type="presParOf" srcId="{9C83EB0A-3C29-400B-8F54-DC6773E93CBD}" destId="{0A398A9D-A228-4FE5-B0FE-371BBB22E867}" srcOrd="0" destOrd="0" presId="urn:microsoft.com/office/officeart/2005/8/layout/arrow2"/>
    <dgm:cxn modelId="{93665E34-0D2A-443B-AF85-A13BBC3E3F06}" type="presParOf" srcId="{9C83EB0A-3C29-400B-8F54-DC6773E93CBD}" destId="{7133762D-520A-4B46-BDAE-13C9C5CE983E}" srcOrd="1" destOrd="0" presId="urn:microsoft.com/office/officeart/2005/8/layout/arrow2"/>
    <dgm:cxn modelId="{68B828F4-6F5B-47C9-A95E-C5E71BA71FE1}" type="presParOf" srcId="{9C83EB0A-3C29-400B-8F54-DC6773E93CBD}" destId="{6856CC13-CE34-4654-8CA4-D3441ECE33B9}" srcOrd="2" destOrd="0" presId="urn:microsoft.com/office/officeart/2005/8/layout/arrow2"/>
    <dgm:cxn modelId="{0847A5BE-C0E2-4AB4-828B-6C382E9D9DD4}" type="presParOf" srcId="{9C83EB0A-3C29-400B-8F54-DC6773E93CBD}" destId="{C5656EC8-BD44-470C-A003-2290782A9E10}" srcOrd="3" destOrd="0" presId="urn:microsoft.com/office/officeart/2005/8/layout/arrow2"/>
    <dgm:cxn modelId="{002223FD-C657-4718-9A14-754E0B1E2145}" type="presParOf" srcId="{9C83EB0A-3C29-400B-8F54-DC6773E93CBD}" destId="{40E69F87-F931-46A1-9BBC-6402A050C255}" srcOrd="4" destOrd="0" presId="urn:microsoft.com/office/officeart/2005/8/layout/arrow2"/>
    <dgm:cxn modelId="{327A758E-7633-4520-A791-AACF2E840D94}" type="presParOf" srcId="{9C83EB0A-3C29-400B-8F54-DC6773E93CBD}" destId="{21937222-0C7B-4AFC-9F70-53C727B2D1DC}" srcOrd="5" destOrd="0" presId="urn:microsoft.com/office/officeart/2005/8/layout/arrow2"/>
    <dgm:cxn modelId="{C0DDF087-DC68-41CB-959E-ABE1BA581F78}" type="presParOf" srcId="{9C83EB0A-3C29-400B-8F54-DC6773E93CBD}" destId="{5B485350-8F25-4D63-9CA8-CEBE92A842D6}" srcOrd="6" destOrd="0" presId="urn:microsoft.com/office/officeart/2005/8/layout/arrow2"/>
    <dgm:cxn modelId="{F379F7F1-AFFE-45C0-918E-C50AFEAC9FE6}" type="presParOf" srcId="{9C83EB0A-3C29-400B-8F54-DC6773E93CBD}" destId="{224CCF58-D980-4AB1-818E-6D03FDF5B5CC}" srcOrd="7" destOrd="0" presId="urn:microsoft.com/office/officeart/2005/8/layout/arrow2"/>
    <dgm:cxn modelId="{F07016C6-264B-4823-B6D4-E3035C95BB56}" type="presParOf" srcId="{9C83EB0A-3C29-400B-8F54-DC6773E93CBD}" destId="{5A7A4F76-E3EC-4901-8952-2F91A36522BA}" srcOrd="8" destOrd="0" presId="urn:microsoft.com/office/officeart/2005/8/layout/arrow2"/>
    <dgm:cxn modelId="{39D86A21-FA97-4566-9B6E-F66A7A5092D2}" type="presParOf" srcId="{9C83EB0A-3C29-400B-8F54-DC6773E93CBD}" destId="{2E1893A7-CC15-4FC3-831C-08D90E364DBE}"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B8EFC-D94C-4F9A-A267-859BA85869D7}">
      <dsp:nvSpPr>
        <dsp:cNvPr id="0" name=""/>
        <dsp:cNvSpPr/>
      </dsp:nvSpPr>
      <dsp:spPr>
        <a:xfrm>
          <a:off x="655319" y="0"/>
          <a:ext cx="6918960" cy="4324350"/>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A398A9D-A228-4FE5-B0FE-371BBB22E867}">
      <dsp:nvSpPr>
        <dsp:cNvPr id="0" name=""/>
        <dsp:cNvSpPr/>
      </dsp:nvSpPr>
      <dsp:spPr>
        <a:xfrm>
          <a:off x="1336837" y="3215586"/>
          <a:ext cx="159136" cy="159136"/>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3">
              <a:hueOff val="0"/>
              <a:satOff val="0"/>
              <a:lumOff val="0"/>
              <a:alphaOff val="0"/>
              <a:satMod val="115000"/>
            </a:schemeClr>
          </a:contourClr>
        </a:sp3d>
      </dsp:spPr>
      <dsp:style>
        <a:lnRef idx="0">
          <a:scrgbClr r="0" g="0" b="0"/>
        </a:lnRef>
        <a:fillRef idx="3">
          <a:scrgbClr r="0" g="0" b="0"/>
        </a:fillRef>
        <a:effectRef idx="3">
          <a:scrgbClr r="0" g="0" b="0"/>
        </a:effectRef>
        <a:fontRef idx="minor">
          <a:schemeClr val="lt1"/>
        </a:fontRef>
      </dsp:style>
    </dsp:sp>
    <dsp:sp modelId="{7133762D-520A-4B46-BDAE-13C9C5CE983E}">
      <dsp:nvSpPr>
        <dsp:cNvPr id="0" name=""/>
        <dsp:cNvSpPr/>
      </dsp:nvSpPr>
      <dsp:spPr>
        <a:xfrm>
          <a:off x="1416405" y="3295154"/>
          <a:ext cx="906383" cy="102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23" tIns="0" rIns="0" bIns="0" numCol="1" spcCol="1270" anchor="t" anchorCtr="0">
          <a:noAutofit/>
        </a:bodyPr>
        <a:lstStyle/>
        <a:p>
          <a:pPr lvl="0" algn="l" defTabSz="444500">
            <a:lnSpc>
              <a:spcPct val="90000"/>
            </a:lnSpc>
            <a:spcBef>
              <a:spcPct val="0"/>
            </a:spcBef>
            <a:spcAft>
              <a:spcPct val="35000"/>
            </a:spcAft>
          </a:pPr>
          <a:r>
            <a:rPr lang="en-US" sz="1000" kern="1200" dirty="0" smtClean="0"/>
            <a:t>IDENTIFY CONTRACT WITH THE CUSTOMER</a:t>
          </a:r>
          <a:endParaRPr lang="en-US" sz="1000" kern="1200" dirty="0"/>
        </a:p>
      </dsp:txBody>
      <dsp:txXfrm>
        <a:off x="1416405" y="3295154"/>
        <a:ext cx="906383" cy="1029195"/>
      </dsp:txXfrm>
    </dsp:sp>
    <dsp:sp modelId="{6856CC13-CE34-4654-8CA4-D3441ECE33B9}">
      <dsp:nvSpPr>
        <dsp:cNvPr id="0" name=""/>
        <dsp:cNvSpPr/>
      </dsp:nvSpPr>
      <dsp:spPr>
        <a:xfrm>
          <a:off x="2198248" y="2387906"/>
          <a:ext cx="249082" cy="249082"/>
        </a:xfrm>
        <a:prstGeom prst="ellipse">
          <a:avLst/>
        </a:prstGeom>
        <a:gradFill rotWithShape="0">
          <a:gsLst>
            <a:gs pos="0">
              <a:schemeClr val="accent3">
                <a:hueOff val="-3450900"/>
                <a:satOff val="-9096"/>
                <a:lumOff val="-2353"/>
                <a:alphaOff val="0"/>
                <a:tint val="43000"/>
                <a:satMod val="165000"/>
              </a:schemeClr>
            </a:gs>
            <a:gs pos="55000">
              <a:schemeClr val="accent3">
                <a:hueOff val="-3450900"/>
                <a:satOff val="-9096"/>
                <a:lumOff val="-2353"/>
                <a:alphaOff val="0"/>
                <a:tint val="83000"/>
                <a:satMod val="155000"/>
              </a:schemeClr>
            </a:gs>
            <a:gs pos="100000">
              <a:schemeClr val="accent3">
                <a:hueOff val="-3450900"/>
                <a:satOff val="-9096"/>
                <a:lumOff val="-235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3">
              <a:hueOff val="-3450900"/>
              <a:satOff val="-9096"/>
              <a:lumOff val="-2353"/>
              <a:alphaOff val="0"/>
              <a:satMod val="115000"/>
            </a:schemeClr>
          </a:contourClr>
        </a:sp3d>
      </dsp:spPr>
      <dsp:style>
        <a:lnRef idx="0">
          <a:scrgbClr r="0" g="0" b="0"/>
        </a:lnRef>
        <a:fillRef idx="3">
          <a:scrgbClr r="0" g="0" b="0"/>
        </a:fillRef>
        <a:effectRef idx="3">
          <a:scrgbClr r="0" g="0" b="0"/>
        </a:effectRef>
        <a:fontRef idx="minor">
          <a:schemeClr val="lt1"/>
        </a:fontRef>
      </dsp:style>
    </dsp:sp>
    <dsp:sp modelId="{C5656EC8-BD44-470C-A003-2290782A9E10}">
      <dsp:nvSpPr>
        <dsp:cNvPr id="0" name=""/>
        <dsp:cNvSpPr/>
      </dsp:nvSpPr>
      <dsp:spPr>
        <a:xfrm>
          <a:off x="2322789" y="2512447"/>
          <a:ext cx="1148547" cy="1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984" tIns="0" rIns="0" bIns="0" numCol="1" spcCol="1270" anchor="t" anchorCtr="0">
          <a:noAutofit/>
        </a:bodyPr>
        <a:lstStyle/>
        <a:p>
          <a:pPr lvl="0" algn="l" defTabSz="444500">
            <a:lnSpc>
              <a:spcPct val="90000"/>
            </a:lnSpc>
            <a:spcBef>
              <a:spcPct val="0"/>
            </a:spcBef>
            <a:spcAft>
              <a:spcPct val="35000"/>
            </a:spcAft>
          </a:pPr>
          <a:r>
            <a:rPr lang="en-US" sz="1000" kern="1200" dirty="0" smtClean="0"/>
            <a:t>IDENTIFY PERFORMANCE OBLIGATION(S)</a:t>
          </a:r>
          <a:endParaRPr lang="en-US" sz="1000" kern="1200" dirty="0"/>
        </a:p>
      </dsp:txBody>
      <dsp:txXfrm>
        <a:off x="2322789" y="2512447"/>
        <a:ext cx="1148547" cy="1811902"/>
      </dsp:txXfrm>
    </dsp:sp>
    <dsp:sp modelId="{40E69F87-F931-46A1-9BBC-6402A050C255}">
      <dsp:nvSpPr>
        <dsp:cNvPr id="0" name=""/>
        <dsp:cNvSpPr/>
      </dsp:nvSpPr>
      <dsp:spPr>
        <a:xfrm>
          <a:off x="3305281" y="1728010"/>
          <a:ext cx="332110" cy="332110"/>
        </a:xfrm>
        <a:prstGeom prst="ellipse">
          <a:avLst/>
        </a:prstGeom>
        <a:gradFill rotWithShape="0">
          <a:gsLst>
            <a:gs pos="0">
              <a:schemeClr val="accent3">
                <a:hueOff val="-6901799"/>
                <a:satOff val="-18192"/>
                <a:lumOff val="-4706"/>
                <a:alphaOff val="0"/>
                <a:tint val="43000"/>
                <a:satMod val="165000"/>
              </a:schemeClr>
            </a:gs>
            <a:gs pos="55000">
              <a:schemeClr val="accent3">
                <a:hueOff val="-6901799"/>
                <a:satOff val="-18192"/>
                <a:lumOff val="-4706"/>
                <a:alphaOff val="0"/>
                <a:tint val="83000"/>
                <a:satMod val="155000"/>
              </a:schemeClr>
            </a:gs>
            <a:gs pos="100000">
              <a:schemeClr val="accent3">
                <a:hueOff val="-6901799"/>
                <a:satOff val="-18192"/>
                <a:lumOff val="-470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3">
              <a:hueOff val="-6901799"/>
              <a:satOff val="-18192"/>
              <a:lumOff val="-4706"/>
              <a:alphaOff val="0"/>
              <a:satMod val="115000"/>
            </a:schemeClr>
          </a:contourClr>
        </a:sp3d>
      </dsp:spPr>
      <dsp:style>
        <a:lnRef idx="0">
          <a:scrgbClr r="0" g="0" b="0"/>
        </a:lnRef>
        <a:fillRef idx="3">
          <a:scrgbClr r="0" g="0" b="0"/>
        </a:fillRef>
        <a:effectRef idx="3">
          <a:scrgbClr r="0" g="0" b="0"/>
        </a:effectRef>
        <a:fontRef idx="minor">
          <a:schemeClr val="lt1"/>
        </a:fontRef>
      </dsp:style>
    </dsp:sp>
    <dsp:sp modelId="{21937222-0C7B-4AFC-9F70-53C727B2D1DC}">
      <dsp:nvSpPr>
        <dsp:cNvPr id="0" name=""/>
        <dsp:cNvSpPr/>
      </dsp:nvSpPr>
      <dsp:spPr>
        <a:xfrm>
          <a:off x="3471336" y="1894065"/>
          <a:ext cx="1335359" cy="2430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78" tIns="0" rIns="0" bIns="0" numCol="1" spcCol="1270" anchor="t" anchorCtr="0">
          <a:noAutofit/>
        </a:bodyPr>
        <a:lstStyle/>
        <a:p>
          <a:pPr lvl="0" algn="l" defTabSz="444500">
            <a:lnSpc>
              <a:spcPct val="90000"/>
            </a:lnSpc>
            <a:spcBef>
              <a:spcPct val="0"/>
            </a:spcBef>
            <a:spcAft>
              <a:spcPct val="35000"/>
            </a:spcAft>
          </a:pPr>
          <a:r>
            <a:rPr lang="en-US" sz="1000" kern="1200" dirty="0" smtClean="0"/>
            <a:t>DETERMINE TRANSACTION PRICE</a:t>
          </a:r>
          <a:endParaRPr lang="en-US" sz="1000" kern="1200" dirty="0"/>
        </a:p>
      </dsp:txBody>
      <dsp:txXfrm>
        <a:off x="3471336" y="1894065"/>
        <a:ext cx="1335359" cy="2430284"/>
      </dsp:txXfrm>
    </dsp:sp>
    <dsp:sp modelId="{5B485350-8F25-4D63-9CA8-CEBE92A842D6}">
      <dsp:nvSpPr>
        <dsp:cNvPr id="0" name=""/>
        <dsp:cNvSpPr/>
      </dsp:nvSpPr>
      <dsp:spPr>
        <a:xfrm>
          <a:off x="4592208" y="1212547"/>
          <a:ext cx="428975" cy="428975"/>
        </a:xfrm>
        <a:prstGeom prst="ellipse">
          <a:avLst/>
        </a:prstGeom>
        <a:gradFill rotWithShape="0">
          <a:gsLst>
            <a:gs pos="0">
              <a:schemeClr val="accent3">
                <a:hueOff val="-10352699"/>
                <a:satOff val="-27289"/>
                <a:lumOff val="-7059"/>
                <a:alphaOff val="0"/>
                <a:tint val="43000"/>
                <a:satMod val="165000"/>
              </a:schemeClr>
            </a:gs>
            <a:gs pos="55000">
              <a:schemeClr val="accent3">
                <a:hueOff val="-10352699"/>
                <a:satOff val="-27289"/>
                <a:lumOff val="-7059"/>
                <a:alphaOff val="0"/>
                <a:tint val="83000"/>
                <a:satMod val="155000"/>
              </a:schemeClr>
            </a:gs>
            <a:gs pos="100000">
              <a:schemeClr val="accent3">
                <a:hueOff val="-10352699"/>
                <a:satOff val="-27289"/>
                <a:lumOff val="-705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3">
              <a:hueOff val="-10352699"/>
              <a:satOff val="-27289"/>
              <a:lumOff val="-7059"/>
              <a:alphaOff val="0"/>
              <a:satMod val="115000"/>
            </a:schemeClr>
          </a:contourClr>
        </a:sp3d>
      </dsp:spPr>
      <dsp:style>
        <a:lnRef idx="0">
          <a:scrgbClr r="0" g="0" b="0"/>
        </a:lnRef>
        <a:fillRef idx="3">
          <a:scrgbClr r="0" g="0" b="0"/>
        </a:fillRef>
        <a:effectRef idx="3">
          <a:scrgbClr r="0" g="0" b="0"/>
        </a:effectRef>
        <a:fontRef idx="minor">
          <a:schemeClr val="lt1"/>
        </a:fontRef>
      </dsp:style>
    </dsp:sp>
    <dsp:sp modelId="{224CCF58-D980-4AB1-818E-6D03FDF5B5CC}">
      <dsp:nvSpPr>
        <dsp:cNvPr id="0" name=""/>
        <dsp:cNvSpPr/>
      </dsp:nvSpPr>
      <dsp:spPr>
        <a:xfrm>
          <a:off x="4806696" y="1427035"/>
          <a:ext cx="1383792" cy="2897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305" tIns="0" rIns="0" bIns="0" numCol="1" spcCol="1270" anchor="t" anchorCtr="0">
          <a:noAutofit/>
        </a:bodyPr>
        <a:lstStyle/>
        <a:p>
          <a:pPr lvl="0" algn="l" defTabSz="444500">
            <a:lnSpc>
              <a:spcPct val="90000"/>
            </a:lnSpc>
            <a:spcBef>
              <a:spcPct val="0"/>
            </a:spcBef>
            <a:spcAft>
              <a:spcPct val="35000"/>
            </a:spcAft>
          </a:pPr>
          <a:r>
            <a:rPr lang="en-US" sz="1000" kern="1200" dirty="0" smtClean="0"/>
            <a:t>ALLOCATE TRANSACTION PRICE TO PERFORMANCE OBLIGATION(S)</a:t>
          </a:r>
          <a:endParaRPr lang="en-US" sz="1000" kern="1200" dirty="0"/>
        </a:p>
      </dsp:txBody>
      <dsp:txXfrm>
        <a:off x="4806696" y="1427035"/>
        <a:ext cx="1383792" cy="2897314"/>
      </dsp:txXfrm>
    </dsp:sp>
    <dsp:sp modelId="{5A7A4F76-E3EC-4901-8952-2F91A36522BA}">
      <dsp:nvSpPr>
        <dsp:cNvPr id="0" name=""/>
        <dsp:cNvSpPr/>
      </dsp:nvSpPr>
      <dsp:spPr>
        <a:xfrm>
          <a:off x="5917189" y="868329"/>
          <a:ext cx="546597" cy="546597"/>
        </a:xfrm>
        <a:prstGeom prst="ellipse">
          <a:avLst/>
        </a:prstGeom>
        <a:gradFill rotWithShape="0">
          <a:gsLst>
            <a:gs pos="0">
              <a:schemeClr val="accent3">
                <a:hueOff val="-13803598"/>
                <a:satOff val="-36385"/>
                <a:lumOff val="-9412"/>
                <a:alphaOff val="0"/>
                <a:tint val="43000"/>
                <a:satMod val="165000"/>
              </a:schemeClr>
            </a:gs>
            <a:gs pos="55000">
              <a:schemeClr val="accent3">
                <a:hueOff val="-13803598"/>
                <a:satOff val="-36385"/>
                <a:lumOff val="-9412"/>
                <a:alphaOff val="0"/>
                <a:tint val="83000"/>
                <a:satMod val="155000"/>
              </a:schemeClr>
            </a:gs>
            <a:gs pos="100000">
              <a:schemeClr val="accent3">
                <a:hueOff val="-13803598"/>
                <a:satOff val="-36385"/>
                <a:lumOff val="-9412"/>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3">
              <a:hueOff val="-13803598"/>
              <a:satOff val="-36385"/>
              <a:lumOff val="-9412"/>
              <a:alphaOff val="0"/>
              <a:satMod val="115000"/>
            </a:schemeClr>
          </a:contourClr>
        </a:sp3d>
      </dsp:spPr>
      <dsp:style>
        <a:lnRef idx="0">
          <a:scrgbClr r="0" g="0" b="0"/>
        </a:lnRef>
        <a:fillRef idx="3">
          <a:scrgbClr r="0" g="0" b="0"/>
        </a:fillRef>
        <a:effectRef idx="3">
          <a:scrgbClr r="0" g="0" b="0"/>
        </a:effectRef>
        <a:fontRef idx="minor">
          <a:schemeClr val="lt1"/>
        </a:fontRef>
      </dsp:style>
    </dsp:sp>
    <dsp:sp modelId="{2E1893A7-CC15-4FC3-831C-08D90E364DBE}">
      <dsp:nvSpPr>
        <dsp:cNvPr id="0" name=""/>
        <dsp:cNvSpPr/>
      </dsp:nvSpPr>
      <dsp:spPr>
        <a:xfrm>
          <a:off x="6190488" y="1141628"/>
          <a:ext cx="1383792" cy="318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31" tIns="0" rIns="0" bIns="0" numCol="1" spcCol="1270" anchor="t" anchorCtr="0">
          <a:noAutofit/>
        </a:bodyPr>
        <a:lstStyle/>
        <a:p>
          <a:pPr lvl="0" algn="l" defTabSz="444500">
            <a:lnSpc>
              <a:spcPct val="90000"/>
            </a:lnSpc>
            <a:spcBef>
              <a:spcPct val="0"/>
            </a:spcBef>
            <a:spcAft>
              <a:spcPct val="35000"/>
            </a:spcAft>
          </a:pPr>
          <a:r>
            <a:rPr lang="en-US" sz="1000" kern="1200" dirty="0" smtClean="0"/>
            <a:t>RECOGNISE REVENUE WHEN (OR AS) PERFORMANCE OBLIGATION SATISFIED</a:t>
          </a:r>
          <a:endParaRPr lang="en-US" sz="1000" kern="1200" dirty="0"/>
        </a:p>
      </dsp:txBody>
      <dsp:txXfrm>
        <a:off x="6190488" y="1141628"/>
        <a:ext cx="1383792" cy="318272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0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endParaRPr lang="en-US" dirty="0"/>
          </a:p>
        </p:txBody>
      </p:sp>
      <p:sp>
        <p:nvSpPr>
          <p:cNvPr id="29102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fld id="{90A801A2-CDD4-4D2F-B23F-B0FC8A009D01}" type="datetime1">
              <a:rPr lang="en-US" smtClean="0"/>
              <a:pPr/>
              <a:t>1/6/2025</a:t>
            </a:fld>
            <a:endParaRPr lang="en-US" dirty="0"/>
          </a:p>
        </p:txBody>
      </p:sp>
      <p:sp>
        <p:nvSpPr>
          <p:cNvPr id="29102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r>
              <a:rPr lang="en-MY" dirty="0" smtClean="0"/>
              <a:t>(c) LMS SEGi education group </a:t>
            </a:r>
            <a:endParaRPr lang="en-US" dirty="0"/>
          </a:p>
        </p:txBody>
      </p:sp>
      <p:sp>
        <p:nvSpPr>
          <p:cNvPr id="29102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A139F7D5-B6B3-4855-A5E9-FF68D58481D4}" type="slidenum">
              <a:rPr lang="en-US"/>
              <a:pPr/>
              <a:t>‹#›</a:t>
            </a:fld>
            <a:endParaRPr lang="en-US" dirty="0"/>
          </a:p>
        </p:txBody>
      </p:sp>
    </p:spTree>
    <p:extLst>
      <p:ext uri="{BB962C8B-B14F-4D97-AF65-F5344CB8AC3E}">
        <p14:creationId xmlns:p14="http://schemas.microsoft.com/office/powerpoint/2010/main" val="4473697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endParaRPr lang="en-US" dirty="0"/>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fld id="{F3E91DE2-8217-41C9-9F57-BC6535771D86}" type="datetime1">
              <a:rPr lang="en-US" smtClean="0"/>
              <a:pPr/>
              <a:t>1/6/2025</a:t>
            </a:fld>
            <a:endParaRPr lang="en-US"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r>
              <a:rPr lang="en-MY" dirty="0" smtClean="0"/>
              <a:t>(c) LMS SEGi education group </a:t>
            </a:r>
            <a:endParaRPr lang="en-US"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C2DC9A66-4243-42BC-9B6A-5C396A97A2D7}" type="slidenum">
              <a:rPr lang="en-US"/>
              <a:pPr/>
              <a:t>‹#›</a:t>
            </a:fld>
            <a:endParaRPr lang="en-US" dirty="0"/>
          </a:p>
        </p:txBody>
      </p:sp>
    </p:spTree>
    <p:extLst>
      <p:ext uri="{BB962C8B-B14F-4D97-AF65-F5344CB8AC3E}">
        <p14:creationId xmlns:p14="http://schemas.microsoft.com/office/powerpoint/2010/main" val="5972369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smtClean="0"/>
          </a:p>
        </p:txBody>
      </p:sp>
    </p:spTree>
    <p:extLst>
      <p:ext uri="{BB962C8B-B14F-4D97-AF65-F5344CB8AC3E}">
        <p14:creationId xmlns:p14="http://schemas.microsoft.com/office/powerpoint/2010/main" val="423895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E228B192-B809-4C11-89D2-C6244E1BCC63}" type="slidenum">
              <a:rPr lang="en-US"/>
              <a:pPr/>
              <a:t>2</a:t>
            </a:fld>
            <a:endParaRPr lang="en-US" dirty="0"/>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p:spPr>
        <p:txBody>
          <a:bodyPr/>
          <a:lstStyle/>
          <a:p>
            <a:pPr eaLnBrk="1" hangingPunct="1"/>
            <a:endParaRPr lang="en-US" dirty="0" smtClean="0"/>
          </a:p>
        </p:txBody>
      </p:sp>
      <p:sp>
        <p:nvSpPr>
          <p:cNvPr id="5" name="Date Placeholder 4"/>
          <p:cNvSpPr>
            <a:spLocks noGrp="1"/>
          </p:cNvSpPr>
          <p:nvPr>
            <p:ph type="dt" idx="10"/>
          </p:nvPr>
        </p:nvSpPr>
        <p:spPr/>
        <p:txBody>
          <a:bodyPr/>
          <a:lstStyle/>
          <a:p>
            <a:fld id="{B725E7AB-37A4-4748-BB42-6E882E3B4386}" type="datetime1">
              <a:rPr lang="en-US" smtClean="0"/>
              <a:pPr/>
              <a:t>1/6/2025</a:t>
            </a:fld>
            <a:endParaRPr lang="en-US" dirty="0"/>
          </a:p>
        </p:txBody>
      </p:sp>
      <p:sp>
        <p:nvSpPr>
          <p:cNvPr id="6" name="Footer Placeholder 5"/>
          <p:cNvSpPr>
            <a:spLocks noGrp="1"/>
          </p:cNvSpPr>
          <p:nvPr>
            <p:ph type="ftr" sz="quarter" idx="11"/>
          </p:nvPr>
        </p:nvSpPr>
        <p:spPr/>
        <p:txBody>
          <a:bodyPr/>
          <a:lstStyle/>
          <a:p>
            <a:r>
              <a:rPr lang="en-MY" dirty="0" smtClean="0"/>
              <a:t>(c) LMS SEGi education group </a:t>
            </a:r>
            <a:endParaRPr lang="en-US" dirty="0"/>
          </a:p>
        </p:txBody>
      </p:sp>
    </p:spTree>
    <p:extLst>
      <p:ext uri="{BB962C8B-B14F-4D97-AF65-F5344CB8AC3E}">
        <p14:creationId xmlns:p14="http://schemas.microsoft.com/office/powerpoint/2010/main" val="923034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3" name="Rectangle 22"/>
          <p:cNvSpPr/>
          <p:nvPr/>
        </p:nvSpPr>
        <p:spPr>
          <a:xfrm flipV="1">
            <a:off x="5410183"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4" name="Rectangle 23"/>
          <p:cNvSpPr/>
          <p:nvPr/>
        </p:nvSpPr>
        <p:spPr>
          <a:xfrm flipV="1">
            <a:off x="1" y="3897010"/>
            <a:ext cx="9144001" cy="10805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5" name="Rectangle 24"/>
          <p:cNvSpPr/>
          <p:nvPr/>
        </p:nvSpPr>
        <p:spPr>
          <a:xfrm flipV="1">
            <a:off x="5410201" y="4016914"/>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6" name="Rectangle 25"/>
          <p:cNvSpPr/>
          <p:nvPr/>
        </p:nvSpPr>
        <p:spPr>
          <a:xfrm flipV="1">
            <a:off x="7178843" y="4044088"/>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7" name="Rectangle 26"/>
          <p:cNvSpPr/>
          <p:nvPr/>
        </p:nvSpPr>
        <p:spPr>
          <a:xfrm flipV="1">
            <a:off x="7178843" y="4079256"/>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1" name="Rounded Rectangle 30"/>
          <p:cNvSpPr/>
          <p:nvPr/>
        </p:nvSpPr>
        <p:spPr bwMode="white">
          <a:xfrm>
            <a:off x="7376507" y="4112504"/>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0" name="Rectangle 9"/>
          <p:cNvSpPr/>
          <p:nvPr/>
        </p:nvSpPr>
        <p:spPr>
          <a:xfrm>
            <a:off x="1" y="3675528"/>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1" name="Rectangle 10"/>
          <p:cNvSpPr/>
          <p:nvPr/>
        </p:nvSpPr>
        <p:spPr>
          <a:xfrm flipV="1">
            <a:off x="6414051" y="3643090"/>
            <a:ext cx="2729951"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9" name="Rectangle 18"/>
          <p:cNvSpPr/>
          <p:nvPr/>
        </p:nvSpPr>
        <p:spPr>
          <a:xfrm>
            <a:off x="0" y="0"/>
            <a:ext cx="9144000" cy="3701700"/>
          </a:xfrm>
          <a:prstGeom prst="rect">
            <a:avLst/>
          </a:prstGeom>
          <a:gradFill>
            <a:gsLst>
              <a:gs pos="0">
                <a:schemeClr val="tx2">
                  <a:lumMod val="20000"/>
                  <a:lumOff val="80000"/>
                </a:schemeClr>
              </a:gs>
              <a:gs pos="59000">
                <a:schemeClr val="bg2"/>
              </a:gs>
              <a:gs pos="100000">
                <a:schemeClr val="tx1">
                  <a:lumMod val="65000"/>
                  <a:lumOff val="35000"/>
                  <a:alpha val="88000"/>
                </a:schemeClr>
              </a:gs>
            </a:gsLst>
            <a:lin ang="5400000" scaled="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pic>
        <p:nvPicPr>
          <p:cNvPr id="22" name="Picture 21" descr="SEGi U Group logo.png"/>
          <p:cNvPicPr>
            <a:picLocks noChangeAspect="1"/>
          </p:cNvPicPr>
          <p:nvPr/>
        </p:nvPicPr>
        <p:blipFill>
          <a:blip r:embed="rId2" cstate="print"/>
          <a:stretch>
            <a:fillRect/>
          </a:stretch>
        </p:blipFill>
        <p:spPr>
          <a:xfrm>
            <a:off x="2461673" y="762000"/>
            <a:ext cx="4091529" cy="1600200"/>
          </a:xfrm>
          <a:prstGeom prst="rect">
            <a:avLst/>
          </a:prstGeom>
        </p:spPr>
      </p:pic>
      <p:sp>
        <p:nvSpPr>
          <p:cNvPr id="42" name="Title 1"/>
          <p:cNvSpPr>
            <a:spLocks noGrp="1"/>
          </p:cNvSpPr>
          <p:nvPr>
            <p:ph type="ctrTitle"/>
          </p:nvPr>
        </p:nvSpPr>
        <p:spPr>
          <a:xfrm>
            <a:off x="0" y="2401888"/>
            <a:ext cx="9144000" cy="1315145"/>
          </a:xfrm>
        </p:spPr>
        <p:txBody>
          <a:bodyPr anchor="b">
            <a:normAutofit/>
          </a:bodyPr>
          <a:lstStyle>
            <a:lvl1pPr algn="ctr">
              <a:defRPr sz="3200">
                <a:solidFill>
                  <a:schemeClr val="bg1">
                    <a:lumMod val="95000"/>
                  </a:schemeClr>
                </a:solidFill>
              </a:defRPr>
            </a:lvl1pPr>
          </a:lstStyle>
          <a:p>
            <a:r>
              <a:rPr lang="en-US" smtClean="0"/>
              <a:t>Click to edit Master title style</a:t>
            </a:r>
            <a:endParaRPr lang="en-MY" dirty="0"/>
          </a:p>
        </p:txBody>
      </p:sp>
      <p:sp>
        <p:nvSpPr>
          <p:cNvPr id="45" name="TextBox 44"/>
          <p:cNvSpPr txBox="1"/>
          <p:nvPr/>
        </p:nvSpPr>
        <p:spPr>
          <a:xfrm>
            <a:off x="0" y="4273932"/>
            <a:ext cx="9144000" cy="523220"/>
          </a:xfrm>
          <a:prstGeom prst="rect">
            <a:avLst/>
          </a:prstGeom>
          <a:noFill/>
        </p:spPr>
        <p:txBody>
          <a:bodyPr wrap="square" rtlCol="0">
            <a:spAutoFit/>
          </a:bodyPr>
          <a:lstStyle/>
          <a:p>
            <a:pPr algn="ctr">
              <a:buNone/>
            </a:pPr>
            <a:r>
              <a:rPr lang="en-US" sz="2800" dirty="0" smtClean="0"/>
              <a:t>Subject’s Title</a:t>
            </a:r>
          </a:p>
        </p:txBody>
      </p:sp>
      <p:sp>
        <p:nvSpPr>
          <p:cNvPr id="46" name="Rectangle 45"/>
          <p:cNvSpPr/>
          <p:nvPr/>
        </p:nvSpPr>
        <p:spPr>
          <a:xfrm>
            <a:off x="0" y="6359402"/>
            <a:ext cx="9144000" cy="498598"/>
          </a:xfrm>
          <a:prstGeom prst="rect">
            <a:avLst/>
          </a:prstGeom>
        </p:spPr>
        <p:txBody>
          <a:bodyPr wrap="square">
            <a:spAutoFit/>
          </a:bodyPr>
          <a:lstStyle/>
          <a:p>
            <a:pPr algn="ctr" eaLnBrk="1" hangingPunct="1">
              <a:buNone/>
            </a:pPr>
            <a:r>
              <a:rPr lang="en-US" sz="1200" b="1" dirty="0" smtClean="0">
                <a:cs typeface="Arial" charset="0"/>
              </a:rPr>
              <a:t>PowerPoint</a:t>
            </a:r>
            <a:r>
              <a:rPr lang="en-US" sz="1200" b="1" baseline="30000" dirty="0" smtClean="0">
                <a:cs typeface="Arial" charset="0"/>
              </a:rPr>
              <a:t>®</a:t>
            </a:r>
            <a:r>
              <a:rPr lang="en-US" sz="1200" b="1" dirty="0" smtClean="0">
                <a:cs typeface="Arial" charset="0"/>
              </a:rPr>
              <a:t> Slides</a:t>
            </a:r>
          </a:p>
          <a:p>
            <a:pPr algn="ctr" eaLnBrk="1" hangingPunct="1">
              <a:buNone/>
            </a:pPr>
            <a:r>
              <a:rPr lang="en-US" sz="1200" b="1" dirty="0" smtClean="0">
                <a:cs typeface="Arial" charset="0"/>
              </a:rPr>
              <a:t>by Lecturer Name</a:t>
            </a:r>
            <a:endParaRPr lang="en-US" sz="1200" b="1" dirty="0">
              <a:cs typeface="Arial" charset="0"/>
            </a:endParaRPr>
          </a:p>
        </p:txBody>
      </p:sp>
      <p:sp>
        <p:nvSpPr>
          <p:cNvPr id="47" name="TextBox 46"/>
          <p:cNvSpPr txBox="1"/>
          <p:nvPr/>
        </p:nvSpPr>
        <p:spPr>
          <a:xfrm>
            <a:off x="0" y="4994012"/>
            <a:ext cx="9144000" cy="523220"/>
          </a:xfrm>
          <a:prstGeom prst="rect">
            <a:avLst/>
          </a:prstGeom>
          <a:noFill/>
        </p:spPr>
        <p:txBody>
          <a:bodyPr wrap="square" rtlCol="0">
            <a:spAutoFit/>
          </a:bodyPr>
          <a:lstStyle/>
          <a:p>
            <a:pPr algn="ctr">
              <a:buNone/>
            </a:pPr>
            <a:r>
              <a:rPr lang="en-US" sz="2800" dirty="0" smtClean="0"/>
              <a:t>Weekly Title</a:t>
            </a:r>
            <a:endParaRPr lang="en-MY" sz="2800" dirty="0"/>
          </a:p>
        </p:txBody>
      </p:sp>
      <p:sp>
        <p:nvSpPr>
          <p:cNvPr id="48" name="Rectangle 47"/>
          <p:cNvSpPr/>
          <p:nvPr/>
        </p:nvSpPr>
        <p:spPr>
          <a:xfrm rot="10800000" flipV="1">
            <a:off x="-36511" y="4016913"/>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49" name="Rectangle 48"/>
          <p:cNvSpPr/>
          <p:nvPr/>
        </p:nvSpPr>
        <p:spPr>
          <a:xfrm rot="10800000" flipV="1">
            <a:off x="13752" y="4005064"/>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50" name="Rectangle 49"/>
          <p:cNvSpPr/>
          <p:nvPr/>
        </p:nvSpPr>
        <p:spPr>
          <a:xfrm rot="10800000" flipV="1">
            <a:off x="3657956" y="4017170"/>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2" name="Rounded Rectangle 51"/>
          <p:cNvSpPr/>
          <p:nvPr/>
        </p:nvSpPr>
        <p:spPr bwMode="white">
          <a:xfrm rot="10800000">
            <a:off x="1929795" y="411250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3" name="Rounded Rectangle 52"/>
          <p:cNvSpPr/>
          <p:nvPr/>
        </p:nvSpPr>
        <p:spPr bwMode="white">
          <a:xfrm>
            <a:off x="2807444" y="3963345"/>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4" name="Rounded Rectangle 53"/>
          <p:cNvSpPr/>
          <p:nvPr/>
        </p:nvSpPr>
        <p:spPr bwMode="white">
          <a:xfrm>
            <a:off x="42864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Tree>
  </p:cSld>
  <p:clrMapOvr>
    <a:masterClrMapping/>
  </p:clrMapOvr>
  <p:transition spd="slow">
    <p:random/>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9"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181600"/>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1143000"/>
            <a:ext cx="6248400" cy="51816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1"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4572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7244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7244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itle 1"/>
          <p:cNvSpPr>
            <a:spLocks noGrp="1"/>
          </p:cNvSpPr>
          <p:nvPr>
            <p:ph type="title"/>
          </p:nvPr>
        </p:nvSpPr>
        <p:spPr>
          <a:xfrm>
            <a:off x="457200" y="1066800"/>
            <a:ext cx="8401051" cy="533400"/>
          </a:xfrm>
        </p:spPr>
        <p:txBody>
          <a:bodyPr/>
          <a:lstStyle/>
          <a:p>
            <a:r>
              <a:rPr kumimoji="0" lang="en-US" smtClean="0"/>
              <a:t>Click to edit Master title style</a:t>
            </a:r>
            <a:endParaRPr kumimoji="0" lang="en-US" dirty="0"/>
          </a:p>
        </p:txBody>
      </p:sp>
      <p:sp>
        <p:nvSpPr>
          <p:cNvPr id="1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20"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fld id="{FBFD4C49-1D2F-4A6B-AED7-5DB673F15210}" type="datetime3">
              <a:rPr lang="en-US" smtClean="0"/>
              <a:pPr>
                <a:buFontTx/>
                <a:buNone/>
              </a:pPr>
              <a:t>6 January 2025</a:t>
            </a:fld>
            <a:endParaRPr lang="en-US" dirty="0"/>
          </a:p>
        </p:txBody>
      </p:sp>
      <p:pic>
        <p:nvPicPr>
          <p:cNvPr id="16" name="Picture 15" descr="SEGi U Group logo.png"/>
          <p:cNvPicPr>
            <a:picLocks noChangeAspect="1"/>
          </p:cNvPicPr>
          <p:nvPr/>
        </p:nvPicPr>
        <p:blipFill>
          <a:blip r:embed="rId2" cstate="print"/>
          <a:stretch>
            <a:fillRect/>
          </a:stretch>
        </p:blipFill>
        <p:spPr>
          <a:xfrm>
            <a:off x="76200" y="483969"/>
            <a:ext cx="1295400" cy="506632"/>
          </a:xfrm>
          <a:prstGeom prst="rect">
            <a:avLst/>
          </a:prstGeom>
        </p:spPr>
      </p:pic>
    </p:spTree>
  </p:cSld>
  <p:clrMapOvr>
    <a:masterClrMapping/>
  </p:clrMapOvr>
  <p:transition spd="slow">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828800"/>
            <a:ext cx="4041648"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721226" y="1828800"/>
            <a:ext cx="4041775"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362200"/>
            <a:ext cx="4041648"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362200"/>
            <a:ext cx="4041775"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934200" y="612648"/>
            <a:ext cx="2209800" cy="225552"/>
          </a:xfrm>
          <a:prstGeom prst="rect">
            <a:avLst/>
          </a:prstGeom>
        </p:spPr>
        <p:txBody>
          <a:bodyPr rtlCol="0"/>
          <a:lstStyle/>
          <a:p>
            <a:endParaRPr lang="en-US" dirty="0" smtClean="0"/>
          </a:p>
          <a:p>
            <a:endParaRPr lang="en-US" dirty="0"/>
          </a:p>
        </p:txBody>
      </p:sp>
      <p:sp>
        <p:nvSpPr>
          <p:cNvPr id="11"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3"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Date Placeholder 25"/>
          <p:cNvSpPr>
            <a:spLocks noGrp="1"/>
          </p:cNvSpPr>
          <p:nvPr>
            <p:ph type="dt" sz="half" idx="10"/>
          </p:nvPr>
        </p:nvSpPr>
        <p:spPr>
          <a:xfrm>
            <a:off x="7196136" y="612648"/>
            <a:ext cx="1871664" cy="457200"/>
          </a:xfrm>
          <a:prstGeom prst="rect">
            <a:avLst/>
          </a:prstGeom>
        </p:spPr>
        <p:txBody>
          <a:bodyPr rtlCol="0"/>
          <a:lstStyle/>
          <a:p>
            <a:endParaRPr lang="en-US" dirty="0" smtClean="0"/>
          </a:p>
          <a:p>
            <a:endParaRPr lang="en-US" dirty="0"/>
          </a:p>
        </p:txBody>
      </p:sp>
      <p:sp>
        <p:nvSpPr>
          <p:cNvPr id="9"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457200" y="2514600"/>
            <a:ext cx="4114800" cy="38862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7244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4" name="Text Placeholder 13"/>
          <p:cNvSpPr>
            <a:spLocks noGrp="1"/>
          </p:cNvSpPr>
          <p:nvPr>
            <p:ph type="body" sz="quarter" idx="3"/>
          </p:nvPr>
        </p:nvSpPr>
        <p:spPr>
          <a:xfrm>
            <a:off x="47244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itle 1"/>
          <p:cNvSpPr>
            <a:spLocks noGrp="1"/>
          </p:cNvSpPr>
          <p:nvPr>
            <p:ph type="title"/>
          </p:nvPr>
        </p:nvSpPr>
        <p:spPr>
          <a:xfrm>
            <a:off x="457200" y="1066800"/>
            <a:ext cx="8401051" cy="533400"/>
          </a:xfrm>
        </p:spPr>
        <p:txBody>
          <a:bodyPr/>
          <a:lstStyle/>
          <a:p>
            <a:r>
              <a:rPr kumimoji="0" lang="en-US" dirty="0" smtClean="0"/>
              <a:t>Click to edit Master title style</a:t>
            </a:r>
            <a:endParaRPr kumimoji="0" lang="en-US" dirty="0"/>
          </a:p>
        </p:txBody>
      </p:sp>
      <p:sp>
        <p:nvSpPr>
          <p:cNvPr id="16" name="Rectangle 6"/>
          <p:cNvSpPr>
            <a:spLocks noGrp="1" noChangeArrowheads="1"/>
          </p:cNvSpPr>
          <p:nvPr userDrawn="1">
            <p:ph type="dt" sz="half" idx="10"/>
          </p:nvPr>
        </p:nvSpPr>
        <p:spPr bwMode="auto">
          <a:xfrm>
            <a:off x="7196136" y="612648"/>
            <a:ext cx="1871664" cy="457200"/>
          </a:xfrm>
          <a:prstGeom prst="rect">
            <a:avLst/>
          </a:prstGeom>
          <a:noFill/>
          <a:ln>
            <a:miter lim="800000"/>
            <a:headEnd/>
            <a:tailEnd/>
          </a:ln>
        </p:spPr>
        <p:txBody>
          <a:bodyPr/>
          <a:lstStyle/>
          <a:p>
            <a:pPr>
              <a:buFontTx/>
              <a:buNone/>
            </a:pPr>
            <a:endParaRPr lang="en-US" dirty="0"/>
          </a:p>
        </p:txBody>
      </p:sp>
      <p:sp>
        <p:nvSpPr>
          <p:cNvPr id="1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934200" y="612648"/>
            <a:ext cx="2209800" cy="225552"/>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4397F89A-021C-428B-9DC3-84D7A43123CB}" type="slidenum">
              <a:rPr lang="en-US" altLang="en-US"/>
              <a:pPr/>
              <a:t>‹#›</a:t>
            </a:fld>
            <a:endParaRPr lang="en-US" altLang="en-US" dirty="0"/>
          </a:p>
        </p:txBody>
      </p:sp>
    </p:spTree>
    <p:extLst>
      <p:ext uri="{BB962C8B-B14F-4D97-AF65-F5344CB8AC3E}">
        <p14:creationId xmlns:p14="http://schemas.microsoft.com/office/powerpoint/2010/main" val="107275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smtClean="0"/>
          </a:p>
          <a:p>
            <a:endParaRPr lang="en-US" dirty="0"/>
          </a:p>
        </p:txBody>
      </p:sp>
      <p:sp>
        <p:nvSpPr>
          <p:cNvPr id="6"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14601"/>
            <a:ext cx="7772400" cy="1362075"/>
          </a:xfrm>
        </p:spPr>
        <p:txBody>
          <a:bodyPr anchor="b">
            <a:noAutofit/>
          </a:bodyPr>
          <a:lstStyle>
            <a:lvl1pPr algn="ctr">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722313" y="3900489"/>
            <a:ext cx="7772400" cy="1509712"/>
          </a:xfrm>
        </p:spPr>
        <p:txBody>
          <a:bodyPr anchor="t">
            <a:normAutofit/>
          </a:bodyPr>
          <a:lstStyle>
            <a:lvl1pPr marL="45719" indent="0" algn="ctr">
              <a:buNone/>
              <a:defRPr sz="2800" b="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0"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fld id="{9ACEF85B-1E15-4EB6-964E-A6636E0C0796}" type="datetime3">
              <a:rPr lang="en-US" smtClean="0"/>
              <a:pPr>
                <a:buFontTx/>
                <a:buNone/>
              </a:pPr>
              <a:t>6 January 2025</a:t>
            </a:fld>
            <a:endParaRPr lang="en-US" dirty="0"/>
          </a:p>
        </p:txBody>
      </p:sp>
      <p:pic>
        <p:nvPicPr>
          <p:cNvPr id="11" name="Picture 10" descr="SEGi U Group logo.png"/>
          <p:cNvPicPr>
            <a:picLocks noChangeAspect="1"/>
          </p:cNvPicPr>
          <p:nvPr/>
        </p:nvPicPr>
        <p:blipFill>
          <a:blip r:embed="rId2" cstate="print"/>
          <a:stretch>
            <a:fillRect/>
          </a:stretch>
        </p:blipFill>
        <p:spPr>
          <a:xfrm>
            <a:off x="2461673" y="914400"/>
            <a:ext cx="4091529" cy="1600200"/>
          </a:xfrm>
          <a:prstGeom prst="rect">
            <a:avLst/>
          </a:prstGeom>
        </p:spPr>
      </p:pic>
    </p:spTree>
  </p:cSld>
  <p:clrMapOvr>
    <a:masterClrMapping/>
  </p:clrMapOvr>
  <p:transition spd="slow">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57200" y="1874838"/>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4648200" y="1874838"/>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828800"/>
            <a:ext cx="4041648"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828800"/>
            <a:ext cx="4041775"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362200"/>
            <a:ext cx="4041648"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362200"/>
            <a:ext cx="4041775"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Footer Placeholder 4"/>
          <p:cNvSpPr>
            <a:spLocks noGrp="1"/>
          </p:cNvSpPr>
          <p:nvPr>
            <p:ph type="ftr" sz="quarter" idx="11"/>
          </p:nvPr>
        </p:nvSpPr>
        <p:spPr>
          <a:xfrm>
            <a:off x="0" y="6400800"/>
            <a:ext cx="2895600" cy="457200"/>
          </a:xfrm>
          <a:prstGeom prst="rect">
            <a:avLst/>
          </a:prstGeom>
        </p:spPr>
        <p:txBody>
          <a:bodyPr anchor="b"/>
          <a:lstStyle>
            <a:lvl1pPr>
              <a:defRPr>
                <a:latin typeface="Arial" pitchFamily="34" charset="0"/>
                <a:cs typeface="Arial" pitchFamily="34" charset="0"/>
              </a:defRPr>
            </a:lvl1pPr>
          </a:lstStyle>
          <a:p>
            <a:endParaRPr lang="en-MY" dirty="0"/>
          </a:p>
        </p:txBody>
      </p:sp>
      <p:sp>
        <p:nvSpPr>
          <p:cNvPr id="13"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4"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fld id="{E625873A-F307-482C-A86B-7C7EFA549837}" type="datetime3">
              <a:rPr lang="en-US" smtClean="0"/>
              <a:pPr/>
              <a:t>6 January 2025</a:t>
            </a:fld>
            <a:endParaRPr lang="en-US" dirty="0" smtClean="0"/>
          </a:p>
          <a:p>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9"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noAutofit/>
          </a:bodyPr>
          <a:lstStyle>
            <a:lvl1pPr algn="l">
              <a:buNone/>
              <a:defRPr sz="2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8"/>
            <a:ext cx="3383280" cy="4390073"/>
          </a:xfrm>
        </p:spPr>
        <p:txBody>
          <a:bodyPr>
            <a:normAutofit/>
          </a:bodyPr>
          <a:lstStyle>
            <a:lvl1pPr marL="914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1143001"/>
            <a:ext cx="5102352" cy="5215022"/>
          </a:xfrm>
        </p:spPr>
        <p:txBody>
          <a:bodyPr/>
          <a:lstStyle>
            <a:lvl1pPr>
              <a:defRPr sz="2400"/>
            </a:lvl1pPr>
            <a:lvl2pPr>
              <a:defRPr sz="20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705601" y="76202"/>
            <a:ext cx="762001" cy="3657600"/>
          </a:xfrm>
        </p:spPr>
        <p:txBody>
          <a:bodyPr vert="vert270" lIns="45720" tIns="0" rIns="45720" anchor="t">
            <a:noAutofit/>
          </a:bodyPr>
          <a:lstStyle>
            <a:lvl1pPr algn="ctr">
              <a:buNone/>
              <a:defRPr sz="2400" b="1"/>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03671" y="16002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257800" y="2362200"/>
            <a:ext cx="3657600" cy="4038600"/>
          </a:xfrm>
        </p:spPr>
        <p:txBody>
          <a:bodyPr lIns="0" tIns="0" rIns="45720" anchor="t">
            <a:normAutofit/>
          </a:bodyPr>
          <a:lstStyle>
            <a:lvl1pPr marL="0" indent="0">
              <a:lnSpc>
                <a:spcPct val="100000"/>
              </a:lnSpc>
              <a:spcBef>
                <a:spcPts val="0"/>
              </a:spcBef>
              <a:buFontTx/>
              <a:buNone/>
              <a:defRPr sz="20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11"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2"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smtClean="0"/>
          </a:p>
          <a:p>
            <a:endParaRPr lang="en-US" dirty="0"/>
          </a:p>
        </p:txBody>
      </p:sp>
      <p:pic>
        <p:nvPicPr>
          <p:cNvPr id="9" name="Picture 8" descr="SEGi U Group logo.png"/>
          <p:cNvPicPr>
            <a:picLocks noChangeAspect="1"/>
          </p:cNvPicPr>
          <p:nvPr/>
        </p:nvPicPr>
        <p:blipFill>
          <a:blip r:embed="rId2" cstate="print"/>
          <a:stretch>
            <a:fillRect/>
          </a:stretch>
        </p:blipFill>
        <p:spPr>
          <a:xfrm>
            <a:off x="76200" y="483969"/>
            <a:ext cx="1295400" cy="506632"/>
          </a:xfrm>
          <a:prstGeom prst="rect">
            <a:avLst/>
          </a:prstGeom>
        </p:spPr>
      </p:pic>
    </p:spTree>
  </p:cSld>
  <p:clrMapOvr>
    <a:masterClrMapping/>
  </p:clrMapOvr>
  <p:transition spd="slow">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4" name="Rounded Rectangle 33"/>
          <p:cNvSpPr/>
          <p:nvPr/>
        </p:nvSpPr>
        <p:spPr bwMode="white">
          <a:xfrm>
            <a:off x="7373647"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5" name="Rectangle 34"/>
          <p:cNvSpPr/>
          <p:nvPr/>
        </p:nvSpPr>
        <p:spPr bwMode="invGray">
          <a:xfrm>
            <a:off x="9084965" y="-2001"/>
            <a:ext cx="57627"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2" name="Title Placeholder 21"/>
          <p:cNvSpPr>
            <a:spLocks noGrp="1"/>
          </p:cNvSpPr>
          <p:nvPr>
            <p:ph type="title"/>
          </p:nvPr>
        </p:nvSpPr>
        <p:spPr>
          <a:xfrm>
            <a:off x="457200" y="1066800"/>
            <a:ext cx="8229600" cy="685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828800"/>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3" name="Slide Number Placeholder 22"/>
          <p:cNvSpPr>
            <a:spLocks noGrp="1"/>
          </p:cNvSpPr>
          <p:nvPr>
            <p:ph type="sldNum" sz="quarter" idx="4"/>
          </p:nvPr>
        </p:nvSpPr>
        <p:spPr>
          <a:xfrm>
            <a:off x="8382000" y="6492240"/>
            <a:ext cx="762000" cy="365760"/>
          </a:xfrm>
          <a:prstGeom prst="rect">
            <a:avLst/>
          </a:prstGeom>
        </p:spPr>
        <p:txBody>
          <a:bodyPr vert="horz" anchor="b"/>
          <a:lstStyle>
            <a:lvl1pPr algn="r" eaLnBrk="1" latinLnBrk="0" hangingPunct="1">
              <a:buNone/>
              <a:defRPr kumimoji="0" sz="1000">
                <a:solidFill>
                  <a:schemeClr val="tx1"/>
                </a:solidFill>
                <a:latin typeface="Arial" pitchFamily="34" charset="0"/>
                <a:cs typeface="Arial" pitchFamily="34" charset="0"/>
              </a:defRPr>
            </a:lvl1pPr>
          </a:lstStyle>
          <a:p>
            <a:endParaRPr lang="en-US" dirty="0" smtClean="0"/>
          </a:p>
          <a:p>
            <a:endParaRPr lang="en-US" dirty="0" smtClean="0"/>
          </a:p>
          <a:p>
            <a:endParaRPr lang="en-US" dirty="0" smtClean="0"/>
          </a:p>
          <a:p>
            <a:fld id="{795E6CA1-2436-4ECF-8FBD-B6D676793CF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15" r:id="rId13"/>
    <p:sldLayoutId id="2147483816" r:id="rId14"/>
    <p:sldLayoutId id="2147483802" r:id="rId15"/>
    <p:sldLayoutId id="2147483850" r:id="rId16"/>
  </p:sldLayoutIdLst>
  <p:transition spd="slow">
    <p:random/>
  </p:transition>
  <p:timing>
    <p:tnLst>
      <p:par>
        <p:cTn id="1" dur="indefinite" restart="never" nodeType="tmRoot"/>
      </p:par>
    </p:tnLst>
  </p:timing>
  <p:hf hdr="0"/>
  <p:txStyles>
    <p:titleStyle>
      <a:lvl1pPr algn="l" rtl="0" eaLnBrk="1" latinLnBrk="0" hangingPunct="1">
        <a:spcBef>
          <a:spcPct val="0"/>
        </a:spcBef>
        <a:buNone/>
        <a:defRPr kumimoji="0" sz="2800" b="1" kern="1200">
          <a:solidFill>
            <a:schemeClr val="tx2"/>
          </a:solidFill>
          <a:latin typeface="Arial" pitchFamily="34" charset="0"/>
          <a:ea typeface="+mj-ea"/>
          <a:cs typeface="Arial" pitchFamily="34" charset="0"/>
        </a:defRPr>
      </a:lvl1pPr>
    </p:titleStyle>
    <p:bodyStyle>
      <a:lvl1pPr marL="365751" indent="-256025" algn="l" rtl="0" eaLnBrk="1" latinLnBrk="0" hangingPunct="1">
        <a:spcBef>
          <a:spcPts val="300"/>
        </a:spcBef>
        <a:buClr>
          <a:schemeClr val="accent3"/>
        </a:buClr>
        <a:buFont typeface="Georgia"/>
        <a:buChar char="•"/>
        <a:defRPr kumimoji="0" sz="2400" kern="1200">
          <a:solidFill>
            <a:schemeClr val="tx1"/>
          </a:solidFill>
          <a:latin typeface="Arial" pitchFamily="34" charset="0"/>
          <a:ea typeface="+mn-ea"/>
          <a:cs typeface="Arial" pitchFamily="34" charset="0"/>
        </a:defRPr>
      </a:lvl1pPr>
      <a:lvl2pPr marL="658352" indent="-246882" algn="l" rtl="0" eaLnBrk="1" latinLnBrk="0" hangingPunct="1">
        <a:spcBef>
          <a:spcPts val="300"/>
        </a:spcBef>
        <a:buClr>
          <a:schemeClr val="accent2"/>
        </a:buClr>
        <a:buFont typeface="Georgia"/>
        <a:buChar char="▫"/>
        <a:defRPr kumimoji="0" sz="2000" kern="1200">
          <a:solidFill>
            <a:schemeClr val="accent2">
              <a:lumMod val="50000"/>
            </a:schemeClr>
          </a:solidFill>
          <a:latin typeface="Arial" pitchFamily="34" charset="0"/>
          <a:ea typeface="+mn-ea"/>
          <a:cs typeface="Arial" pitchFamily="34" charset="0"/>
        </a:defRPr>
      </a:lvl2pPr>
      <a:lvl3pPr marL="923521" indent="-219451" algn="l" rtl="0" eaLnBrk="1" latinLnBrk="0" hangingPunct="1">
        <a:spcBef>
          <a:spcPts val="300"/>
        </a:spcBef>
        <a:buClr>
          <a:schemeClr val="accent1"/>
        </a:buClr>
        <a:buFont typeface="Wingdings 2"/>
        <a:buChar char=""/>
        <a:defRPr kumimoji="0" sz="1800" kern="1200">
          <a:solidFill>
            <a:srgbClr val="1F497D"/>
          </a:solidFill>
          <a:latin typeface="Arial" pitchFamily="34" charset="0"/>
          <a:ea typeface="+mn-ea"/>
          <a:cs typeface="Arial" pitchFamily="34" charset="0"/>
        </a:defRPr>
      </a:lvl3pPr>
      <a:lvl4pPr marL="1179547" indent="-201163" algn="l" rtl="0" eaLnBrk="1" latinLnBrk="0" hangingPunct="1">
        <a:spcBef>
          <a:spcPts val="300"/>
        </a:spcBef>
        <a:buClr>
          <a:schemeClr val="accent1"/>
        </a:buClr>
        <a:buFont typeface="Wingdings 2"/>
        <a:buChar char=""/>
        <a:defRPr kumimoji="0" sz="1800" kern="1200">
          <a:solidFill>
            <a:srgbClr val="1F497D"/>
          </a:solidFill>
          <a:latin typeface="Arial" pitchFamily="34" charset="0"/>
          <a:ea typeface="+mn-ea"/>
          <a:cs typeface="Arial" pitchFamily="34" charset="0"/>
        </a:defRPr>
      </a:lvl4pPr>
      <a:lvl5pPr marL="1389854" indent="-182876" algn="l" rtl="0" eaLnBrk="1" latinLnBrk="0" hangingPunct="1">
        <a:spcBef>
          <a:spcPts val="300"/>
        </a:spcBef>
        <a:buClr>
          <a:schemeClr val="accent3"/>
        </a:buClr>
        <a:buFont typeface="Georgia"/>
        <a:buChar char="▫"/>
        <a:defRPr kumimoji="0" sz="1800" kern="1200">
          <a:solidFill>
            <a:srgbClr val="1F497D"/>
          </a:solidFill>
          <a:latin typeface="Arial" pitchFamily="34" charset="0"/>
          <a:ea typeface="+mn-ea"/>
          <a:cs typeface="Arial" pitchFamily="34" charset="0"/>
        </a:defRPr>
      </a:lvl5pPr>
      <a:lvl6pPr marL="1609304" indent="-182876"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54" indent="-182876"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17" indent="-182876"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24" indent="-182876"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8"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2"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3" descr="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4" descr="Enabling Promising Mind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309688"/>
            <a:ext cx="6381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5" descr="SEGi University &amp; colleges_V2-01.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8913" y="104775"/>
            <a:ext cx="2362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9875" y="5984875"/>
            <a:ext cx="24622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Subtitle 2"/>
          <p:cNvSpPr>
            <a:spLocks noGrp="1"/>
          </p:cNvSpPr>
          <p:nvPr>
            <p:ph type="subTitle" idx="1"/>
          </p:nvPr>
        </p:nvSpPr>
        <p:spPr>
          <a:xfrm>
            <a:off x="1483473" y="2737424"/>
            <a:ext cx="6400800" cy="767776"/>
          </a:xfrm>
        </p:spPr>
        <p:txBody>
          <a:bodyPr>
            <a:normAutofit/>
          </a:bodyPr>
          <a:lstStyle/>
          <a:p>
            <a:r>
              <a:rPr lang="en-US" sz="3200" dirty="0">
                <a:solidFill>
                  <a:schemeClr val="bg1"/>
                </a:solidFill>
              </a:rPr>
              <a:t>FIN2224 Financial Accounting 2</a:t>
            </a:r>
          </a:p>
        </p:txBody>
      </p:sp>
      <p:sp>
        <p:nvSpPr>
          <p:cNvPr id="9" name="Text Box 287"/>
          <p:cNvSpPr txBox="1">
            <a:spLocks noChangeArrowheads="1"/>
          </p:cNvSpPr>
          <p:nvPr/>
        </p:nvSpPr>
        <p:spPr bwMode="auto">
          <a:xfrm>
            <a:off x="562270" y="1259085"/>
            <a:ext cx="8544719" cy="1200329"/>
          </a:xfrm>
          <a:prstGeom prst="rect">
            <a:avLst/>
          </a:prstGeom>
          <a:noFill/>
          <a:ln w="9525" algn="ctr">
            <a:noFill/>
            <a:miter lim="800000"/>
            <a:headEnd/>
            <a:tailEnd/>
          </a:ln>
        </p:spPr>
        <p:txBody>
          <a:bodyPr wrap="square">
            <a:spAutoFit/>
          </a:bodyPr>
          <a:lstStyle/>
          <a:p>
            <a:pPr algn="ctr">
              <a:spcBef>
                <a:spcPct val="50000"/>
              </a:spcBef>
              <a:buFontTx/>
              <a:buNone/>
            </a:pPr>
            <a:r>
              <a:rPr lang="en-US" sz="3600" b="1" dirty="0">
                <a:solidFill>
                  <a:schemeClr val="bg1"/>
                </a:solidFill>
                <a:effectLst>
                  <a:outerShdw blurRad="38100" dist="38100" dir="2700000" algn="tl">
                    <a:srgbClr val="000000">
                      <a:alpha val="43137"/>
                    </a:srgbClr>
                  </a:outerShdw>
                </a:effectLst>
              </a:rPr>
              <a:t>Bachelor of Accounting &amp; Finance (Hons)</a:t>
            </a:r>
          </a:p>
        </p:txBody>
      </p:sp>
      <p:sp>
        <p:nvSpPr>
          <p:cNvPr id="15368" name="Rectangle 2"/>
          <p:cNvSpPr>
            <a:spLocks noGrp="1" noChangeArrowheads="1"/>
          </p:cNvSpPr>
          <p:nvPr>
            <p:ph type="ctrTitle"/>
          </p:nvPr>
        </p:nvSpPr>
        <p:spPr>
          <a:xfrm>
            <a:off x="788193" y="4270871"/>
            <a:ext cx="7567613" cy="1200329"/>
          </a:xfrm>
        </p:spPr>
        <p:txBody>
          <a:bodyPr>
            <a:spAutoFit/>
          </a:bodyPr>
          <a:lstStyle/>
          <a:p>
            <a:pPr algn="ctr" defTabSz="914378" eaLnBrk="0" hangingPunct="0"/>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altLang="en-US" sz="3600" dirty="0">
              <a:solidFill>
                <a:schemeClr val="bg1"/>
              </a:solidFill>
            </a:endParaRPr>
          </a:p>
        </p:txBody>
      </p:sp>
      <p:sp>
        <p:nvSpPr>
          <p:cNvPr id="10" name="Slide Number Placeholder 9"/>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31" indent="-285743">
              <a:defRPr>
                <a:solidFill>
                  <a:schemeClr val="tx1"/>
                </a:solidFill>
                <a:latin typeface="Calibri" panose="020F0502020204030204" pitchFamily="34" charset="0"/>
                <a:cs typeface="Arial" panose="020B0604020202020204" pitchFamily="34" charset="0"/>
              </a:defRPr>
            </a:lvl2pPr>
            <a:lvl3pPr marL="1142972" indent="-228594">
              <a:defRPr>
                <a:solidFill>
                  <a:schemeClr val="tx1"/>
                </a:solidFill>
                <a:latin typeface="Calibri" panose="020F0502020204030204" pitchFamily="34" charset="0"/>
                <a:cs typeface="Arial" panose="020B0604020202020204" pitchFamily="34" charset="0"/>
              </a:defRPr>
            </a:lvl3pPr>
            <a:lvl4pPr marL="1600160" indent="-228594">
              <a:defRPr>
                <a:solidFill>
                  <a:schemeClr val="tx1"/>
                </a:solidFill>
                <a:latin typeface="Calibri" panose="020F0502020204030204" pitchFamily="34" charset="0"/>
                <a:cs typeface="Arial" panose="020B0604020202020204" pitchFamily="34" charset="0"/>
              </a:defRPr>
            </a:lvl4pPr>
            <a:lvl5pPr marL="2057348" indent="-228594">
              <a:defRPr>
                <a:solidFill>
                  <a:schemeClr val="tx1"/>
                </a:solidFill>
                <a:latin typeface="Calibri" panose="020F0502020204030204" pitchFamily="34" charset="0"/>
                <a:cs typeface="Arial" panose="020B0604020202020204" pitchFamily="34" charset="0"/>
              </a:defRPr>
            </a:lvl5pPr>
            <a:lvl6pPr marL="2514537"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726"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8915"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103"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0E5284-3679-42D2-84EF-F180FA1474EC}" type="slidenum">
              <a:rPr lang="en-US" altLang="en-US">
                <a:solidFill>
                  <a:srgbClr val="898989"/>
                </a:solidFill>
              </a:rPr>
              <a:pPr/>
              <a:t>1</a:t>
            </a:fld>
            <a:endParaRPr lang="en-US" altLang="en-US" dirty="0">
              <a:solidFill>
                <a:srgbClr val="898989"/>
              </a:solidFill>
            </a:endParaRPr>
          </a:p>
        </p:txBody>
      </p:sp>
      <p:sp>
        <p:nvSpPr>
          <p:cNvPr id="2" name="TextBox 1"/>
          <p:cNvSpPr txBox="1"/>
          <p:nvPr/>
        </p:nvSpPr>
        <p:spPr>
          <a:xfrm>
            <a:off x="768599" y="3930203"/>
            <a:ext cx="6741273" cy="1077218"/>
          </a:xfrm>
          <a:prstGeom prst="rect">
            <a:avLst/>
          </a:prstGeom>
          <a:noFill/>
        </p:spPr>
        <p:txBody>
          <a:bodyPr wrap="square" rtlCol="0">
            <a:spAutoFit/>
          </a:bodyPr>
          <a:lstStyle/>
          <a:p>
            <a:pPr algn="ctr">
              <a:buNone/>
            </a:pPr>
            <a:r>
              <a:rPr lang="en-US" b="1" dirty="0">
                <a:solidFill>
                  <a:schemeClr val="bg1"/>
                </a:solidFill>
                <a:latin typeface="Arial" panose="020B0604020202020204" pitchFamily="34" charset="0"/>
                <a:ea typeface="Times New Roman" panose="02020603050405020304" pitchFamily="18" charset="0"/>
                <a:cs typeface="Arial" panose="020B0604020202020204" pitchFamily="34" charset="0"/>
              </a:rPr>
              <a:t>IFRS 15</a:t>
            </a:r>
            <a:br>
              <a:rPr lang="en-US" b="1" dirty="0">
                <a:solidFill>
                  <a:schemeClr val="bg1"/>
                </a:solidFill>
                <a:latin typeface="Arial" panose="020B0604020202020204" pitchFamily="34" charset="0"/>
                <a:ea typeface="Times New Roman" panose="02020603050405020304" pitchFamily="18" charset="0"/>
                <a:cs typeface="Arial" panose="020B0604020202020204" pitchFamily="34" charset="0"/>
              </a:rPr>
            </a:br>
            <a:r>
              <a:rPr lang="en-US" b="1" dirty="0">
                <a:solidFill>
                  <a:schemeClr val="bg1"/>
                </a:solidFill>
                <a:ea typeface="Times New Roman" panose="02020603050405020304" pitchFamily="18" charset="0"/>
              </a:rPr>
              <a:t>REVENUE RECOGNITION</a:t>
            </a:r>
            <a:endParaRPr lang="en-MY" b="1" dirty="0"/>
          </a:p>
        </p:txBody>
      </p:sp>
    </p:spTree>
    <p:extLst>
      <p:ext uri="{BB962C8B-B14F-4D97-AF65-F5344CB8AC3E}">
        <p14:creationId xmlns:p14="http://schemas.microsoft.com/office/powerpoint/2010/main" val="3994667742"/>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4672"/>
            <a:ext cx="8229600" cy="685800"/>
          </a:xfrm>
        </p:spPr>
        <p:txBody>
          <a:bodyPr/>
          <a:lstStyle/>
          <a:p>
            <a:pPr algn="ctr"/>
            <a:r>
              <a:rPr lang="en-US" dirty="0" smtClean="0">
                <a:solidFill>
                  <a:schemeClr val="tx1"/>
                </a:solidFill>
              </a:rPr>
              <a:t>MEASUREMENT</a:t>
            </a:r>
            <a:endParaRPr lang="en-MY" dirty="0">
              <a:solidFill>
                <a:schemeClr val="tx1"/>
              </a:solidFill>
            </a:endParaRPr>
          </a:p>
        </p:txBody>
      </p:sp>
      <p:sp>
        <p:nvSpPr>
          <p:cNvPr id="3" name="Content Placeholder 2"/>
          <p:cNvSpPr>
            <a:spLocks noGrp="1"/>
          </p:cNvSpPr>
          <p:nvPr>
            <p:ph idx="1"/>
          </p:nvPr>
        </p:nvSpPr>
        <p:spPr/>
        <p:txBody>
          <a:bodyPr/>
          <a:lstStyle/>
          <a:p>
            <a:pPr marL="109726" indent="0">
              <a:buNone/>
            </a:pPr>
            <a:r>
              <a:rPr lang="en-US" dirty="0" smtClean="0"/>
              <a:t>If Cash based sales</a:t>
            </a:r>
          </a:p>
          <a:p>
            <a:pPr marL="109726" indent="0">
              <a:buNone/>
            </a:pPr>
            <a:r>
              <a:rPr lang="en-US" dirty="0" smtClean="0"/>
              <a:t>DR. BANK </a:t>
            </a:r>
          </a:p>
          <a:p>
            <a:pPr marL="109726" indent="0">
              <a:buNone/>
            </a:pPr>
            <a:r>
              <a:rPr lang="en-US" dirty="0" smtClean="0"/>
              <a:t>CR. REVENUE</a:t>
            </a:r>
          </a:p>
          <a:p>
            <a:pPr marL="109726" indent="0">
              <a:buNone/>
            </a:pPr>
            <a:endParaRPr lang="en-US" dirty="0"/>
          </a:p>
          <a:p>
            <a:pPr marL="109726" indent="0">
              <a:buNone/>
            </a:pPr>
            <a:r>
              <a:rPr lang="en-US" dirty="0" smtClean="0"/>
              <a:t>OR </a:t>
            </a:r>
          </a:p>
          <a:p>
            <a:pPr marL="109726" indent="0">
              <a:buNone/>
            </a:pPr>
            <a:endParaRPr lang="en-US" dirty="0" smtClean="0"/>
          </a:p>
          <a:p>
            <a:pPr marL="109726" indent="0">
              <a:buNone/>
            </a:pPr>
            <a:r>
              <a:rPr lang="en-US" dirty="0" smtClean="0"/>
              <a:t>If Credit based sales</a:t>
            </a:r>
            <a:endParaRPr lang="en-US" dirty="0"/>
          </a:p>
          <a:p>
            <a:pPr marL="109726" indent="0">
              <a:buNone/>
            </a:pPr>
            <a:r>
              <a:rPr lang="en-US" dirty="0" smtClean="0"/>
              <a:t>DR. ACCOUNT RECEIVABLES/DEBTORS</a:t>
            </a:r>
          </a:p>
          <a:p>
            <a:pPr marL="109726" indent="0">
              <a:buNone/>
            </a:pPr>
            <a:r>
              <a:rPr lang="en-US" dirty="0" smtClean="0"/>
              <a:t>CR. REVENUE</a:t>
            </a: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10</a:t>
            </a:fld>
            <a:endParaRPr lang="en-US" dirty="0"/>
          </a:p>
        </p:txBody>
      </p:sp>
    </p:spTree>
    <p:extLst>
      <p:ext uri="{BB962C8B-B14F-4D97-AF65-F5344CB8AC3E}">
        <p14:creationId xmlns:p14="http://schemas.microsoft.com/office/powerpoint/2010/main" val="2208137375"/>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PRESENTATION</a:t>
            </a:r>
            <a:endParaRPr lang="en-MY" dirty="0">
              <a:solidFill>
                <a:schemeClr val="tx1"/>
              </a:solidFill>
            </a:endParaRPr>
          </a:p>
        </p:txBody>
      </p:sp>
      <p:sp>
        <p:nvSpPr>
          <p:cNvPr id="3" name="Content Placeholder 2"/>
          <p:cNvSpPr>
            <a:spLocks noGrp="1"/>
          </p:cNvSpPr>
          <p:nvPr>
            <p:ph idx="1"/>
          </p:nvPr>
        </p:nvSpPr>
        <p:spPr/>
        <p:txBody>
          <a:bodyPr/>
          <a:lstStyle/>
          <a:p>
            <a:pPr marL="109726" indent="0">
              <a:buNone/>
            </a:pPr>
            <a:r>
              <a:rPr lang="en-US" dirty="0"/>
              <a:t>If Cash based sales</a:t>
            </a:r>
          </a:p>
          <a:p>
            <a:pPr marL="109726" indent="0">
              <a:buNone/>
            </a:pPr>
            <a:r>
              <a:rPr lang="en-US" dirty="0"/>
              <a:t>DR. BANK </a:t>
            </a:r>
          </a:p>
          <a:p>
            <a:pPr marL="109726" indent="0">
              <a:buNone/>
            </a:pPr>
            <a:r>
              <a:rPr lang="en-US" dirty="0"/>
              <a:t>CR. </a:t>
            </a:r>
            <a:r>
              <a:rPr lang="en-US" dirty="0" smtClean="0"/>
              <a:t>REVENUE </a:t>
            </a:r>
            <a:endParaRPr lang="en-US" dirty="0"/>
          </a:p>
          <a:p>
            <a:pPr marL="109726" indent="0">
              <a:buNone/>
            </a:pPr>
            <a:endParaRPr lang="en-US" dirty="0"/>
          </a:p>
          <a:p>
            <a:pPr marL="109726" indent="0">
              <a:buNone/>
            </a:pPr>
            <a:r>
              <a:rPr lang="en-US" dirty="0"/>
              <a:t>OR </a:t>
            </a:r>
          </a:p>
          <a:p>
            <a:pPr marL="109726" indent="0">
              <a:buNone/>
            </a:pPr>
            <a:endParaRPr lang="en-US" dirty="0"/>
          </a:p>
          <a:p>
            <a:pPr marL="109726" indent="0">
              <a:buNone/>
            </a:pPr>
            <a:r>
              <a:rPr lang="en-US" dirty="0"/>
              <a:t>If Credit based sales</a:t>
            </a:r>
          </a:p>
          <a:p>
            <a:pPr marL="109726" indent="0">
              <a:buNone/>
            </a:pPr>
            <a:r>
              <a:rPr lang="en-US" dirty="0"/>
              <a:t>DR. ACCOUNT RECEIVABLES/DEBTORS</a:t>
            </a:r>
          </a:p>
          <a:p>
            <a:pPr marL="109726" indent="0">
              <a:buNone/>
            </a:pPr>
            <a:r>
              <a:rPr lang="en-US" dirty="0"/>
              <a:t>CR. REVENUE</a:t>
            </a:r>
            <a:endParaRPr lang="en-MY" dirty="0"/>
          </a:p>
          <a:p>
            <a:pPr marL="109726" indent="0">
              <a:buNone/>
            </a:pP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11</a:t>
            </a:fld>
            <a:endParaRPr lang="en-US" dirty="0"/>
          </a:p>
        </p:txBody>
      </p:sp>
      <p:cxnSp>
        <p:nvCxnSpPr>
          <p:cNvPr id="7" name="Straight Arrow Connector 6"/>
          <p:cNvCxnSpPr/>
          <p:nvPr/>
        </p:nvCxnSpPr>
        <p:spPr>
          <a:xfrm>
            <a:off x="2971800" y="28956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62200" y="24384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77000" y="48768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71800" y="52578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loud 10"/>
          <p:cNvSpPr/>
          <p:nvPr/>
        </p:nvSpPr>
        <p:spPr>
          <a:xfrm>
            <a:off x="3429000" y="2188028"/>
            <a:ext cx="2057400" cy="457200"/>
          </a:xfrm>
          <a:prstGeom prst="cloud">
            <a:avLst/>
          </a:prstGeom>
          <a:solidFill>
            <a:srgbClr val="0DA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SOFP</a:t>
            </a:r>
            <a:endParaRPr lang="en-MY" dirty="0"/>
          </a:p>
        </p:txBody>
      </p:sp>
      <p:sp>
        <p:nvSpPr>
          <p:cNvPr id="12" name="Cloud 11"/>
          <p:cNvSpPr/>
          <p:nvPr/>
        </p:nvSpPr>
        <p:spPr>
          <a:xfrm>
            <a:off x="7391400" y="4648200"/>
            <a:ext cx="1981200" cy="457200"/>
          </a:xfrm>
          <a:prstGeom prst="cloud">
            <a:avLst/>
          </a:prstGeom>
          <a:solidFill>
            <a:srgbClr val="0DA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SOFP</a:t>
            </a:r>
            <a:endParaRPr lang="en-MY" dirty="0"/>
          </a:p>
        </p:txBody>
      </p:sp>
      <p:sp>
        <p:nvSpPr>
          <p:cNvPr id="14" name="Cloud 13"/>
          <p:cNvSpPr/>
          <p:nvPr/>
        </p:nvSpPr>
        <p:spPr>
          <a:xfrm>
            <a:off x="3962400" y="5105400"/>
            <a:ext cx="2057400" cy="457200"/>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SOPL</a:t>
            </a:r>
            <a:endParaRPr lang="en-MY" dirty="0"/>
          </a:p>
        </p:txBody>
      </p:sp>
      <p:sp>
        <p:nvSpPr>
          <p:cNvPr id="16" name="Cloud 15"/>
          <p:cNvSpPr/>
          <p:nvPr/>
        </p:nvSpPr>
        <p:spPr>
          <a:xfrm>
            <a:off x="3962400" y="2667000"/>
            <a:ext cx="2057400" cy="457200"/>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SOPL</a:t>
            </a:r>
            <a:endParaRPr lang="en-MY" dirty="0"/>
          </a:p>
        </p:txBody>
      </p:sp>
    </p:spTree>
    <p:extLst>
      <p:ext uri="{BB962C8B-B14F-4D97-AF65-F5344CB8AC3E}">
        <p14:creationId xmlns:p14="http://schemas.microsoft.com/office/powerpoint/2010/main" val="189456638"/>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DISCLOSURE</a:t>
            </a:r>
            <a:endParaRPr lang="en-MY" dirty="0">
              <a:solidFill>
                <a:schemeClr val="tx1"/>
              </a:solidFill>
            </a:endParaRPr>
          </a:p>
        </p:txBody>
      </p:sp>
      <p:sp>
        <p:nvSpPr>
          <p:cNvPr id="3" name="Content Placeholder 2"/>
          <p:cNvSpPr>
            <a:spLocks noGrp="1"/>
          </p:cNvSpPr>
          <p:nvPr>
            <p:ph idx="1"/>
          </p:nvPr>
        </p:nvSpPr>
        <p:spPr/>
        <p:txBody>
          <a:bodyPr>
            <a:normAutofit fontScale="92500"/>
          </a:bodyPr>
          <a:lstStyle/>
          <a:p>
            <a:pPr fontAlgn="base"/>
            <a:r>
              <a:rPr lang="en-US" dirty="0"/>
              <a:t>The disclosure objective stated in IFRS 15 is for an entity to disclose sufficient information to enable users of financial statements to understand the nature, amount, timing and uncertainty of revenue and cash flows arising from contracts with customers. Therefore, an entity should disclose qualitative and quantitative information about all of the following: [IFRS 15:110]</a:t>
            </a:r>
          </a:p>
          <a:p>
            <a:pPr fontAlgn="base"/>
            <a:r>
              <a:rPr lang="en-US" dirty="0"/>
              <a:t>its contracts with customers;</a:t>
            </a:r>
          </a:p>
          <a:p>
            <a:pPr fontAlgn="base"/>
            <a:r>
              <a:rPr lang="en-US" dirty="0"/>
              <a:t> the significant judgments, and changes in the judgments, made in applying the guidance to those contracts; and</a:t>
            </a:r>
          </a:p>
          <a:p>
            <a:pPr fontAlgn="base"/>
            <a:r>
              <a:rPr lang="en-US" dirty="0"/>
              <a:t> any assets </a:t>
            </a:r>
            <a:r>
              <a:rPr lang="en-US" dirty="0" err="1"/>
              <a:t>recognised</a:t>
            </a:r>
            <a:r>
              <a:rPr lang="en-US" dirty="0"/>
              <a:t> from the costs to obtain or fulfil a contract with a customer.</a:t>
            </a:r>
          </a:p>
          <a:p>
            <a:pPr marL="109726" indent="0">
              <a:buNone/>
            </a:pP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12</a:t>
            </a:fld>
            <a:endParaRPr lang="en-US" dirty="0"/>
          </a:p>
        </p:txBody>
      </p:sp>
    </p:spTree>
    <p:extLst>
      <p:ext uri="{BB962C8B-B14F-4D97-AF65-F5344CB8AC3E}">
        <p14:creationId xmlns:p14="http://schemas.microsoft.com/office/powerpoint/2010/main" val="1276035394"/>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a:t>
            </a:r>
            <a:endParaRPr lang="en-MY" dirty="0">
              <a:solidFill>
                <a:schemeClr val="tx1"/>
              </a:solidFill>
            </a:endParaRPr>
          </a:p>
        </p:txBody>
      </p:sp>
      <p:sp>
        <p:nvSpPr>
          <p:cNvPr id="3" name="Content Placeholder 2"/>
          <p:cNvSpPr>
            <a:spLocks noGrp="1"/>
          </p:cNvSpPr>
          <p:nvPr>
            <p:ph idx="1"/>
          </p:nvPr>
        </p:nvSpPr>
        <p:spPr/>
        <p:txBody>
          <a:bodyPr/>
          <a:lstStyle/>
          <a:p>
            <a:pPr marL="109726" indent="0">
              <a:buNone/>
            </a:pPr>
            <a:r>
              <a:rPr lang="en-MY" dirty="0"/>
              <a:t>https://www.iasplus.com/en/standards/ifrs/ifrs15</a:t>
            </a:r>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13</a:t>
            </a:fld>
            <a:endParaRPr lang="en-US" dirty="0"/>
          </a:p>
        </p:txBody>
      </p:sp>
    </p:spTree>
    <p:extLst>
      <p:ext uri="{BB962C8B-B14F-4D97-AF65-F5344CB8AC3E}">
        <p14:creationId xmlns:p14="http://schemas.microsoft.com/office/powerpoint/2010/main" val="2511473168"/>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3730" y="1143000"/>
            <a:ext cx="7391400" cy="4214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Title 13"/>
          <p:cNvSpPr>
            <a:spLocks noGrp="1"/>
          </p:cNvSpPr>
          <p:nvPr>
            <p:ph type="title"/>
          </p:nvPr>
        </p:nvSpPr>
        <p:spPr>
          <a:xfrm>
            <a:off x="645459" y="457200"/>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Learning Objective (s)</a:t>
            </a:r>
            <a:endParaRPr lang="en-US" sz="3200" dirty="0">
              <a:solidFill>
                <a:srgbClr val="0070C0"/>
              </a:solidFill>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645459" y="1467880"/>
            <a:ext cx="7467600" cy="4325112"/>
          </a:xfrm>
        </p:spPr>
        <p:txBody>
          <a:bodyPr/>
          <a:lstStyle/>
          <a:p>
            <a:pPr lvl="0"/>
            <a:r>
              <a:rPr lang="en-US" dirty="0" smtClean="0"/>
              <a:t>To understand the requirement for the following accounting standards </a:t>
            </a:r>
          </a:p>
          <a:p>
            <a:pPr marL="109726" lvl="0" indent="0">
              <a:buNone/>
            </a:pPr>
            <a:r>
              <a:rPr lang="en-US" dirty="0"/>
              <a:t>	</a:t>
            </a:r>
            <a:r>
              <a:rPr lang="en-US" dirty="0" smtClean="0"/>
              <a:t>-	IFRS 15</a:t>
            </a:r>
          </a:p>
          <a:p>
            <a:pPr lvl="0"/>
            <a:endParaRPr lang="en-US" dirty="0" smtClean="0"/>
          </a:p>
          <a:p>
            <a:pPr lvl="0"/>
            <a:r>
              <a:rPr lang="en-US" dirty="0" smtClean="0"/>
              <a:t>To apply the correct accounting treatment under IFRS 15</a:t>
            </a:r>
          </a:p>
          <a:p>
            <a:endParaRPr lang="en-US" dirty="0" smtClean="0"/>
          </a:p>
          <a:p>
            <a:endParaRPr lang="en-US" dirty="0"/>
          </a:p>
        </p:txBody>
      </p:sp>
      <p:sp>
        <p:nvSpPr>
          <p:cNvPr id="9" name="Slide Number Placeholder 8"/>
          <p:cNvSpPr>
            <a:spLocks noGrp="1"/>
          </p:cNvSpPr>
          <p:nvPr>
            <p:ph type="sldNum" sz="quarter" idx="12"/>
          </p:nvPr>
        </p:nvSpPr>
        <p:spPr/>
        <p:txBody>
          <a:bodyPr/>
          <a:lstStyle/>
          <a:p>
            <a:fld id="{2DF09DC6-B49A-43E8-9064-11A9FA5CE4D1}" type="slidenum">
              <a:rPr lang="en-US" smtClean="0"/>
              <a:pPr/>
              <a:t>2</a:t>
            </a:fld>
            <a:endParaRPr lang="en-US" dirty="0"/>
          </a:p>
        </p:txBody>
      </p:sp>
      <p:pic>
        <p:nvPicPr>
          <p:cNvPr id="2050" name="Picture 1" descr="image001"/>
          <p:cNvPicPr>
            <a:picLocks noChangeAspect="1" noChangeArrowheads="1"/>
          </p:cNvPicPr>
          <p:nvPr/>
        </p:nvPicPr>
        <p:blipFill>
          <a:blip r:embed="rId4"/>
          <a:srcRect/>
          <a:stretch>
            <a:fillRect/>
          </a:stretch>
        </p:blipFill>
        <p:spPr bwMode="auto">
          <a:xfrm>
            <a:off x="0" y="6161801"/>
            <a:ext cx="1524000" cy="677333"/>
          </a:xfrm>
          <a:prstGeom prst="rect">
            <a:avLst/>
          </a:prstGeom>
          <a:noFill/>
          <a:ln w="9525">
            <a:noFill/>
            <a:miter lim="800000"/>
            <a:headEnd/>
            <a:tailEnd/>
          </a:ln>
        </p:spPr>
      </p:pic>
    </p:spTree>
    <p:custDataLst>
      <p:tags r:id="rId1"/>
    </p:custData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294"/>
            <a:ext cx="8229600" cy="685800"/>
          </a:xfrm>
        </p:spPr>
        <p:txBody>
          <a:bodyPr/>
          <a:lstStyle/>
          <a:p>
            <a:r>
              <a:rPr lang="en-US" dirty="0" smtClean="0">
                <a:solidFill>
                  <a:schemeClr val="tx1"/>
                </a:solidFill>
              </a:rPr>
              <a:t>DEFINITION</a:t>
            </a:r>
            <a:endParaRPr lang="en-MY" dirty="0">
              <a:solidFill>
                <a:schemeClr val="tx1"/>
              </a:solidFill>
            </a:endParaRPr>
          </a:p>
        </p:txBody>
      </p:sp>
      <p:sp>
        <p:nvSpPr>
          <p:cNvPr id="3" name="Content Placeholder 2"/>
          <p:cNvSpPr>
            <a:spLocks noGrp="1"/>
          </p:cNvSpPr>
          <p:nvPr>
            <p:ph idx="1"/>
          </p:nvPr>
        </p:nvSpPr>
        <p:spPr>
          <a:xfrm>
            <a:off x="533400" y="1540764"/>
            <a:ext cx="8229600" cy="4325112"/>
          </a:xfrm>
        </p:spPr>
        <p:txBody>
          <a:bodyPr/>
          <a:lstStyle/>
          <a:p>
            <a:pPr marL="109726" indent="0" algn="just">
              <a:buNone/>
            </a:pPr>
            <a:r>
              <a:rPr lang="en-US" dirty="0" smtClean="0"/>
              <a:t>Revenue recognition occurs when </a:t>
            </a:r>
            <a:r>
              <a:rPr lang="en-US" i="1" dirty="0" smtClean="0">
                <a:solidFill>
                  <a:srgbClr val="FF0000"/>
                </a:solidFill>
              </a:rPr>
              <a:t>the transfer of promised goods or services</a:t>
            </a:r>
            <a:r>
              <a:rPr lang="en-US" i="1" dirty="0" smtClean="0"/>
              <a:t> </a:t>
            </a:r>
            <a:r>
              <a:rPr lang="en-US" dirty="0" smtClean="0"/>
              <a:t>to customers in </a:t>
            </a:r>
            <a:r>
              <a:rPr lang="en-US" i="1" dirty="0" smtClean="0">
                <a:solidFill>
                  <a:srgbClr val="FF0000"/>
                </a:solidFill>
              </a:rPr>
              <a:t>an amount </a:t>
            </a:r>
            <a:r>
              <a:rPr lang="en-US" dirty="0" smtClean="0"/>
              <a:t>that reflects the </a:t>
            </a:r>
            <a:r>
              <a:rPr lang="en-US" i="1" dirty="0" smtClean="0">
                <a:solidFill>
                  <a:srgbClr val="FF0000"/>
                </a:solidFill>
              </a:rPr>
              <a:t>consideration</a:t>
            </a:r>
            <a:r>
              <a:rPr lang="en-US" dirty="0" smtClean="0"/>
              <a:t> to which the entity </a:t>
            </a:r>
            <a:r>
              <a:rPr lang="en-US" i="1" dirty="0" smtClean="0">
                <a:solidFill>
                  <a:srgbClr val="FF0000"/>
                </a:solidFill>
              </a:rPr>
              <a:t>expects to be entitled </a:t>
            </a:r>
            <a:r>
              <a:rPr lang="en-US" dirty="0" smtClean="0"/>
              <a:t>in exchange for those goods or services</a:t>
            </a: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3</a:t>
            </a:fld>
            <a:endParaRPr lang="en-US" dirty="0"/>
          </a:p>
        </p:txBody>
      </p:sp>
    </p:spTree>
    <p:extLst>
      <p:ext uri="{BB962C8B-B14F-4D97-AF65-F5344CB8AC3E}">
        <p14:creationId xmlns:p14="http://schemas.microsoft.com/office/powerpoint/2010/main" val="1077925878"/>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9" y="420624"/>
            <a:ext cx="8229600" cy="685800"/>
          </a:xfrm>
        </p:spPr>
        <p:txBody>
          <a:bodyPr/>
          <a:lstStyle/>
          <a:p>
            <a:pPr algn="ctr"/>
            <a:r>
              <a:rPr lang="en-US" dirty="0" smtClean="0">
                <a:solidFill>
                  <a:schemeClr val="tx1"/>
                </a:solidFill>
              </a:rPr>
              <a:t>RECOGNITION</a:t>
            </a:r>
            <a:endParaRPr lang="en-MY"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8602496"/>
              </p:ext>
            </p:extLst>
          </p:nvPr>
        </p:nvGraphicFramePr>
        <p:xfrm>
          <a:off x="450850" y="1541463"/>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4</a:t>
            </a:fld>
            <a:endParaRPr lang="en-US" dirty="0"/>
          </a:p>
        </p:txBody>
      </p:sp>
    </p:spTree>
    <p:extLst>
      <p:ext uri="{BB962C8B-B14F-4D97-AF65-F5344CB8AC3E}">
        <p14:creationId xmlns:p14="http://schemas.microsoft.com/office/powerpoint/2010/main" val="2213167314"/>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4" y="571500"/>
            <a:ext cx="8412480" cy="685800"/>
          </a:xfrm>
        </p:spPr>
        <p:txBody>
          <a:bodyPr>
            <a:normAutofit fontScale="90000"/>
          </a:bodyPr>
          <a:lstStyle/>
          <a:p>
            <a:r>
              <a:rPr lang="en-US" dirty="0" smtClean="0">
                <a:solidFill>
                  <a:schemeClr val="tx1"/>
                </a:solidFill>
              </a:rPr>
              <a:t>STEP 1: IDENTIFY CONTRACT WITH THE CUSTOMER</a:t>
            </a:r>
            <a:endParaRPr lang="en-MY" dirty="0">
              <a:solidFill>
                <a:schemeClr val="tx1"/>
              </a:solidFill>
            </a:endParaRPr>
          </a:p>
        </p:txBody>
      </p:sp>
      <p:sp>
        <p:nvSpPr>
          <p:cNvPr id="3" name="Content Placeholder 2"/>
          <p:cNvSpPr>
            <a:spLocks noGrp="1"/>
          </p:cNvSpPr>
          <p:nvPr>
            <p:ph idx="1"/>
          </p:nvPr>
        </p:nvSpPr>
        <p:spPr/>
        <p:txBody>
          <a:bodyPr>
            <a:normAutofit lnSpcReduction="10000"/>
          </a:bodyPr>
          <a:lstStyle/>
          <a:p>
            <a:pPr marL="109726" indent="0" fontAlgn="base">
              <a:buNone/>
            </a:pPr>
            <a:r>
              <a:rPr lang="en-US" dirty="0"/>
              <a:t>A contract with a customer will be within the scope of IFRS 15 if all the following conditions are met: [IFRS 15:9]</a:t>
            </a:r>
          </a:p>
          <a:p>
            <a:pPr fontAlgn="base"/>
            <a:r>
              <a:rPr lang="en-US" dirty="0"/>
              <a:t>the contract has been approved by the parties to the contract;</a:t>
            </a:r>
          </a:p>
          <a:p>
            <a:pPr fontAlgn="base"/>
            <a:r>
              <a:rPr lang="en-US" dirty="0"/>
              <a:t> each party’s rights in relation to the goods or services to be transferred can be identified;</a:t>
            </a:r>
          </a:p>
          <a:p>
            <a:pPr fontAlgn="base"/>
            <a:r>
              <a:rPr lang="en-US" dirty="0"/>
              <a:t> the payment terms for the goods or services to be transferred can be identified;</a:t>
            </a:r>
          </a:p>
          <a:p>
            <a:pPr fontAlgn="base"/>
            <a:r>
              <a:rPr lang="en-US" dirty="0"/>
              <a:t> the contract has commercial substance; and</a:t>
            </a:r>
          </a:p>
          <a:p>
            <a:pPr fontAlgn="base"/>
            <a:r>
              <a:rPr lang="en-US" dirty="0"/>
              <a:t> it is probable that the consideration to which the entity is entitled to in exchange for the goods or services will be collected.</a:t>
            </a:r>
          </a:p>
          <a:p>
            <a:pPr marL="109726" indent="0">
              <a:buNone/>
            </a:pP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5</a:t>
            </a:fld>
            <a:endParaRPr lang="en-US" dirty="0"/>
          </a:p>
        </p:txBody>
      </p:sp>
    </p:spTree>
    <p:extLst>
      <p:ext uri="{BB962C8B-B14F-4D97-AF65-F5344CB8AC3E}">
        <p14:creationId xmlns:p14="http://schemas.microsoft.com/office/powerpoint/2010/main" val="70095718"/>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
            <a:ext cx="8229600" cy="685800"/>
          </a:xfrm>
        </p:spPr>
        <p:txBody>
          <a:bodyPr>
            <a:normAutofit fontScale="90000"/>
          </a:bodyPr>
          <a:lstStyle/>
          <a:p>
            <a:r>
              <a:rPr lang="en-US" dirty="0" smtClean="0">
                <a:solidFill>
                  <a:schemeClr val="tx1"/>
                </a:solidFill>
              </a:rPr>
              <a:t>STEP 2:IDENTIFY PERFORMANCE OBLIGATION(S)</a:t>
            </a:r>
            <a:endParaRPr lang="en-MY" dirty="0">
              <a:solidFill>
                <a:schemeClr val="tx1"/>
              </a:solidFill>
            </a:endParaRPr>
          </a:p>
        </p:txBody>
      </p:sp>
      <p:sp>
        <p:nvSpPr>
          <p:cNvPr id="3" name="Content Placeholder 2"/>
          <p:cNvSpPr>
            <a:spLocks noGrp="1"/>
          </p:cNvSpPr>
          <p:nvPr>
            <p:ph idx="1"/>
          </p:nvPr>
        </p:nvSpPr>
        <p:spPr>
          <a:xfrm>
            <a:off x="381000" y="1540764"/>
            <a:ext cx="8229600" cy="4325112"/>
          </a:xfrm>
        </p:spPr>
        <p:txBody>
          <a:bodyPr/>
          <a:lstStyle/>
          <a:p>
            <a:pPr marL="109726" indent="0" fontAlgn="base">
              <a:buNone/>
            </a:pPr>
            <a:r>
              <a:rPr lang="en-US" dirty="0"/>
              <a:t>At the inception of the contract, the entity should assess the goods or services that have been promised to the customer, and identify </a:t>
            </a:r>
            <a:r>
              <a:rPr lang="en-US" dirty="0" smtClean="0"/>
              <a:t>them as </a:t>
            </a:r>
            <a:r>
              <a:rPr lang="en-US" dirty="0"/>
              <a:t>a performance obligation: [IFRS 15.22]</a:t>
            </a:r>
          </a:p>
          <a:p>
            <a:pPr lvl="1" fontAlgn="base"/>
            <a:r>
              <a:rPr lang="en-US" sz="2400" dirty="0"/>
              <a:t>a good or service (or bundle of goods or services) that is distinct; or</a:t>
            </a:r>
          </a:p>
          <a:p>
            <a:pPr lvl="1" fontAlgn="base"/>
            <a:r>
              <a:rPr lang="en-US" sz="2400" dirty="0"/>
              <a:t> a series of distinct goods or services that are substantially the same and that have the same pattern of transfer to the customer.</a:t>
            </a:r>
          </a:p>
          <a:p>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6</a:t>
            </a:fld>
            <a:endParaRPr lang="en-US" dirty="0"/>
          </a:p>
        </p:txBody>
      </p:sp>
    </p:spTree>
    <p:extLst>
      <p:ext uri="{BB962C8B-B14F-4D97-AF65-F5344CB8AC3E}">
        <p14:creationId xmlns:p14="http://schemas.microsoft.com/office/powerpoint/2010/main" val="2840671625"/>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685800"/>
          </a:xfrm>
        </p:spPr>
        <p:txBody>
          <a:bodyPr/>
          <a:lstStyle/>
          <a:p>
            <a:r>
              <a:rPr lang="en-US" dirty="0" smtClean="0">
                <a:solidFill>
                  <a:schemeClr val="tx1"/>
                </a:solidFill>
              </a:rPr>
              <a:t>STEP 3: DETERMINE TRANSACTION PRICE</a:t>
            </a:r>
            <a:endParaRPr lang="en-MY" dirty="0">
              <a:solidFill>
                <a:schemeClr val="tx1"/>
              </a:solidFill>
            </a:endParaRPr>
          </a:p>
        </p:txBody>
      </p:sp>
      <p:sp>
        <p:nvSpPr>
          <p:cNvPr id="3" name="Content Placeholder 2"/>
          <p:cNvSpPr>
            <a:spLocks noGrp="1"/>
          </p:cNvSpPr>
          <p:nvPr>
            <p:ph idx="1"/>
          </p:nvPr>
        </p:nvSpPr>
        <p:spPr/>
        <p:txBody>
          <a:bodyPr/>
          <a:lstStyle/>
          <a:p>
            <a:pPr marL="109726" indent="0" algn="just">
              <a:buNone/>
            </a:pPr>
            <a:r>
              <a:rPr lang="en-US" dirty="0"/>
              <a:t>The transaction price is the amount to which an entity expects to be </a:t>
            </a:r>
            <a:r>
              <a:rPr lang="en-US" dirty="0" smtClean="0"/>
              <a:t>‘entitled’ </a:t>
            </a:r>
            <a:r>
              <a:rPr lang="en-US" dirty="0"/>
              <a:t>in exchange for the transfer of goods and services. When making this determination, an entity will consider past customary business </a:t>
            </a:r>
            <a:r>
              <a:rPr lang="en-US" dirty="0" smtClean="0"/>
              <a:t>practices.</a:t>
            </a: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7</a:t>
            </a:fld>
            <a:endParaRPr lang="en-US" dirty="0"/>
          </a:p>
        </p:txBody>
      </p:sp>
    </p:spTree>
    <p:extLst>
      <p:ext uri="{BB962C8B-B14F-4D97-AF65-F5344CB8AC3E}">
        <p14:creationId xmlns:p14="http://schemas.microsoft.com/office/powerpoint/2010/main" val="4224243532"/>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46" y="630936"/>
            <a:ext cx="8229600" cy="685800"/>
          </a:xfrm>
        </p:spPr>
        <p:txBody>
          <a:bodyPr>
            <a:normAutofit fontScale="90000"/>
          </a:bodyPr>
          <a:lstStyle/>
          <a:p>
            <a:r>
              <a:rPr lang="en-US" dirty="0" smtClean="0">
                <a:solidFill>
                  <a:schemeClr val="tx1"/>
                </a:solidFill>
              </a:rPr>
              <a:t>STEP 4: ALLOCATE TRANSACTION PRICE TO PERFORMANCE OBLIGATIONS</a:t>
            </a:r>
            <a:endParaRPr lang="en-MY" dirty="0">
              <a:solidFill>
                <a:schemeClr val="tx1"/>
              </a:solidFill>
            </a:endParaRPr>
          </a:p>
        </p:txBody>
      </p:sp>
      <p:sp>
        <p:nvSpPr>
          <p:cNvPr id="3" name="Content Placeholder 2"/>
          <p:cNvSpPr>
            <a:spLocks noGrp="1"/>
          </p:cNvSpPr>
          <p:nvPr>
            <p:ph idx="1"/>
          </p:nvPr>
        </p:nvSpPr>
        <p:spPr/>
        <p:txBody>
          <a:bodyPr>
            <a:normAutofit/>
          </a:bodyPr>
          <a:lstStyle/>
          <a:p>
            <a:pPr marL="109726" indent="0" fontAlgn="base">
              <a:buNone/>
            </a:pPr>
            <a:r>
              <a:rPr lang="en-US" dirty="0"/>
              <a:t>Where a contract has multiple performance obligations, an entity will allocate the transaction price to the performance obligations in the contract by reference to their relative standalone selling prices. [IFRS 15:74] </a:t>
            </a:r>
            <a:endParaRPr lang="en-US" dirty="0" smtClean="0"/>
          </a:p>
          <a:p>
            <a:pPr marL="109726" indent="0" fontAlgn="base">
              <a:buNone/>
            </a:pPr>
            <a:endParaRPr lang="en-US" dirty="0"/>
          </a:p>
          <a:p>
            <a:pPr marL="109726" indent="0" fontAlgn="base">
              <a:buNone/>
            </a:pPr>
            <a:r>
              <a:rPr lang="en-US" dirty="0" smtClean="0"/>
              <a:t>If </a:t>
            </a:r>
            <a:r>
              <a:rPr lang="en-US" dirty="0"/>
              <a:t>a standalone selling price is not directly observable, the entity will need to estimate it. IFRS 15 suggests various methods that might be used, including: [IFRS 15:79]</a:t>
            </a:r>
          </a:p>
          <a:p>
            <a:pPr lvl="1" fontAlgn="base"/>
            <a:r>
              <a:rPr lang="en-US" dirty="0"/>
              <a:t>Adjusted market assessment approach</a:t>
            </a:r>
          </a:p>
          <a:p>
            <a:pPr lvl="1" fontAlgn="base"/>
            <a:r>
              <a:rPr lang="en-US" dirty="0"/>
              <a:t> Expected cost plus a margin approach</a:t>
            </a:r>
          </a:p>
          <a:p>
            <a:pPr lvl="1" fontAlgn="base"/>
            <a:r>
              <a:rPr lang="en-US" dirty="0"/>
              <a:t> Residual approach (only permissible in limited circumstances).</a:t>
            </a:r>
          </a:p>
          <a:p>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8</a:t>
            </a:fld>
            <a:endParaRPr lang="en-US" dirty="0"/>
          </a:p>
        </p:txBody>
      </p:sp>
    </p:spTree>
    <p:extLst>
      <p:ext uri="{BB962C8B-B14F-4D97-AF65-F5344CB8AC3E}">
        <p14:creationId xmlns:p14="http://schemas.microsoft.com/office/powerpoint/2010/main" val="3728333501"/>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2648"/>
            <a:ext cx="8229600" cy="685800"/>
          </a:xfrm>
        </p:spPr>
        <p:txBody>
          <a:bodyPr>
            <a:normAutofit fontScale="90000"/>
          </a:bodyPr>
          <a:lstStyle/>
          <a:p>
            <a:r>
              <a:rPr lang="en-US" dirty="0" smtClean="0">
                <a:solidFill>
                  <a:schemeClr val="tx1"/>
                </a:solidFill>
              </a:rPr>
              <a:t>STEP 5: RECOGNISE REVENUE WHEN (OR AS) PERFORMANCE OBLIGATION SATISFIED</a:t>
            </a:r>
            <a:endParaRPr lang="en-MY" dirty="0">
              <a:solidFill>
                <a:schemeClr val="tx1"/>
              </a:solidFill>
            </a:endParaRPr>
          </a:p>
        </p:txBody>
      </p:sp>
      <p:sp>
        <p:nvSpPr>
          <p:cNvPr id="3" name="Content Placeholder 2"/>
          <p:cNvSpPr>
            <a:spLocks noGrp="1"/>
          </p:cNvSpPr>
          <p:nvPr>
            <p:ph idx="1"/>
          </p:nvPr>
        </p:nvSpPr>
        <p:spPr>
          <a:xfrm>
            <a:off x="457200" y="1600200"/>
            <a:ext cx="8229600" cy="4892040"/>
          </a:xfrm>
        </p:spPr>
        <p:txBody>
          <a:bodyPr>
            <a:normAutofit fontScale="55000" lnSpcReduction="20000"/>
          </a:bodyPr>
          <a:lstStyle/>
          <a:p>
            <a:pPr marL="109726" indent="0">
              <a:buNone/>
            </a:pPr>
            <a:r>
              <a:rPr lang="en-US" sz="2900" dirty="0"/>
              <a:t>Revenue </a:t>
            </a:r>
            <a:r>
              <a:rPr lang="en-US" sz="2900" dirty="0" smtClean="0"/>
              <a:t>is </a:t>
            </a:r>
            <a:r>
              <a:rPr lang="en-US" sz="2900" dirty="0" err="1" smtClean="0"/>
              <a:t>recognised</a:t>
            </a:r>
            <a:r>
              <a:rPr lang="en-US" sz="2900" dirty="0" smtClean="0"/>
              <a:t> </a:t>
            </a:r>
            <a:r>
              <a:rPr lang="en-US" sz="2900" dirty="0"/>
              <a:t>as control is passed, either over time or at a point in time. [IFRS 15:32</a:t>
            </a:r>
            <a:r>
              <a:rPr lang="en-US" sz="2900" dirty="0" smtClean="0"/>
              <a:t>]</a:t>
            </a:r>
          </a:p>
          <a:p>
            <a:pPr marL="109726" indent="0">
              <a:buNone/>
            </a:pPr>
            <a:endParaRPr lang="en-US" sz="2900" dirty="0"/>
          </a:p>
          <a:p>
            <a:pPr marL="109726" indent="0" fontAlgn="base">
              <a:buNone/>
            </a:pPr>
            <a:r>
              <a:rPr lang="en-US" sz="2900" dirty="0"/>
              <a:t>An entity </a:t>
            </a:r>
            <a:r>
              <a:rPr lang="en-US" sz="2900" dirty="0" err="1"/>
              <a:t>recognises</a:t>
            </a:r>
            <a:r>
              <a:rPr lang="en-US" sz="2900" dirty="0"/>
              <a:t> revenue over time if one of the following criteria is met: [IFRS 15:35]</a:t>
            </a:r>
          </a:p>
          <a:p>
            <a:pPr lvl="1" fontAlgn="base"/>
            <a:r>
              <a:rPr lang="en-US" sz="2500" dirty="0"/>
              <a:t>the customer simultaneously receives and consumes all of the benefits provided by the entity as the entity performs;</a:t>
            </a:r>
          </a:p>
          <a:p>
            <a:pPr lvl="1" fontAlgn="base"/>
            <a:r>
              <a:rPr lang="en-US" sz="2500" dirty="0"/>
              <a:t> the entity’s performance creates or enhances an asset that the customer controls as the asset is created; or</a:t>
            </a:r>
          </a:p>
          <a:p>
            <a:pPr lvl="1" fontAlgn="base"/>
            <a:r>
              <a:rPr lang="en-US" sz="2500" dirty="0"/>
              <a:t> the entity’s performance does not create an asset with an alternative use to the entity and the entity has an enforceable right to payment for performance completed to date.</a:t>
            </a:r>
          </a:p>
          <a:p>
            <a:pPr marL="109726" indent="0" fontAlgn="base">
              <a:buNone/>
            </a:pPr>
            <a:r>
              <a:rPr lang="en-US" sz="2900" dirty="0"/>
              <a:t>If an entity does not satisfy its performance obligation over time, it satisfies it at a point in time. Revenue will therefore be </a:t>
            </a:r>
            <a:r>
              <a:rPr lang="en-US" sz="2900" dirty="0" err="1"/>
              <a:t>recognised</a:t>
            </a:r>
            <a:r>
              <a:rPr lang="en-US" sz="2900" dirty="0"/>
              <a:t> when control is passed at a certain point in time. </a:t>
            </a:r>
            <a:endParaRPr lang="en-US" sz="2900" dirty="0" smtClean="0"/>
          </a:p>
          <a:p>
            <a:pPr marL="109726" indent="0" fontAlgn="base">
              <a:buNone/>
            </a:pPr>
            <a:endParaRPr lang="en-US" sz="2900" dirty="0"/>
          </a:p>
          <a:p>
            <a:pPr marL="109726" indent="0" fontAlgn="base">
              <a:buNone/>
            </a:pPr>
            <a:r>
              <a:rPr lang="en-US" sz="2900" dirty="0" smtClean="0"/>
              <a:t>Factors </a:t>
            </a:r>
            <a:r>
              <a:rPr lang="en-US" sz="2900" dirty="0"/>
              <a:t>that may indicate the point in time at which control passes include, but are not limited to: [IFRS 15:38]</a:t>
            </a:r>
          </a:p>
          <a:p>
            <a:pPr lvl="1" fontAlgn="base"/>
            <a:r>
              <a:rPr lang="en-US" sz="2500" dirty="0"/>
              <a:t>the entity has a present right to payment for the asset;</a:t>
            </a:r>
          </a:p>
          <a:p>
            <a:pPr lvl="1" fontAlgn="base"/>
            <a:r>
              <a:rPr lang="en-US" sz="2500" dirty="0"/>
              <a:t> the customer has legal title to the asset;</a:t>
            </a:r>
          </a:p>
          <a:p>
            <a:pPr lvl="1" fontAlgn="base"/>
            <a:r>
              <a:rPr lang="en-US" sz="2500" dirty="0"/>
              <a:t> the entity has transferred physical possession of the asset;</a:t>
            </a:r>
          </a:p>
          <a:p>
            <a:pPr lvl="1" fontAlgn="base"/>
            <a:r>
              <a:rPr lang="en-US" sz="2500" dirty="0"/>
              <a:t> the customer has the significant risks and rewards related to the ownership of the asset; and</a:t>
            </a:r>
          </a:p>
          <a:p>
            <a:pPr lvl="1" fontAlgn="base"/>
            <a:r>
              <a:rPr lang="en-US" sz="2500" dirty="0"/>
              <a:t> the customer has accepted the asset.</a:t>
            </a:r>
          </a:p>
          <a:p>
            <a:pPr marL="109726" indent="0">
              <a:buNone/>
            </a:pPr>
            <a:endParaRPr lang="en-MY" dirty="0"/>
          </a:p>
        </p:txBody>
      </p:sp>
      <p:sp>
        <p:nvSpPr>
          <p:cNvPr id="4" name="Date Placeholder 3"/>
          <p:cNvSpPr>
            <a:spLocks noGrp="1"/>
          </p:cNvSpPr>
          <p:nvPr>
            <p:ph type="dt" sz="half" idx="10"/>
          </p:nvPr>
        </p:nvSpPr>
        <p:spPr/>
        <p:txBody>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DF09DC6-B49A-43E8-9064-11A9FA5CE4D1}" type="slidenum">
              <a:rPr lang="en-US" smtClean="0"/>
              <a:pPr/>
              <a:t>9</a:t>
            </a:fld>
            <a:endParaRPr lang="en-US" dirty="0"/>
          </a:p>
        </p:txBody>
      </p:sp>
    </p:spTree>
    <p:extLst>
      <p:ext uri="{BB962C8B-B14F-4D97-AF65-F5344CB8AC3E}">
        <p14:creationId xmlns:p14="http://schemas.microsoft.com/office/powerpoint/2010/main" val="4141114990"/>
      </p:ext>
    </p:extLst>
  </p:cSld>
  <p:clrMapOvr>
    <a:masterClrMapping/>
  </p:clrMapOvr>
  <p:transition spd="slow">
    <p:random/>
  </p:transition>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6150"/>
  <p:tag name="PRESENTER_PREVIEW_END" val="9"/>
  <p:tag name="LMS_COMPLETION_TITLE" val="180610"/>
  <p:tag name="LMS_COMPLETION_ID" val="180610"/>
  <p:tag name="LMS_COMPLETION_VERSION" val="1.0"/>
  <p:tag name="LMS_COMPLETION_DURATION" val="01:00:00"/>
  <p:tag name="LMS_COMPLETION_SCO_TITLE" val="180610"/>
  <p:tag name="LMS_COMPLETION_SCO_ID" val="180610"/>
  <p:tag name="LMS_COMPLETION_EDITION" val="0"/>
  <p:tag name="LMS_COMPLETION_INTERACTION" val="272"/>
  <p:tag name="LMS_COMPLETION_THRESHOLD" val="14"/>
  <p:tag name="LMS_COMPLETION_METHOD" val="VIEW"/>
  <p:tag name="LMS_REPORTING" val="0"/>
  <p:tag name="LMS_DATA_SCORM" val="Yes"/>
  <p:tag name="ARTICULATE_REFERENCE_COUNT" val="1"/>
  <p:tag name="ARTICULATE_REFERENCE_TYPE_1" val="1"/>
  <p:tag name="ARTICULATE_REFERENCE_TITLE_1" val="The Nature of Management"/>
  <p:tag name="ARTICULATE_REFERENCE_1" val="C:\Documents and Settings\user\My Documents\adra\180610\180610\Chapter 1 Management.doc"/>
  <p:tag name="MMPROD_NEXTUNIQUEID" val="10009"/>
  <p:tag name="PRESENTATION_PLAYLIST_COUNT" val="0"/>
  <p:tag name="PRESENTATION_PRESENTER_SLIDE_LEVEL" val="0"/>
  <p:tag name="ARTICULATE_PRESENTER_VERSION" val="6"/>
  <p:tag name="PUBLISH_TITLE" val="061210"/>
  <p:tag name="ARTICULATE_PUBLISH_PATH" val="C:\Documents and Settings\user\My Documents\adra\i-station\intro to finance\Week 2"/>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No"/>
  <p:tag name="PRESENTER_PREVIEW_MODE" val="0"/>
  <p:tag name="PRESENTER_PREVIEW_START" val="1"/>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70&quot;/&gt;&lt;/object&gt;&lt;object type=&quot;3&quot; unique_id=&quot;10006&quot;&gt;&lt;property id=&quot;20148&quot; value=&quot;5&quot;/&gt;&lt;property id=&quot;20300&quot; value=&quot;Slide 3&quot;/&gt;&lt;property id=&quot;20307&quot; value=&quot;271&quot;/&gt;&lt;/object&gt;&lt;object type=&quot;3&quot; unique_id=&quot;10009&quot;&gt;&lt;property id=&quot;20148&quot; value=&quot;5&quot;/&gt;&lt;property id=&quot;20300&quot; value=&quot;Slide 24&quot;/&gt;&lt;property id=&quot;20307&quot; value=&quot;269&quot;/&gt;&lt;/object&gt;&lt;object type=&quot;3&quot; unique_id=&quot;10010&quot;&gt;&lt;property id=&quot;20148&quot; value=&quot;5&quot;/&gt;&lt;property id=&quot;20300&quot; value=&quot;Slide 25&quot;/&gt;&lt;property id=&quot;20307&quot; value=&quot;274&quot;/&gt;&lt;/object&gt;&lt;object type=&quot;3&quot; unique_id=&quot;10091&quot;&gt;&lt;property id=&quot;20148&quot; value=&quot;5&quot;/&gt;&lt;property id=&quot;20300&quot; value=&quot;Slide 4 - &amp;quot;Financial Statements&amp;quot;&quot;/&gt;&lt;property id=&quot;20307&quot; value=&quot;275&quot;/&gt;&lt;/object&gt;&lt;object type=&quot;3&quot; unique_id=&quot;10156&quot;&gt;&lt;property id=&quot;20148&quot; value=&quot;5&quot;/&gt;&lt;property id=&quot;20300&quot; value=&quot;Slide 5 - &amp;quot;Balance Sheet Statements&amp;quot;&quot;/&gt;&lt;property id=&quot;20307&quot; value=&quot;276&quot;/&gt;&lt;/object&gt;&lt;object type=&quot;3&quot; unique_id=&quot;10238&quot;&gt;&lt;property id=&quot;20148&quot; value=&quot;5&quot;/&gt;&lt;property id=&quot;20300&quot; value=&quot;Slide 7 - &amp;quot;Income Statements&amp;quot;&quot;/&gt;&lt;property id=&quot;20307&quot; value=&quot;277&quot;/&gt;&lt;/object&gt;&lt;object type=&quot;3&quot; unique_id=&quot;11353&quot;&gt;&lt;property id=&quot;20148&quot; value=&quot;5&quot;/&gt;&lt;property id=&quot;20300&quot; value=&quot;Slide 9&quot;/&gt;&lt;property id=&quot;20307&quot; value=&quot;289&quot;/&gt;&lt;/object&gt;&lt;object type=&quot;3&quot; unique_id=&quot;11354&quot;&gt;&lt;property id=&quot;20148&quot; value=&quot;5&quot;/&gt;&lt;property id=&quot;20300&quot; value=&quot;Slide 10&quot;/&gt;&lt;property id=&quot;20307&quot; value=&quot;288&quot;/&gt;&lt;/object&gt;&lt;object type=&quot;3&quot; unique_id=&quot;11569&quot;&gt;&lt;property id=&quot;20148&quot; value=&quot;5&quot;/&gt;&lt;property id=&quot;20300&quot; value=&quot;Slide 6&quot;/&gt;&lt;property id=&quot;20307&quot; value=&quot;290&quot;/&gt;&lt;/object&gt;&lt;object type=&quot;3&quot; unique_id=&quot;11635&quot;&gt;&lt;property id=&quot;20148&quot; value=&quot;5&quot;/&gt;&lt;property id=&quot;20300&quot; value=&quot;Slide 8&quot;/&gt;&lt;property id=&quot;20307&quot; value=&quot;291&quot;/&gt;&lt;/object&gt;&lt;object type=&quot;3&quot; unique_id=&quot;11734&quot;&gt;&lt;property id=&quot;20148&quot; value=&quot;5&quot;/&gt;&lt;property id=&quot;20300&quot; value=&quot;Slide 11&quot;/&gt;&lt;property id=&quot;20307&quot; value=&quot;292&quot;/&gt;&lt;/object&gt;&lt;object type=&quot;3&quot; unique_id=&quot;11870&quot;&gt;&lt;property id=&quot;20148&quot; value=&quot;5&quot;/&gt;&lt;property id=&quot;20300&quot; value=&quot;Slide 12&quot;/&gt;&lt;property id=&quot;20307&quot; value=&quot;293&quot;/&gt;&lt;/object&gt;&lt;object type=&quot;3&quot; unique_id=&quot;11871&quot;&gt;&lt;property id=&quot;20148&quot; value=&quot;5&quot;/&gt;&lt;property id=&quot;20300&quot; value=&quot;Slide 13&quot;/&gt;&lt;property id=&quot;20307&quot; value=&quot;294&quot;/&gt;&lt;/object&gt;&lt;object type=&quot;3&quot; unique_id=&quot;11957&quot;&gt;&lt;property id=&quot;20148&quot; value=&quot;5&quot;/&gt;&lt;property id=&quot;20300&quot; value=&quot;Slide 14&quot;/&gt;&lt;property id=&quot;20307&quot; value=&quot;295&quot;/&gt;&lt;/object&gt;&lt;object type=&quot;3&quot; unique_id=&quot;12030&quot;&gt;&lt;property id=&quot;20148&quot; value=&quot;5&quot;/&gt;&lt;property id=&quot;20300&quot; value=&quot;Slide 15&quot;/&gt;&lt;property id=&quot;20307&quot; value=&quot;296&quot;/&gt;&lt;/object&gt;&lt;object type=&quot;3&quot; unique_id=&quot;12183&quot;&gt;&lt;property id=&quot;20148&quot; value=&quot;5&quot;/&gt;&lt;property id=&quot;20300&quot; value=&quot;Slide 16&quot;/&gt;&lt;property id=&quot;20307&quot; value=&quot;297&quot;/&gt;&lt;/object&gt;&lt;object type=&quot;3&quot; unique_id=&quot;12184&quot;&gt;&lt;property id=&quot;20148&quot; value=&quot;5&quot;/&gt;&lt;property id=&quot;20300&quot; value=&quot;Slide 17&quot;/&gt;&lt;property id=&quot;20307&quot; value=&quot;298&quot;/&gt;&lt;/object&gt;&lt;object type=&quot;3&quot; unique_id=&quot;12227&quot;&gt;&lt;property id=&quot;20148&quot; value=&quot;5&quot;/&gt;&lt;property id=&quot;20300&quot; value=&quot;Slide 18&quot;/&gt;&lt;property id=&quot;20307&quot; value=&quot;299&quot;/&gt;&lt;/object&gt;&lt;object type=&quot;3&quot; unique_id=&quot;12228&quot;&gt;&lt;property id=&quot;20148&quot; value=&quot;5&quot;/&gt;&lt;property id=&quot;20300&quot; value=&quot;Slide 19&quot;/&gt;&lt;property id=&quot;20307&quot; value=&quot;300&quot;/&gt;&lt;/object&gt;&lt;object type=&quot;3&quot; unique_id=&quot;12321&quot;&gt;&lt;property id=&quot;20148&quot; value=&quot;5&quot;/&gt;&lt;property id=&quot;20300&quot; value=&quot;Slide 20&quot;/&gt;&lt;property id=&quot;20307&quot; value=&quot;301&quot;/&gt;&lt;/object&gt;&lt;object type=&quot;3&quot; unique_id=&quot;12322&quot;&gt;&lt;property id=&quot;20148&quot; value=&quot;5&quot;/&gt;&lt;property id=&quot;20300&quot; value=&quot;Slide 21&quot;/&gt;&lt;property id=&quot;20307&quot; value=&quot;302&quot;/&gt;&lt;/object&gt;&lt;object type=&quot;3&quot; unique_id=&quot;12323&quot;&gt;&lt;property id=&quot;20148&quot; value=&quot;5&quot;/&gt;&lt;property id=&quot;20300&quot; value=&quot;Slide 22&quot;/&gt;&lt;property id=&quot;20307&quot; value=&quot;303&quot;/&gt;&lt;/object&gt;&lt;object type=&quot;3&quot; unique_id=&quot;12610&quot;&gt;&lt;property id=&quot;20148&quot; value=&quot;5&quot;/&gt;&lt;property id=&quot;20300&quot; value=&quot;Slide 23 - &amp;quot;Tutorial&amp;quot;&quot;/&gt;&lt;property id=&quot;20307&quot; value=&quot;304&quot;/&gt;&lt;/object&gt;&lt;/object&gt;&lt;/object&gt;&lt;/database&gt;"/>
  <p:tag name="LAUNCHINNEWWINDOW" val="0"/>
  <p:tag name="LASTPUBLISHED" val="C:\Documents and Settings\user\My Documents\adra\i-station\intro to finance\Week 2\061210\player.html"/>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34ba121c-992c-4816-b39e-4e511075f572"/>
  <p:tag name="ELAPSEDTIME" val="10"/>
  <p:tag name="ARTICULATE_TITLE_TAG" val="Learning Objective"/>
  <p:tag name="ARTICULATE_SLIDE_PAUSE" val="0"/>
  <p:tag name="ARTICULATE_NAV_LEVEL" val="1"/>
  <p:tag name="ARTICULATE_PLAYLIST_ID" val="-1"/>
  <p:tag name="ARTICULATE_LOCK_SLIDE" val="0"/>
  <p:tag name="ANNOTATION_TYPE_1" val="2"/>
  <p:tag name="ANNOTATION_START_1" val="3.0"/>
  <p:tag name="ANNOTATION_END_1" val="3.0"/>
  <p:tag name="ANNOTATION_TOP_1" val="-34.8"/>
  <p:tag name="ANNOTATION_LEFT_1" val="-34.9"/>
  <p:tag name="ANNOTATION_WIDTH_1" val="645.7"/>
  <p:tag name="ANNOTATION_HEIGHT_1" val="501.6"/>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3.0"/>
  <p:tag name="ANNOTATION_TOP_2" val="115.5"/>
  <p:tag name="ANNOTATION_LEFT_2" val="55.8"/>
  <p:tag name="ANNOTATION_WIDTH_2" val="367.5"/>
  <p:tag name="ANNOTATION_HEIGHT_2" val="135.0"/>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COUNT" val="2"/>
  <p:tag name="ARTICULATE_SLIDE_NAV"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GiTemp2">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SEGiTemp2</Template>
  <TotalTime>6951</TotalTime>
  <Words>877</Words>
  <Application>Microsoft Office PowerPoint</Application>
  <PresentationFormat>On-screen Show (4:3)</PresentationFormat>
  <Paragraphs>99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vt:lpstr>
      <vt:lpstr>Times New Roman</vt:lpstr>
      <vt:lpstr>Wingdings 2</vt:lpstr>
      <vt:lpstr>SEGiTemp2</vt:lpstr>
      <vt:lpstr> </vt:lpstr>
      <vt:lpstr>Learning Objective (s)</vt:lpstr>
      <vt:lpstr>DEFINITION</vt:lpstr>
      <vt:lpstr>RECOGNITION</vt:lpstr>
      <vt:lpstr>STEP 1: IDENTIFY CONTRACT WITH THE CUSTOMER</vt:lpstr>
      <vt:lpstr>STEP 2:IDENTIFY PERFORMANCE OBLIGATION(S)</vt:lpstr>
      <vt:lpstr>STEP 3: DETERMINE TRANSACTION PRICE</vt:lpstr>
      <vt:lpstr>STEP 4: ALLOCATE TRANSACTION PRICE TO PERFORMANCE OBLIGATIONS</vt:lpstr>
      <vt:lpstr>STEP 5: RECOGNISE REVENUE WHEN (OR AS) PERFORMANCE OBLIGATION SATISFIED</vt:lpstr>
      <vt:lpstr>MEASUREMENT</vt:lpstr>
      <vt:lpstr>PRESENTATION</vt:lpstr>
      <vt:lpstr>DISCLOSURE</vt:lpstr>
      <vt:lpstr>Reference</vt:lpstr>
    </vt:vector>
  </TitlesOfParts>
  <Company>segikl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Sitti Hasinah Binti Abul Hassan</cp:lastModifiedBy>
  <cp:revision>699</cp:revision>
  <dcterms:created xsi:type="dcterms:W3CDTF">2010-06-15T10:22:09Z</dcterms:created>
  <dcterms:modified xsi:type="dcterms:W3CDTF">2025-01-06T02:27:18Z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150610</vt:lpwstr>
  </property>
  <property fmtid="{D5CDD505-2E9C-101B-9397-08002B2CF9AE}" pid="4" name="ArticulateGUID">
    <vt:lpwstr>1525338C-1B24-47BA-A87C-65B607FFA6A0</vt:lpwstr>
  </property>
  <property fmtid="{D5CDD505-2E9C-101B-9397-08002B2CF9AE}" pid="5" name="ArticulateProjectFull">
    <vt:lpwstr>D:\adra\i-station\LMS\guideline&amp;sample\template3.ppta</vt:lpwstr>
  </property>
</Properties>
</file>