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9A82-59F0-40D4-8503-1F403C60A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6A392-8AAA-4237-96A6-9F3E9C7CE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05B7-11EB-49D6-B923-64BC2E42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C00F-2F83-4057-BD49-53EC2FE5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C764-3C9A-4886-B5DE-6307FB7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60DD-DC47-4103-B963-B76F81E0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BC06-5399-4BFF-9375-FCF9CCD7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B843-B5F8-460B-893D-4A63C4B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D7AA-2ED5-4908-8355-22E04585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3078-4648-4EF0-A559-A9572059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F5C4C-6724-46C6-A093-C20192CC1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D83B6-608D-448A-B56D-CBCD4468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D004-523F-4B60-981E-65E6BA6E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8E7E-070D-475D-9ADD-AD127232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98BA1-F351-4607-8CB8-37F361A1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05CE-9D68-4D7B-8B02-E1C7818E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5E21-4693-4B23-8389-3FDBC470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C055-DD83-4EA8-820C-2740E44C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63F8-F29A-418B-94B9-201B9111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6B05-0C15-44CE-9469-44333778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73F4-129B-49F9-A439-068FF4E9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AF88D-2F23-4775-B6D9-7C23DABF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F5F8-6DE3-40D8-B620-B606F8DA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BD43-255B-4034-865A-71FF540D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7311D-08BF-424B-909A-9761CF1C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4A38-2824-47C0-AE53-41949826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8971-E14E-45C7-AA4C-536BE0D66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F6B3B-9FD3-4216-8A70-4EE4BA85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52B4-A9D9-43E0-8DCA-7D984863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D5937-7615-42BE-924B-C0EA4A76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8DD35-07BF-4744-9A8C-423B2188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A40D-5BCE-4586-B10E-094CE301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5033-22EB-46B4-8D59-6F7EA39A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43B0F-F3D9-41DA-8E63-E5F90E150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C40C1-586A-495E-BBB2-09011A1F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1AF13-E0DA-403D-9A1B-3ABBB9812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FCB8C-1023-407C-BDC6-1C7E529C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C5294-8E5C-4D58-B06D-44A75192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52BD3-9C2C-4B21-B443-E02253F3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4A48-6EAD-48DC-9A90-F3CD8B64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6EF1D-C4AA-4F4C-B144-F60B42FA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C44A6-2002-4F49-9DE7-AE73246C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778C6-61F1-46EC-88C4-08BCDBB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7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8042-4C0C-4C6E-9A10-A9BC0696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15CF0-A18D-4C1E-85BD-7D1A0022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86428-8036-4B25-B41C-905A45A2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5116-013D-4134-A9B5-2E8F99D3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9B99-F8D3-4DE5-8E45-64D41A13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5D13-CD4A-4696-9525-144AC0A4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6954B-BB2E-4B1E-A966-A7CB4F5B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6B549-7449-4698-8C70-72340DDB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4470B-0DF9-4F28-87CD-3A2E8264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5F21-E2C8-454B-9A48-7BE76133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ABA3A-50BC-479E-A060-441B32281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A7474-CA9F-4ADD-9B57-0288D557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69DDD-26FD-4A73-A1B7-4F75FF3B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EE030-07A3-4867-B085-003C5380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F911-8F9D-45F6-8F48-5EB04EF0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54CE0-A1A9-4462-974D-7664DD73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4926A-E65F-4AFC-8E6F-9BA3D25F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BEC2-4130-4944-85AA-B58373A3C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ED42-C1B6-4646-861E-40213E29900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B0FA-5974-4646-BD06-91B68A6DF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ED59-65CB-433A-BB3B-D36F5753A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3BC3-D0D5-42DA-9104-4254F74F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D6D1-EBED-4534-A665-AC9BEAD98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West Nile Virus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BCBAA-ABA2-4D3A-AF2D-4893071C2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9FB1-5E1D-458F-9AE8-7F8BEA53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869B9-F88E-4B34-8E9B-40E78C4B6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XGB classifier used </a:t>
            </a:r>
          </a:p>
          <a:p>
            <a:pPr lvl="1"/>
            <a:r>
              <a:rPr lang="en-US" dirty="0"/>
              <a:t>Compared with random forest classifier</a:t>
            </a:r>
          </a:p>
          <a:p>
            <a:r>
              <a:rPr lang="en-US" dirty="0"/>
              <a:t>Five-fold cross validation used for grid search for parameters</a:t>
            </a:r>
          </a:p>
          <a:p>
            <a:r>
              <a:rPr lang="en-US" dirty="0"/>
              <a:t>Final XGB model results</a:t>
            </a:r>
          </a:p>
          <a:p>
            <a:pPr lvl="1"/>
            <a:r>
              <a:rPr lang="en-US" dirty="0"/>
              <a:t>96% accurate – present</a:t>
            </a:r>
          </a:p>
          <a:p>
            <a:pPr lvl="1"/>
            <a:r>
              <a:rPr lang="en-US" dirty="0"/>
              <a:t>44% accurate – absence </a:t>
            </a:r>
          </a:p>
          <a:p>
            <a:r>
              <a:rPr lang="en-US" dirty="0"/>
              <a:t>False positive is more acceptable than false negative</a:t>
            </a:r>
          </a:p>
          <a:p>
            <a:pPr lvl="1"/>
            <a:r>
              <a:rPr lang="en-US" dirty="0"/>
              <a:t>False negative would result in further unpredicted spread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25D78-A1CC-41D5-A4A3-6910BB62D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9382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Confusion matrix: final XGB model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081DFA92-367E-42CE-B693-04DAFC3D6E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96" y="2074863"/>
            <a:ext cx="4458595" cy="4114800"/>
          </a:xfrm>
        </p:spPr>
      </p:pic>
    </p:spTree>
    <p:extLst>
      <p:ext uri="{BB962C8B-B14F-4D97-AF65-F5344CB8AC3E}">
        <p14:creationId xmlns:p14="http://schemas.microsoft.com/office/powerpoint/2010/main" val="316537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1B12-18B9-42DB-A352-7431109C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E3A0-E500-4AE1-A979-D9F2517C9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0894"/>
            <a:ext cx="5157787" cy="541337"/>
          </a:xfrm>
        </p:spPr>
        <p:txBody>
          <a:bodyPr/>
          <a:lstStyle/>
          <a:p>
            <a:pPr algn="ctr"/>
            <a:r>
              <a:rPr lang="en-US" dirty="0" err="1"/>
              <a:t>Shap</a:t>
            </a:r>
            <a:r>
              <a:rPr lang="en-US" dirty="0"/>
              <a:t> summary</a:t>
            </a: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098CFB-2014-44B2-A3C0-75BABA883F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7" y="2022231"/>
            <a:ext cx="5124315" cy="416743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C1794-D0D1-463C-93E3-EBBEA0E5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5100"/>
            <a:ext cx="5183188" cy="587131"/>
          </a:xfrm>
        </p:spPr>
        <p:txBody>
          <a:bodyPr/>
          <a:lstStyle/>
          <a:p>
            <a:pPr algn="ctr"/>
            <a:r>
              <a:rPr lang="en-US" dirty="0" err="1"/>
              <a:t>Shap</a:t>
            </a:r>
            <a:r>
              <a:rPr lang="en-US" dirty="0"/>
              <a:t> values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2E5B68B9-9B9B-4AB5-8537-406F9631A9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35" y="2022475"/>
            <a:ext cx="5488477" cy="4167188"/>
          </a:xfrm>
        </p:spPr>
      </p:pic>
    </p:spTree>
    <p:extLst>
      <p:ext uri="{BB962C8B-B14F-4D97-AF65-F5344CB8AC3E}">
        <p14:creationId xmlns:p14="http://schemas.microsoft.com/office/powerpoint/2010/main" val="335421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BA7D-D99C-49B2-9ADA-8B06345E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pPr algn="ctr"/>
            <a:r>
              <a:rPr lang="en-US" dirty="0"/>
              <a:t>Conclusions and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B4A-249D-4306-A16E-5076489F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88869"/>
            <a:ext cx="5157787" cy="4900794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Refined XGB model can provide 96% accuracy-present and 44% accuracy-absence</a:t>
            </a:r>
          </a:p>
          <a:p>
            <a:pPr lvl="1"/>
            <a:r>
              <a:rPr lang="en-US" dirty="0"/>
              <a:t>Only 3 species appear to carry WNV in Chicago</a:t>
            </a:r>
          </a:p>
          <a:p>
            <a:pPr lvl="2"/>
            <a:r>
              <a:rPr lang="en-US" dirty="0"/>
              <a:t>NOTE: remaining species had very low sample counts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6ACDA-7FF1-4781-BE90-F63BF449C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88869"/>
            <a:ext cx="5183188" cy="4900794"/>
          </a:xfrm>
        </p:spPr>
        <p:txBody>
          <a:bodyPr/>
          <a:lstStyle/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Expansion of testing is recommended.</a:t>
            </a:r>
          </a:p>
          <a:p>
            <a:pPr lvl="2"/>
            <a:r>
              <a:rPr lang="en-US" dirty="0"/>
              <a:t>Would allow to further study on which species carry WNV</a:t>
            </a:r>
          </a:p>
          <a:p>
            <a:pPr lvl="2"/>
            <a:r>
              <a:rPr lang="en-US" dirty="0"/>
              <a:t>Would allow further model training and refinement</a:t>
            </a:r>
          </a:p>
          <a:p>
            <a:pPr lvl="1"/>
            <a:r>
              <a:rPr lang="en-US" dirty="0"/>
              <a:t>More test sites would allow more </a:t>
            </a:r>
            <a:r>
              <a:rPr lang="en-US"/>
              <a:t>accurate mapping of data</a:t>
            </a:r>
          </a:p>
        </p:txBody>
      </p:sp>
    </p:spTree>
    <p:extLst>
      <p:ext uri="{BB962C8B-B14F-4D97-AF65-F5344CB8AC3E}">
        <p14:creationId xmlns:p14="http://schemas.microsoft.com/office/powerpoint/2010/main" val="109610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3772-347F-40AF-9469-B2E30B8D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CAD7-7871-4278-BF47-5767F8E3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Presence of west </a:t>
            </a:r>
            <a:r>
              <a:rPr lang="en-US" dirty="0" err="1"/>
              <a:t>nile</a:t>
            </a:r>
            <a:r>
              <a:rPr lang="en-US" dirty="0"/>
              <a:t> virus first detected in Chicago in 2002</a:t>
            </a:r>
          </a:p>
          <a:p>
            <a:r>
              <a:rPr lang="en-US" dirty="0"/>
              <a:t>Surveillance program started to track and prevent outbreak</a:t>
            </a:r>
          </a:p>
          <a:p>
            <a:r>
              <a:rPr lang="en-US" dirty="0"/>
              <a:t>Objective: develop a machine learning model in order to improve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78904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2DEF-2C2F-4D98-82CC-1D763650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356F-699B-4F6D-812C-8CE081BE6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Heatmap of all samples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B3337060-851E-4021-8123-EC8EEB21A0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11391"/>
            <a:ext cx="5157787" cy="30719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75040-9F09-44F5-B45E-45A89DF27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Heatmap of positive samples</a:t>
            </a:r>
          </a:p>
        </p:txBody>
      </p:sp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C75D4C8C-6FCD-47C2-96F8-BE8DAACD6E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5634"/>
            <a:ext cx="5183188" cy="3123470"/>
          </a:xfrm>
        </p:spPr>
      </p:pic>
    </p:spTree>
    <p:extLst>
      <p:ext uri="{BB962C8B-B14F-4D97-AF65-F5344CB8AC3E}">
        <p14:creationId xmlns:p14="http://schemas.microsoft.com/office/powerpoint/2010/main" val="329383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D1DA-42D4-4A77-91D9-DBA5AA1C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68337"/>
            <a:ext cx="5157787" cy="823912"/>
          </a:xfrm>
        </p:spPr>
        <p:txBody>
          <a:bodyPr/>
          <a:lstStyle/>
          <a:p>
            <a:r>
              <a:rPr lang="en-US" dirty="0"/>
              <a:t>All species by location</a:t>
            </a:r>
          </a:p>
        </p:txBody>
      </p:sp>
      <p:pic>
        <p:nvPicPr>
          <p:cNvPr id="8" name="Content Placeholder 7" descr="Chart, map&#10;&#10;Description automatically generated">
            <a:extLst>
              <a:ext uri="{FF2B5EF4-FFF2-40B4-BE49-F238E27FC236}">
                <a16:creationId xmlns:a16="http://schemas.microsoft.com/office/drawing/2014/main" id="{28AF9E16-766A-4EBD-8E5C-0DD94E7D00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81123"/>
            <a:ext cx="5157787" cy="30800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351D0-CDAC-4152-BB07-C0E35F42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68337"/>
            <a:ext cx="5183188" cy="823912"/>
          </a:xfrm>
        </p:spPr>
        <p:txBody>
          <a:bodyPr/>
          <a:lstStyle/>
          <a:p>
            <a:r>
              <a:rPr lang="en-US" dirty="0"/>
              <a:t>Positive species by location</a:t>
            </a:r>
          </a:p>
        </p:txBody>
      </p:sp>
      <p:pic>
        <p:nvPicPr>
          <p:cNvPr id="10" name="Content Placeholder 9" descr="Map&#10;&#10;Description automatically generated with low confidence">
            <a:extLst>
              <a:ext uri="{FF2B5EF4-FFF2-40B4-BE49-F238E27FC236}">
                <a16:creationId xmlns:a16="http://schemas.microsoft.com/office/drawing/2014/main" id="{36DB33ED-7058-4162-A52D-27ABAEAA4A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3102"/>
            <a:ext cx="5183188" cy="3116046"/>
          </a:xfrm>
        </p:spPr>
      </p:pic>
    </p:spTree>
    <p:extLst>
      <p:ext uri="{BB962C8B-B14F-4D97-AF65-F5344CB8AC3E}">
        <p14:creationId xmlns:p14="http://schemas.microsoft.com/office/powerpoint/2010/main" val="275032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3A74-4580-472B-AB1C-DD7628C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85292" cy="1252660"/>
          </a:xfrm>
        </p:spPr>
        <p:txBody>
          <a:bodyPr>
            <a:normAutofit/>
          </a:bodyPr>
          <a:lstStyle/>
          <a:p>
            <a:r>
              <a:rPr lang="en-US" sz="2400" b="1" dirty="0"/>
              <a:t>Species exhibiting WNV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B82F405-3D0D-44F3-9383-E7586C511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10626969" cy="4853353"/>
          </a:xfrm>
        </p:spPr>
      </p:pic>
    </p:spTree>
    <p:extLst>
      <p:ext uri="{BB962C8B-B14F-4D97-AF65-F5344CB8AC3E}">
        <p14:creationId xmlns:p14="http://schemas.microsoft.com/office/powerpoint/2010/main" val="255481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93E4-5424-451E-AF26-F9C0074A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2221523" cy="26066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Count of species and positivity rate per species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2C25941-EAD3-4156-A05B-D482511C9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0"/>
            <a:ext cx="8540261" cy="66118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32577-C924-477C-AA96-A4E3BF6D169F}"/>
              </a:ext>
            </a:extLst>
          </p:cNvPr>
          <p:cNvSpPr txBox="1"/>
          <p:nvPr/>
        </p:nvSpPr>
        <p:spPr>
          <a:xfrm>
            <a:off x="422031" y="2391508"/>
            <a:ext cx="2391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species do not carry WNV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3  seen to be carriers</a:t>
            </a:r>
          </a:p>
        </p:txBody>
      </p:sp>
    </p:spTree>
    <p:extLst>
      <p:ext uri="{BB962C8B-B14F-4D97-AF65-F5344CB8AC3E}">
        <p14:creationId xmlns:p14="http://schemas.microsoft.com/office/powerpoint/2010/main" val="295181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CFD2-7076-43DD-B076-8E90D997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79785" cy="2079136"/>
          </a:xfrm>
        </p:spPr>
        <p:txBody>
          <a:bodyPr>
            <a:normAutofit/>
          </a:bodyPr>
          <a:lstStyle/>
          <a:p>
            <a:r>
              <a:rPr lang="en-US" sz="2400" b="1" dirty="0"/>
              <a:t>Count &amp; percentage of absent vs present samples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BD293AB-8E16-4757-B6E5-0BB2971E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25" y="0"/>
            <a:ext cx="7682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3BA65-3344-4CCE-A888-075C0DC87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215" y="379902"/>
            <a:ext cx="10709400" cy="823912"/>
          </a:xfrm>
        </p:spPr>
        <p:txBody>
          <a:bodyPr/>
          <a:lstStyle/>
          <a:p>
            <a:pPr algn="ctr"/>
            <a:r>
              <a:rPr lang="en-US" dirty="0"/>
              <a:t>Yearly sample &amp; positive rate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2C77B009-433F-4E49-9DF0-FC4C3E4F88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8" y="1670538"/>
            <a:ext cx="10709400" cy="4807560"/>
          </a:xfrm>
        </p:spPr>
      </p:pic>
    </p:spTree>
    <p:extLst>
      <p:ext uri="{BB962C8B-B14F-4D97-AF65-F5344CB8AC3E}">
        <p14:creationId xmlns:p14="http://schemas.microsoft.com/office/powerpoint/2010/main" val="230468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A22D-B92F-440A-BD3E-CEF54177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362" y="263769"/>
            <a:ext cx="10512424" cy="509832"/>
          </a:xfrm>
        </p:spPr>
        <p:txBody>
          <a:bodyPr/>
          <a:lstStyle/>
          <a:p>
            <a:pPr algn="ctr"/>
            <a:r>
              <a:rPr lang="en-US" dirty="0"/>
              <a:t>Samples and Rate per season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5370163B-AFB5-438D-AC99-1F650FDBEF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54" y="773601"/>
            <a:ext cx="8704384" cy="582063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DAE8EB-AC77-4549-95E8-86F12720747F}"/>
              </a:ext>
            </a:extLst>
          </p:cNvPr>
          <p:cNvSpPr txBox="1"/>
          <p:nvPr/>
        </p:nvSpPr>
        <p:spPr>
          <a:xfrm>
            <a:off x="369277" y="1037492"/>
            <a:ext cx="23769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Most samples taken during summer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2013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Higher virus presence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Higher presence in fall</a:t>
            </a:r>
          </a:p>
        </p:txBody>
      </p:sp>
    </p:spTree>
    <p:extLst>
      <p:ext uri="{BB962C8B-B14F-4D97-AF65-F5344CB8AC3E}">
        <p14:creationId xmlns:p14="http://schemas.microsoft.com/office/powerpoint/2010/main" val="213784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245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Prediction of West Nile Virus in Chicago</vt:lpstr>
      <vt:lpstr>Introduction and Objective</vt:lpstr>
      <vt:lpstr>Exploratory Analysis</vt:lpstr>
      <vt:lpstr>PowerPoint Presentation</vt:lpstr>
      <vt:lpstr>Species exhibiting WNV</vt:lpstr>
      <vt:lpstr>Count of species and positivity rate per species</vt:lpstr>
      <vt:lpstr>Count &amp; percentage of absent vs present samples</vt:lpstr>
      <vt:lpstr>PowerPoint Presentation</vt:lpstr>
      <vt:lpstr>PowerPoint Presentation</vt:lpstr>
      <vt:lpstr>Data Modeling</vt:lpstr>
      <vt:lpstr>Feature Importance</vt:lpstr>
      <vt:lpstr>Conclusions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West Nile Virus in Chicago</dc:title>
  <dc:creator>Fawaz Akhtar</dc:creator>
  <cp:lastModifiedBy>Fawaz Akhtar</cp:lastModifiedBy>
  <cp:revision>1</cp:revision>
  <dcterms:created xsi:type="dcterms:W3CDTF">2022-01-10T00:48:39Z</dcterms:created>
  <dcterms:modified xsi:type="dcterms:W3CDTF">2022-01-10T03:25:22Z</dcterms:modified>
</cp:coreProperties>
</file>