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61" r:id="rId6"/>
    <p:sldId id="262" r:id="rId7"/>
    <p:sldId id="259" r:id="rId8"/>
    <p:sldId id="266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600099-A9E7-4E77-A936-F08687713232}" v="3" dt="2025-05-16T08:58:09.300"/>
    <p1510:client id="{2C303802-5325-8D69-311A-2A52B40080D8}" v="20" dt="2025-05-17T07:48:40.205"/>
    <p1510:client id="{30249529-320A-57AD-87E5-9D3C9E88844F}" v="7" dt="2025-05-17T07:35:00.069"/>
    <p1510:client id="{70A21B38-83D7-8CE0-B6BB-A2D8FE2AFAB7}" v="18" dt="2025-05-16T15:44:36.204"/>
    <p1510:client id="{84DAA16D-A284-DC51-9463-340AA1267A5A}" v="92" dt="2025-05-16T15:10:45.570"/>
    <p1510:client id="{85896B6F-CEAF-47B9-5C09-C77AE3076330}" v="5" dt="2025-05-17T07:32:29.154"/>
    <p1510:client id="{E3A8B3A9-1962-0A87-79B1-6DD463709C1D}" v="182" dt="2025-05-17T05:14:54.417"/>
    <p1510:client id="{EA1C6F58-08F7-39A3-4106-2067459CC1F4}" v="165" dt="2025-05-16T21:22:37.9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652169-9BB0-48DC-9F12-81DD0BDF6DF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41031A-0930-4F15-B817-D5591900ECE1}">
      <dgm:prSet phldrT="[Text]" phldr="0"/>
      <dgm:spPr/>
      <dgm:t>
        <a:bodyPr/>
        <a:lstStyle/>
        <a:p>
          <a:pPr rtl="0"/>
          <a:r>
            <a:rPr lang="en-US" b="1" dirty="0">
              <a:latin typeface="Aptos Display" panose="02110004020202020204"/>
            </a:rPr>
            <a:t>Excel / Minitab</a:t>
          </a:r>
          <a:endParaRPr lang="en-US" b="1" dirty="0"/>
        </a:p>
      </dgm:t>
    </dgm:pt>
    <dgm:pt modelId="{0A066F56-13D3-45CF-BB11-59E1A66DFE72}" type="parTrans" cxnId="{CD7FDCAC-7A56-4EEB-9AA3-895E7F608E4A}">
      <dgm:prSet/>
      <dgm:spPr/>
      <dgm:t>
        <a:bodyPr/>
        <a:lstStyle/>
        <a:p>
          <a:endParaRPr lang="en-US"/>
        </a:p>
      </dgm:t>
    </dgm:pt>
    <dgm:pt modelId="{B2370EEB-E050-4DDA-8D5F-F7DBE7ED2108}" type="sibTrans" cxnId="{CD7FDCAC-7A56-4EEB-9AA3-895E7F608E4A}">
      <dgm:prSet/>
      <dgm:spPr/>
      <dgm:t>
        <a:bodyPr/>
        <a:lstStyle/>
        <a:p>
          <a:endParaRPr lang="en-US"/>
        </a:p>
      </dgm:t>
    </dgm:pt>
    <dgm:pt modelId="{3BB7A557-FB2F-4946-9229-50E19A782730}">
      <dgm:prSet phldrT="[Text]" phldr="0"/>
      <dgm:spPr/>
      <dgm:t>
        <a:bodyPr/>
        <a:lstStyle/>
        <a:p>
          <a:pPr rtl="0"/>
          <a:r>
            <a:rPr lang="en-US">
              <a:latin typeface="Aptos Display" panose="02110004020202020204"/>
            </a:rPr>
            <a:t>Descriptive analysis</a:t>
          </a:r>
        </a:p>
      </dgm:t>
    </dgm:pt>
    <dgm:pt modelId="{EA86285E-3720-4E01-BC3A-1D1140D21E50}" type="parTrans" cxnId="{F670BD71-6F84-4DEF-A81A-647A99003A12}">
      <dgm:prSet/>
      <dgm:spPr/>
      <dgm:t>
        <a:bodyPr/>
        <a:lstStyle/>
        <a:p>
          <a:endParaRPr lang="en-US"/>
        </a:p>
      </dgm:t>
    </dgm:pt>
    <dgm:pt modelId="{351BC73D-15C4-4AA6-99B9-F82DCFF22D12}" type="sibTrans" cxnId="{F670BD71-6F84-4DEF-A81A-647A99003A12}">
      <dgm:prSet/>
      <dgm:spPr/>
      <dgm:t>
        <a:bodyPr/>
        <a:lstStyle/>
        <a:p>
          <a:endParaRPr lang="en-US"/>
        </a:p>
      </dgm:t>
    </dgm:pt>
    <dgm:pt modelId="{D4542780-5907-4CAF-A806-645C1065B145}">
      <dgm:prSet phldrT="[Text]" phldr="0"/>
      <dgm:spPr/>
      <dgm:t>
        <a:bodyPr/>
        <a:lstStyle/>
        <a:p>
          <a:pPr rtl="0"/>
          <a:r>
            <a:rPr lang="en-US" dirty="0" smtClean="0">
              <a:latin typeface="Aptos Display" panose="02110004020202020204"/>
            </a:rPr>
            <a:t>Restructure and preprocessing</a:t>
          </a:r>
          <a:endParaRPr lang="en-US" dirty="0"/>
        </a:p>
      </dgm:t>
    </dgm:pt>
    <dgm:pt modelId="{C5D800FA-C151-4ABF-81A7-D8D7701BA688}" type="parTrans" cxnId="{627F6184-DD5C-4780-A757-1F170FD45382}">
      <dgm:prSet/>
      <dgm:spPr/>
      <dgm:t>
        <a:bodyPr/>
        <a:lstStyle/>
        <a:p>
          <a:endParaRPr lang="en-US"/>
        </a:p>
      </dgm:t>
    </dgm:pt>
    <dgm:pt modelId="{BD185B66-A777-49BD-AFF6-967584EC9758}" type="sibTrans" cxnId="{627F6184-DD5C-4780-A757-1F170FD45382}">
      <dgm:prSet/>
      <dgm:spPr/>
      <dgm:t>
        <a:bodyPr/>
        <a:lstStyle/>
        <a:p>
          <a:endParaRPr lang="en-US"/>
        </a:p>
      </dgm:t>
    </dgm:pt>
    <dgm:pt modelId="{0C352662-1E90-44DF-A67C-731FB1E51BCB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110004020202020204"/>
            </a:rPr>
            <a:t>Solver to identify optimized weight and alpha value</a:t>
          </a:r>
          <a:endParaRPr lang="en-US" dirty="0"/>
        </a:p>
      </dgm:t>
    </dgm:pt>
    <dgm:pt modelId="{6766300A-0A92-43C0-A483-09A73F3A0EE1}" type="parTrans" cxnId="{A17AD3B9-CCC7-4F4E-B27E-D0211685311F}">
      <dgm:prSet/>
      <dgm:spPr/>
      <dgm:t>
        <a:bodyPr/>
        <a:lstStyle/>
        <a:p>
          <a:endParaRPr lang="en-US"/>
        </a:p>
      </dgm:t>
    </dgm:pt>
    <dgm:pt modelId="{5DD0AE3F-FD19-4641-B4A8-3A907C326FAA}" type="sibTrans" cxnId="{A17AD3B9-CCC7-4F4E-B27E-D0211685311F}">
      <dgm:prSet/>
      <dgm:spPr/>
      <dgm:t>
        <a:bodyPr/>
        <a:lstStyle/>
        <a:p>
          <a:endParaRPr lang="en-US"/>
        </a:p>
      </dgm:t>
    </dgm:pt>
    <dgm:pt modelId="{FA40BCBF-1E7C-4B67-BDA1-758AF2EB919A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110004020202020204"/>
            </a:rPr>
            <a:t>Quick validation</a:t>
          </a:r>
          <a:endParaRPr lang="en-US" dirty="0"/>
        </a:p>
      </dgm:t>
    </dgm:pt>
    <dgm:pt modelId="{A72593EF-CD45-4C67-9982-389E90926B76}" type="parTrans" cxnId="{AB496DED-E8DC-4CA8-B93F-1E243E69DA2F}">
      <dgm:prSet/>
      <dgm:spPr/>
      <dgm:t>
        <a:bodyPr/>
        <a:lstStyle/>
        <a:p>
          <a:endParaRPr lang="en-US"/>
        </a:p>
      </dgm:t>
    </dgm:pt>
    <dgm:pt modelId="{1156C41F-54CC-4F4F-B210-38E5876BA1B4}" type="sibTrans" cxnId="{AB496DED-E8DC-4CA8-B93F-1E243E69DA2F}">
      <dgm:prSet/>
      <dgm:spPr/>
      <dgm:t>
        <a:bodyPr/>
        <a:lstStyle/>
        <a:p>
          <a:endParaRPr lang="en-US"/>
        </a:p>
      </dgm:t>
    </dgm:pt>
    <dgm:pt modelId="{13B8BB19-160A-40D7-8CD4-562E017816D9}">
      <dgm:prSet phldrT="[Text]" phldr="0"/>
      <dgm:spPr/>
      <dgm:t>
        <a:bodyPr/>
        <a:lstStyle/>
        <a:p>
          <a:r>
            <a:rPr lang="en-US" b="1" dirty="0">
              <a:latin typeface="Aptos Display" panose="02110004020202020204"/>
            </a:rPr>
            <a:t>Python</a:t>
          </a:r>
          <a:endParaRPr lang="en-US" b="1" dirty="0"/>
        </a:p>
      </dgm:t>
    </dgm:pt>
    <dgm:pt modelId="{D1F277AC-6F2F-46B4-AE82-0EF09ACD1CCB}" type="parTrans" cxnId="{2E71B806-F78E-4229-AB17-4A7AC7F1C58E}">
      <dgm:prSet/>
      <dgm:spPr/>
      <dgm:t>
        <a:bodyPr/>
        <a:lstStyle/>
        <a:p>
          <a:endParaRPr lang="en-US"/>
        </a:p>
      </dgm:t>
    </dgm:pt>
    <dgm:pt modelId="{68D053E4-E73E-4713-9536-92AF70071CA0}" type="sibTrans" cxnId="{2E71B806-F78E-4229-AB17-4A7AC7F1C58E}">
      <dgm:prSet/>
      <dgm:spPr/>
      <dgm:t>
        <a:bodyPr/>
        <a:lstStyle/>
        <a:p>
          <a:endParaRPr lang="en-US"/>
        </a:p>
      </dgm:t>
    </dgm:pt>
    <dgm:pt modelId="{1F67CAA2-C49E-4442-8F8C-F6C544CED746}">
      <dgm:prSet phldrT="[Text]" phldr="0"/>
      <dgm:spPr/>
      <dgm:t>
        <a:bodyPr/>
        <a:lstStyle/>
        <a:p>
          <a:pPr rtl="0"/>
          <a:r>
            <a:rPr lang="en-US" dirty="0" smtClean="0">
              <a:latin typeface="Aptos Display" panose="02110004020202020204"/>
            </a:rPr>
            <a:t>Generic reusable model across products.</a:t>
          </a:r>
          <a:endParaRPr lang="en-US" dirty="0"/>
        </a:p>
      </dgm:t>
    </dgm:pt>
    <dgm:pt modelId="{FBB41D84-4A6A-4A34-BC99-90ED1699D039}" type="parTrans" cxnId="{87B9AD8F-26A8-4339-8F0B-49C5D366F683}">
      <dgm:prSet/>
      <dgm:spPr/>
      <dgm:t>
        <a:bodyPr/>
        <a:lstStyle/>
        <a:p>
          <a:endParaRPr lang="en-US"/>
        </a:p>
      </dgm:t>
    </dgm:pt>
    <dgm:pt modelId="{0CD8FD93-FD0B-4C87-9BD2-B92EEA290B99}" type="sibTrans" cxnId="{87B9AD8F-26A8-4339-8F0B-49C5D366F683}">
      <dgm:prSet/>
      <dgm:spPr/>
      <dgm:t>
        <a:bodyPr/>
        <a:lstStyle/>
        <a:p>
          <a:endParaRPr lang="en-US"/>
        </a:p>
      </dgm:t>
    </dgm:pt>
    <dgm:pt modelId="{EA42B3E2-DF2F-463F-8704-D8759A6777C5}">
      <dgm:prSet phldrT="[Text]" phldr="0"/>
      <dgm:spPr/>
      <dgm:t>
        <a:bodyPr/>
        <a:lstStyle/>
        <a:p>
          <a:pPr rtl="0"/>
          <a:r>
            <a:rPr lang="en-US" dirty="0" smtClean="0">
              <a:latin typeface="Aptos Display" panose="02110004020202020204"/>
            </a:rPr>
            <a:t>Utilized </a:t>
          </a:r>
          <a:r>
            <a:rPr lang="en-US" dirty="0">
              <a:latin typeface="Aptos Display" panose="02110004020202020204"/>
            </a:rPr>
            <a:t>opt value from </a:t>
          </a:r>
          <a:r>
            <a:rPr lang="en-US" dirty="0" smtClean="0">
              <a:latin typeface="Aptos Display" panose="02110004020202020204"/>
            </a:rPr>
            <a:t>excel solver.</a:t>
          </a:r>
          <a:endParaRPr lang="en-US" dirty="0"/>
        </a:p>
      </dgm:t>
    </dgm:pt>
    <dgm:pt modelId="{94DCDB63-497A-40F6-86E3-2905127954A9}" type="parTrans" cxnId="{9CCD83D3-A391-48C5-92A1-FF681CBD69B7}">
      <dgm:prSet/>
      <dgm:spPr/>
      <dgm:t>
        <a:bodyPr/>
        <a:lstStyle/>
        <a:p>
          <a:endParaRPr lang="en-US"/>
        </a:p>
      </dgm:t>
    </dgm:pt>
    <dgm:pt modelId="{9E8EFDFB-F00F-4DF7-A43D-D47090C87398}" type="sibTrans" cxnId="{9CCD83D3-A391-48C5-92A1-FF681CBD69B7}">
      <dgm:prSet/>
      <dgm:spPr/>
      <dgm:t>
        <a:bodyPr/>
        <a:lstStyle/>
        <a:p>
          <a:endParaRPr lang="en-US"/>
        </a:p>
      </dgm:t>
    </dgm:pt>
    <dgm:pt modelId="{AD4963FB-D3CB-4B9A-95A9-6136CB9A0713}">
      <dgm:prSet phldr="0"/>
      <dgm:spPr/>
      <dgm:t>
        <a:bodyPr/>
        <a:lstStyle/>
        <a:p>
          <a:pPr rtl="0"/>
          <a:r>
            <a:rPr lang="en-US" dirty="0">
              <a:latin typeface="Aptos Display" panose="02110004020202020204"/>
            </a:rPr>
            <a:t>RMSE </a:t>
          </a:r>
          <a:r>
            <a:rPr lang="en-US" dirty="0" smtClean="0">
              <a:latin typeface="Aptos Display" panose="02110004020202020204"/>
            </a:rPr>
            <a:t>Heat map evaluation.</a:t>
          </a:r>
          <a:endParaRPr lang="en-US" dirty="0">
            <a:latin typeface="Aptos Display" panose="02110004020202020204"/>
          </a:endParaRPr>
        </a:p>
      </dgm:t>
    </dgm:pt>
    <dgm:pt modelId="{1FC27E2E-93A9-47F0-83CD-8B408A2CC2A0}" type="parTrans" cxnId="{5C638CAD-0A5A-4CA9-B54B-96F5B6A89A02}">
      <dgm:prSet/>
      <dgm:spPr/>
      <dgm:t>
        <a:bodyPr/>
        <a:lstStyle/>
        <a:p>
          <a:endParaRPr lang="en-US"/>
        </a:p>
      </dgm:t>
    </dgm:pt>
    <dgm:pt modelId="{0079ECB0-EEE3-4D8F-BA3E-93B63BB77BCC}" type="sibTrans" cxnId="{5C638CAD-0A5A-4CA9-B54B-96F5B6A89A02}">
      <dgm:prSet/>
      <dgm:spPr/>
      <dgm:t>
        <a:bodyPr/>
        <a:lstStyle/>
        <a:p>
          <a:endParaRPr lang="en-US"/>
        </a:p>
      </dgm:t>
    </dgm:pt>
    <dgm:pt modelId="{E3B5F0F6-26C4-4004-9C1B-15BC5EFBB9BE}">
      <dgm:prSet phldrT="[Text]" phldr="0"/>
      <dgm:spPr/>
      <dgm:t>
        <a:bodyPr/>
        <a:lstStyle/>
        <a:p>
          <a:pPr rtl="0"/>
          <a:r>
            <a:rPr lang="en-US" dirty="0" smtClean="0">
              <a:latin typeface="Aptos Display" panose="02110004020202020204"/>
            </a:rPr>
            <a:t>To Plot actual vs Prediction for result visualization</a:t>
          </a:r>
          <a:endParaRPr lang="en-US" dirty="0"/>
        </a:p>
      </dgm:t>
    </dgm:pt>
    <dgm:pt modelId="{DD5126BC-6679-438B-BC39-5530050EBDBF}" type="parTrans" cxnId="{6D2F4948-F442-478F-B5E6-CBAC024A6F7B}">
      <dgm:prSet/>
      <dgm:spPr/>
      <dgm:t>
        <a:bodyPr/>
        <a:lstStyle/>
        <a:p>
          <a:endParaRPr lang="en-US"/>
        </a:p>
      </dgm:t>
    </dgm:pt>
    <dgm:pt modelId="{9396EFA9-5015-40DE-A0D8-FEC1FC95EA86}" type="sibTrans" cxnId="{6D2F4948-F442-478F-B5E6-CBAC024A6F7B}">
      <dgm:prSet/>
      <dgm:spPr/>
      <dgm:t>
        <a:bodyPr/>
        <a:lstStyle/>
        <a:p>
          <a:endParaRPr lang="en-US"/>
        </a:p>
      </dgm:t>
    </dgm:pt>
    <dgm:pt modelId="{0FC9BC64-72EC-4079-A665-507509F320CC}">
      <dgm:prSet phldr="0"/>
      <dgm:spPr/>
      <dgm:t>
        <a:bodyPr/>
        <a:lstStyle/>
        <a:p>
          <a:pPr rtl="0"/>
          <a:r>
            <a:rPr lang="en-US" dirty="0" smtClean="0">
              <a:latin typeface="Aptos Display" panose="02110004020202020204"/>
            </a:rPr>
            <a:t>Export of final data to result excel.</a:t>
          </a:r>
          <a:endParaRPr lang="en-US" dirty="0">
            <a:latin typeface="Aptos Display" panose="02110004020202020204"/>
          </a:endParaRPr>
        </a:p>
      </dgm:t>
    </dgm:pt>
    <dgm:pt modelId="{AB2D811C-7A81-4141-9015-9F0E5EF7ECD0}" type="parTrans" cxnId="{624ED2A0-8617-476D-A6D2-399743FCF2AF}">
      <dgm:prSet/>
      <dgm:spPr/>
      <dgm:t>
        <a:bodyPr/>
        <a:lstStyle/>
        <a:p>
          <a:endParaRPr lang="en-US"/>
        </a:p>
      </dgm:t>
    </dgm:pt>
    <dgm:pt modelId="{915AE136-C01D-45DB-9BA4-D990873CD60F}" type="sibTrans" cxnId="{624ED2A0-8617-476D-A6D2-399743FCF2AF}">
      <dgm:prSet/>
      <dgm:spPr/>
      <dgm:t>
        <a:bodyPr/>
        <a:lstStyle/>
        <a:p>
          <a:endParaRPr lang="en-US"/>
        </a:p>
      </dgm:t>
    </dgm:pt>
    <dgm:pt modelId="{53E00DA9-1715-40D8-AC21-5C730C7527F8}" type="pres">
      <dgm:prSet presAssocID="{0A652169-9BB0-48DC-9F12-81DD0BDF6DF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E45583-7110-403B-AF0C-437EC8ED1CCB}" type="pres">
      <dgm:prSet presAssocID="{6541031A-0930-4F15-B817-D5591900ECE1}" presName="composite" presStyleCnt="0"/>
      <dgm:spPr/>
    </dgm:pt>
    <dgm:pt modelId="{C9A59866-1A39-416C-8C41-9D6297C006F7}" type="pres">
      <dgm:prSet presAssocID="{6541031A-0930-4F15-B817-D5591900ECE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6814E-F4DC-4562-9312-7868B9513BB6}" type="pres">
      <dgm:prSet presAssocID="{6541031A-0930-4F15-B817-D5591900ECE1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B0F0FE-8768-4498-8CB5-976186634857}" type="pres">
      <dgm:prSet presAssocID="{B2370EEB-E050-4DDA-8D5F-F7DBE7ED2108}" presName="space" presStyleCnt="0"/>
      <dgm:spPr/>
    </dgm:pt>
    <dgm:pt modelId="{141C7885-1BC2-4876-9FD9-66F37B06F450}" type="pres">
      <dgm:prSet presAssocID="{13B8BB19-160A-40D7-8CD4-562E017816D9}" presName="composite" presStyleCnt="0"/>
      <dgm:spPr/>
    </dgm:pt>
    <dgm:pt modelId="{D688E2CC-90AA-4E29-B059-F5F12445DAE8}" type="pres">
      <dgm:prSet presAssocID="{13B8BB19-160A-40D7-8CD4-562E017816D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632DA3-8827-4C35-91E0-BBA97C79AE17}" type="pres">
      <dgm:prSet presAssocID="{13B8BB19-160A-40D7-8CD4-562E017816D9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C97C18-EBC0-4076-8CAD-0AB891469E49}" type="presOf" srcId="{3BB7A557-FB2F-4946-9229-50E19A782730}" destId="{8D46814E-F4DC-4562-9312-7868B9513BB6}" srcOrd="0" destOrd="0" presId="urn:microsoft.com/office/officeart/2005/8/layout/hList1"/>
    <dgm:cxn modelId="{627F6184-DD5C-4780-A757-1F170FD45382}" srcId="{6541031A-0930-4F15-B817-D5591900ECE1}" destId="{D4542780-5907-4CAF-A806-645C1065B145}" srcOrd="1" destOrd="0" parTransId="{C5D800FA-C151-4ABF-81A7-D8D7701BA688}" sibTransId="{BD185B66-A777-49BD-AFF6-967584EC9758}"/>
    <dgm:cxn modelId="{2225EA2A-2C55-4334-A9DF-00FEC9EFBF90}" type="presOf" srcId="{0C352662-1E90-44DF-A67C-731FB1E51BCB}" destId="{8D46814E-F4DC-4562-9312-7868B9513BB6}" srcOrd="0" destOrd="2" presId="urn:microsoft.com/office/officeart/2005/8/layout/hList1"/>
    <dgm:cxn modelId="{18D6220F-D5B1-41EB-B684-44A3E3055D02}" type="presOf" srcId="{D4542780-5907-4CAF-A806-645C1065B145}" destId="{8D46814E-F4DC-4562-9312-7868B9513BB6}" srcOrd="0" destOrd="1" presId="urn:microsoft.com/office/officeart/2005/8/layout/hList1"/>
    <dgm:cxn modelId="{23748BBE-DC85-4312-85F6-FC128802878C}" type="presOf" srcId="{13B8BB19-160A-40D7-8CD4-562E017816D9}" destId="{D688E2CC-90AA-4E29-B059-F5F12445DAE8}" srcOrd="0" destOrd="0" presId="urn:microsoft.com/office/officeart/2005/8/layout/hList1"/>
    <dgm:cxn modelId="{87B9AD8F-26A8-4339-8F0B-49C5D366F683}" srcId="{13B8BB19-160A-40D7-8CD4-562E017816D9}" destId="{1F67CAA2-C49E-4442-8F8C-F6C544CED746}" srcOrd="0" destOrd="0" parTransId="{FBB41D84-4A6A-4A34-BC99-90ED1699D039}" sibTransId="{0CD8FD93-FD0B-4C87-9BD2-B92EEA290B99}"/>
    <dgm:cxn modelId="{6D2F4948-F442-478F-B5E6-CBAC024A6F7B}" srcId="{13B8BB19-160A-40D7-8CD4-562E017816D9}" destId="{E3B5F0F6-26C4-4004-9C1B-15BC5EFBB9BE}" srcOrd="2" destOrd="0" parTransId="{DD5126BC-6679-438B-BC39-5530050EBDBF}" sibTransId="{9396EFA9-5015-40DE-A0D8-FEC1FC95EA86}"/>
    <dgm:cxn modelId="{DE54C0A4-5F51-4268-AE05-483136CF549F}" type="presOf" srcId="{AD4963FB-D3CB-4B9A-95A9-6136CB9A0713}" destId="{1C632DA3-8827-4C35-91E0-BBA97C79AE17}" srcOrd="0" destOrd="3" presId="urn:microsoft.com/office/officeart/2005/8/layout/hList1"/>
    <dgm:cxn modelId="{AB496DED-E8DC-4CA8-B93F-1E243E69DA2F}" srcId="{6541031A-0930-4F15-B817-D5591900ECE1}" destId="{FA40BCBF-1E7C-4B67-BDA1-758AF2EB919A}" srcOrd="3" destOrd="0" parTransId="{A72593EF-CD45-4C67-9982-389E90926B76}" sibTransId="{1156C41F-54CC-4F4F-B210-38E5876BA1B4}"/>
    <dgm:cxn modelId="{EC8B7E62-D5C9-44EB-9117-C368B306515D}" type="presOf" srcId="{1F67CAA2-C49E-4442-8F8C-F6C544CED746}" destId="{1C632DA3-8827-4C35-91E0-BBA97C79AE17}" srcOrd="0" destOrd="0" presId="urn:microsoft.com/office/officeart/2005/8/layout/hList1"/>
    <dgm:cxn modelId="{CD7FDCAC-7A56-4EEB-9AA3-895E7F608E4A}" srcId="{0A652169-9BB0-48DC-9F12-81DD0BDF6DFE}" destId="{6541031A-0930-4F15-B817-D5591900ECE1}" srcOrd="0" destOrd="0" parTransId="{0A066F56-13D3-45CF-BB11-59E1A66DFE72}" sibTransId="{B2370EEB-E050-4DDA-8D5F-F7DBE7ED2108}"/>
    <dgm:cxn modelId="{F670BD71-6F84-4DEF-A81A-647A99003A12}" srcId="{6541031A-0930-4F15-B817-D5591900ECE1}" destId="{3BB7A557-FB2F-4946-9229-50E19A782730}" srcOrd="0" destOrd="0" parTransId="{EA86285E-3720-4E01-BC3A-1D1140D21E50}" sibTransId="{351BC73D-15C4-4AA6-99B9-F82DCFF22D12}"/>
    <dgm:cxn modelId="{2E71B806-F78E-4229-AB17-4A7AC7F1C58E}" srcId="{0A652169-9BB0-48DC-9F12-81DD0BDF6DFE}" destId="{13B8BB19-160A-40D7-8CD4-562E017816D9}" srcOrd="1" destOrd="0" parTransId="{D1F277AC-6F2F-46B4-AE82-0EF09ACD1CCB}" sibTransId="{68D053E4-E73E-4713-9536-92AF70071CA0}"/>
    <dgm:cxn modelId="{9220ED4C-A3CC-4C48-8D5B-1E844430C582}" type="presOf" srcId="{E3B5F0F6-26C4-4004-9C1B-15BC5EFBB9BE}" destId="{1C632DA3-8827-4C35-91E0-BBA97C79AE17}" srcOrd="0" destOrd="2" presId="urn:microsoft.com/office/officeart/2005/8/layout/hList1"/>
    <dgm:cxn modelId="{5C638CAD-0A5A-4CA9-B54B-96F5B6A89A02}" srcId="{13B8BB19-160A-40D7-8CD4-562E017816D9}" destId="{AD4963FB-D3CB-4B9A-95A9-6136CB9A0713}" srcOrd="3" destOrd="0" parTransId="{1FC27E2E-93A9-47F0-83CD-8B408A2CC2A0}" sibTransId="{0079ECB0-EEE3-4D8F-BA3E-93B63BB77BCC}"/>
    <dgm:cxn modelId="{2AAE1968-DD23-467C-9747-F5DAA1FC8971}" type="presOf" srcId="{0A652169-9BB0-48DC-9F12-81DD0BDF6DFE}" destId="{53E00DA9-1715-40D8-AC21-5C730C7527F8}" srcOrd="0" destOrd="0" presId="urn:microsoft.com/office/officeart/2005/8/layout/hList1"/>
    <dgm:cxn modelId="{F42BB311-D7EC-4BDC-86A6-E036D3DFEB24}" type="presOf" srcId="{EA42B3E2-DF2F-463F-8704-D8759A6777C5}" destId="{1C632DA3-8827-4C35-91E0-BBA97C79AE17}" srcOrd="0" destOrd="1" presId="urn:microsoft.com/office/officeart/2005/8/layout/hList1"/>
    <dgm:cxn modelId="{090FB00C-02B5-491E-901D-21562D47C775}" type="presOf" srcId="{FA40BCBF-1E7C-4B67-BDA1-758AF2EB919A}" destId="{8D46814E-F4DC-4562-9312-7868B9513BB6}" srcOrd="0" destOrd="3" presId="urn:microsoft.com/office/officeart/2005/8/layout/hList1"/>
    <dgm:cxn modelId="{9CCD83D3-A391-48C5-92A1-FF681CBD69B7}" srcId="{13B8BB19-160A-40D7-8CD4-562E017816D9}" destId="{EA42B3E2-DF2F-463F-8704-D8759A6777C5}" srcOrd="1" destOrd="0" parTransId="{94DCDB63-497A-40F6-86E3-2905127954A9}" sibTransId="{9E8EFDFB-F00F-4DF7-A43D-D47090C87398}"/>
    <dgm:cxn modelId="{24B44C66-2E93-4493-9D07-4371260EBF5F}" type="presOf" srcId="{6541031A-0930-4F15-B817-D5591900ECE1}" destId="{C9A59866-1A39-416C-8C41-9D6297C006F7}" srcOrd="0" destOrd="0" presId="urn:microsoft.com/office/officeart/2005/8/layout/hList1"/>
    <dgm:cxn modelId="{A17AD3B9-CCC7-4F4E-B27E-D0211685311F}" srcId="{6541031A-0930-4F15-B817-D5591900ECE1}" destId="{0C352662-1E90-44DF-A67C-731FB1E51BCB}" srcOrd="2" destOrd="0" parTransId="{6766300A-0A92-43C0-A483-09A73F3A0EE1}" sibTransId="{5DD0AE3F-FD19-4641-B4A8-3A907C326FAA}"/>
    <dgm:cxn modelId="{BE8F1EBD-B406-4B73-AD3D-1C60428C8BA1}" type="presOf" srcId="{0FC9BC64-72EC-4079-A665-507509F320CC}" destId="{1C632DA3-8827-4C35-91E0-BBA97C79AE17}" srcOrd="0" destOrd="4" presId="urn:microsoft.com/office/officeart/2005/8/layout/hList1"/>
    <dgm:cxn modelId="{624ED2A0-8617-476D-A6D2-399743FCF2AF}" srcId="{13B8BB19-160A-40D7-8CD4-562E017816D9}" destId="{0FC9BC64-72EC-4079-A665-507509F320CC}" srcOrd="4" destOrd="0" parTransId="{AB2D811C-7A81-4141-9015-9F0E5EF7ECD0}" sibTransId="{915AE136-C01D-45DB-9BA4-D990873CD60F}"/>
    <dgm:cxn modelId="{043A3837-7B0B-4007-B2EB-045E6FA57BA0}" type="presParOf" srcId="{53E00DA9-1715-40D8-AC21-5C730C7527F8}" destId="{2AE45583-7110-403B-AF0C-437EC8ED1CCB}" srcOrd="0" destOrd="0" presId="urn:microsoft.com/office/officeart/2005/8/layout/hList1"/>
    <dgm:cxn modelId="{C97608CB-8C9A-4767-867F-118E9CA2518F}" type="presParOf" srcId="{2AE45583-7110-403B-AF0C-437EC8ED1CCB}" destId="{C9A59866-1A39-416C-8C41-9D6297C006F7}" srcOrd="0" destOrd="0" presId="urn:microsoft.com/office/officeart/2005/8/layout/hList1"/>
    <dgm:cxn modelId="{8DF52EDA-0969-401C-A0CE-A09D116EF433}" type="presParOf" srcId="{2AE45583-7110-403B-AF0C-437EC8ED1CCB}" destId="{8D46814E-F4DC-4562-9312-7868B9513BB6}" srcOrd="1" destOrd="0" presId="urn:microsoft.com/office/officeart/2005/8/layout/hList1"/>
    <dgm:cxn modelId="{AD1FBCDD-24E6-458E-A334-4E0CE59416B8}" type="presParOf" srcId="{53E00DA9-1715-40D8-AC21-5C730C7527F8}" destId="{91B0F0FE-8768-4498-8CB5-976186634857}" srcOrd="1" destOrd="0" presId="urn:microsoft.com/office/officeart/2005/8/layout/hList1"/>
    <dgm:cxn modelId="{1769133B-105F-4CD3-B912-C97D255005EB}" type="presParOf" srcId="{53E00DA9-1715-40D8-AC21-5C730C7527F8}" destId="{141C7885-1BC2-4876-9FD9-66F37B06F450}" srcOrd="2" destOrd="0" presId="urn:microsoft.com/office/officeart/2005/8/layout/hList1"/>
    <dgm:cxn modelId="{E1A36803-1E8D-4DB8-9E32-AD9E727F143D}" type="presParOf" srcId="{141C7885-1BC2-4876-9FD9-66F37B06F450}" destId="{D688E2CC-90AA-4E29-B059-F5F12445DAE8}" srcOrd="0" destOrd="0" presId="urn:microsoft.com/office/officeart/2005/8/layout/hList1"/>
    <dgm:cxn modelId="{BE89215C-61C1-4EB0-997E-49B08743E751}" type="presParOf" srcId="{141C7885-1BC2-4876-9FD9-66F37B06F450}" destId="{1C632DA3-8827-4C35-91E0-BBA97C79AE1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A59866-1A39-416C-8C41-9D6297C006F7}">
      <dsp:nvSpPr>
        <dsp:cNvPr id="0" name=""/>
        <dsp:cNvSpPr/>
      </dsp:nvSpPr>
      <dsp:spPr>
        <a:xfrm>
          <a:off x="25" y="108278"/>
          <a:ext cx="2404700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>
              <a:latin typeface="Aptos Display" panose="02110004020202020204"/>
            </a:rPr>
            <a:t>Excel / Minitab</a:t>
          </a:r>
          <a:endParaRPr lang="en-US" sz="1500" b="1" kern="1200" dirty="0"/>
        </a:p>
      </dsp:txBody>
      <dsp:txXfrm>
        <a:off x="25" y="108278"/>
        <a:ext cx="2404700" cy="432000"/>
      </dsp:txXfrm>
    </dsp:sp>
    <dsp:sp modelId="{8D46814E-F4DC-4562-9312-7868B9513BB6}">
      <dsp:nvSpPr>
        <dsp:cNvPr id="0" name=""/>
        <dsp:cNvSpPr/>
      </dsp:nvSpPr>
      <dsp:spPr>
        <a:xfrm>
          <a:off x="25" y="540278"/>
          <a:ext cx="2404700" cy="31447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>
              <a:latin typeface="Aptos Display" panose="02110004020202020204"/>
            </a:rPr>
            <a:t>Descriptive analysis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Aptos Display" panose="02110004020202020204"/>
            </a:rPr>
            <a:t>Restructure and preprocessing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>
              <a:latin typeface="Aptos Display" panose="02110004020202020204"/>
            </a:rPr>
            <a:t>Solver to identify optimized weight and alpha value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>
              <a:latin typeface="Aptos Display" panose="02110004020202020204"/>
            </a:rPr>
            <a:t>Quick validation</a:t>
          </a:r>
          <a:endParaRPr lang="en-US" sz="1500" kern="1200" dirty="0"/>
        </a:p>
      </dsp:txBody>
      <dsp:txXfrm>
        <a:off x="25" y="540278"/>
        <a:ext cx="2404700" cy="3144740"/>
      </dsp:txXfrm>
    </dsp:sp>
    <dsp:sp modelId="{D688E2CC-90AA-4E29-B059-F5F12445DAE8}">
      <dsp:nvSpPr>
        <dsp:cNvPr id="0" name=""/>
        <dsp:cNvSpPr/>
      </dsp:nvSpPr>
      <dsp:spPr>
        <a:xfrm>
          <a:off x="2741383" y="108278"/>
          <a:ext cx="2404700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>
              <a:latin typeface="Aptos Display" panose="02110004020202020204"/>
            </a:rPr>
            <a:t>Python</a:t>
          </a:r>
          <a:endParaRPr lang="en-US" sz="1500" b="1" kern="1200" dirty="0"/>
        </a:p>
      </dsp:txBody>
      <dsp:txXfrm>
        <a:off x="2741383" y="108278"/>
        <a:ext cx="2404700" cy="432000"/>
      </dsp:txXfrm>
    </dsp:sp>
    <dsp:sp modelId="{1C632DA3-8827-4C35-91E0-BBA97C79AE17}">
      <dsp:nvSpPr>
        <dsp:cNvPr id="0" name=""/>
        <dsp:cNvSpPr/>
      </dsp:nvSpPr>
      <dsp:spPr>
        <a:xfrm>
          <a:off x="2741383" y="540278"/>
          <a:ext cx="2404700" cy="31447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Aptos Display" panose="02110004020202020204"/>
            </a:rPr>
            <a:t>Generic reusable model across products.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Aptos Display" panose="02110004020202020204"/>
            </a:rPr>
            <a:t>Utilized </a:t>
          </a:r>
          <a:r>
            <a:rPr lang="en-US" sz="1500" kern="1200" dirty="0">
              <a:latin typeface="Aptos Display" panose="02110004020202020204"/>
            </a:rPr>
            <a:t>opt value from </a:t>
          </a:r>
          <a:r>
            <a:rPr lang="en-US" sz="1500" kern="1200" dirty="0" smtClean="0">
              <a:latin typeface="Aptos Display" panose="02110004020202020204"/>
            </a:rPr>
            <a:t>excel solver.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Aptos Display" panose="02110004020202020204"/>
            </a:rPr>
            <a:t>To Plot actual vs Prediction for result visualization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>
              <a:latin typeface="Aptos Display" panose="02110004020202020204"/>
            </a:rPr>
            <a:t>RMSE </a:t>
          </a:r>
          <a:r>
            <a:rPr lang="en-US" sz="1500" kern="1200" dirty="0" smtClean="0">
              <a:latin typeface="Aptos Display" panose="02110004020202020204"/>
            </a:rPr>
            <a:t>Heat map evaluation.</a:t>
          </a:r>
          <a:endParaRPr lang="en-US" sz="1500" kern="1200" dirty="0">
            <a:latin typeface="Aptos Display" panose="02110004020202020204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Aptos Display" panose="02110004020202020204"/>
            </a:rPr>
            <a:t>Export of final data to result excel.</a:t>
          </a:r>
          <a:endParaRPr lang="en-US" sz="1500" kern="1200" dirty="0">
            <a:latin typeface="Aptos Display" panose="02110004020202020204"/>
          </a:endParaRPr>
        </a:p>
      </dsp:txBody>
      <dsp:txXfrm>
        <a:off x="2741383" y="540278"/>
        <a:ext cx="2404700" cy="3144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467E6-C763-496B-A389-57251D2ED567}" type="datetimeFigureOut">
              <a:rPr lang="en-AE" smtClean="0"/>
              <a:t>17/05/2025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0128D-3A0A-47CB-B0F9-1486E3C426BF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9392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Kanchan</a:t>
            </a:r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0128D-3A0A-47CB-B0F9-1486E3C426BF}" type="slidenum">
              <a:rPr lang="en-AE" smtClean="0"/>
              <a:t>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17905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Kanchan</a:t>
            </a:r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0128D-3A0A-47CB-B0F9-1486E3C426BF}" type="slidenum">
              <a:rPr lang="en-AE" smtClean="0"/>
              <a:t>3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0459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66B96-ECF1-10D6-37FA-C1A98D9A0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B8F1C7-257D-AC7E-2256-792894E148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F1A0C8-7BDA-1332-84FD-6C0DAEDFCB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Fawaz</a:t>
            </a:r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84A39-086A-413B-082D-9B022D6C8A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0128D-3A0A-47CB-B0F9-1486E3C426BF}" type="slidenum">
              <a:rPr lang="en-AE" smtClean="0"/>
              <a:t>4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43796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Fawaz</a:t>
            </a:r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0128D-3A0A-47CB-B0F9-1486E3C426BF}" type="slidenum">
              <a:rPr lang="en-AE" smtClean="0"/>
              <a:t>5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92979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Fawaz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0128D-3A0A-47CB-B0F9-1486E3C426BF}" type="slidenum">
              <a:rPr lang="en-AE" smtClean="0"/>
              <a:t>6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30518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Fawaz</a:t>
            </a:r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0128D-3A0A-47CB-B0F9-1486E3C426BF}" type="slidenum">
              <a:rPr lang="en-AE" smtClean="0"/>
              <a:t>7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3368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407-6CF9-4A5E-B94B-47E83D43CBB0}" type="datetimeFigureOut">
              <a:rPr lang="en-AE" smtClean="0"/>
              <a:t>17/05/2025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00F6-AC86-4035-8D2E-0BED20FD5D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3987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407-6CF9-4A5E-B94B-47E83D43CBB0}" type="datetimeFigureOut">
              <a:rPr lang="en-AE" smtClean="0"/>
              <a:t>17/05/2025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00F6-AC86-4035-8D2E-0BED20FD5D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479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407-6CF9-4A5E-B94B-47E83D43CBB0}" type="datetimeFigureOut">
              <a:rPr lang="en-AE" smtClean="0"/>
              <a:t>17/05/2025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00F6-AC86-4035-8D2E-0BED20FD5D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46952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407-6CF9-4A5E-B94B-47E83D43CBB0}" type="datetimeFigureOut">
              <a:rPr lang="en-AE" smtClean="0"/>
              <a:t>17/05/2025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00F6-AC86-4035-8D2E-0BED20FD5D16}" type="slidenum">
              <a:rPr lang="en-AE" smtClean="0"/>
              <a:t>‹#›</a:t>
            </a:fld>
            <a:endParaRPr lang="en-AE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1246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407-6CF9-4A5E-B94B-47E83D43CBB0}" type="datetimeFigureOut">
              <a:rPr lang="en-AE" smtClean="0"/>
              <a:t>17/05/2025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00F6-AC86-4035-8D2E-0BED20FD5D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15424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407-6CF9-4A5E-B94B-47E83D43CBB0}" type="datetimeFigureOut">
              <a:rPr lang="en-AE" smtClean="0"/>
              <a:t>17/05/2025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00F6-AC86-4035-8D2E-0BED20FD5D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45568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407-6CF9-4A5E-B94B-47E83D43CBB0}" type="datetimeFigureOut">
              <a:rPr lang="en-AE" smtClean="0"/>
              <a:t>17/05/2025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00F6-AC86-4035-8D2E-0BED20FD5D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7862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407-6CF9-4A5E-B94B-47E83D43CBB0}" type="datetimeFigureOut">
              <a:rPr lang="en-AE" smtClean="0"/>
              <a:t>17/05/2025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00F6-AC86-4035-8D2E-0BED20FD5D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84274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407-6CF9-4A5E-B94B-47E83D43CBB0}" type="datetimeFigureOut">
              <a:rPr lang="en-AE" smtClean="0"/>
              <a:t>17/05/2025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00F6-AC86-4035-8D2E-0BED20FD5D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7538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407-6CF9-4A5E-B94B-47E83D43CBB0}" type="datetimeFigureOut">
              <a:rPr lang="en-AE" smtClean="0"/>
              <a:t>17/05/2025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00F6-AC86-4035-8D2E-0BED20FD5D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5318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407-6CF9-4A5E-B94B-47E83D43CBB0}" type="datetimeFigureOut">
              <a:rPr lang="en-AE" smtClean="0"/>
              <a:t>17/05/2025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00F6-AC86-4035-8D2E-0BED20FD5D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83180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407-6CF9-4A5E-B94B-47E83D43CBB0}" type="datetimeFigureOut">
              <a:rPr lang="en-AE" smtClean="0"/>
              <a:t>17/05/2025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00F6-AC86-4035-8D2E-0BED20FD5D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7443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407-6CF9-4A5E-B94B-47E83D43CBB0}" type="datetimeFigureOut">
              <a:rPr lang="en-AE" smtClean="0"/>
              <a:t>17/05/2025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00F6-AC86-4035-8D2E-0BED20FD5D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2779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407-6CF9-4A5E-B94B-47E83D43CBB0}" type="datetimeFigureOut">
              <a:rPr lang="en-AE" smtClean="0"/>
              <a:t>17/05/2025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00F6-AC86-4035-8D2E-0BED20FD5D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33127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407-6CF9-4A5E-B94B-47E83D43CBB0}" type="datetimeFigureOut">
              <a:rPr lang="en-AE" smtClean="0"/>
              <a:t>17/05/2025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00F6-AC86-4035-8D2E-0BED20FD5D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6016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407-6CF9-4A5E-B94B-47E83D43CBB0}" type="datetimeFigureOut">
              <a:rPr lang="en-AE" smtClean="0"/>
              <a:t>17/05/2025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00F6-AC86-4035-8D2E-0BED20FD5D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001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407-6CF9-4A5E-B94B-47E83D43CBB0}" type="datetimeFigureOut">
              <a:rPr lang="en-AE" smtClean="0"/>
              <a:t>17/05/2025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00F6-AC86-4035-8D2E-0BED20FD5D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6000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03407-6CF9-4A5E-B94B-47E83D43CBB0}" type="datetimeFigureOut">
              <a:rPr lang="en-AE" smtClean="0"/>
              <a:t>17/05/2025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300F6-AC86-4035-8D2E-0BED20FD5D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15523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34FAF64E-5FF5-010E-D3D5-81CC768D10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026"/>
          <a:stretch>
            <a:fillRect/>
          </a:stretch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D1CAB03-F6A4-4736-85F6-261056424D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321B3-5D47-422E-8DD6-192DA485FF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35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BC984-6F7F-296A-9EAA-8D2A41152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207963"/>
            <a:ext cx="9001462" cy="2387600"/>
          </a:xfrm>
        </p:spPr>
        <p:txBody>
          <a:bodyPr>
            <a:normAutofit/>
          </a:bodyPr>
          <a:lstStyle/>
          <a:p>
            <a:r>
              <a:rPr lang="en-US" dirty="0"/>
              <a:t>Predictive Analysis on </a:t>
            </a:r>
            <a:r>
              <a:rPr lang="en-US" dirty="0" err="1"/>
              <a:t>Sales_Data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68246-8A78-B544-493D-AD3A1F5AB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4800" y="2540001"/>
            <a:ext cx="9001462" cy="6197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AE" dirty="0"/>
              <a:t>Group16 – Decision Science </a:t>
            </a:r>
            <a:r>
              <a:rPr lang="en-AE" dirty="0" smtClean="0"/>
              <a:t>Capstone Project</a:t>
            </a:r>
            <a:endParaRPr lang="en-AE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AF8BE80-F447-4C91-3EB4-486A42FD2F43}"/>
              </a:ext>
            </a:extLst>
          </p:cNvPr>
          <p:cNvSpPr txBox="1">
            <a:spLocks/>
          </p:cNvSpPr>
          <p:nvPr/>
        </p:nvSpPr>
        <p:spPr>
          <a:xfrm>
            <a:off x="1727200" y="4140200"/>
            <a:ext cx="9144000" cy="223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/>
              <a:t>Members:</a:t>
            </a:r>
          </a:p>
          <a:p>
            <a:pPr algn="l"/>
            <a:r>
              <a:rPr lang="en-US" dirty="0" err="1" smtClean="0"/>
              <a:t>Anuradha</a:t>
            </a:r>
            <a:r>
              <a:rPr lang="en-US" dirty="0" smtClean="0"/>
              <a:t> Vyas – Teaching in Tertiary Education</a:t>
            </a:r>
          </a:p>
          <a:p>
            <a:pPr algn="l"/>
            <a:r>
              <a:rPr lang="en-US" dirty="0" smtClean="0"/>
              <a:t>Fawaz Majeed- IT Manager, Luxury Fashion Industry </a:t>
            </a:r>
          </a:p>
          <a:p>
            <a:pPr algn="l"/>
            <a:r>
              <a:rPr lang="en-US" dirty="0" err="1" smtClean="0"/>
              <a:t>Kanchan</a:t>
            </a:r>
            <a:r>
              <a:rPr lang="en-US" dirty="0" smtClean="0"/>
              <a:t> </a:t>
            </a:r>
            <a:r>
              <a:rPr lang="en-US" dirty="0" err="1" smtClean="0"/>
              <a:t>Kanojia</a:t>
            </a:r>
            <a:r>
              <a:rPr lang="en-US" dirty="0" smtClean="0"/>
              <a:t> – Automated Testing across various industries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3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B13D-C645-CFE7-AA78-A256C554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/>
              <a:t>Conclusion</a:t>
            </a:r>
            <a:endParaRPr lang="en-AE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D5D69-B571-DEC5-7090-6F25CF4C2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3014"/>
            <a:ext cx="10515600" cy="4351338"/>
          </a:xfrm>
        </p:spPr>
        <p:txBody>
          <a:bodyPr/>
          <a:lstStyle/>
          <a:p>
            <a:r>
              <a:rPr lang="en-US"/>
              <a:t>As the data does not show evidence of trend and the size is not large enough to confirm the seasonality, it is best to go for the prediction made using </a:t>
            </a:r>
            <a:r>
              <a:rPr lang="en-US" b="1"/>
              <a:t>the </a:t>
            </a:r>
            <a:r>
              <a:rPr lang="en-US" sz="2400" b="1">
                <a:highlight>
                  <a:srgbClr val="FF00FF"/>
                </a:highlight>
              </a:rPr>
              <a:t>weighted Moving averages. </a:t>
            </a:r>
            <a:endParaRPr lang="en-US" b="1">
              <a:highlight>
                <a:srgbClr val="FF00FF"/>
              </a:highlight>
            </a:endParaRPr>
          </a:p>
          <a:p>
            <a:r>
              <a:rPr lang="en-US"/>
              <a:t>Predicted Sales for all Products For June 2005</a:t>
            </a:r>
          </a:p>
          <a:p>
            <a:endParaRPr lang="en-AE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ECCF21-1785-FB09-79E3-B1B6239F6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702197"/>
              </p:ext>
            </p:extLst>
          </p:nvPr>
        </p:nvGraphicFramePr>
        <p:xfrm>
          <a:off x="3626607" y="2804159"/>
          <a:ext cx="4379473" cy="37931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5647">
                  <a:extLst>
                    <a:ext uri="{9D8B030D-6E8A-4147-A177-3AD203B41FA5}">
                      <a16:colId xmlns:a16="http://schemas.microsoft.com/office/drawing/2014/main" val="1480084457"/>
                    </a:ext>
                  </a:extLst>
                </a:gridCol>
                <a:gridCol w="1893826">
                  <a:extLst>
                    <a:ext uri="{9D8B030D-6E8A-4147-A177-3AD203B41FA5}">
                      <a16:colId xmlns:a16="http://schemas.microsoft.com/office/drawing/2014/main" val="266243397"/>
                    </a:ext>
                  </a:extLst>
                </a:gridCol>
              </a:tblGrid>
              <a:tr h="541879"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b="1" u="none" strike="noStrike">
                          <a:effectLst/>
                        </a:rPr>
                        <a:t>Classic Cars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E" sz="2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100304.236</a:t>
                      </a:r>
                      <a:r>
                        <a:rPr lang="en-AE" sz="2000" b="0" i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​</a:t>
                      </a:r>
                      <a:endParaRPr lang="en-AE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550543"/>
                  </a:ext>
                </a:extLst>
              </a:tr>
              <a:tr h="541879"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b="1" u="none" strike="noStrike">
                          <a:effectLst/>
                        </a:rPr>
                        <a:t>Motorcycles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48579.23074</a:t>
                      </a:r>
                      <a:r>
                        <a:rPr lang="en-AE" sz="20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AE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1574601"/>
                  </a:ext>
                </a:extLst>
              </a:tr>
              <a:tr h="541879"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b="1" u="none" strike="noStrike">
                          <a:effectLst/>
                        </a:rPr>
                        <a:t>Planes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9036.058791</a:t>
                      </a:r>
                      <a:r>
                        <a:rPr lang="en-AE" sz="20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AE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756075"/>
                  </a:ext>
                </a:extLst>
              </a:tr>
              <a:tr h="541879"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b="1" u="none" strike="noStrike">
                          <a:effectLst/>
                        </a:rPr>
                        <a:t>Ships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10628.11323</a:t>
                      </a:r>
                      <a:r>
                        <a:rPr lang="en-AE" sz="20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AE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043508"/>
                  </a:ext>
                </a:extLst>
              </a:tr>
              <a:tr h="541879"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b="1" u="none" strike="noStrike">
                          <a:effectLst/>
                        </a:rPr>
                        <a:t>Trains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1310.88464</a:t>
                      </a:r>
                      <a:r>
                        <a:rPr lang="en-AE" sz="20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AE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207456"/>
                  </a:ext>
                </a:extLst>
              </a:tr>
              <a:tr h="541879"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b="1" u="none" strike="noStrike">
                          <a:effectLst/>
                        </a:rPr>
                        <a:t>Trucks and Buses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19111.54341</a:t>
                      </a:r>
                      <a:r>
                        <a:rPr lang="en-AE" sz="20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AE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420719"/>
                  </a:ext>
                </a:extLst>
              </a:tr>
              <a:tr h="541879"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b="1" u="none" strike="noStrike" dirty="0">
                          <a:effectLst/>
                        </a:rPr>
                        <a:t>Vintage Cars</a:t>
                      </a:r>
                      <a:endParaRPr lang="it-I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8733.31935</a:t>
                      </a:r>
                      <a:r>
                        <a:rPr lang="en-AE" sz="20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AE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329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07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ank You Yellow Images - Free Download on Freepik">
            <a:extLst>
              <a:ext uri="{FF2B5EF4-FFF2-40B4-BE49-F238E27FC236}">
                <a16:creationId xmlns:a16="http://schemas.microsoft.com/office/drawing/2014/main" id="{58739B45-809A-50BD-143F-150F969C05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290" y="888075"/>
            <a:ext cx="653142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32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CE8B-CF38-CE24-19A7-CB8D9FAED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22" y="0"/>
            <a:ext cx="10515600" cy="1325563"/>
          </a:xfrm>
        </p:spPr>
        <p:txBody>
          <a:bodyPr/>
          <a:lstStyle/>
          <a:p>
            <a:r>
              <a:rPr lang="en-US" dirty="0"/>
              <a:t>Descriptive Analysis (All Products)</a:t>
            </a:r>
            <a:endParaRPr lang="en-AE" dirty="0"/>
          </a:p>
        </p:txBody>
      </p:sp>
      <p:pic>
        <p:nvPicPr>
          <p:cNvPr id="15" name="Content Placeholder 14" descr="A screenshot of a spreadsheet&#10;&#10;AI-generated content may be incorrect.">
            <a:extLst>
              <a:ext uri="{FF2B5EF4-FFF2-40B4-BE49-F238E27FC236}">
                <a16:creationId xmlns:a16="http://schemas.microsoft.com/office/drawing/2014/main" id="{71338BBB-E22C-6845-4956-AB6EF2576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8891" y="1380770"/>
            <a:ext cx="10647217" cy="4958184"/>
          </a:xfrm>
        </p:spPr>
      </p:pic>
    </p:spTree>
    <p:extLst>
      <p:ext uri="{BB962C8B-B14F-4D97-AF65-F5344CB8AC3E}">
        <p14:creationId xmlns:p14="http://schemas.microsoft.com/office/powerpoint/2010/main" val="388653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showing the time series of classic cars&#10;&#10;AI-generated content may be incorrect.">
            <a:extLst>
              <a:ext uri="{FF2B5EF4-FFF2-40B4-BE49-F238E27FC236}">
                <a16:creationId xmlns:a16="http://schemas.microsoft.com/office/drawing/2014/main" id="{DD0BD0A6-B3B7-354E-4BD5-B7466CFF1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56" y="2759256"/>
            <a:ext cx="3657600" cy="2438400"/>
          </a:xfrm>
        </p:spPr>
      </p:pic>
      <p:pic>
        <p:nvPicPr>
          <p:cNvPr id="7" name="Picture 6" descr="A graph showing a number of motorcycles&#10;&#10;AI-generated content may be incorrect.">
            <a:extLst>
              <a:ext uri="{FF2B5EF4-FFF2-40B4-BE49-F238E27FC236}">
                <a16:creationId xmlns:a16="http://schemas.microsoft.com/office/drawing/2014/main" id="{8E2C91CE-41B3-A876-FC90-E0F9F9B69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213" y="2751614"/>
            <a:ext cx="3657600" cy="2438400"/>
          </a:xfrm>
          <a:prstGeom prst="rect">
            <a:avLst/>
          </a:prstGeom>
        </p:spPr>
      </p:pic>
      <p:pic>
        <p:nvPicPr>
          <p:cNvPr id="9" name="Picture 8" descr="A graph showing the time series of planes&#10;&#10;AI-generated content may be incorrect.">
            <a:extLst>
              <a:ext uri="{FF2B5EF4-FFF2-40B4-BE49-F238E27FC236}">
                <a16:creationId xmlns:a16="http://schemas.microsoft.com/office/drawing/2014/main" id="{6B024C42-2C71-D5BD-E49B-3FE42C3C3F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56" y="2782094"/>
            <a:ext cx="3657600" cy="2438400"/>
          </a:xfrm>
          <a:prstGeom prst="rect">
            <a:avLst/>
          </a:prstGeom>
        </p:spPr>
      </p:pic>
      <p:pic>
        <p:nvPicPr>
          <p:cNvPr id="11" name="Picture 10" descr="A graph showing the time series of ships&#10;&#10;AI-generated content may be incorrect.">
            <a:extLst>
              <a:ext uri="{FF2B5EF4-FFF2-40B4-BE49-F238E27FC236}">
                <a16:creationId xmlns:a16="http://schemas.microsoft.com/office/drawing/2014/main" id="{EB96DC6E-7BA2-124A-1238-158930835B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361" y="218954"/>
            <a:ext cx="3657600" cy="2438400"/>
          </a:xfrm>
          <a:prstGeom prst="rect">
            <a:avLst/>
          </a:prstGeom>
        </p:spPr>
      </p:pic>
      <p:pic>
        <p:nvPicPr>
          <p:cNvPr id="13" name="Picture 12" descr="A graph showing the time series of trains&#10;&#10;AI-generated content may be incorrect.">
            <a:extLst>
              <a:ext uri="{FF2B5EF4-FFF2-40B4-BE49-F238E27FC236}">
                <a16:creationId xmlns:a16="http://schemas.microsoft.com/office/drawing/2014/main" id="{288188CE-2BE8-3213-D714-0A664E81DD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145" y="218954"/>
            <a:ext cx="3657788" cy="2438525"/>
          </a:xfrm>
          <a:prstGeom prst="rect">
            <a:avLst/>
          </a:prstGeom>
        </p:spPr>
      </p:pic>
      <p:pic>
        <p:nvPicPr>
          <p:cNvPr id="15" name="Picture 14" descr="A graph showing the number of cars&#10;&#10;AI-generated content may be incorrect.">
            <a:extLst>
              <a:ext uri="{FF2B5EF4-FFF2-40B4-BE49-F238E27FC236}">
                <a16:creationId xmlns:a16="http://schemas.microsoft.com/office/drawing/2014/main" id="{863CE996-C590-FF48-636A-30A61A5D13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65" y="218954"/>
            <a:ext cx="3657600" cy="2438400"/>
          </a:xfrm>
          <a:prstGeom prst="rect">
            <a:avLst/>
          </a:prstGeom>
        </p:spPr>
      </p:pic>
      <p:pic>
        <p:nvPicPr>
          <p:cNvPr id="17" name="Picture 16" descr="A graph showing the time series of trucks and buses&#10;&#10;AI-generated content may be incorrect.">
            <a:extLst>
              <a:ext uri="{FF2B5EF4-FFF2-40B4-BE49-F238E27FC236}">
                <a16:creationId xmlns:a16="http://schemas.microsoft.com/office/drawing/2014/main" id="{D3A4C59F-4182-0CA4-5A85-A7FDD7CD24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223" y="5081286"/>
            <a:ext cx="2665071" cy="177671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B95CE8B-CF38-CE24-19A7-CB8D9FAED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22" y="5455920"/>
            <a:ext cx="12364978" cy="1325563"/>
          </a:xfrm>
        </p:spPr>
        <p:txBody>
          <a:bodyPr/>
          <a:lstStyle/>
          <a:p>
            <a:r>
              <a:rPr lang="en-US" dirty="0" smtClean="0"/>
              <a:t>TREND?                        SEASONALITY?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3448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3AA62-D858-3125-E883-FDD99C29F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5D1B-D1C6-2EAF-91FA-8F4488C0E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Used / Solver Optimization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07FBA9C-D54C-A766-CFA9-ED8FD3A415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395460"/>
              </p:ext>
            </p:extLst>
          </p:nvPr>
        </p:nvGraphicFramePr>
        <p:xfrm>
          <a:off x="1092935" y="1693856"/>
          <a:ext cx="5146109" cy="3793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39" name="Table 1638">
            <a:extLst>
              <a:ext uri="{FF2B5EF4-FFF2-40B4-BE49-F238E27FC236}">
                <a16:creationId xmlns:a16="http://schemas.microsoft.com/office/drawing/2014/main" id="{79C2D4F7-EF9D-53F4-7748-C4A0A3C73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770632"/>
              </p:ext>
            </p:extLst>
          </p:nvPr>
        </p:nvGraphicFramePr>
        <p:xfrm>
          <a:off x="6492657" y="1878904"/>
          <a:ext cx="5224859" cy="13849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3609">
                  <a:extLst>
                    <a:ext uri="{9D8B030D-6E8A-4147-A177-3AD203B41FA5}">
                      <a16:colId xmlns:a16="http://schemas.microsoft.com/office/drawing/2014/main" val="270903239"/>
                    </a:ext>
                  </a:extLst>
                </a:gridCol>
                <a:gridCol w="1143750">
                  <a:extLst>
                    <a:ext uri="{9D8B030D-6E8A-4147-A177-3AD203B41FA5}">
                      <a16:colId xmlns:a16="http://schemas.microsoft.com/office/drawing/2014/main" val="647852074"/>
                    </a:ext>
                  </a:extLst>
                </a:gridCol>
                <a:gridCol w="1143750">
                  <a:extLst>
                    <a:ext uri="{9D8B030D-6E8A-4147-A177-3AD203B41FA5}">
                      <a16:colId xmlns:a16="http://schemas.microsoft.com/office/drawing/2014/main" val="2555250042"/>
                    </a:ext>
                  </a:extLst>
                </a:gridCol>
                <a:gridCol w="1143750">
                  <a:extLst>
                    <a:ext uri="{9D8B030D-6E8A-4147-A177-3AD203B41FA5}">
                      <a16:colId xmlns:a16="http://schemas.microsoft.com/office/drawing/2014/main" val="1149669708"/>
                    </a:ext>
                  </a:extLst>
                </a:gridCol>
              </a:tblGrid>
              <a:tr h="281835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Weightages (WMA)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606979"/>
                  </a:ext>
                </a:extLst>
              </a:tr>
              <a:tr h="326507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W1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W2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W3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510859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Optimised</a:t>
                      </a:r>
                      <a:r>
                        <a:rPr lang="en-US" sz="200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by Solver model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695340"/>
                  </a:ext>
                </a:extLst>
              </a:tr>
            </a:tbl>
          </a:graphicData>
        </a:graphic>
      </p:graphicFrame>
      <p:graphicFrame>
        <p:nvGraphicFramePr>
          <p:cNvPr id="1651" name="Table 1650">
            <a:extLst>
              <a:ext uri="{FF2B5EF4-FFF2-40B4-BE49-F238E27FC236}">
                <a16:creationId xmlns:a16="http://schemas.microsoft.com/office/drawing/2014/main" id="{E9B5B7E4-4EEF-53EF-F4FD-4A17231A3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753136"/>
              </p:ext>
            </p:extLst>
          </p:nvPr>
        </p:nvGraphicFramePr>
        <p:xfrm>
          <a:off x="8115822" y="4307779"/>
          <a:ext cx="2530544" cy="11332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30544">
                  <a:extLst>
                    <a:ext uri="{9D8B030D-6E8A-4147-A177-3AD203B41FA5}">
                      <a16:colId xmlns:a16="http://schemas.microsoft.com/office/drawing/2014/main" val="3973786917"/>
                    </a:ext>
                  </a:extLst>
                </a:gridCol>
              </a:tblGrid>
              <a:tr h="4684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Alpha (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Exp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Smoothening)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766648"/>
                  </a:ext>
                </a:extLst>
              </a:tr>
              <a:tr h="4684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  <a:highlight>
                            <a:srgbClr val="FFFF00"/>
                          </a:highlight>
                          <a:latin typeface="Calibri"/>
                        </a:rPr>
                        <a:t>0.44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527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99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1814-0248-2586-03EE-FEFE661B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Average </a:t>
            </a:r>
            <a:r>
              <a:rPr lang="en-US" dirty="0" smtClean="0"/>
              <a:t>&amp; </a:t>
            </a:r>
            <a:r>
              <a:rPr lang="en-US" dirty="0" err="1"/>
              <a:t>Exp</a:t>
            </a:r>
            <a:r>
              <a:rPr lang="en-US" dirty="0"/>
              <a:t> Smoothing Predictions</a:t>
            </a:r>
          </a:p>
        </p:txBody>
      </p:sp>
      <p:pic>
        <p:nvPicPr>
          <p:cNvPr id="6" name="Picture 5" descr="A graph of sales and moving averages&#10;&#10;AI-generated content may be incorrect.">
            <a:extLst>
              <a:ext uri="{FF2B5EF4-FFF2-40B4-BE49-F238E27FC236}">
                <a16:creationId xmlns:a16="http://schemas.microsoft.com/office/drawing/2014/main" id="{B180F489-C044-7BB2-4370-397AC868B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00" y="1302453"/>
            <a:ext cx="10941913" cy="515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03785-D791-F694-FBA2-F9F85F726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0221"/>
            <a:ext cx="10515600" cy="1325563"/>
          </a:xfrm>
        </p:spPr>
        <p:txBody>
          <a:bodyPr/>
          <a:lstStyle/>
          <a:p>
            <a:pPr algn="ctr"/>
            <a:r>
              <a:rPr lang="en-US" b="1"/>
              <a:t>RMSE Comparison</a:t>
            </a:r>
            <a:endParaRPr lang="en-AE" b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8AF662-C7A4-227C-8368-8AC0DD1F1E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743" r="-118" b="178"/>
          <a:stretch>
            <a:fillRect/>
          </a:stretch>
        </p:blipFill>
        <p:spPr>
          <a:xfrm>
            <a:off x="3639337" y="1473200"/>
            <a:ext cx="8285297" cy="525083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9F064D4-729A-386E-C688-055464D8835E}"/>
              </a:ext>
            </a:extLst>
          </p:cNvPr>
          <p:cNvSpPr/>
          <p:nvPr/>
        </p:nvSpPr>
        <p:spPr>
          <a:xfrm>
            <a:off x="7741919" y="1808480"/>
            <a:ext cx="1345139" cy="4723546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830632"/>
              </p:ext>
            </p:extLst>
          </p:nvPr>
        </p:nvGraphicFramePr>
        <p:xfrm>
          <a:off x="528320" y="2593849"/>
          <a:ext cx="2943860" cy="190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055">
                  <a:extLst>
                    <a:ext uri="{9D8B030D-6E8A-4147-A177-3AD203B41FA5}">
                      <a16:colId xmlns:a16="http://schemas.microsoft.com/office/drawing/2014/main" val="1920478709"/>
                    </a:ext>
                  </a:extLst>
                </a:gridCol>
                <a:gridCol w="979805">
                  <a:extLst>
                    <a:ext uri="{9D8B030D-6E8A-4147-A177-3AD203B41FA5}">
                      <a16:colId xmlns:a16="http://schemas.microsoft.com/office/drawing/2014/main" val="3249858578"/>
                    </a:ext>
                  </a:extLst>
                </a:gridCol>
              </a:tblGrid>
              <a:tr h="3178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RMSE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771583"/>
                  </a:ext>
                </a:extLst>
              </a:tr>
              <a:tr h="317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RMSE_3MA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sz="1400" dirty="0" smtClean="0"/>
                        <a:t>63300.70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54162"/>
                  </a:ext>
                </a:extLst>
              </a:tr>
              <a:tr h="3178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RMSE_5MA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sz="1400" dirty="0" smtClean="0"/>
                        <a:t>73481.34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446821"/>
                  </a:ext>
                </a:extLst>
              </a:tr>
              <a:tr h="3178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RMSE_WMV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sz="1400" dirty="0" smtClean="0"/>
                        <a:t>60652.33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3910"/>
                  </a:ext>
                </a:extLst>
              </a:tr>
              <a:tr h="317839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RMSE_WMV_OPT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E" sz="1400" b="1" dirty="0" smtClean="0"/>
                        <a:t>58302.42</a:t>
                      </a:r>
                      <a:endParaRPr lang="en-US" sz="14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03860"/>
                  </a:ext>
                </a:extLst>
              </a:tr>
              <a:tr h="317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RMSE_EXP_SMOOTH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sz="1400" dirty="0" smtClean="0"/>
                        <a:t>96779.97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401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36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AFCC-054E-24A8-D54F-9336853F6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6095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Holt’s and Winter’s Models (optimized weights)</a:t>
            </a:r>
            <a:endParaRPr lang="en-AE" sz="400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D9805A1F-D0F3-088A-B93A-9DF6FB0CCE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633325"/>
              </p:ext>
            </p:extLst>
          </p:nvPr>
        </p:nvGraphicFramePr>
        <p:xfrm>
          <a:off x="3471762" y="1980312"/>
          <a:ext cx="6403758" cy="3668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1468">
                  <a:extLst>
                    <a:ext uri="{9D8B030D-6E8A-4147-A177-3AD203B41FA5}">
                      <a16:colId xmlns:a16="http://schemas.microsoft.com/office/drawing/2014/main" val="4212136779"/>
                    </a:ext>
                  </a:extLst>
                </a:gridCol>
                <a:gridCol w="1760130">
                  <a:extLst>
                    <a:ext uri="{9D8B030D-6E8A-4147-A177-3AD203B41FA5}">
                      <a16:colId xmlns:a16="http://schemas.microsoft.com/office/drawing/2014/main" val="2580767382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2793869757"/>
                    </a:ext>
                  </a:extLst>
                </a:gridCol>
                <a:gridCol w="1960880">
                  <a:extLst>
                    <a:ext uri="{9D8B030D-6E8A-4147-A177-3AD203B41FA5}">
                      <a16:colId xmlns:a16="http://schemas.microsoft.com/office/drawing/2014/main" val="4113081485"/>
                    </a:ext>
                  </a:extLst>
                </a:gridCol>
              </a:tblGrid>
              <a:tr h="1211879">
                <a:tc>
                  <a:txBody>
                    <a:bodyPr/>
                    <a:lstStyle/>
                    <a:p>
                      <a:pPr algn="l" fontAlgn="b"/>
                      <a:endParaRPr lang="en-A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2400" b="1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it-IT" sz="2400" b="1" u="none" strike="noStrike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lpha </a:t>
                      </a:r>
                      <a:r>
                        <a:rPr lang="it-IT" sz="2400" b="1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opt</a:t>
                      </a:r>
                      <a:endParaRPr lang="it-IT" sz="24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2400" b="1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Beta opt</a:t>
                      </a:r>
                      <a:endParaRPr lang="it-IT" sz="24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2400" b="1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Gamma opt</a:t>
                      </a:r>
                      <a:endParaRPr lang="it-IT" sz="24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4181383"/>
                  </a:ext>
                </a:extLst>
              </a:tr>
              <a:tr h="1244632">
                <a:tc>
                  <a:txBody>
                    <a:bodyPr/>
                    <a:lstStyle/>
                    <a:p>
                      <a:pPr algn="l" fontAlgn="b"/>
                      <a:r>
                        <a:rPr lang="it-IT" sz="2400" b="1" u="none" strike="noStrike">
                          <a:effectLst/>
                        </a:rPr>
                        <a:t>Winter’s</a:t>
                      </a:r>
                      <a:endParaRPr lang="it-IT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000" u="none" strike="noStrike">
                          <a:effectLst/>
                        </a:rPr>
                        <a:t>0.37</a:t>
                      </a:r>
                      <a:endParaRPr lang="en-A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000" u="none" strike="noStrike" dirty="0">
                          <a:effectLst/>
                        </a:rPr>
                        <a:t>0.43</a:t>
                      </a:r>
                      <a:endParaRPr lang="en-A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000" u="none" strike="noStrike">
                          <a:effectLst/>
                        </a:rPr>
                        <a:t>0.20</a:t>
                      </a:r>
                      <a:endParaRPr lang="en-A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3913605"/>
                  </a:ext>
                </a:extLst>
              </a:tr>
              <a:tr h="1211879">
                <a:tc>
                  <a:txBody>
                    <a:bodyPr/>
                    <a:lstStyle/>
                    <a:p>
                      <a:pPr algn="l" fontAlgn="b"/>
                      <a:r>
                        <a:rPr lang="it-IT" sz="2400" b="1" u="none" strike="noStrike">
                          <a:effectLst/>
                        </a:rPr>
                        <a:t>Holt’s</a:t>
                      </a:r>
                      <a:endParaRPr lang="it-IT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000" u="none" strike="noStrike">
                          <a:effectLst/>
                        </a:rPr>
                        <a:t>0.28</a:t>
                      </a:r>
                      <a:endParaRPr lang="en-A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000" u="none" strike="noStrike">
                          <a:effectLst/>
                        </a:rPr>
                        <a:t>0</a:t>
                      </a:r>
                      <a:endParaRPr lang="en-A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A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5880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51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4AFC499-D440-0C69-89BF-4E5565FF1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685800"/>
            <a:ext cx="8229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4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C52D67-4D0B-C0F9-D022-7A9B3AE32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939" y="685800"/>
            <a:ext cx="1004586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0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59</TotalTime>
  <Words>246</Words>
  <Application>Microsoft Office PowerPoint</Application>
  <PresentationFormat>Widescreen</PresentationFormat>
  <Paragraphs>84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Bookman Old Style</vt:lpstr>
      <vt:lpstr>Calibri</vt:lpstr>
      <vt:lpstr>Rockwell</vt:lpstr>
      <vt:lpstr>Damask</vt:lpstr>
      <vt:lpstr>Predictive Analysis on Sales_Data</vt:lpstr>
      <vt:lpstr>Descriptive Analysis (All Products)</vt:lpstr>
      <vt:lpstr>TREND?                        SEASONALITY?</vt:lpstr>
      <vt:lpstr>Tools Used / Solver Optimization</vt:lpstr>
      <vt:lpstr>Moving Average &amp; Exp Smoothing Predictions</vt:lpstr>
      <vt:lpstr>RMSE Comparison</vt:lpstr>
      <vt:lpstr>Holt’s and Winter’s Models (optimized weights)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Analysis on Sales_Data</dc:title>
  <dc:creator>Anuradha Vyas</dc:creator>
  <cp:lastModifiedBy>Fawaz</cp:lastModifiedBy>
  <cp:revision>11</cp:revision>
  <dcterms:created xsi:type="dcterms:W3CDTF">2025-05-16T05:26:24Z</dcterms:created>
  <dcterms:modified xsi:type="dcterms:W3CDTF">2025-05-17T10:17:11Z</dcterms:modified>
</cp:coreProperties>
</file>