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8"/>
  </p:sldMasterIdLst>
  <p:notesMasterIdLst>
    <p:notesMasterId r:id="rId33"/>
  </p:notesMasterIdLst>
  <p:handoutMasterIdLst>
    <p:handoutMasterId r:id="rId34"/>
  </p:handoutMasterIdLst>
  <p:sldIdLst>
    <p:sldId id="270" r:id="rId9"/>
    <p:sldId id="256" r:id="rId10"/>
    <p:sldId id="271" r:id="rId11"/>
    <p:sldId id="263" r:id="rId12"/>
    <p:sldId id="264" r:id="rId13"/>
    <p:sldId id="265" r:id="rId14"/>
    <p:sldId id="267" r:id="rId15"/>
    <p:sldId id="281" r:id="rId16"/>
    <p:sldId id="282" r:id="rId17"/>
    <p:sldId id="283" r:id="rId18"/>
    <p:sldId id="284" r:id="rId19"/>
    <p:sldId id="258" r:id="rId20"/>
    <p:sldId id="257" r:id="rId21"/>
    <p:sldId id="260" r:id="rId22"/>
    <p:sldId id="268" r:id="rId23"/>
    <p:sldId id="269" r:id="rId24"/>
    <p:sldId id="280" r:id="rId25"/>
    <p:sldId id="275" r:id="rId26"/>
    <p:sldId id="277" r:id="rId27"/>
    <p:sldId id="278" r:id="rId28"/>
    <p:sldId id="266" r:id="rId29"/>
    <p:sldId id="272" r:id="rId30"/>
    <p:sldId id="273" r:id="rId31"/>
    <p:sldId id="274" r:id="rId32"/>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2204" autoAdjust="0"/>
  </p:normalViewPr>
  <p:slideViewPr>
    <p:cSldViewPr snapToGrid="0">
      <p:cViewPr varScale="1">
        <p:scale>
          <a:sx n="53" d="100"/>
          <a:sy n="53" d="100"/>
        </p:scale>
        <p:origin x="1032" y="56"/>
      </p:cViewPr>
      <p:guideLst>
        <p:guide orient="horz" pos="2160"/>
        <p:guide pos="3840"/>
      </p:guideLst>
    </p:cSldViewPr>
  </p:slideViewPr>
  <p:notesTextViewPr>
    <p:cViewPr>
      <p:scale>
        <a:sx n="1" d="1"/>
        <a:sy n="1" d="1"/>
      </p:scale>
      <p:origin x="0" y="0"/>
    </p:cViewPr>
  </p:notesTextViewPr>
  <p:sorterViewPr>
    <p:cViewPr>
      <p:scale>
        <a:sx n="100" d="100"/>
        <a:sy n="100" d="100"/>
      </p:scale>
      <p:origin x="0" y="-27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421" cy="4665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027" y="0"/>
            <a:ext cx="2972421" cy="466578"/>
          </a:xfrm>
          <a:prstGeom prst="rect">
            <a:avLst/>
          </a:prstGeom>
        </p:spPr>
        <p:txBody>
          <a:bodyPr vert="horz" lIns="91440" tIns="45720" rIns="91440" bIns="45720" rtlCol="0"/>
          <a:lstStyle>
            <a:lvl1pPr algn="r">
              <a:defRPr sz="1200"/>
            </a:lvl1pPr>
          </a:lstStyle>
          <a:p>
            <a:fld id="{24141978-EF72-4804-8727-A4B6537BCA99}" type="datetimeFigureOut">
              <a:rPr lang="en-US" smtClean="0"/>
              <a:t>11/30/2017</a:t>
            </a:fld>
            <a:endParaRPr lang="en-US"/>
          </a:p>
        </p:txBody>
      </p:sp>
      <p:sp>
        <p:nvSpPr>
          <p:cNvPr id="4" name="Footer Placeholder 3"/>
          <p:cNvSpPr>
            <a:spLocks noGrp="1"/>
          </p:cNvSpPr>
          <p:nvPr>
            <p:ph type="ftr" sz="quarter" idx="2"/>
          </p:nvPr>
        </p:nvSpPr>
        <p:spPr>
          <a:xfrm>
            <a:off x="1" y="8829822"/>
            <a:ext cx="2972421" cy="46657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027" y="8829822"/>
            <a:ext cx="2972421" cy="466578"/>
          </a:xfrm>
          <a:prstGeom prst="rect">
            <a:avLst/>
          </a:prstGeom>
        </p:spPr>
        <p:txBody>
          <a:bodyPr vert="horz" lIns="91440" tIns="45720" rIns="91440" bIns="45720" rtlCol="0" anchor="b"/>
          <a:lstStyle>
            <a:lvl1pPr algn="r">
              <a:defRPr sz="1200"/>
            </a:lvl1pPr>
          </a:lstStyle>
          <a:p>
            <a:fld id="{A006D4FC-F1D7-459C-94FE-2ADF835EACDC}" type="slidenum">
              <a:rPr lang="en-US" smtClean="0"/>
              <a:t>‹#›</a:t>
            </a:fld>
            <a:endParaRPr lang="en-US"/>
          </a:p>
        </p:txBody>
      </p:sp>
    </p:spTree>
    <p:extLst>
      <p:ext uri="{BB962C8B-B14F-4D97-AF65-F5344CB8AC3E}">
        <p14:creationId xmlns:p14="http://schemas.microsoft.com/office/powerpoint/2010/main" val="1042088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BE45ABAB-2152-4E6F-AA36-FA3758DD160E}" type="datetimeFigureOut">
              <a:rPr lang="en-US" smtClean="0"/>
              <a:t>11/30/2017</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48D2CEDB-907F-4F5F-9D3E-8B2474A838B1}" type="slidenum">
              <a:rPr lang="en-US" smtClean="0"/>
              <a:t>‹#›</a:t>
            </a:fld>
            <a:endParaRPr lang="en-US"/>
          </a:p>
        </p:txBody>
      </p:sp>
    </p:spTree>
    <p:extLst>
      <p:ext uri="{BB962C8B-B14F-4D97-AF65-F5344CB8AC3E}">
        <p14:creationId xmlns:p14="http://schemas.microsoft.com/office/powerpoint/2010/main" val="107157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for NRSA alternative designs</a:t>
            </a:r>
            <a:r>
              <a:rPr lang="en-US" baseline="0" dirty="0"/>
              <a:t> for B-MMI, 1% change per year.  Step increases reflex that only sample once every 5 years.  Main point is that major power increase is due to change from every 5 years to every year monitoring with same level of effort.  Whether go back to same site every year, or use rotating panel or sequentially alternating panels does not have much impact on power.  It does have impact on cumulative number of sites visited and how many times a site is visited (which may impact ability to get permission.  Plot on left is standard power curve plot.  Plot on right is power compared to current design.  Shows that in 10-12 years double power by sampling every year compared every 5 years.</a:t>
            </a:r>
            <a:endParaRPr lang="en-US" dirty="0"/>
          </a:p>
        </p:txBody>
      </p:sp>
      <p:sp>
        <p:nvSpPr>
          <p:cNvPr id="4" name="Slide Number Placeholder 3"/>
          <p:cNvSpPr>
            <a:spLocks noGrp="1"/>
          </p:cNvSpPr>
          <p:nvPr>
            <p:ph type="sldNum" sz="quarter" idx="10"/>
          </p:nvPr>
        </p:nvSpPr>
        <p:spPr/>
        <p:txBody>
          <a:bodyPr/>
          <a:lstStyle/>
          <a:p>
            <a:fld id="{48D2CEDB-907F-4F5F-9D3E-8B2474A838B1}" type="slidenum">
              <a:rPr lang="en-US" smtClean="0"/>
              <a:t>8</a:t>
            </a:fld>
            <a:endParaRPr lang="en-US"/>
          </a:p>
        </p:txBody>
      </p:sp>
    </p:spTree>
    <p:extLst>
      <p:ext uri="{BB962C8B-B14F-4D97-AF65-F5344CB8AC3E}">
        <p14:creationId xmlns:p14="http://schemas.microsoft.com/office/powerpoint/2010/main" val="314066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NRSA Benthic</a:t>
            </a:r>
            <a:r>
              <a:rPr lang="en-US" baseline="0" dirty="0"/>
              <a:t> MMI: </a:t>
            </a:r>
            <a:r>
              <a:rPr lang="en-US" dirty="0"/>
              <a:t> 0.2%, 0.6% and 2.% change per year. Point:</a:t>
            </a:r>
            <a:r>
              <a:rPr lang="en-US" baseline="0" dirty="0"/>
              <a:t> power depends on the size of the change per year but same pattern of better power with every year compared to every 5 years.</a:t>
            </a:r>
            <a:endParaRPr lang="en-US" dirty="0"/>
          </a:p>
        </p:txBody>
      </p:sp>
      <p:sp>
        <p:nvSpPr>
          <p:cNvPr id="4" name="Slide Number Placeholder 3"/>
          <p:cNvSpPr>
            <a:spLocks noGrp="1"/>
          </p:cNvSpPr>
          <p:nvPr>
            <p:ph type="sldNum" sz="quarter" idx="10"/>
          </p:nvPr>
        </p:nvSpPr>
        <p:spPr/>
        <p:txBody>
          <a:bodyPr/>
          <a:lstStyle/>
          <a:p>
            <a:fld id="{48D2CEDB-907F-4F5F-9D3E-8B2474A838B1}" type="slidenum">
              <a:rPr lang="en-US" smtClean="0"/>
              <a:t>9</a:t>
            </a:fld>
            <a:endParaRPr lang="en-US"/>
          </a:p>
        </p:txBody>
      </p:sp>
    </p:spTree>
    <p:extLst>
      <p:ext uri="{BB962C8B-B14F-4D97-AF65-F5344CB8AC3E}">
        <p14:creationId xmlns:p14="http://schemas.microsoft.com/office/powerpoint/2010/main" val="3884684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NRSA</a:t>
            </a:r>
            <a:r>
              <a:rPr lang="en-US" baseline="0" dirty="0"/>
              <a:t> Same basic pattern of power better for sampling every year compared to every 5 years.  </a:t>
            </a:r>
            <a:endParaRPr lang="en-US" dirty="0"/>
          </a:p>
        </p:txBody>
      </p:sp>
      <p:sp>
        <p:nvSpPr>
          <p:cNvPr id="4" name="Slide Number Placeholder 3"/>
          <p:cNvSpPr>
            <a:spLocks noGrp="1"/>
          </p:cNvSpPr>
          <p:nvPr>
            <p:ph type="sldNum" sz="quarter" idx="10"/>
          </p:nvPr>
        </p:nvSpPr>
        <p:spPr/>
        <p:txBody>
          <a:bodyPr/>
          <a:lstStyle/>
          <a:p>
            <a:fld id="{48D2CEDB-907F-4F5F-9D3E-8B2474A838B1}" type="slidenum">
              <a:rPr lang="en-US" smtClean="0"/>
              <a:t>10</a:t>
            </a:fld>
            <a:endParaRPr lang="en-US"/>
          </a:p>
        </p:txBody>
      </p:sp>
    </p:spTree>
    <p:extLst>
      <p:ext uri="{BB962C8B-B14F-4D97-AF65-F5344CB8AC3E}">
        <p14:creationId xmlns:p14="http://schemas.microsoft.com/office/powerpoint/2010/main" val="3824205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NRSA</a:t>
            </a:r>
            <a:r>
              <a:rPr lang="en-US" baseline="0" dirty="0"/>
              <a:t> alternative look at power..  Total Nitrogen power after 10 years.  A 1%/year translates to 10% in 10 years and change in NTL from 2.6 to 2.85 mean in 10 years.  Almost double the power if sample every year compared to every 5 years.  2$/year does not matter what you do as power is essentially 1 regardless.  </a:t>
            </a:r>
            <a:r>
              <a:rPr lang="en-US" baseline="0"/>
              <a:t>Same story for B-MMI and PTL.</a:t>
            </a:r>
            <a:endParaRPr lang="en-US"/>
          </a:p>
        </p:txBody>
      </p:sp>
      <p:sp>
        <p:nvSpPr>
          <p:cNvPr id="4" name="Slide Number Placeholder 3"/>
          <p:cNvSpPr>
            <a:spLocks noGrp="1"/>
          </p:cNvSpPr>
          <p:nvPr>
            <p:ph type="sldNum" sz="quarter" idx="10"/>
          </p:nvPr>
        </p:nvSpPr>
        <p:spPr/>
        <p:txBody>
          <a:bodyPr/>
          <a:lstStyle/>
          <a:p>
            <a:fld id="{48D2CEDB-907F-4F5F-9D3E-8B2474A838B1}" type="slidenum">
              <a:rPr lang="en-US" smtClean="0"/>
              <a:t>11</a:t>
            </a:fld>
            <a:endParaRPr lang="en-US"/>
          </a:p>
        </p:txBody>
      </p:sp>
    </p:spTree>
    <p:extLst>
      <p:ext uri="{BB962C8B-B14F-4D97-AF65-F5344CB8AC3E}">
        <p14:creationId xmlns:p14="http://schemas.microsoft.com/office/powerpoint/2010/main" val="385929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8F65AE-EC19-4694-8C35-441D4F6C77A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F65AE-EC19-4694-8C35-441D4F6C77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F65AE-EC19-4694-8C35-441D4F6C77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F65AE-EC19-4694-8C35-441D4F6C77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F65AE-EC19-4694-8C35-441D4F6C77A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F65AE-EC19-4694-8C35-441D4F6C77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8F65AE-EC19-4694-8C35-441D4F6C77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8F65AE-EC19-4694-8C35-441D4F6C77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8F65AE-EC19-4694-8C35-441D4F6C77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F65AE-EC19-4694-8C35-441D4F6C77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974D91B-E152-4BF9-9C79-72512078EF57}" type="datetimeFigureOut">
              <a:rPr lang="en-US" smtClean="0"/>
              <a:pPr/>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0C8F65AE-EC19-4694-8C35-441D4F6C77A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974D91B-E152-4BF9-9C79-72512078EF57}" type="datetimeFigureOut">
              <a:rPr lang="en-US" smtClean="0"/>
              <a:pPr/>
              <a:t>11/30/2017</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8F65AE-EC19-4694-8C35-441D4F6C77A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t>Rationale for NARS 2.0</a:t>
            </a:r>
          </a:p>
        </p:txBody>
      </p:sp>
      <p:sp>
        <p:nvSpPr>
          <p:cNvPr id="3" name="Subtitle 2"/>
          <p:cNvSpPr>
            <a:spLocks noGrp="1"/>
          </p:cNvSpPr>
          <p:nvPr>
            <p:ph type="subTitle" idx="1"/>
          </p:nvPr>
        </p:nvSpPr>
        <p:spPr/>
        <p:txBody>
          <a:bodyPr>
            <a:normAutofit fontScale="92500" lnSpcReduction="10000"/>
          </a:bodyPr>
          <a:lstStyle/>
          <a:p>
            <a:r>
              <a:rPr lang="en-US" sz="7300" dirty="0">
                <a:latin typeface="+mj-lt"/>
              </a:rPr>
              <a:t>Power to Detect Trends</a:t>
            </a:r>
          </a:p>
          <a:p>
            <a:r>
              <a:rPr lang="en-US" sz="4000" dirty="0">
                <a:latin typeface="+mj-lt"/>
              </a:rPr>
              <a:t>Steve Paulsen, T. Kincaid, T. Olsen</a:t>
            </a:r>
          </a:p>
        </p:txBody>
      </p:sp>
      <p:sp>
        <p:nvSpPr>
          <p:cNvPr id="4" name="TextBox 3"/>
          <p:cNvSpPr txBox="1"/>
          <p:nvPr/>
        </p:nvSpPr>
        <p:spPr>
          <a:xfrm>
            <a:off x="1261533" y="5376332"/>
            <a:ext cx="10210800" cy="769441"/>
          </a:xfrm>
          <a:prstGeom prst="rect">
            <a:avLst/>
          </a:prstGeom>
          <a:noFill/>
        </p:spPr>
        <p:txBody>
          <a:bodyPr wrap="square" rtlCol="0">
            <a:spAutoFit/>
          </a:bodyPr>
          <a:lstStyle/>
          <a:p>
            <a:pPr algn="ctr"/>
            <a:r>
              <a:rPr lang="en-US" sz="4400" dirty="0"/>
              <a:t>NARS National Meeting</a:t>
            </a:r>
          </a:p>
        </p:txBody>
      </p:sp>
    </p:spTree>
    <p:extLst>
      <p:ext uri="{BB962C8B-B14F-4D97-AF65-F5344CB8AC3E}">
        <p14:creationId xmlns:p14="http://schemas.microsoft.com/office/powerpoint/2010/main" val="262408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267326"/>
            <a:ext cx="6239989" cy="5590674"/>
          </a:xfrm>
          <a:prstGeom prst="rect">
            <a:avLst/>
          </a:prstGeom>
        </p:spPr>
      </p:pic>
      <p:pic>
        <p:nvPicPr>
          <p:cNvPr id="3" name="Picture 2"/>
          <p:cNvPicPr>
            <a:picLocks noChangeAspect="1"/>
          </p:cNvPicPr>
          <p:nvPr/>
        </p:nvPicPr>
        <p:blipFill>
          <a:blip r:embed="rId4"/>
          <a:stretch>
            <a:fillRect/>
          </a:stretch>
        </p:blipFill>
        <p:spPr>
          <a:xfrm>
            <a:off x="6225997" y="1267326"/>
            <a:ext cx="6183252" cy="5590674"/>
          </a:xfrm>
          <a:prstGeom prst="rect">
            <a:avLst/>
          </a:prstGeom>
        </p:spPr>
      </p:pic>
    </p:spTree>
    <p:extLst>
      <p:ext uri="{BB962C8B-B14F-4D97-AF65-F5344CB8AC3E}">
        <p14:creationId xmlns:p14="http://schemas.microsoft.com/office/powerpoint/2010/main" val="103723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074820"/>
            <a:ext cx="5848992" cy="5526504"/>
          </a:xfrm>
          <a:prstGeom prst="rect">
            <a:avLst/>
          </a:prstGeom>
        </p:spPr>
      </p:pic>
      <p:pic>
        <p:nvPicPr>
          <p:cNvPr id="3" name="Picture 2"/>
          <p:cNvPicPr>
            <a:picLocks noChangeAspect="1"/>
          </p:cNvPicPr>
          <p:nvPr/>
        </p:nvPicPr>
        <p:blipFill>
          <a:blip r:embed="rId4"/>
          <a:stretch>
            <a:fillRect/>
          </a:stretch>
        </p:blipFill>
        <p:spPr>
          <a:xfrm>
            <a:off x="5848992" y="818147"/>
            <a:ext cx="6407122" cy="6039853"/>
          </a:xfrm>
          <a:prstGeom prst="rect">
            <a:avLst/>
          </a:prstGeom>
        </p:spPr>
      </p:pic>
    </p:spTree>
    <p:extLst>
      <p:ext uri="{BB962C8B-B14F-4D97-AF65-F5344CB8AC3E}">
        <p14:creationId xmlns:p14="http://schemas.microsoft.com/office/powerpoint/2010/main" val="265209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904902" y="-1816099"/>
            <a:ext cx="8013798" cy="10359610"/>
          </a:xfrm>
          <a:prstGeom prst="rect">
            <a:avLst/>
          </a:prstGeom>
        </p:spPr>
      </p:pic>
    </p:spTree>
    <p:extLst>
      <p:ext uri="{BB962C8B-B14F-4D97-AF65-F5344CB8AC3E}">
        <p14:creationId xmlns:p14="http://schemas.microsoft.com/office/powerpoint/2010/main" val="78627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4052723" y="758952"/>
            <a:ext cx="4406758" cy="5696713"/>
          </a:xfrm>
          <a:prstGeom prst="rect">
            <a:avLst/>
          </a:prstGeom>
        </p:spPr>
      </p:pic>
      <p:pic>
        <p:nvPicPr>
          <p:cNvPr id="5" name="Picture 4"/>
          <p:cNvPicPr>
            <a:picLocks noChangeAspect="1"/>
          </p:cNvPicPr>
          <p:nvPr/>
        </p:nvPicPr>
        <p:blipFill>
          <a:blip r:embed="rId3" cstate="print"/>
          <a:stretch>
            <a:fillRect/>
          </a:stretch>
        </p:blipFill>
        <p:spPr>
          <a:xfrm>
            <a:off x="7785239" y="758952"/>
            <a:ext cx="4406761" cy="5696713"/>
          </a:xfrm>
          <a:prstGeom prst="rect">
            <a:avLst/>
          </a:prstGeom>
        </p:spPr>
      </p:pic>
      <p:pic>
        <p:nvPicPr>
          <p:cNvPr id="3" name="Picture 2"/>
          <p:cNvPicPr>
            <a:picLocks noChangeAspect="1"/>
          </p:cNvPicPr>
          <p:nvPr/>
        </p:nvPicPr>
        <p:blipFill>
          <a:blip r:embed="rId4" cstate="print"/>
          <a:stretch>
            <a:fillRect/>
          </a:stretch>
        </p:blipFill>
        <p:spPr>
          <a:xfrm>
            <a:off x="0" y="758953"/>
            <a:ext cx="4406759" cy="5696712"/>
          </a:xfrm>
          <a:prstGeom prst="rect">
            <a:avLst/>
          </a:prstGeom>
        </p:spPr>
      </p:pic>
      <p:sp>
        <p:nvSpPr>
          <p:cNvPr id="6" name="TextBox 5"/>
          <p:cNvSpPr txBox="1"/>
          <p:nvPr/>
        </p:nvSpPr>
        <p:spPr>
          <a:xfrm>
            <a:off x="692728" y="805153"/>
            <a:ext cx="10103215" cy="769441"/>
          </a:xfrm>
          <a:prstGeom prst="rect">
            <a:avLst/>
          </a:prstGeom>
          <a:noFill/>
        </p:spPr>
        <p:txBody>
          <a:bodyPr wrap="none" rtlCol="0">
            <a:spAutoFit/>
          </a:bodyPr>
          <a:lstStyle/>
          <a:p>
            <a:r>
              <a:rPr lang="en-US" sz="4400" dirty="0"/>
              <a:t>Total Nitrogen – 0.2%, 0.5%, 1.0% Trends</a:t>
            </a:r>
          </a:p>
        </p:txBody>
      </p:sp>
    </p:spTree>
    <p:extLst>
      <p:ext uri="{BB962C8B-B14F-4D97-AF65-F5344CB8AC3E}">
        <p14:creationId xmlns:p14="http://schemas.microsoft.com/office/powerpoint/2010/main" val="186541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3" y="623455"/>
            <a:ext cx="11333019" cy="896112"/>
          </a:xfrm>
        </p:spPr>
        <p:txBody>
          <a:bodyPr>
            <a:noAutofit/>
          </a:bodyPr>
          <a:lstStyle/>
          <a:p>
            <a:r>
              <a:rPr lang="en-US" sz="4400" dirty="0">
                <a:latin typeface="+mn-lt"/>
              </a:rPr>
              <a:t>Benthic Index – 0.2%, 0.5%, 1.0% Linear Trend</a:t>
            </a:r>
          </a:p>
        </p:txBody>
      </p:sp>
      <p:pic>
        <p:nvPicPr>
          <p:cNvPr id="5" name="Picture 4"/>
          <p:cNvPicPr>
            <a:picLocks noChangeAspect="1"/>
          </p:cNvPicPr>
          <p:nvPr/>
        </p:nvPicPr>
        <p:blipFill>
          <a:blip r:embed="rId2" cstate="print"/>
          <a:stretch>
            <a:fillRect/>
          </a:stretch>
        </p:blipFill>
        <p:spPr>
          <a:xfrm>
            <a:off x="8275321" y="1794824"/>
            <a:ext cx="3916680" cy="5063176"/>
          </a:xfrm>
          <a:prstGeom prst="rect">
            <a:avLst/>
          </a:prstGeom>
        </p:spPr>
      </p:pic>
      <p:pic>
        <p:nvPicPr>
          <p:cNvPr id="3" name="Picture 2"/>
          <p:cNvPicPr>
            <a:picLocks noChangeAspect="1"/>
          </p:cNvPicPr>
          <p:nvPr/>
        </p:nvPicPr>
        <p:blipFill>
          <a:blip r:embed="rId3" cstate="print"/>
          <a:stretch>
            <a:fillRect/>
          </a:stretch>
        </p:blipFill>
        <p:spPr>
          <a:xfrm>
            <a:off x="0" y="1827419"/>
            <a:ext cx="3891467" cy="5030581"/>
          </a:xfrm>
          <a:prstGeom prst="rect">
            <a:avLst/>
          </a:prstGeom>
        </p:spPr>
      </p:pic>
      <p:pic>
        <p:nvPicPr>
          <p:cNvPr id="4" name="Picture 3"/>
          <p:cNvPicPr>
            <a:picLocks noChangeAspect="1"/>
          </p:cNvPicPr>
          <p:nvPr/>
        </p:nvPicPr>
        <p:blipFill>
          <a:blip r:embed="rId4" cstate="print"/>
          <a:stretch>
            <a:fillRect/>
          </a:stretch>
        </p:blipFill>
        <p:spPr>
          <a:xfrm>
            <a:off x="4271118" y="1827421"/>
            <a:ext cx="3891464" cy="5030579"/>
          </a:xfrm>
          <a:prstGeom prst="rect">
            <a:avLst/>
          </a:prstGeom>
        </p:spPr>
      </p:pic>
    </p:spTree>
    <p:extLst>
      <p:ext uri="{BB962C8B-B14F-4D97-AF65-F5344CB8AC3E}">
        <p14:creationId xmlns:p14="http://schemas.microsoft.com/office/powerpoint/2010/main" val="1627729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6136758" y="113818"/>
            <a:ext cx="5217042" cy="6744182"/>
          </a:xfrm>
          <a:prstGeom prst="rect">
            <a:avLst/>
          </a:prstGeom>
        </p:spPr>
      </p:pic>
      <p:pic>
        <p:nvPicPr>
          <p:cNvPr id="4" name="Picture 3"/>
          <p:cNvPicPr>
            <a:picLocks noChangeAspect="1"/>
          </p:cNvPicPr>
          <p:nvPr/>
        </p:nvPicPr>
        <p:blipFill>
          <a:blip r:embed="rId3" cstate="print"/>
          <a:stretch>
            <a:fillRect/>
          </a:stretch>
        </p:blipFill>
        <p:spPr>
          <a:xfrm>
            <a:off x="191386" y="0"/>
            <a:ext cx="5305087" cy="6858000"/>
          </a:xfrm>
          <a:prstGeom prst="rect">
            <a:avLst/>
          </a:prstGeom>
        </p:spPr>
      </p:pic>
      <p:sp>
        <p:nvSpPr>
          <p:cNvPr id="5" name="TextBox 4"/>
          <p:cNvSpPr txBox="1"/>
          <p:nvPr/>
        </p:nvSpPr>
        <p:spPr>
          <a:xfrm>
            <a:off x="2251824" y="6236208"/>
            <a:ext cx="1350371" cy="369332"/>
          </a:xfrm>
          <a:prstGeom prst="rect">
            <a:avLst/>
          </a:prstGeom>
          <a:noFill/>
        </p:spPr>
        <p:txBody>
          <a:bodyPr wrap="none" rtlCol="0">
            <a:spAutoFit/>
          </a:bodyPr>
          <a:lstStyle/>
          <a:p>
            <a:pPr algn="ctr"/>
            <a:r>
              <a:rPr lang="en-US" dirty="0"/>
              <a:t>Linear Trend</a:t>
            </a:r>
          </a:p>
        </p:txBody>
      </p:sp>
      <p:sp>
        <p:nvSpPr>
          <p:cNvPr id="6" name="TextBox 5"/>
          <p:cNvSpPr txBox="1"/>
          <p:nvPr/>
        </p:nvSpPr>
        <p:spPr>
          <a:xfrm>
            <a:off x="7790688" y="6236208"/>
            <a:ext cx="2379434" cy="369332"/>
          </a:xfrm>
          <a:prstGeom prst="rect">
            <a:avLst/>
          </a:prstGeom>
          <a:noFill/>
        </p:spPr>
        <p:txBody>
          <a:bodyPr wrap="none" rtlCol="0">
            <a:spAutoFit/>
          </a:bodyPr>
          <a:lstStyle/>
          <a:p>
            <a:r>
              <a:rPr lang="en-US" dirty="0"/>
              <a:t>Change in 5 Year Blocks</a:t>
            </a:r>
          </a:p>
        </p:txBody>
      </p:sp>
      <p:sp>
        <p:nvSpPr>
          <p:cNvPr id="2" name="Title 1"/>
          <p:cNvSpPr>
            <a:spLocks noGrp="1"/>
          </p:cNvSpPr>
          <p:nvPr>
            <p:ph type="title"/>
          </p:nvPr>
        </p:nvSpPr>
        <p:spPr>
          <a:xfrm>
            <a:off x="838200" y="457200"/>
            <a:ext cx="10515600" cy="868363"/>
          </a:xfrm>
          <a:noFill/>
        </p:spPr>
        <p:txBody>
          <a:bodyPr>
            <a:normAutofit fontScale="90000"/>
          </a:bodyPr>
          <a:lstStyle/>
          <a:p>
            <a:r>
              <a:rPr lang="en-US" dirty="0">
                <a:latin typeface="+mn-lt"/>
              </a:rPr>
              <a:t>Difference in Power for Change - Nitrogen</a:t>
            </a:r>
          </a:p>
        </p:txBody>
      </p:sp>
    </p:spTree>
    <p:extLst>
      <p:ext uri="{BB962C8B-B14F-4D97-AF65-F5344CB8AC3E}">
        <p14:creationId xmlns:p14="http://schemas.microsoft.com/office/powerpoint/2010/main" val="297469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0" y="0"/>
            <a:ext cx="5305089" cy="6858000"/>
          </a:xfrm>
          <a:prstGeom prst="rect">
            <a:avLst/>
          </a:prstGeom>
        </p:spPr>
      </p:pic>
      <p:pic>
        <p:nvPicPr>
          <p:cNvPr id="4" name="Picture 3"/>
          <p:cNvPicPr>
            <a:picLocks noChangeAspect="1"/>
          </p:cNvPicPr>
          <p:nvPr/>
        </p:nvPicPr>
        <p:blipFill>
          <a:blip r:embed="rId3" cstate="print"/>
          <a:stretch>
            <a:fillRect/>
          </a:stretch>
        </p:blipFill>
        <p:spPr>
          <a:xfrm>
            <a:off x="6170721" y="0"/>
            <a:ext cx="5299117" cy="6850282"/>
          </a:xfrm>
          <a:prstGeom prst="rect">
            <a:avLst/>
          </a:prstGeom>
        </p:spPr>
      </p:pic>
      <p:sp>
        <p:nvSpPr>
          <p:cNvPr id="2" name="Title 1"/>
          <p:cNvSpPr>
            <a:spLocks noGrp="1"/>
          </p:cNvSpPr>
          <p:nvPr>
            <p:ph type="title"/>
          </p:nvPr>
        </p:nvSpPr>
        <p:spPr>
          <a:xfrm>
            <a:off x="865632" y="0"/>
            <a:ext cx="10515600" cy="1325563"/>
          </a:xfrm>
        </p:spPr>
        <p:txBody>
          <a:bodyPr>
            <a:normAutofit fontScale="90000"/>
          </a:bodyPr>
          <a:lstStyle/>
          <a:p>
            <a:r>
              <a:rPr lang="en-US" dirty="0">
                <a:latin typeface="+mn-lt"/>
              </a:rPr>
              <a:t>Difference in Power for Change - Benthos</a:t>
            </a:r>
          </a:p>
        </p:txBody>
      </p:sp>
      <p:sp>
        <p:nvSpPr>
          <p:cNvPr id="5" name="TextBox 4"/>
          <p:cNvSpPr txBox="1"/>
          <p:nvPr/>
        </p:nvSpPr>
        <p:spPr>
          <a:xfrm>
            <a:off x="2224115" y="5917553"/>
            <a:ext cx="1350371" cy="369332"/>
          </a:xfrm>
          <a:prstGeom prst="rect">
            <a:avLst/>
          </a:prstGeom>
          <a:noFill/>
        </p:spPr>
        <p:txBody>
          <a:bodyPr wrap="none" rtlCol="0">
            <a:spAutoFit/>
          </a:bodyPr>
          <a:lstStyle/>
          <a:p>
            <a:pPr algn="ctr"/>
            <a:r>
              <a:rPr lang="en-US" dirty="0"/>
              <a:t>Linear Trend</a:t>
            </a:r>
          </a:p>
        </p:txBody>
      </p:sp>
      <p:sp>
        <p:nvSpPr>
          <p:cNvPr id="6" name="TextBox 5"/>
          <p:cNvSpPr txBox="1"/>
          <p:nvPr/>
        </p:nvSpPr>
        <p:spPr>
          <a:xfrm>
            <a:off x="7762979" y="5917553"/>
            <a:ext cx="2379434" cy="369332"/>
          </a:xfrm>
          <a:prstGeom prst="rect">
            <a:avLst/>
          </a:prstGeom>
          <a:noFill/>
        </p:spPr>
        <p:txBody>
          <a:bodyPr wrap="none" rtlCol="0">
            <a:spAutoFit/>
          </a:bodyPr>
          <a:lstStyle/>
          <a:p>
            <a:r>
              <a:rPr lang="en-US" dirty="0"/>
              <a:t>Change in 5 Year Blocks</a:t>
            </a:r>
          </a:p>
        </p:txBody>
      </p:sp>
    </p:spTree>
    <p:extLst>
      <p:ext uri="{BB962C8B-B14F-4D97-AF65-F5344CB8AC3E}">
        <p14:creationId xmlns:p14="http://schemas.microsoft.com/office/powerpoint/2010/main" val="102712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482437" y="1828799"/>
            <a:ext cx="4443019" cy="4431561"/>
          </a:xfrm>
          <a:prstGeom prst="rect">
            <a:avLst/>
          </a:prstGeom>
        </p:spPr>
      </p:pic>
      <p:pic>
        <p:nvPicPr>
          <p:cNvPr id="4" name="Picture 3"/>
          <p:cNvPicPr>
            <a:picLocks noChangeAspect="1"/>
          </p:cNvPicPr>
          <p:nvPr/>
        </p:nvPicPr>
        <p:blipFill>
          <a:blip r:embed="rId3" cstate="print"/>
          <a:stretch>
            <a:fillRect/>
          </a:stretch>
        </p:blipFill>
        <p:spPr>
          <a:xfrm>
            <a:off x="6234545" y="1828801"/>
            <a:ext cx="4461165" cy="4464609"/>
          </a:xfrm>
          <a:prstGeom prst="rect">
            <a:avLst/>
          </a:prstGeom>
        </p:spPr>
      </p:pic>
      <p:sp>
        <p:nvSpPr>
          <p:cNvPr id="6" name="TextBox 5"/>
          <p:cNvSpPr txBox="1"/>
          <p:nvPr/>
        </p:nvSpPr>
        <p:spPr>
          <a:xfrm>
            <a:off x="665018" y="858982"/>
            <a:ext cx="11035970" cy="769441"/>
          </a:xfrm>
          <a:prstGeom prst="rect">
            <a:avLst/>
          </a:prstGeom>
          <a:noFill/>
        </p:spPr>
        <p:txBody>
          <a:bodyPr wrap="none" rtlCol="0">
            <a:spAutoFit/>
          </a:bodyPr>
          <a:lstStyle/>
          <a:p>
            <a:r>
              <a:rPr lang="en-US" sz="4400" dirty="0"/>
              <a:t>A Different Perspective on Power Differences</a:t>
            </a:r>
          </a:p>
        </p:txBody>
      </p:sp>
    </p:spTree>
    <p:extLst>
      <p:ext uri="{BB962C8B-B14F-4D97-AF65-F5344CB8AC3E}">
        <p14:creationId xmlns:p14="http://schemas.microsoft.com/office/powerpoint/2010/main" val="69809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216"/>
            <a:ext cx="10515600" cy="597827"/>
          </a:xfrm>
        </p:spPr>
        <p:txBody>
          <a:bodyPr>
            <a:noAutofit/>
          </a:bodyPr>
          <a:lstStyle/>
          <a:p>
            <a:r>
              <a:rPr lang="en-US" sz="4400" dirty="0"/>
              <a:t>Sampling Effort Differences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3359539"/>
              </p:ext>
            </p:extLst>
          </p:nvPr>
        </p:nvGraphicFramePr>
        <p:xfrm>
          <a:off x="841571" y="1825625"/>
          <a:ext cx="5178227" cy="1854200"/>
        </p:xfrm>
        <a:graphic>
          <a:graphicData uri="http://schemas.openxmlformats.org/drawingml/2006/table">
            <a:tbl>
              <a:tblPr firstRow="1" bandRow="1">
                <a:tableStyleId>{5C22544A-7EE6-4342-B048-85BDC9FD1C3A}</a:tableStyleId>
              </a:tblPr>
              <a:tblGrid>
                <a:gridCol w="1043871">
                  <a:extLst>
                    <a:ext uri="{9D8B030D-6E8A-4147-A177-3AD203B41FA5}">
                      <a16:colId xmlns:a16="http://schemas.microsoft.com/office/drawing/2014/main" val="1940775502"/>
                    </a:ext>
                  </a:extLst>
                </a:gridCol>
                <a:gridCol w="679956">
                  <a:extLst>
                    <a:ext uri="{9D8B030D-6E8A-4147-A177-3AD203B41FA5}">
                      <a16:colId xmlns:a16="http://schemas.microsoft.com/office/drawing/2014/main" val="1402261265"/>
                    </a:ext>
                  </a:extLst>
                </a:gridCol>
                <a:gridCol w="863600">
                  <a:extLst>
                    <a:ext uri="{9D8B030D-6E8A-4147-A177-3AD203B41FA5}">
                      <a16:colId xmlns:a16="http://schemas.microsoft.com/office/drawing/2014/main" val="1234809912"/>
                    </a:ext>
                  </a:extLst>
                </a:gridCol>
                <a:gridCol w="863600">
                  <a:extLst>
                    <a:ext uri="{9D8B030D-6E8A-4147-A177-3AD203B41FA5}">
                      <a16:colId xmlns:a16="http://schemas.microsoft.com/office/drawing/2014/main" val="2349478343"/>
                    </a:ext>
                  </a:extLst>
                </a:gridCol>
                <a:gridCol w="863600">
                  <a:extLst>
                    <a:ext uri="{9D8B030D-6E8A-4147-A177-3AD203B41FA5}">
                      <a16:colId xmlns:a16="http://schemas.microsoft.com/office/drawing/2014/main" val="3717646706"/>
                    </a:ext>
                  </a:extLst>
                </a:gridCol>
                <a:gridCol w="863600">
                  <a:extLst>
                    <a:ext uri="{9D8B030D-6E8A-4147-A177-3AD203B41FA5}">
                      <a16:colId xmlns:a16="http://schemas.microsoft.com/office/drawing/2014/main" val="2415725391"/>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3464910465"/>
                  </a:ext>
                </a:extLst>
              </a:tr>
              <a:tr h="370840">
                <a:tc>
                  <a:txBody>
                    <a:bodyPr/>
                    <a:lstStyle/>
                    <a:p>
                      <a:r>
                        <a:rPr lang="en-US" dirty="0"/>
                        <a:t>Lakes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4147568"/>
                  </a:ext>
                </a:extLst>
              </a:tr>
              <a:tr h="370840">
                <a:tc>
                  <a:txBody>
                    <a:bodyPr/>
                    <a:lstStyle/>
                    <a:p>
                      <a:r>
                        <a:rPr lang="en-US" dirty="0"/>
                        <a:t>R&amp;S</a:t>
                      </a:r>
                    </a:p>
                  </a:txBody>
                  <a:tcPr/>
                </a:tc>
                <a:tc>
                  <a:txBody>
                    <a:bodyPr/>
                    <a:lstStyle/>
                    <a:p>
                      <a:endParaRPr lang="en-US" dirty="0"/>
                    </a:p>
                  </a:txBody>
                  <a:tcPr/>
                </a:tc>
                <a:tc>
                  <a:txBody>
                    <a:bodyPr/>
                    <a:lstStyle/>
                    <a:p>
                      <a:r>
                        <a:rPr lang="en-US" dirty="0"/>
                        <a:t>19</a:t>
                      </a:r>
                    </a:p>
                  </a:txBody>
                  <a:tcPr/>
                </a:tc>
                <a:tc>
                  <a:txBody>
                    <a:bodyPr/>
                    <a:lstStyle/>
                    <a:p>
                      <a:r>
                        <a:rPr lang="en-US" dirty="0"/>
                        <a:t>20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43791032"/>
                  </a:ext>
                </a:extLst>
              </a:tr>
              <a:tr h="370840">
                <a:tc>
                  <a:txBody>
                    <a:bodyPr/>
                    <a:lstStyle/>
                    <a:p>
                      <a:r>
                        <a:rPr lang="en-US" dirty="0"/>
                        <a:t>Coastal</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dirty="0"/>
                    </a:p>
                  </a:txBody>
                  <a:tcPr/>
                </a:tc>
                <a:extLst>
                  <a:ext uri="{0D108BD9-81ED-4DB2-BD59-A6C34878D82A}">
                    <a16:rowId xmlns:a16="http://schemas.microsoft.com/office/drawing/2014/main" val="69516578"/>
                  </a:ext>
                </a:extLst>
              </a:tr>
              <a:tr h="370840">
                <a:tc>
                  <a:txBody>
                    <a:bodyPr/>
                    <a:lstStyle/>
                    <a:p>
                      <a:r>
                        <a:rPr lang="en-US" dirty="0"/>
                        <a:t>Wet.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a:t>
                      </a:r>
                    </a:p>
                  </a:txBody>
                  <a:tcPr/>
                </a:tc>
                <a:extLst>
                  <a:ext uri="{0D108BD9-81ED-4DB2-BD59-A6C34878D82A}">
                    <a16:rowId xmlns:a16="http://schemas.microsoft.com/office/drawing/2014/main" val="819588337"/>
                  </a:ext>
                </a:extLst>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611545534"/>
              </p:ext>
            </p:extLst>
          </p:nvPr>
        </p:nvGraphicFramePr>
        <p:xfrm>
          <a:off x="6169891" y="1823893"/>
          <a:ext cx="5384802" cy="1854200"/>
        </p:xfrm>
        <a:graphic>
          <a:graphicData uri="http://schemas.openxmlformats.org/drawingml/2006/table">
            <a:tbl>
              <a:tblPr firstRow="1" bandRow="1">
                <a:tableStyleId>{5C22544A-7EE6-4342-B048-85BDC9FD1C3A}</a:tableStyleId>
              </a:tblPr>
              <a:tblGrid>
                <a:gridCol w="1048327">
                  <a:extLst>
                    <a:ext uri="{9D8B030D-6E8A-4147-A177-3AD203B41FA5}">
                      <a16:colId xmlns:a16="http://schemas.microsoft.com/office/drawing/2014/main" val="1407236222"/>
                    </a:ext>
                  </a:extLst>
                </a:gridCol>
                <a:gridCol w="746607">
                  <a:extLst>
                    <a:ext uri="{9D8B030D-6E8A-4147-A177-3AD203B41FA5}">
                      <a16:colId xmlns:a16="http://schemas.microsoft.com/office/drawing/2014/main" val="390284442"/>
                    </a:ext>
                  </a:extLst>
                </a:gridCol>
                <a:gridCol w="897467">
                  <a:extLst>
                    <a:ext uri="{9D8B030D-6E8A-4147-A177-3AD203B41FA5}">
                      <a16:colId xmlns:a16="http://schemas.microsoft.com/office/drawing/2014/main" val="3500083442"/>
                    </a:ext>
                  </a:extLst>
                </a:gridCol>
                <a:gridCol w="897467">
                  <a:extLst>
                    <a:ext uri="{9D8B030D-6E8A-4147-A177-3AD203B41FA5}">
                      <a16:colId xmlns:a16="http://schemas.microsoft.com/office/drawing/2014/main" val="4013347064"/>
                    </a:ext>
                  </a:extLst>
                </a:gridCol>
                <a:gridCol w="897467">
                  <a:extLst>
                    <a:ext uri="{9D8B030D-6E8A-4147-A177-3AD203B41FA5}">
                      <a16:colId xmlns:a16="http://schemas.microsoft.com/office/drawing/2014/main" val="2960089595"/>
                    </a:ext>
                  </a:extLst>
                </a:gridCol>
                <a:gridCol w="897467">
                  <a:extLst>
                    <a:ext uri="{9D8B030D-6E8A-4147-A177-3AD203B41FA5}">
                      <a16:colId xmlns:a16="http://schemas.microsoft.com/office/drawing/2014/main" val="3714265276"/>
                    </a:ext>
                  </a:extLst>
                </a:gridCol>
              </a:tblGrid>
              <a:tr h="370840">
                <a:tc>
                  <a:txBody>
                    <a:bodyPr/>
                    <a:lstStyle/>
                    <a:p>
                      <a:endParaRPr lang="en-US" dirty="0"/>
                    </a:p>
                  </a:txBody>
                  <a:tcPr marL="95026" marR="95026"/>
                </a:tc>
                <a:tc>
                  <a:txBody>
                    <a:bodyPr/>
                    <a:lstStyle/>
                    <a:p>
                      <a:r>
                        <a:rPr lang="en-US" dirty="0"/>
                        <a:t>2022</a:t>
                      </a:r>
                    </a:p>
                  </a:txBody>
                  <a:tcPr marL="95026" marR="95026"/>
                </a:tc>
                <a:tc>
                  <a:txBody>
                    <a:bodyPr/>
                    <a:lstStyle/>
                    <a:p>
                      <a:r>
                        <a:rPr lang="en-US" dirty="0"/>
                        <a:t>2023</a:t>
                      </a:r>
                    </a:p>
                  </a:txBody>
                  <a:tcPr marL="95026" marR="95026"/>
                </a:tc>
                <a:tc>
                  <a:txBody>
                    <a:bodyPr/>
                    <a:lstStyle/>
                    <a:p>
                      <a:r>
                        <a:rPr lang="en-US" dirty="0"/>
                        <a:t>2024</a:t>
                      </a:r>
                    </a:p>
                  </a:txBody>
                  <a:tcPr marL="95026" marR="95026"/>
                </a:tc>
                <a:tc>
                  <a:txBody>
                    <a:bodyPr/>
                    <a:lstStyle/>
                    <a:p>
                      <a:r>
                        <a:rPr lang="en-US" dirty="0"/>
                        <a:t>2025</a:t>
                      </a:r>
                    </a:p>
                  </a:txBody>
                  <a:tcPr marL="95026" marR="95026"/>
                </a:tc>
                <a:tc>
                  <a:txBody>
                    <a:bodyPr/>
                    <a:lstStyle/>
                    <a:p>
                      <a:r>
                        <a:rPr lang="en-US" dirty="0"/>
                        <a:t>2026</a:t>
                      </a:r>
                    </a:p>
                  </a:txBody>
                  <a:tcPr marL="95026" marR="95026"/>
                </a:tc>
                <a:extLst>
                  <a:ext uri="{0D108BD9-81ED-4DB2-BD59-A6C34878D82A}">
                    <a16:rowId xmlns:a16="http://schemas.microsoft.com/office/drawing/2014/main" val="553190788"/>
                  </a:ext>
                </a:extLst>
              </a:tr>
              <a:tr h="370840">
                <a:tc>
                  <a:txBody>
                    <a:bodyPr/>
                    <a:lstStyle/>
                    <a:p>
                      <a:r>
                        <a:rPr lang="en-US" dirty="0"/>
                        <a:t>Lakes</a:t>
                      </a:r>
                    </a:p>
                  </a:txBody>
                  <a:tcPr marL="95026" marR="95026"/>
                </a:tc>
                <a:tc>
                  <a:txBody>
                    <a:bodyPr/>
                    <a:lstStyle/>
                    <a:p>
                      <a:r>
                        <a:rPr lang="en-US" dirty="0"/>
                        <a:t>3</a:t>
                      </a:r>
                    </a:p>
                  </a:txBody>
                  <a:tcPr marL="95026" marR="95026"/>
                </a:tc>
                <a:tc>
                  <a:txBody>
                    <a:bodyPr/>
                    <a:lstStyle/>
                    <a:p>
                      <a:r>
                        <a:rPr lang="en-US" dirty="0"/>
                        <a:t>3</a:t>
                      </a:r>
                    </a:p>
                  </a:txBody>
                  <a:tcPr marL="95026" marR="95026"/>
                </a:tc>
                <a:tc>
                  <a:txBody>
                    <a:bodyPr/>
                    <a:lstStyle/>
                    <a:p>
                      <a:r>
                        <a:rPr lang="en-US" dirty="0"/>
                        <a:t>3</a:t>
                      </a:r>
                    </a:p>
                  </a:txBody>
                  <a:tcPr marL="95026" marR="95026"/>
                </a:tc>
                <a:tc>
                  <a:txBody>
                    <a:bodyPr/>
                    <a:lstStyle/>
                    <a:p>
                      <a:r>
                        <a:rPr lang="en-US" dirty="0"/>
                        <a:t>3</a:t>
                      </a:r>
                    </a:p>
                  </a:txBody>
                  <a:tcPr marL="95026" marR="95026"/>
                </a:tc>
                <a:tc>
                  <a:txBody>
                    <a:bodyPr/>
                    <a:lstStyle/>
                    <a:p>
                      <a:r>
                        <a:rPr lang="en-US" dirty="0"/>
                        <a:t>3</a:t>
                      </a:r>
                    </a:p>
                  </a:txBody>
                  <a:tcPr marL="95026" marR="95026"/>
                </a:tc>
                <a:extLst>
                  <a:ext uri="{0D108BD9-81ED-4DB2-BD59-A6C34878D82A}">
                    <a16:rowId xmlns:a16="http://schemas.microsoft.com/office/drawing/2014/main" val="1179421494"/>
                  </a:ext>
                </a:extLst>
              </a:tr>
              <a:tr h="370840">
                <a:tc>
                  <a:txBody>
                    <a:bodyPr/>
                    <a:lstStyle/>
                    <a:p>
                      <a:r>
                        <a:rPr lang="en-US" dirty="0"/>
                        <a:t>R&amp;S</a:t>
                      </a:r>
                    </a:p>
                  </a:txBody>
                  <a:tcPr marL="95026" marR="95026"/>
                </a:tc>
                <a:tc>
                  <a:txBody>
                    <a:bodyPr/>
                    <a:lstStyle/>
                    <a:p>
                      <a:r>
                        <a:rPr lang="en-US" dirty="0"/>
                        <a:t>8</a:t>
                      </a:r>
                    </a:p>
                  </a:txBody>
                  <a:tcPr marL="95026" marR="95026"/>
                </a:tc>
                <a:tc>
                  <a:txBody>
                    <a:bodyPr/>
                    <a:lstStyle/>
                    <a:p>
                      <a:r>
                        <a:rPr lang="en-US" dirty="0"/>
                        <a:t>8</a:t>
                      </a:r>
                    </a:p>
                  </a:txBody>
                  <a:tcPr marL="95026" marR="95026"/>
                </a:tc>
                <a:tc>
                  <a:txBody>
                    <a:bodyPr/>
                    <a:lstStyle/>
                    <a:p>
                      <a:r>
                        <a:rPr lang="en-US" dirty="0"/>
                        <a:t>8</a:t>
                      </a:r>
                    </a:p>
                  </a:txBody>
                  <a:tcPr marL="95026" marR="95026"/>
                </a:tc>
                <a:tc>
                  <a:txBody>
                    <a:bodyPr/>
                    <a:lstStyle/>
                    <a:p>
                      <a:r>
                        <a:rPr lang="en-US" dirty="0"/>
                        <a:t>8</a:t>
                      </a:r>
                    </a:p>
                  </a:txBody>
                  <a:tcPr marL="95026" marR="95026"/>
                </a:tc>
                <a:tc>
                  <a:txBody>
                    <a:bodyPr/>
                    <a:lstStyle/>
                    <a:p>
                      <a:r>
                        <a:rPr lang="en-US" dirty="0"/>
                        <a:t>7</a:t>
                      </a:r>
                    </a:p>
                  </a:txBody>
                  <a:tcPr marL="95026" marR="95026"/>
                </a:tc>
                <a:extLst>
                  <a:ext uri="{0D108BD9-81ED-4DB2-BD59-A6C34878D82A}">
                    <a16:rowId xmlns:a16="http://schemas.microsoft.com/office/drawing/2014/main" val="331095542"/>
                  </a:ext>
                </a:extLst>
              </a:tr>
              <a:tr h="370840">
                <a:tc>
                  <a:txBody>
                    <a:bodyPr/>
                    <a:lstStyle/>
                    <a:p>
                      <a:r>
                        <a:rPr lang="en-US" dirty="0"/>
                        <a:t>Coastal</a:t>
                      </a:r>
                    </a:p>
                  </a:txBody>
                  <a:tcPr marL="95026" marR="95026"/>
                </a:tc>
                <a:tc>
                  <a:txBody>
                    <a:bodyPr/>
                    <a:lstStyle/>
                    <a:p>
                      <a:r>
                        <a:rPr lang="en-US" dirty="0"/>
                        <a:t>---</a:t>
                      </a:r>
                    </a:p>
                  </a:txBody>
                  <a:tcPr marL="95026" marR="95026"/>
                </a:tc>
                <a:tc>
                  <a:txBody>
                    <a:bodyPr/>
                    <a:lstStyle/>
                    <a:p>
                      <a:r>
                        <a:rPr lang="en-US" dirty="0"/>
                        <a:t>---</a:t>
                      </a:r>
                    </a:p>
                  </a:txBody>
                  <a:tcPr marL="95026" marR="95026"/>
                </a:tc>
                <a:tc>
                  <a:txBody>
                    <a:bodyPr/>
                    <a:lstStyle/>
                    <a:p>
                      <a:r>
                        <a:rPr lang="en-US" dirty="0"/>
                        <a:t>---</a:t>
                      </a:r>
                    </a:p>
                  </a:txBody>
                  <a:tcPr marL="95026" marR="95026"/>
                </a:tc>
                <a:tc>
                  <a:txBody>
                    <a:bodyPr/>
                    <a:lstStyle/>
                    <a:p>
                      <a:r>
                        <a:rPr lang="en-US" dirty="0"/>
                        <a:t>---</a:t>
                      </a:r>
                    </a:p>
                  </a:txBody>
                  <a:tcPr marL="95026" marR="95026"/>
                </a:tc>
                <a:tc>
                  <a:txBody>
                    <a:bodyPr/>
                    <a:lstStyle/>
                    <a:p>
                      <a:r>
                        <a:rPr lang="en-US" dirty="0"/>
                        <a:t>---</a:t>
                      </a:r>
                    </a:p>
                  </a:txBody>
                  <a:tcPr marL="95026" marR="95026"/>
                </a:tc>
                <a:extLst>
                  <a:ext uri="{0D108BD9-81ED-4DB2-BD59-A6C34878D82A}">
                    <a16:rowId xmlns:a16="http://schemas.microsoft.com/office/drawing/2014/main" val="3452099387"/>
                  </a:ext>
                </a:extLst>
              </a:tr>
              <a:tr h="370840">
                <a:tc>
                  <a:txBody>
                    <a:bodyPr/>
                    <a:lstStyle/>
                    <a:p>
                      <a:r>
                        <a:rPr lang="en-US" dirty="0"/>
                        <a:t>Wet</a:t>
                      </a:r>
                    </a:p>
                  </a:txBody>
                  <a:tcPr marL="95026" marR="95026"/>
                </a:tc>
                <a:tc>
                  <a:txBody>
                    <a:bodyPr/>
                    <a:lstStyle/>
                    <a:p>
                      <a:r>
                        <a:rPr lang="en-US" dirty="0"/>
                        <a:t>2</a:t>
                      </a:r>
                    </a:p>
                  </a:txBody>
                  <a:tcPr marL="95026" marR="95026"/>
                </a:tc>
                <a:tc>
                  <a:txBody>
                    <a:bodyPr/>
                    <a:lstStyle/>
                    <a:p>
                      <a:r>
                        <a:rPr lang="en-US" dirty="0"/>
                        <a:t>2</a:t>
                      </a:r>
                    </a:p>
                  </a:txBody>
                  <a:tcPr marL="95026" marR="95026"/>
                </a:tc>
                <a:tc>
                  <a:txBody>
                    <a:bodyPr/>
                    <a:lstStyle/>
                    <a:p>
                      <a:r>
                        <a:rPr lang="en-US" dirty="0"/>
                        <a:t>2</a:t>
                      </a:r>
                    </a:p>
                  </a:txBody>
                  <a:tcPr marL="95026" marR="95026"/>
                </a:tc>
                <a:tc>
                  <a:txBody>
                    <a:bodyPr/>
                    <a:lstStyle/>
                    <a:p>
                      <a:r>
                        <a:rPr lang="en-US" dirty="0"/>
                        <a:t>3</a:t>
                      </a:r>
                    </a:p>
                  </a:txBody>
                  <a:tcPr marL="95026" marR="95026"/>
                </a:tc>
                <a:tc>
                  <a:txBody>
                    <a:bodyPr/>
                    <a:lstStyle/>
                    <a:p>
                      <a:r>
                        <a:rPr lang="en-US" dirty="0"/>
                        <a:t>3</a:t>
                      </a:r>
                    </a:p>
                  </a:txBody>
                  <a:tcPr marL="95026" marR="95026"/>
                </a:tc>
                <a:extLst>
                  <a:ext uri="{0D108BD9-81ED-4DB2-BD59-A6C34878D82A}">
                    <a16:rowId xmlns:a16="http://schemas.microsoft.com/office/drawing/2014/main" val="3655753082"/>
                  </a:ext>
                </a:extLst>
              </a:tr>
            </a:tbl>
          </a:graphicData>
        </a:graphic>
      </p:graphicFrame>
      <p:sp>
        <p:nvSpPr>
          <p:cNvPr id="7" name="TextBox 6"/>
          <p:cNvSpPr txBox="1"/>
          <p:nvPr/>
        </p:nvSpPr>
        <p:spPr>
          <a:xfrm>
            <a:off x="1019596" y="1456293"/>
            <a:ext cx="636456" cy="369332"/>
          </a:xfrm>
          <a:prstGeom prst="rect">
            <a:avLst/>
          </a:prstGeom>
          <a:noFill/>
        </p:spPr>
        <p:txBody>
          <a:bodyPr wrap="none" rtlCol="0">
            <a:spAutoFit/>
          </a:bodyPr>
          <a:lstStyle/>
          <a:p>
            <a:r>
              <a:rPr lang="en-US" dirty="0"/>
              <a:t>Iowa</a:t>
            </a:r>
          </a:p>
        </p:txBody>
      </p:sp>
      <p:graphicFrame>
        <p:nvGraphicFramePr>
          <p:cNvPr id="8" name="Content Placeholder 4"/>
          <p:cNvGraphicFramePr>
            <a:graphicFrameLocks/>
          </p:cNvGraphicFramePr>
          <p:nvPr>
            <p:extLst>
              <p:ext uri="{D42A27DB-BD31-4B8C-83A1-F6EECF244321}">
                <p14:modId xmlns:p14="http://schemas.microsoft.com/office/powerpoint/2010/main" val="4277968672"/>
              </p:ext>
            </p:extLst>
          </p:nvPr>
        </p:nvGraphicFramePr>
        <p:xfrm>
          <a:off x="838200" y="4308531"/>
          <a:ext cx="5178227" cy="1854200"/>
        </p:xfrm>
        <a:graphic>
          <a:graphicData uri="http://schemas.openxmlformats.org/drawingml/2006/table">
            <a:tbl>
              <a:tblPr firstRow="1" bandRow="1">
                <a:tableStyleId>{5C22544A-7EE6-4342-B048-85BDC9FD1C3A}</a:tableStyleId>
              </a:tblPr>
              <a:tblGrid>
                <a:gridCol w="1043871">
                  <a:extLst>
                    <a:ext uri="{9D8B030D-6E8A-4147-A177-3AD203B41FA5}">
                      <a16:colId xmlns:a16="http://schemas.microsoft.com/office/drawing/2014/main" val="1940775502"/>
                    </a:ext>
                  </a:extLst>
                </a:gridCol>
                <a:gridCol w="679956">
                  <a:extLst>
                    <a:ext uri="{9D8B030D-6E8A-4147-A177-3AD203B41FA5}">
                      <a16:colId xmlns:a16="http://schemas.microsoft.com/office/drawing/2014/main" val="1402261265"/>
                    </a:ext>
                  </a:extLst>
                </a:gridCol>
                <a:gridCol w="863600">
                  <a:extLst>
                    <a:ext uri="{9D8B030D-6E8A-4147-A177-3AD203B41FA5}">
                      <a16:colId xmlns:a16="http://schemas.microsoft.com/office/drawing/2014/main" val="1234809912"/>
                    </a:ext>
                  </a:extLst>
                </a:gridCol>
                <a:gridCol w="863600">
                  <a:extLst>
                    <a:ext uri="{9D8B030D-6E8A-4147-A177-3AD203B41FA5}">
                      <a16:colId xmlns:a16="http://schemas.microsoft.com/office/drawing/2014/main" val="2349478343"/>
                    </a:ext>
                  </a:extLst>
                </a:gridCol>
                <a:gridCol w="863600">
                  <a:extLst>
                    <a:ext uri="{9D8B030D-6E8A-4147-A177-3AD203B41FA5}">
                      <a16:colId xmlns:a16="http://schemas.microsoft.com/office/drawing/2014/main" val="3717646706"/>
                    </a:ext>
                  </a:extLst>
                </a:gridCol>
                <a:gridCol w="863600">
                  <a:extLst>
                    <a:ext uri="{9D8B030D-6E8A-4147-A177-3AD203B41FA5}">
                      <a16:colId xmlns:a16="http://schemas.microsoft.com/office/drawing/2014/main" val="2415725391"/>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3464910465"/>
                  </a:ext>
                </a:extLst>
              </a:tr>
              <a:tr h="370840">
                <a:tc>
                  <a:txBody>
                    <a:bodyPr/>
                    <a:lstStyle/>
                    <a:p>
                      <a:r>
                        <a:rPr lang="en-US" dirty="0"/>
                        <a:t>Lakes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4147568"/>
                  </a:ext>
                </a:extLst>
              </a:tr>
              <a:tr h="370840">
                <a:tc>
                  <a:txBody>
                    <a:bodyPr/>
                    <a:lstStyle/>
                    <a:p>
                      <a:r>
                        <a:rPr lang="en-US" dirty="0"/>
                        <a:t>R&amp;S</a:t>
                      </a:r>
                    </a:p>
                  </a:txBody>
                  <a:tcPr/>
                </a:tc>
                <a:tc>
                  <a:txBody>
                    <a:bodyPr/>
                    <a:lstStyle/>
                    <a:p>
                      <a:endParaRPr lang="en-US" dirty="0"/>
                    </a:p>
                  </a:txBody>
                  <a:tcPr/>
                </a:tc>
                <a:tc>
                  <a:txBody>
                    <a:bodyPr/>
                    <a:lstStyle/>
                    <a:p>
                      <a:r>
                        <a:rPr lang="en-US" dirty="0"/>
                        <a:t>32</a:t>
                      </a:r>
                    </a:p>
                  </a:txBody>
                  <a:tcPr/>
                </a:tc>
                <a:tc>
                  <a:txBody>
                    <a:bodyPr/>
                    <a:lstStyle/>
                    <a:p>
                      <a:r>
                        <a:rPr lang="en-US" dirty="0"/>
                        <a:t>32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43791032"/>
                  </a:ext>
                </a:extLst>
              </a:tr>
              <a:tr h="370840">
                <a:tc>
                  <a:txBody>
                    <a:bodyPr/>
                    <a:lstStyle/>
                    <a:p>
                      <a:r>
                        <a:rPr lang="en-US" dirty="0"/>
                        <a:t>Coastal</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a:t>
                      </a:r>
                    </a:p>
                  </a:txBody>
                  <a:tcPr/>
                </a:tc>
                <a:tc>
                  <a:txBody>
                    <a:bodyPr/>
                    <a:lstStyle/>
                    <a:p>
                      <a:endParaRPr lang="en-US" dirty="0"/>
                    </a:p>
                  </a:txBody>
                  <a:tcPr/>
                </a:tc>
                <a:extLst>
                  <a:ext uri="{0D108BD9-81ED-4DB2-BD59-A6C34878D82A}">
                    <a16:rowId xmlns:a16="http://schemas.microsoft.com/office/drawing/2014/main" val="69516578"/>
                  </a:ext>
                </a:extLst>
              </a:tr>
              <a:tr h="370840">
                <a:tc>
                  <a:txBody>
                    <a:bodyPr/>
                    <a:lstStyle/>
                    <a:p>
                      <a:r>
                        <a:rPr lang="en-US" dirty="0"/>
                        <a:t>Wet.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26</a:t>
                      </a:r>
                    </a:p>
                  </a:txBody>
                  <a:tcPr/>
                </a:tc>
                <a:extLst>
                  <a:ext uri="{0D108BD9-81ED-4DB2-BD59-A6C34878D82A}">
                    <a16:rowId xmlns:a16="http://schemas.microsoft.com/office/drawing/2014/main" val="819588337"/>
                  </a:ext>
                </a:extLst>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2073794522"/>
              </p:ext>
            </p:extLst>
          </p:nvPr>
        </p:nvGraphicFramePr>
        <p:xfrm>
          <a:off x="6168829" y="4308531"/>
          <a:ext cx="5181600" cy="1854200"/>
        </p:xfrm>
        <a:graphic>
          <a:graphicData uri="http://schemas.openxmlformats.org/drawingml/2006/table">
            <a:tbl>
              <a:tblPr firstRow="1" bandRow="1">
                <a:tableStyleId>{5C22544A-7EE6-4342-B048-85BDC9FD1C3A}</a:tableStyleId>
              </a:tblPr>
              <a:tblGrid>
                <a:gridCol w="1063244">
                  <a:extLst>
                    <a:ext uri="{9D8B030D-6E8A-4147-A177-3AD203B41FA5}">
                      <a16:colId xmlns:a16="http://schemas.microsoft.com/office/drawing/2014/main" val="1407236222"/>
                    </a:ext>
                  </a:extLst>
                </a:gridCol>
                <a:gridCol w="663956">
                  <a:extLst>
                    <a:ext uri="{9D8B030D-6E8A-4147-A177-3AD203B41FA5}">
                      <a16:colId xmlns:a16="http://schemas.microsoft.com/office/drawing/2014/main" val="390284442"/>
                    </a:ext>
                  </a:extLst>
                </a:gridCol>
                <a:gridCol w="863600">
                  <a:extLst>
                    <a:ext uri="{9D8B030D-6E8A-4147-A177-3AD203B41FA5}">
                      <a16:colId xmlns:a16="http://schemas.microsoft.com/office/drawing/2014/main" val="3500083442"/>
                    </a:ext>
                  </a:extLst>
                </a:gridCol>
                <a:gridCol w="863600">
                  <a:extLst>
                    <a:ext uri="{9D8B030D-6E8A-4147-A177-3AD203B41FA5}">
                      <a16:colId xmlns:a16="http://schemas.microsoft.com/office/drawing/2014/main" val="4013347064"/>
                    </a:ext>
                  </a:extLst>
                </a:gridCol>
                <a:gridCol w="863600">
                  <a:extLst>
                    <a:ext uri="{9D8B030D-6E8A-4147-A177-3AD203B41FA5}">
                      <a16:colId xmlns:a16="http://schemas.microsoft.com/office/drawing/2014/main" val="2960089595"/>
                    </a:ext>
                  </a:extLst>
                </a:gridCol>
                <a:gridCol w="863600">
                  <a:extLst>
                    <a:ext uri="{9D8B030D-6E8A-4147-A177-3AD203B41FA5}">
                      <a16:colId xmlns:a16="http://schemas.microsoft.com/office/drawing/2014/main" val="3714265276"/>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553190788"/>
                  </a:ext>
                </a:extLst>
              </a:tr>
              <a:tr h="370840">
                <a:tc>
                  <a:txBody>
                    <a:bodyPr/>
                    <a:lstStyle/>
                    <a:p>
                      <a:r>
                        <a:rPr lang="en-US" dirty="0"/>
                        <a:t>Lakes</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179421494"/>
                  </a:ext>
                </a:extLst>
              </a:tr>
              <a:tr h="370840">
                <a:tc>
                  <a:txBody>
                    <a:bodyPr/>
                    <a:lstStyle/>
                    <a:p>
                      <a:r>
                        <a:rPr lang="en-US" dirty="0"/>
                        <a:t>R&amp;S</a:t>
                      </a:r>
                    </a:p>
                  </a:txBody>
                  <a:tcPr/>
                </a:tc>
                <a:tc>
                  <a:txBody>
                    <a:bodyPr/>
                    <a:lstStyle/>
                    <a:p>
                      <a:r>
                        <a:rPr lang="en-US" dirty="0"/>
                        <a:t>13</a:t>
                      </a:r>
                    </a:p>
                  </a:txBody>
                  <a:tcPr/>
                </a:tc>
                <a:tc>
                  <a:txBody>
                    <a:bodyPr/>
                    <a:lstStyle/>
                    <a:p>
                      <a:r>
                        <a:rPr lang="en-US" dirty="0"/>
                        <a:t>13</a:t>
                      </a:r>
                    </a:p>
                  </a:txBody>
                  <a:tcPr/>
                </a:tc>
                <a:tc>
                  <a:txBody>
                    <a:bodyPr/>
                    <a:lstStyle/>
                    <a:p>
                      <a:r>
                        <a:rPr lang="en-US" dirty="0"/>
                        <a:t>13</a:t>
                      </a:r>
                    </a:p>
                  </a:txBody>
                  <a:tcPr/>
                </a:tc>
                <a:tc>
                  <a:txBody>
                    <a:bodyPr/>
                    <a:lstStyle/>
                    <a:p>
                      <a:r>
                        <a:rPr lang="en-US" dirty="0"/>
                        <a:t>13</a:t>
                      </a:r>
                    </a:p>
                  </a:txBody>
                  <a:tcPr/>
                </a:tc>
                <a:tc>
                  <a:txBody>
                    <a:bodyPr/>
                    <a:lstStyle/>
                    <a:p>
                      <a:r>
                        <a:rPr lang="en-US" dirty="0"/>
                        <a:t>12</a:t>
                      </a:r>
                    </a:p>
                  </a:txBody>
                  <a:tcPr/>
                </a:tc>
                <a:extLst>
                  <a:ext uri="{0D108BD9-81ED-4DB2-BD59-A6C34878D82A}">
                    <a16:rowId xmlns:a16="http://schemas.microsoft.com/office/drawing/2014/main" val="331095542"/>
                  </a:ext>
                </a:extLst>
              </a:tr>
              <a:tr h="370840">
                <a:tc>
                  <a:txBody>
                    <a:bodyPr/>
                    <a:lstStyle/>
                    <a:p>
                      <a:r>
                        <a:rPr lang="en-US" dirty="0"/>
                        <a:t>Coastal</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452099387"/>
                  </a:ext>
                </a:extLst>
              </a:tr>
              <a:tr h="370840">
                <a:tc>
                  <a:txBody>
                    <a:bodyPr/>
                    <a:lstStyle/>
                    <a:p>
                      <a:r>
                        <a:rPr lang="en-US" dirty="0"/>
                        <a:t>Wet</a:t>
                      </a:r>
                    </a:p>
                  </a:txBody>
                  <a:tcPr/>
                </a:tc>
                <a:tc>
                  <a:txBody>
                    <a:bodyPr/>
                    <a:lstStyle/>
                    <a:p>
                      <a:r>
                        <a:rPr lang="en-US" dirty="0"/>
                        <a:t>5</a:t>
                      </a:r>
                    </a:p>
                  </a:txBody>
                  <a:tcPr/>
                </a:tc>
                <a:tc>
                  <a:txBody>
                    <a:bodyPr/>
                    <a:lstStyle/>
                    <a:p>
                      <a:r>
                        <a:rPr lang="en-US" dirty="0"/>
                        <a:t>5</a:t>
                      </a:r>
                    </a:p>
                  </a:txBody>
                  <a:tcPr/>
                </a:tc>
                <a:tc>
                  <a:txBody>
                    <a:bodyPr/>
                    <a:lstStyle/>
                    <a:p>
                      <a:r>
                        <a:rPr lang="en-US" dirty="0"/>
                        <a:t>5</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655753082"/>
                  </a:ext>
                </a:extLst>
              </a:tr>
            </a:tbl>
          </a:graphicData>
        </a:graphic>
      </p:graphicFrame>
      <p:sp>
        <p:nvSpPr>
          <p:cNvPr id="10" name="TextBox 9"/>
          <p:cNvSpPr txBox="1"/>
          <p:nvPr/>
        </p:nvSpPr>
        <p:spPr>
          <a:xfrm>
            <a:off x="1016225" y="3939199"/>
            <a:ext cx="1190134" cy="369332"/>
          </a:xfrm>
          <a:prstGeom prst="rect">
            <a:avLst/>
          </a:prstGeom>
          <a:noFill/>
        </p:spPr>
        <p:txBody>
          <a:bodyPr wrap="none" rtlCol="0">
            <a:spAutoFit/>
          </a:bodyPr>
          <a:lstStyle/>
          <a:p>
            <a:r>
              <a:rPr lang="en-US" dirty="0"/>
              <a:t>Minnesota</a:t>
            </a:r>
          </a:p>
        </p:txBody>
      </p:sp>
    </p:spTree>
    <p:extLst>
      <p:ext uri="{BB962C8B-B14F-4D97-AF65-F5344CB8AC3E}">
        <p14:creationId xmlns:p14="http://schemas.microsoft.com/office/powerpoint/2010/main" val="3178894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600652"/>
            <a:ext cx="10515600" cy="59782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Sampling Effort Differences</a:t>
            </a:r>
          </a:p>
        </p:txBody>
      </p:sp>
      <p:graphicFrame>
        <p:nvGraphicFramePr>
          <p:cNvPr id="3" name="Content Placeholder 4"/>
          <p:cNvGraphicFramePr>
            <a:graphicFrameLocks/>
          </p:cNvGraphicFramePr>
          <p:nvPr>
            <p:extLst>
              <p:ext uri="{D42A27DB-BD31-4B8C-83A1-F6EECF244321}">
                <p14:modId xmlns:p14="http://schemas.microsoft.com/office/powerpoint/2010/main" val="3678789664"/>
              </p:ext>
            </p:extLst>
          </p:nvPr>
        </p:nvGraphicFramePr>
        <p:xfrm>
          <a:off x="841571" y="1825625"/>
          <a:ext cx="5178227" cy="1854200"/>
        </p:xfrm>
        <a:graphic>
          <a:graphicData uri="http://schemas.openxmlformats.org/drawingml/2006/table">
            <a:tbl>
              <a:tblPr firstRow="1" bandRow="1">
                <a:tableStyleId>{5C22544A-7EE6-4342-B048-85BDC9FD1C3A}</a:tableStyleId>
              </a:tblPr>
              <a:tblGrid>
                <a:gridCol w="1043871">
                  <a:extLst>
                    <a:ext uri="{9D8B030D-6E8A-4147-A177-3AD203B41FA5}">
                      <a16:colId xmlns:a16="http://schemas.microsoft.com/office/drawing/2014/main" val="1940775502"/>
                    </a:ext>
                  </a:extLst>
                </a:gridCol>
                <a:gridCol w="679956">
                  <a:extLst>
                    <a:ext uri="{9D8B030D-6E8A-4147-A177-3AD203B41FA5}">
                      <a16:colId xmlns:a16="http://schemas.microsoft.com/office/drawing/2014/main" val="1402261265"/>
                    </a:ext>
                  </a:extLst>
                </a:gridCol>
                <a:gridCol w="863600">
                  <a:extLst>
                    <a:ext uri="{9D8B030D-6E8A-4147-A177-3AD203B41FA5}">
                      <a16:colId xmlns:a16="http://schemas.microsoft.com/office/drawing/2014/main" val="1234809912"/>
                    </a:ext>
                  </a:extLst>
                </a:gridCol>
                <a:gridCol w="863600">
                  <a:extLst>
                    <a:ext uri="{9D8B030D-6E8A-4147-A177-3AD203B41FA5}">
                      <a16:colId xmlns:a16="http://schemas.microsoft.com/office/drawing/2014/main" val="2349478343"/>
                    </a:ext>
                  </a:extLst>
                </a:gridCol>
                <a:gridCol w="863600">
                  <a:extLst>
                    <a:ext uri="{9D8B030D-6E8A-4147-A177-3AD203B41FA5}">
                      <a16:colId xmlns:a16="http://schemas.microsoft.com/office/drawing/2014/main" val="3717646706"/>
                    </a:ext>
                  </a:extLst>
                </a:gridCol>
                <a:gridCol w="863600">
                  <a:extLst>
                    <a:ext uri="{9D8B030D-6E8A-4147-A177-3AD203B41FA5}">
                      <a16:colId xmlns:a16="http://schemas.microsoft.com/office/drawing/2014/main" val="2415725391"/>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3464910465"/>
                  </a:ext>
                </a:extLst>
              </a:tr>
              <a:tr h="370840">
                <a:tc>
                  <a:txBody>
                    <a:bodyPr/>
                    <a:lstStyle/>
                    <a:p>
                      <a:r>
                        <a:rPr lang="en-US" dirty="0"/>
                        <a:t>Lakes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30</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4147568"/>
                  </a:ext>
                </a:extLst>
              </a:tr>
              <a:tr h="370840">
                <a:tc>
                  <a:txBody>
                    <a:bodyPr/>
                    <a:lstStyle/>
                    <a:p>
                      <a:r>
                        <a:rPr lang="en-US" dirty="0"/>
                        <a:t>R&amp;S</a:t>
                      </a:r>
                    </a:p>
                  </a:txBody>
                  <a:tcPr/>
                </a:tc>
                <a:tc>
                  <a:txBody>
                    <a:bodyPr/>
                    <a:lstStyle/>
                    <a:p>
                      <a:endParaRPr lang="en-US" dirty="0"/>
                    </a:p>
                  </a:txBody>
                  <a:tcPr/>
                </a:tc>
                <a:tc>
                  <a:txBody>
                    <a:bodyPr/>
                    <a:lstStyle/>
                    <a:p>
                      <a:r>
                        <a:rPr lang="en-US" dirty="0"/>
                        <a:t>25</a:t>
                      </a:r>
                    </a:p>
                  </a:txBody>
                  <a:tcPr/>
                </a:tc>
                <a:tc>
                  <a:txBody>
                    <a:bodyPr/>
                    <a:lstStyle/>
                    <a:p>
                      <a:r>
                        <a:rPr lang="en-US" dirty="0"/>
                        <a:t>26</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43791032"/>
                  </a:ext>
                </a:extLst>
              </a:tr>
              <a:tr h="370840">
                <a:tc>
                  <a:txBody>
                    <a:bodyPr/>
                    <a:lstStyle/>
                    <a:p>
                      <a:r>
                        <a:rPr lang="en-US" dirty="0"/>
                        <a:t>Coastal</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dirty="0"/>
                    </a:p>
                  </a:txBody>
                  <a:tcPr/>
                </a:tc>
                <a:extLst>
                  <a:ext uri="{0D108BD9-81ED-4DB2-BD59-A6C34878D82A}">
                    <a16:rowId xmlns:a16="http://schemas.microsoft.com/office/drawing/2014/main" val="69516578"/>
                  </a:ext>
                </a:extLst>
              </a:tr>
              <a:tr h="370840">
                <a:tc>
                  <a:txBody>
                    <a:bodyPr/>
                    <a:lstStyle/>
                    <a:p>
                      <a:r>
                        <a:rPr lang="en-US" dirty="0"/>
                        <a:t>Wet.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a:t>
                      </a:r>
                    </a:p>
                  </a:txBody>
                  <a:tcPr/>
                </a:tc>
                <a:extLst>
                  <a:ext uri="{0D108BD9-81ED-4DB2-BD59-A6C34878D82A}">
                    <a16:rowId xmlns:a16="http://schemas.microsoft.com/office/drawing/2014/main" val="819588337"/>
                  </a:ext>
                </a:extLst>
              </a:tr>
            </a:tbl>
          </a:graphicData>
        </a:graphic>
      </p:graphicFrame>
      <p:graphicFrame>
        <p:nvGraphicFramePr>
          <p:cNvPr id="4" name="Content Placeholder 5"/>
          <p:cNvGraphicFramePr>
            <a:graphicFrameLocks/>
          </p:cNvGraphicFramePr>
          <p:nvPr>
            <p:extLst>
              <p:ext uri="{D42A27DB-BD31-4B8C-83A1-F6EECF244321}">
                <p14:modId xmlns:p14="http://schemas.microsoft.com/office/powerpoint/2010/main" val="1317129697"/>
              </p:ext>
            </p:extLst>
          </p:nvPr>
        </p:nvGraphicFramePr>
        <p:xfrm>
          <a:off x="6172197" y="1825625"/>
          <a:ext cx="5327075" cy="1854200"/>
        </p:xfrm>
        <a:graphic>
          <a:graphicData uri="http://schemas.openxmlformats.org/drawingml/2006/table">
            <a:tbl>
              <a:tblPr firstRow="1" bandRow="1">
                <a:tableStyleId>{5C22544A-7EE6-4342-B048-85BDC9FD1C3A}</a:tableStyleId>
              </a:tblPr>
              <a:tblGrid>
                <a:gridCol w="1103872">
                  <a:extLst>
                    <a:ext uri="{9D8B030D-6E8A-4147-A177-3AD203B41FA5}">
                      <a16:colId xmlns:a16="http://schemas.microsoft.com/office/drawing/2014/main" val="1407236222"/>
                    </a:ext>
                  </a:extLst>
                </a:gridCol>
                <a:gridCol w="671819">
                  <a:extLst>
                    <a:ext uri="{9D8B030D-6E8A-4147-A177-3AD203B41FA5}">
                      <a16:colId xmlns:a16="http://schemas.microsoft.com/office/drawing/2014/main" val="390284442"/>
                    </a:ext>
                  </a:extLst>
                </a:gridCol>
                <a:gridCol w="887846">
                  <a:extLst>
                    <a:ext uri="{9D8B030D-6E8A-4147-A177-3AD203B41FA5}">
                      <a16:colId xmlns:a16="http://schemas.microsoft.com/office/drawing/2014/main" val="3500083442"/>
                    </a:ext>
                  </a:extLst>
                </a:gridCol>
                <a:gridCol w="887846">
                  <a:extLst>
                    <a:ext uri="{9D8B030D-6E8A-4147-A177-3AD203B41FA5}">
                      <a16:colId xmlns:a16="http://schemas.microsoft.com/office/drawing/2014/main" val="4013347064"/>
                    </a:ext>
                  </a:extLst>
                </a:gridCol>
                <a:gridCol w="887846">
                  <a:extLst>
                    <a:ext uri="{9D8B030D-6E8A-4147-A177-3AD203B41FA5}">
                      <a16:colId xmlns:a16="http://schemas.microsoft.com/office/drawing/2014/main" val="2960089595"/>
                    </a:ext>
                  </a:extLst>
                </a:gridCol>
                <a:gridCol w="887846">
                  <a:extLst>
                    <a:ext uri="{9D8B030D-6E8A-4147-A177-3AD203B41FA5}">
                      <a16:colId xmlns:a16="http://schemas.microsoft.com/office/drawing/2014/main" val="3714265276"/>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553190788"/>
                  </a:ext>
                </a:extLst>
              </a:tr>
              <a:tr h="370840">
                <a:tc>
                  <a:txBody>
                    <a:bodyPr/>
                    <a:lstStyle/>
                    <a:p>
                      <a:r>
                        <a:rPr lang="en-US" dirty="0"/>
                        <a:t>Lakes</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179421494"/>
                  </a:ext>
                </a:extLst>
              </a:tr>
              <a:tr h="370840">
                <a:tc>
                  <a:txBody>
                    <a:bodyPr/>
                    <a:lstStyle/>
                    <a:p>
                      <a:r>
                        <a:rPr lang="en-US" dirty="0"/>
                        <a:t>R&amp;S</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331095542"/>
                  </a:ext>
                </a:extLst>
              </a:tr>
              <a:tr h="370840">
                <a:tc>
                  <a:txBody>
                    <a:bodyPr/>
                    <a:lstStyle/>
                    <a:p>
                      <a:r>
                        <a:rPr lang="en-US" dirty="0"/>
                        <a:t>Coastal</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452099387"/>
                  </a:ext>
                </a:extLst>
              </a:tr>
              <a:tr h="370840">
                <a:tc>
                  <a:txBody>
                    <a:bodyPr/>
                    <a:lstStyle/>
                    <a:p>
                      <a:r>
                        <a:rPr lang="en-US" dirty="0"/>
                        <a:t>Wet</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655753082"/>
                  </a:ext>
                </a:extLst>
              </a:tr>
            </a:tbl>
          </a:graphicData>
        </a:graphic>
      </p:graphicFrame>
      <p:sp>
        <p:nvSpPr>
          <p:cNvPr id="5" name="TextBox 4"/>
          <p:cNvSpPr txBox="1"/>
          <p:nvPr/>
        </p:nvSpPr>
        <p:spPr>
          <a:xfrm>
            <a:off x="1019594" y="1456293"/>
            <a:ext cx="1319003" cy="369332"/>
          </a:xfrm>
          <a:prstGeom prst="rect">
            <a:avLst/>
          </a:prstGeom>
          <a:noFill/>
        </p:spPr>
        <p:txBody>
          <a:bodyPr wrap="square" rtlCol="0">
            <a:spAutoFit/>
          </a:bodyPr>
          <a:lstStyle/>
          <a:p>
            <a:r>
              <a:rPr lang="en-US" dirty="0"/>
              <a:t>Oklahoma</a:t>
            </a:r>
          </a:p>
        </p:txBody>
      </p:sp>
      <p:graphicFrame>
        <p:nvGraphicFramePr>
          <p:cNvPr id="6" name="Content Placeholder 4"/>
          <p:cNvGraphicFramePr>
            <a:graphicFrameLocks/>
          </p:cNvGraphicFramePr>
          <p:nvPr>
            <p:extLst>
              <p:ext uri="{D42A27DB-BD31-4B8C-83A1-F6EECF244321}">
                <p14:modId xmlns:p14="http://schemas.microsoft.com/office/powerpoint/2010/main" val="3520857783"/>
              </p:ext>
            </p:extLst>
          </p:nvPr>
        </p:nvGraphicFramePr>
        <p:xfrm>
          <a:off x="838200" y="4308531"/>
          <a:ext cx="5178227" cy="1854200"/>
        </p:xfrm>
        <a:graphic>
          <a:graphicData uri="http://schemas.openxmlformats.org/drawingml/2006/table">
            <a:tbl>
              <a:tblPr firstRow="1" bandRow="1">
                <a:tableStyleId>{5C22544A-7EE6-4342-B048-85BDC9FD1C3A}</a:tableStyleId>
              </a:tblPr>
              <a:tblGrid>
                <a:gridCol w="1043871">
                  <a:extLst>
                    <a:ext uri="{9D8B030D-6E8A-4147-A177-3AD203B41FA5}">
                      <a16:colId xmlns:a16="http://schemas.microsoft.com/office/drawing/2014/main" val="1940775502"/>
                    </a:ext>
                  </a:extLst>
                </a:gridCol>
                <a:gridCol w="679956">
                  <a:extLst>
                    <a:ext uri="{9D8B030D-6E8A-4147-A177-3AD203B41FA5}">
                      <a16:colId xmlns:a16="http://schemas.microsoft.com/office/drawing/2014/main" val="1402261265"/>
                    </a:ext>
                  </a:extLst>
                </a:gridCol>
                <a:gridCol w="863600">
                  <a:extLst>
                    <a:ext uri="{9D8B030D-6E8A-4147-A177-3AD203B41FA5}">
                      <a16:colId xmlns:a16="http://schemas.microsoft.com/office/drawing/2014/main" val="1234809912"/>
                    </a:ext>
                  </a:extLst>
                </a:gridCol>
                <a:gridCol w="863600">
                  <a:extLst>
                    <a:ext uri="{9D8B030D-6E8A-4147-A177-3AD203B41FA5}">
                      <a16:colId xmlns:a16="http://schemas.microsoft.com/office/drawing/2014/main" val="2349478343"/>
                    </a:ext>
                  </a:extLst>
                </a:gridCol>
                <a:gridCol w="863600">
                  <a:extLst>
                    <a:ext uri="{9D8B030D-6E8A-4147-A177-3AD203B41FA5}">
                      <a16:colId xmlns:a16="http://schemas.microsoft.com/office/drawing/2014/main" val="3717646706"/>
                    </a:ext>
                  </a:extLst>
                </a:gridCol>
                <a:gridCol w="863600">
                  <a:extLst>
                    <a:ext uri="{9D8B030D-6E8A-4147-A177-3AD203B41FA5}">
                      <a16:colId xmlns:a16="http://schemas.microsoft.com/office/drawing/2014/main" val="2415725391"/>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3464910465"/>
                  </a:ext>
                </a:extLst>
              </a:tr>
              <a:tr h="370840">
                <a:tc>
                  <a:txBody>
                    <a:bodyPr/>
                    <a:lstStyle/>
                    <a:p>
                      <a:r>
                        <a:rPr lang="en-US" dirty="0"/>
                        <a:t>Lakes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4147568"/>
                  </a:ext>
                </a:extLst>
              </a:tr>
              <a:tr h="370840">
                <a:tc>
                  <a:txBody>
                    <a:bodyPr/>
                    <a:lstStyle/>
                    <a:p>
                      <a:r>
                        <a:rPr lang="en-US" dirty="0"/>
                        <a:t>R&amp;S</a:t>
                      </a:r>
                    </a:p>
                  </a:txBody>
                  <a:tcPr/>
                </a:tc>
                <a:tc>
                  <a:txBody>
                    <a:bodyPr/>
                    <a:lstStyle/>
                    <a:p>
                      <a:endParaRPr lang="en-US" dirty="0"/>
                    </a:p>
                  </a:txBody>
                  <a:tcPr/>
                </a:tc>
                <a:tc>
                  <a:txBody>
                    <a:bodyPr/>
                    <a:lstStyle/>
                    <a:p>
                      <a:r>
                        <a:rPr lang="en-US" dirty="0"/>
                        <a:t>22</a:t>
                      </a:r>
                    </a:p>
                  </a:txBody>
                  <a:tcPr/>
                </a:tc>
                <a:tc>
                  <a:txBody>
                    <a:bodyPr/>
                    <a:lstStyle/>
                    <a:p>
                      <a:r>
                        <a:rPr lang="en-US" dirty="0"/>
                        <a:t>23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43791032"/>
                  </a:ext>
                </a:extLst>
              </a:tr>
              <a:tr h="370840">
                <a:tc>
                  <a:txBody>
                    <a:bodyPr/>
                    <a:lstStyle/>
                    <a:p>
                      <a:r>
                        <a:rPr lang="en-US" dirty="0"/>
                        <a:t>Coastal</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dirty="0"/>
                    </a:p>
                  </a:txBody>
                  <a:tcPr/>
                </a:tc>
                <a:extLst>
                  <a:ext uri="{0D108BD9-81ED-4DB2-BD59-A6C34878D82A}">
                    <a16:rowId xmlns:a16="http://schemas.microsoft.com/office/drawing/2014/main" val="69516578"/>
                  </a:ext>
                </a:extLst>
              </a:tr>
              <a:tr h="370840">
                <a:tc>
                  <a:txBody>
                    <a:bodyPr/>
                    <a:lstStyle/>
                    <a:p>
                      <a:r>
                        <a:rPr lang="en-US" dirty="0"/>
                        <a:t>Wet.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p>
                  </a:txBody>
                  <a:tcPr/>
                </a:tc>
                <a:extLst>
                  <a:ext uri="{0D108BD9-81ED-4DB2-BD59-A6C34878D82A}">
                    <a16:rowId xmlns:a16="http://schemas.microsoft.com/office/drawing/2014/main" val="819588337"/>
                  </a:ext>
                </a:extLst>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2865653673"/>
              </p:ext>
            </p:extLst>
          </p:nvPr>
        </p:nvGraphicFramePr>
        <p:xfrm>
          <a:off x="6168826" y="4308531"/>
          <a:ext cx="5358155" cy="1854200"/>
        </p:xfrm>
        <a:graphic>
          <a:graphicData uri="http://schemas.openxmlformats.org/drawingml/2006/table">
            <a:tbl>
              <a:tblPr firstRow="1" bandRow="1">
                <a:tableStyleId>{5C22544A-7EE6-4342-B048-85BDC9FD1C3A}</a:tableStyleId>
              </a:tblPr>
              <a:tblGrid>
                <a:gridCol w="1128125">
                  <a:extLst>
                    <a:ext uri="{9D8B030D-6E8A-4147-A177-3AD203B41FA5}">
                      <a16:colId xmlns:a16="http://schemas.microsoft.com/office/drawing/2014/main" val="1407236222"/>
                    </a:ext>
                  </a:extLst>
                </a:gridCol>
                <a:gridCol w="657926">
                  <a:extLst>
                    <a:ext uri="{9D8B030D-6E8A-4147-A177-3AD203B41FA5}">
                      <a16:colId xmlns:a16="http://schemas.microsoft.com/office/drawing/2014/main" val="390284442"/>
                    </a:ext>
                  </a:extLst>
                </a:gridCol>
                <a:gridCol w="893026">
                  <a:extLst>
                    <a:ext uri="{9D8B030D-6E8A-4147-A177-3AD203B41FA5}">
                      <a16:colId xmlns:a16="http://schemas.microsoft.com/office/drawing/2014/main" val="3500083442"/>
                    </a:ext>
                  </a:extLst>
                </a:gridCol>
                <a:gridCol w="893026">
                  <a:extLst>
                    <a:ext uri="{9D8B030D-6E8A-4147-A177-3AD203B41FA5}">
                      <a16:colId xmlns:a16="http://schemas.microsoft.com/office/drawing/2014/main" val="4013347064"/>
                    </a:ext>
                  </a:extLst>
                </a:gridCol>
                <a:gridCol w="893026">
                  <a:extLst>
                    <a:ext uri="{9D8B030D-6E8A-4147-A177-3AD203B41FA5}">
                      <a16:colId xmlns:a16="http://schemas.microsoft.com/office/drawing/2014/main" val="2960089595"/>
                    </a:ext>
                  </a:extLst>
                </a:gridCol>
                <a:gridCol w="893026">
                  <a:extLst>
                    <a:ext uri="{9D8B030D-6E8A-4147-A177-3AD203B41FA5}">
                      <a16:colId xmlns:a16="http://schemas.microsoft.com/office/drawing/2014/main" val="3714265276"/>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553190788"/>
                  </a:ext>
                </a:extLst>
              </a:tr>
              <a:tr h="370840">
                <a:tc>
                  <a:txBody>
                    <a:bodyPr/>
                    <a:lstStyle/>
                    <a:p>
                      <a:r>
                        <a:rPr lang="en-US" dirty="0"/>
                        <a:t>Lakes</a:t>
                      </a:r>
                    </a:p>
                  </a:txBody>
                  <a:tcPr/>
                </a:tc>
                <a:tc>
                  <a:txBody>
                    <a:bodyPr/>
                    <a:lstStyle/>
                    <a:p>
                      <a:r>
                        <a:rPr lang="en-US" dirty="0"/>
                        <a:t>4</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1179421494"/>
                  </a:ext>
                </a:extLst>
              </a:tr>
              <a:tr h="370840">
                <a:tc>
                  <a:txBody>
                    <a:bodyPr/>
                    <a:lstStyle/>
                    <a:p>
                      <a:r>
                        <a:rPr lang="en-US" dirty="0"/>
                        <a:t>R&amp;S</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331095542"/>
                  </a:ext>
                </a:extLst>
              </a:tr>
              <a:tr h="370840">
                <a:tc>
                  <a:txBody>
                    <a:bodyPr/>
                    <a:lstStyle/>
                    <a:p>
                      <a:r>
                        <a:rPr lang="en-US" dirty="0"/>
                        <a:t>Coastal</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452099387"/>
                  </a:ext>
                </a:extLst>
              </a:tr>
              <a:tr h="370840">
                <a:tc>
                  <a:txBody>
                    <a:bodyPr/>
                    <a:lstStyle/>
                    <a:p>
                      <a:r>
                        <a:rPr lang="en-US" dirty="0"/>
                        <a:t>Wet</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655753082"/>
                  </a:ext>
                </a:extLst>
              </a:tr>
            </a:tbl>
          </a:graphicData>
        </a:graphic>
      </p:graphicFrame>
      <p:sp>
        <p:nvSpPr>
          <p:cNvPr id="8" name="TextBox 7"/>
          <p:cNvSpPr txBox="1"/>
          <p:nvPr/>
        </p:nvSpPr>
        <p:spPr>
          <a:xfrm>
            <a:off x="1016225" y="3939199"/>
            <a:ext cx="823623" cy="369332"/>
          </a:xfrm>
          <a:prstGeom prst="rect">
            <a:avLst/>
          </a:prstGeom>
          <a:noFill/>
        </p:spPr>
        <p:txBody>
          <a:bodyPr wrap="none" rtlCol="0">
            <a:spAutoFit/>
          </a:bodyPr>
          <a:lstStyle/>
          <a:p>
            <a:r>
              <a:rPr lang="en-US" dirty="0"/>
              <a:t>Kansas</a:t>
            </a:r>
          </a:p>
        </p:txBody>
      </p:sp>
    </p:spTree>
    <p:extLst>
      <p:ext uri="{BB962C8B-B14F-4D97-AF65-F5344CB8AC3E}">
        <p14:creationId xmlns:p14="http://schemas.microsoft.com/office/powerpoint/2010/main" val="402908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NARS Power to Detect Trends</a:t>
            </a:r>
          </a:p>
        </p:txBody>
      </p:sp>
      <p:sp>
        <p:nvSpPr>
          <p:cNvPr id="5" name="Content Placeholder 4"/>
          <p:cNvSpPr>
            <a:spLocks noGrp="1"/>
          </p:cNvSpPr>
          <p:nvPr>
            <p:ph idx="1"/>
          </p:nvPr>
        </p:nvSpPr>
        <p:spPr/>
        <p:txBody>
          <a:bodyPr>
            <a:normAutofit/>
          </a:bodyPr>
          <a:lstStyle/>
          <a:p>
            <a:r>
              <a:rPr lang="en-US" sz="4000" dirty="0">
                <a:latin typeface="Calibri" pitchFamily="34" charset="0"/>
                <a:cs typeface="Calibri" pitchFamily="34" charset="0"/>
              </a:rPr>
              <a:t>Tells us – “How likely are we to detect a trend of ‘X’ magnitude </a:t>
            </a:r>
            <a:r>
              <a:rPr lang="en-US" sz="4000" b="1" dirty="0">
                <a:latin typeface="Calibri" pitchFamily="34" charset="0"/>
                <a:cs typeface="Calibri" pitchFamily="34" charset="0"/>
              </a:rPr>
              <a:t>IF</a:t>
            </a:r>
            <a:r>
              <a:rPr lang="en-US" sz="4000" dirty="0">
                <a:latin typeface="Calibri" pitchFamily="34" charset="0"/>
                <a:cs typeface="Calibri" pitchFamily="34" charset="0"/>
              </a:rPr>
              <a:t> it occurs.</a:t>
            </a:r>
          </a:p>
          <a:p>
            <a:endParaRPr lang="en-US" sz="4000" dirty="0">
              <a:latin typeface="Calibri" pitchFamily="34" charset="0"/>
              <a:cs typeface="Calibri" pitchFamily="34" charset="0"/>
            </a:endParaRPr>
          </a:p>
          <a:p>
            <a:r>
              <a:rPr lang="en-US" sz="4000" dirty="0">
                <a:latin typeface="Calibri" pitchFamily="34" charset="0"/>
                <a:cs typeface="Calibri" pitchFamily="34" charset="0"/>
              </a:rPr>
              <a:t>Not the same as “We have detected a trend of ‘Y’</a:t>
            </a:r>
          </a:p>
        </p:txBody>
      </p:sp>
    </p:spTree>
    <p:extLst>
      <p:ext uri="{BB962C8B-B14F-4D97-AF65-F5344CB8AC3E}">
        <p14:creationId xmlns:p14="http://schemas.microsoft.com/office/powerpoint/2010/main" val="138268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628361"/>
            <a:ext cx="10515600" cy="59782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Sampling Effort Differences</a:t>
            </a:r>
          </a:p>
        </p:txBody>
      </p:sp>
      <p:graphicFrame>
        <p:nvGraphicFramePr>
          <p:cNvPr id="3" name="Content Placeholder 4"/>
          <p:cNvGraphicFramePr>
            <a:graphicFrameLocks/>
          </p:cNvGraphicFramePr>
          <p:nvPr>
            <p:extLst>
              <p:ext uri="{D42A27DB-BD31-4B8C-83A1-F6EECF244321}">
                <p14:modId xmlns:p14="http://schemas.microsoft.com/office/powerpoint/2010/main" val="879635361"/>
              </p:ext>
            </p:extLst>
          </p:nvPr>
        </p:nvGraphicFramePr>
        <p:xfrm>
          <a:off x="849663" y="1808769"/>
          <a:ext cx="5170134" cy="1854200"/>
        </p:xfrm>
        <a:graphic>
          <a:graphicData uri="http://schemas.openxmlformats.org/drawingml/2006/table">
            <a:tbl>
              <a:tblPr firstRow="1" bandRow="1">
                <a:tableStyleId>{5C22544A-7EE6-4342-B048-85BDC9FD1C3A}</a:tableStyleId>
              </a:tblPr>
              <a:tblGrid>
                <a:gridCol w="1035778">
                  <a:extLst>
                    <a:ext uri="{9D8B030D-6E8A-4147-A177-3AD203B41FA5}">
                      <a16:colId xmlns:a16="http://schemas.microsoft.com/office/drawing/2014/main" val="1940775502"/>
                    </a:ext>
                  </a:extLst>
                </a:gridCol>
                <a:gridCol w="679956">
                  <a:extLst>
                    <a:ext uri="{9D8B030D-6E8A-4147-A177-3AD203B41FA5}">
                      <a16:colId xmlns:a16="http://schemas.microsoft.com/office/drawing/2014/main" val="1402261265"/>
                    </a:ext>
                  </a:extLst>
                </a:gridCol>
                <a:gridCol w="863600">
                  <a:extLst>
                    <a:ext uri="{9D8B030D-6E8A-4147-A177-3AD203B41FA5}">
                      <a16:colId xmlns:a16="http://schemas.microsoft.com/office/drawing/2014/main" val="1234809912"/>
                    </a:ext>
                  </a:extLst>
                </a:gridCol>
                <a:gridCol w="863600">
                  <a:extLst>
                    <a:ext uri="{9D8B030D-6E8A-4147-A177-3AD203B41FA5}">
                      <a16:colId xmlns:a16="http://schemas.microsoft.com/office/drawing/2014/main" val="2349478343"/>
                    </a:ext>
                  </a:extLst>
                </a:gridCol>
                <a:gridCol w="863600">
                  <a:extLst>
                    <a:ext uri="{9D8B030D-6E8A-4147-A177-3AD203B41FA5}">
                      <a16:colId xmlns:a16="http://schemas.microsoft.com/office/drawing/2014/main" val="3717646706"/>
                    </a:ext>
                  </a:extLst>
                </a:gridCol>
                <a:gridCol w="863600">
                  <a:extLst>
                    <a:ext uri="{9D8B030D-6E8A-4147-A177-3AD203B41FA5}">
                      <a16:colId xmlns:a16="http://schemas.microsoft.com/office/drawing/2014/main" val="2415725391"/>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3464910465"/>
                  </a:ext>
                </a:extLst>
              </a:tr>
              <a:tr h="370840">
                <a:tc>
                  <a:txBody>
                    <a:bodyPr/>
                    <a:lstStyle/>
                    <a:p>
                      <a:r>
                        <a:rPr lang="en-US" dirty="0"/>
                        <a:t>Lakes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21</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4147568"/>
                  </a:ext>
                </a:extLst>
              </a:tr>
              <a:tr h="370840">
                <a:tc>
                  <a:txBody>
                    <a:bodyPr/>
                    <a:lstStyle/>
                    <a:p>
                      <a:r>
                        <a:rPr lang="en-US" dirty="0"/>
                        <a:t>R&amp;S</a:t>
                      </a:r>
                    </a:p>
                  </a:txBody>
                  <a:tcPr/>
                </a:tc>
                <a:tc>
                  <a:txBody>
                    <a:bodyPr/>
                    <a:lstStyle/>
                    <a:p>
                      <a:endParaRPr lang="en-US" dirty="0"/>
                    </a:p>
                  </a:txBody>
                  <a:tcPr/>
                </a:tc>
                <a:tc>
                  <a:txBody>
                    <a:bodyPr/>
                    <a:lstStyle/>
                    <a:p>
                      <a:r>
                        <a:rPr lang="en-US" dirty="0"/>
                        <a:t>13</a:t>
                      </a:r>
                    </a:p>
                  </a:txBody>
                  <a:tcPr/>
                </a:tc>
                <a:tc>
                  <a:txBody>
                    <a:bodyPr/>
                    <a:lstStyle/>
                    <a:p>
                      <a:r>
                        <a:rPr lang="en-US" dirty="0"/>
                        <a:t>13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43791032"/>
                  </a:ext>
                </a:extLst>
              </a:tr>
              <a:tr h="370840">
                <a:tc>
                  <a:txBody>
                    <a:bodyPr/>
                    <a:lstStyle/>
                    <a:p>
                      <a:r>
                        <a:rPr lang="en-US" dirty="0"/>
                        <a:t>Coastal</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a:t>
                      </a:r>
                    </a:p>
                  </a:txBody>
                  <a:tcPr/>
                </a:tc>
                <a:tc>
                  <a:txBody>
                    <a:bodyPr/>
                    <a:lstStyle/>
                    <a:p>
                      <a:endParaRPr lang="en-US" dirty="0"/>
                    </a:p>
                  </a:txBody>
                  <a:tcPr/>
                </a:tc>
                <a:extLst>
                  <a:ext uri="{0D108BD9-81ED-4DB2-BD59-A6C34878D82A}">
                    <a16:rowId xmlns:a16="http://schemas.microsoft.com/office/drawing/2014/main" val="69516578"/>
                  </a:ext>
                </a:extLst>
              </a:tr>
              <a:tr h="370840">
                <a:tc>
                  <a:txBody>
                    <a:bodyPr/>
                    <a:lstStyle/>
                    <a:p>
                      <a:r>
                        <a:rPr lang="en-US" dirty="0"/>
                        <a:t>Wet.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a:t>
                      </a:r>
                    </a:p>
                  </a:txBody>
                  <a:tcPr/>
                </a:tc>
                <a:extLst>
                  <a:ext uri="{0D108BD9-81ED-4DB2-BD59-A6C34878D82A}">
                    <a16:rowId xmlns:a16="http://schemas.microsoft.com/office/drawing/2014/main" val="819588337"/>
                  </a:ext>
                </a:extLst>
              </a:tr>
            </a:tbl>
          </a:graphicData>
        </a:graphic>
      </p:graphicFrame>
      <p:graphicFrame>
        <p:nvGraphicFramePr>
          <p:cNvPr id="4" name="Content Placeholder 5"/>
          <p:cNvGraphicFramePr>
            <a:graphicFrameLocks/>
          </p:cNvGraphicFramePr>
          <p:nvPr>
            <p:extLst>
              <p:ext uri="{D42A27DB-BD31-4B8C-83A1-F6EECF244321}">
                <p14:modId xmlns:p14="http://schemas.microsoft.com/office/powerpoint/2010/main" val="3290940849"/>
              </p:ext>
            </p:extLst>
          </p:nvPr>
        </p:nvGraphicFramePr>
        <p:xfrm>
          <a:off x="6172196" y="1825625"/>
          <a:ext cx="5521038" cy="1854200"/>
        </p:xfrm>
        <a:graphic>
          <a:graphicData uri="http://schemas.openxmlformats.org/drawingml/2006/table">
            <a:tbl>
              <a:tblPr firstRow="1" bandRow="1">
                <a:tableStyleId>{5C22544A-7EE6-4342-B048-85BDC9FD1C3A}</a:tableStyleId>
              </a:tblPr>
              <a:tblGrid>
                <a:gridCol w="920173">
                  <a:extLst>
                    <a:ext uri="{9D8B030D-6E8A-4147-A177-3AD203B41FA5}">
                      <a16:colId xmlns:a16="http://schemas.microsoft.com/office/drawing/2014/main" val="1407236222"/>
                    </a:ext>
                  </a:extLst>
                </a:gridCol>
                <a:gridCol w="920173">
                  <a:extLst>
                    <a:ext uri="{9D8B030D-6E8A-4147-A177-3AD203B41FA5}">
                      <a16:colId xmlns:a16="http://schemas.microsoft.com/office/drawing/2014/main" val="390284442"/>
                    </a:ext>
                  </a:extLst>
                </a:gridCol>
                <a:gridCol w="920173">
                  <a:extLst>
                    <a:ext uri="{9D8B030D-6E8A-4147-A177-3AD203B41FA5}">
                      <a16:colId xmlns:a16="http://schemas.microsoft.com/office/drawing/2014/main" val="3500083442"/>
                    </a:ext>
                  </a:extLst>
                </a:gridCol>
                <a:gridCol w="920173">
                  <a:extLst>
                    <a:ext uri="{9D8B030D-6E8A-4147-A177-3AD203B41FA5}">
                      <a16:colId xmlns:a16="http://schemas.microsoft.com/office/drawing/2014/main" val="4013347064"/>
                    </a:ext>
                  </a:extLst>
                </a:gridCol>
                <a:gridCol w="920173">
                  <a:extLst>
                    <a:ext uri="{9D8B030D-6E8A-4147-A177-3AD203B41FA5}">
                      <a16:colId xmlns:a16="http://schemas.microsoft.com/office/drawing/2014/main" val="2960089595"/>
                    </a:ext>
                  </a:extLst>
                </a:gridCol>
                <a:gridCol w="920173">
                  <a:extLst>
                    <a:ext uri="{9D8B030D-6E8A-4147-A177-3AD203B41FA5}">
                      <a16:colId xmlns:a16="http://schemas.microsoft.com/office/drawing/2014/main" val="3714265276"/>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553190788"/>
                  </a:ext>
                </a:extLst>
              </a:tr>
              <a:tr h="370840">
                <a:tc>
                  <a:txBody>
                    <a:bodyPr/>
                    <a:lstStyle/>
                    <a:p>
                      <a:r>
                        <a:rPr lang="en-US" dirty="0"/>
                        <a:t>Lakes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179421494"/>
                  </a:ext>
                </a:extLst>
              </a:tr>
              <a:tr h="370840">
                <a:tc>
                  <a:txBody>
                    <a:bodyPr/>
                    <a:lstStyle/>
                    <a:p>
                      <a:r>
                        <a:rPr lang="en-US" dirty="0"/>
                        <a:t>R&amp;S</a:t>
                      </a:r>
                    </a:p>
                  </a:txBody>
                  <a:tcPr/>
                </a:tc>
                <a:tc>
                  <a:txBody>
                    <a:bodyPr/>
                    <a:lstStyle/>
                    <a:p>
                      <a:r>
                        <a:rPr lang="en-US" dirty="0"/>
                        <a:t>6</a:t>
                      </a:r>
                    </a:p>
                  </a:txBody>
                  <a:tcPr/>
                </a:tc>
                <a:tc>
                  <a:txBody>
                    <a:bodyPr/>
                    <a:lstStyle/>
                    <a:p>
                      <a:r>
                        <a:rPr lang="en-US" dirty="0"/>
                        <a:t>5</a:t>
                      </a:r>
                    </a:p>
                  </a:txBody>
                  <a:tcPr/>
                </a:tc>
                <a:tc>
                  <a:txBody>
                    <a:bodyPr/>
                    <a:lstStyle/>
                    <a:p>
                      <a:r>
                        <a:rPr lang="en-US" dirty="0"/>
                        <a:t>5</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331095542"/>
                  </a:ext>
                </a:extLst>
              </a:tr>
              <a:tr h="370840">
                <a:tc>
                  <a:txBody>
                    <a:bodyPr/>
                    <a:lstStyle/>
                    <a:p>
                      <a:r>
                        <a:rPr lang="en-US" dirty="0"/>
                        <a:t>Coastal</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3452099387"/>
                  </a:ext>
                </a:extLst>
              </a:tr>
              <a:tr h="370840">
                <a:tc>
                  <a:txBody>
                    <a:bodyPr/>
                    <a:lstStyle/>
                    <a:p>
                      <a:r>
                        <a:rPr lang="en-US" dirty="0"/>
                        <a:t>Wet</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655753082"/>
                  </a:ext>
                </a:extLst>
              </a:tr>
            </a:tbl>
          </a:graphicData>
        </a:graphic>
      </p:graphicFrame>
      <p:sp>
        <p:nvSpPr>
          <p:cNvPr id="5" name="TextBox 4"/>
          <p:cNvSpPr txBox="1"/>
          <p:nvPr/>
        </p:nvSpPr>
        <p:spPr>
          <a:xfrm>
            <a:off x="1019595" y="1456293"/>
            <a:ext cx="1186764" cy="369332"/>
          </a:xfrm>
          <a:prstGeom prst="rect">
            <a:avLst/>
          </a:prstGeom>
          <a:noFill/>
        </p:spPr>
        <p:txBody>
          <a:bodyPr wrap="square" rtlCol="0">
            <a:spAutoFit/>
          </a:bodyPr>
          <a:lstStyle/>
          <a:p>
            <a:r>
              <a:rPr lang="en-US" dirty="0"/>
              <a:t>Virginia</a:t>
            </a:r>
          </a:p>
        </p:txBody>
      </p:sp>
      <p:graphicFrame>
        <p:nvGraphicFramePr>
          <p:cNvPr id="6" name="Content Placeholder 4"/>
          <p:cNvGraphicFramePr>
            <a:graphicFrameLocks/>
          </p:cNvGraphicFramePr>
          <p:nvPr>
            <p:extLst>
              <p:ext uri="{D42A27DB-BD31-4B8C-83A1-F6EECF244321}">
                <p14:modId xmlns:p14="http://schemas.microsoft.com/office/powerpoint/2010/main" val="2337644179"/>
              </p:ext>
            </p:extLst>
          </p:nvPr>
        </p:nvGraphicFramePr>
        <p:xfrm>
          <a:off x="838200" y="4308531"/>
          <a:ext cx="5178227" cy="1854200"/>
        </p:xfrm>
        <a:graphic>
          <a:graphicData uri="http://schemas.openxmlformats.org/drawingml/2006/table">
            <a:tbl>
              <a:tblPr firstRow="1" bandRow="1">
                <a:tableStyleId>{5C22544A-7EE6-4342-B048-85BDC9FD1C3A}</a:tableStyleId>
              </a:tblPr>
              <a:tblGrid>
                <a:gridCol w="1043871">
                  <a:extLst>
                    <a:ext uri="{9D8B030D-6E8A-4147-A177-3AD203B41FA5}">
                      <a16:colId xmlns:a16="http://schemas.microsoft.com/office/drawing/2014/main" val="1940775502"/>
                    </a:ext>
                  </a:extLst>
                </a:gridCol>
                <a:gridCol w="679956">
                  <a:extLst>
                    <a:ext uri="{9D8B030D-6E8A-4147-A177-3AD203B41FA5}">
                      <a16:colId xmlns:a16="http://schemas.microsoft.com/office/drawing/2014/main" val="1402261265"/>
                    </a:ext>
                  </a:extLst>
                </a:gridCol>
                <a:gridCol w="863600">
                  <a:extLst>
                    <a:ext uri="{9D8B030D-6E8A-4147-A177-3AD203B41FA5}">
                      <a16:colId xmlns:a16="http://schemas.microsoft.com/office/drawing/2014/main" val="1234809912"/>
                    </a:ext>
                  </a:extLst>
                </a:gridCol>
                <a:gridCol w="863600">
                  <a:extLst>
                    <a:ext uri="{9D8B030D-6E8A-4147-A177-3AD203B41FA5}">
                      <a16:colId xmlns:a16="http://schemas.microsoft.com/office/drawing/2014/main" val="2349478343"/>
                    </a:ext>
                  </a:extLst>
                </a:gridCol>
                <a:gridCol w="863600">
                  <a:extLst>
                    <a:ext uri="{9D8B030D-6E8A-4147-A177-3AD203B41FA5}">
                      <a16:colId xmlns:a16="http://schemas.microsoft.com/office/drawing/2014/main" val="3717646706"/>
                    </a:ext>
                  </a:extLst>
                </a:gridCol>
                <a:gridCol w="863600">
                  <a:extLst>
                    <a:ext uri="{9D8B030D-6E8A-4147-A177-3AD203B41FA5}">
                      <a16:colId xmlns:a16="http://schemas.microsoft.com/office/drawing/2014/main" val="2415725391"/>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3464910465"/>
                  </a:ext>
                </a:extLst>
              </a:tr>
              <a:tr h="370840">
                <a:tc>
                  <a:txBody>
                    <a:bodyPr/>
                    <a:lstStyle/>
                    <a:p>
                      <a:r>
                        <a:rPr lang="en-US" dirty="0"/>
                        <a:t>Lakes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4147568"/>
                  </a:ext>
                </a:extLst>
              </a:tr>
              <a:tr h="370840">
                <a:tc>
                  <a:txBody>
                    <a:bodyPr/>
                    <a:lstStyle/>
                    <a:p>
                      <a:r>
                        <a:rPr lang="en-US" dirty="0"/>
                        <a:t>R&amp;S</a:t>
                      </a:r>
                    </a:p>
                  </a:txBody>
                  <a:tcPr/>
                </a:tc>
                <a:tc>
                  <a:txBody>
                    <a:bodyPr/>
                    <a:lstStyle/>
                    <a:p>
                      <a:endParaRPr lang="en-US" dirty="0"/>
                    </a:p>
                  </a:txBody>
                  <a:tcPr/>
                </a:tc>
                <a:tc>
                  <a:txBody>
                    <a:bodyPr/>
                    <a:lstStyle/>
                    <a:p>
                      <a:r>
                        <a:rPr lang="en-US" dirty="0"/>
                        <a:t>14</a:t>
                      </a:r>
                    </a:p>
                  </a:txBody>
                  <a:tcPr/>
                </a:tc>
                <a:tc>
                  <a:txBody>
                    <a:bodyPr/>
                    <a:lstStyle/>
                    <a:p>
                      <a:r>
                        <a:rPr lang="en-US" dirty="0"/>
                        <a:t>14</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43791032"/>
                  </a:ext>
                </a:extLst>
              </a:tr>
              <a:tr h="370840">
                <a:tc>
                  <a:txBody>
                    <a:bodyPr/>
                    <a:lstStyle/>
                    <a:p>
                      <a:r>
                        <a:rPr lang="en-US" dirty="0"/>
                        <a:t>Coastal</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a:t>
                      </a:r>
                    </a:p>
                  </a:txBody>
                  <a:tcPr/>
                </a:tc>
                <a:tc>
                  <a:txBody>
                    <a:bodyPr/>
                    <a:lstStyle/>
                    <a:p>
                      <a:endParaRPr lang="en-US" dirty="0"/>
                    </a:p>
                  </a:txBody>
                  <a:tcPr/>
                </a:tc>
                <a:extLst>
                  <a:ext uri="{0D108BD9-81ED-4DB2-BD59-A6C34878D82A}">
                    <a16:rowId xmlns:a16="http://schemas.microsoft.com/office/drawing/2014/main" val="69516578"/>
                  </a:ext>
                </a:extLst>
              </a:tr>
              <a:tr h="370840">
                <a:tc>
                  <a:txBody>
                    <a:bodyPr/>
                    <a:lstStyle/>
                    <a:p>
                      <a:r>
                        <a:rPr lang="en-US" dirty="0"/>
                        <a:t>Wet.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a:t>
                      </a:r>
                    </a:p>
                  </a:txBody>
                  <a:tcPr/>
                </a:tc>
                <a:extLst>
                  <a:ext uri="{0D108BD9-81ED-4DB2-BD59-A6C34878D82A}">
                    <a16:rowId xmlns:a16="http://schemas.microsoft.com/office/drawing/2014/main" val="819588337"/>
                  </a:ext>
                </a:extLst>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3556931937"/>
              </p:ext>
            </p:extLst>
          </p:nvPr>
        </p:nvGraphicFramePr>
        <p:xfrm>
          <a:off x="6168829" y="4308531"/>
          <a:ext cx="5496696" cy="1854200"/>
        </p:xfrm>
        <a:graphic>
          <a:graphicData uri="http://schemas.openxmlformats.org/drawingml/2006/table">
            <a:tbl>
              <a:tblPr firstRow="1" bandRow="1">
                <a:tableStyleId>{5C22544A-7EE6-4342-B048-85BDC9FD1C3A}</a:tableStyleId>
              </a:tblPr>
              <a:tblGrid>
                <a:gridCol w="916116">
                  <a:extLst>
                    <a:ext uri="{9D8B030D-6E8A-4147-A177-3AD203B41FA5}">
                      <a16:colId xmlns:a16="http://schemas.microsoft.com/office/drawing/2014/main" val="1407236222"/>
                    </a:ext>
                  </a:extLst>
                </a:gridCol>
                <a:gridCol w="916116">
                  <a:extLst>
                    <a:ext uri="{9D8B030D-6E8A-4147-A177-3AD203B41FA5}">
                      <a16:colId xmlns:a16="http://schemas.microsoft.com/office/drawing/2014/main" val="390284442"/>
                    </a:ext>
                  </a:extLst>
                </a:gridCol>
                <a:gridCol w="916116">
                  <a:extLst>
                    <a:ext uri="{9D8B030D-6E8A-4147-A177-3AD203B41FA5}">
                      <a16:colId xmlns:a16="http://schemas.microsoft.com/office/drawing/2014/main" val="3500083442"/>
                    </a:ext>
                  </a:extLst>
                </a:gridCol>
                <a:gridCol w="916116">
                  <a:extLst>
                    <a:ext uri="{9D8B030D-6E8A-4147-A177-3AD203B41FA5}">
                      <a16:colId xmlns:a16="http://schemas.microsoft.com/office/drawing/2014/main" val="4013347064"/>
                    </a:ext>
                  </a:extLst>
                </a:gridCol>
                <a:gridCol w="916116">
                  <a:extLst>
                    <a:ext uri="{9D8B030D-6E8A-4147-A177-3AD203B41FA5}">
                      <a16:colId xmlns:a16="http://schemas.microsoft.com/office/drawing/2014/main" val="2960089595"/>
                    </a:ext>
                  </a:extLst>
                </a:gridCol>
                <a:gridCol w="916116">
                  <a:extLst>
                    <a:ext uri="{9D8B030D-6E8A-4147-A177-3AD203B41FA5}">
                      <a16:colId xmlns:a16="http://schemas.microsoft.com/office/drawing/2014/main" val="3714265276"/>
                    </a:ext>
                  </a:extLst>
                </a:gridCol>
              </a:tblGrid>
              <a:tr h="370840">
                <a:tc>
                  <a:txBody>
                    <a:bodyPr/>
                    <a:lstStyle/>
                    <a:p>
                      <a:endParaRPr lang="en-US" dirty="0"/>
                    </a:p>
                  </a:txBody>
                  <a:tcPr/>
                </a:tc>
                <a:tc>
                  <a:txBody>
                    <a:bodyPr/>
                    <a:lstStyle/>
                    <a:p>
                      <a:r>
                        <a:rPr lang="en-US" dirty="0"/>
                        <a:t>2022</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extLst>
                  <a:ext uri="{0D108BD9-81ED-4DB2-BD59-A6C34878D82A}">
                    <a16:rowId xmlns:a16="http://schemas.microsoft.com/office/drawing/2014/main" val="553190788"/>
                  </a:ext>
                </a:extLst>
              </a:tr>
              <a:tr h="370840">
                <a:tc>
                  <a:txBody>
                    <a:bodyPr/>
                    <a:lstStyle/>
                    <a:p>
                      <a:r>
                        <a:rPr lang="en-US" dirty="0"/>
                        <a:t>Lakes</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179421494"/>
                  </a:ext>
                </a:extLst>
              </a:tr>
              <a:tr h="370840">
                <a:tc>
                  <a:txBody>
                    <a:bodyPr/>
                    <a:lstStyle/>
                    <a:p>
                      <a:r>
                        <a:rPr lang="en-US" dirty="0"/>
                        <a:t>R&amp;S</a:t>
                      </a:r>
                    </a:p>
                  </a:txBody>
                  <a:tcPr/>
                </a:tc>
                <a:tc>
                  <a:txBody>
                    <a:bodyPr/>
                    <a:lstStyle/>
                    <a:p>
                      <a:r>
                        <a:rPr lang="en-US" dirty="0"/>
                        <a:t>5</a:t>
                      </a:r>
                    </a:p>
                  </a:txBody>
                  <a:tcPr/>
                </a:tc>
                <a:tc>
                  <a:txBody>
                    <a:bodyPr/>
                    <a:lstStyle/>
                    <a:p>
                      <a:r>
                        <a:rPr lang="en-US" dirty="0"/>
                        <a:t>5</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331095542"/>
                  </a:ext>
                </a:extLst>
              </a:tr>
              <a:tr h="370840">
                <a:tc>
                  <a:txBody>
                    <a:bodyPr/>
                    <a:lstStyle/>
                    <a:p>
                      <a:r>
                        <a:rPr lang="en-US" dirty="0"/>
                        <a:t>Coastal</a:t>
                      </a:r>
                    </a:p>
                  </a:txBody>
                  <a:tcPr/>
                </a:tc>
                <a:tc>
                  <a:txBody>
                    <a:bodyPr/>
                    <a:lstStyle/>
                    <a:p>
                      <a:r>
                        <a:rPr lang="en-US" dirty="0"/>
                        <a:t>3</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3452099387"/>
                  </a:ext>
                </a:extLst>
              </a:tr>
              <a:tr h="370840">
                <a:tc>
                  <a:txBody>
                    <a:bodyPr/>
                    <a:lstStyle/>
                    <a:p>
                      <a:r>
                        <a:rPr lang="en-US" dirty="0"/>
                        <a:t>Wet</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655753082"/>
                  </a:ext>
                </a:extLst>
              </a:tr>
            </a:tbl>
          </a:graphicData>
        </a:graphic>
      </p:graphicFrame>
      <p:sp>
        <p:nvSpPr>
          <p:cNvPr id="8" name="TextBox 7"/>
          <p:cNvSpPr txBox="1"/>
          <p:nvPr/>
        </p:nvSpPr>
        <p:spPr>
          <a:xfrm>
            <a:off x="1016225" y="3939199"/>
            <a:ext cx="1008609" cy="369332"/>
          </a:xfrm>
          <a:prstGeom prst="rect">
            <a:avLst/>
          </a:prstGeom>
          <a:noFill/>
        </p:spPr>
        <p:txBody>
          <a:bodyPr wrap="none" rtlCol="0">
            <a:spAutoFit/>
          </a:bodyPr>
          <a:lstStyle/>
          <a:p>
            <a:r>
              <a:rPr lang="en-US" dirty="0"/>
              <a:t>Alabama</a:t>
            </a:r>
          </a:p>
        </p:txBody>
      </p:sp>
    </p:spTree>
    <p:extLst>
      <p:ext uri="{BB962C8B-B14F-4D97-AF65-F5344CB8AC3E}">
        <p14:creationId xmlns:p14="http://schemas.microsoft.com/office/powerpoint/2010/main" val="368200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8561"/>
            <a:ext cx="10972800" cy="1143000"/>
          </a:xfrm>
        </p:spPr>
        <p:txBody>
          <a:bodyPr/>
          <a:lstStyle/>
          <a:p>
            <a:r>
              <a:rPr lang="en-US" dirty="0"/>
              <a:t>Implications for Implementation</a:t>
            </a:r>
          </a:p>
        </p:txBody>
      </p:sp>
      <p:sp>
        <p:nvSpPr>
          <p:cNvPr id="3" name="Content Placeholder 2"/>
          <p:cNvSpPr>
            <a:spLocks noGrp="1"/>
          </p:cNvSpPr>
          <p:nvPr>
            <p:ph idx="1"/>
          </p:nvPr>
        </p:nvSpPr>
        <p:spPr/>
        <p:txBody>
          <a:bodyPr>
            <a:normAutofit/>
          </a:bodyPr>
          <a:lstStyle/>
          <a:p>
            <a:r>
              <a:rPr lang="en-US" sz="3200" dirty="0"/>
              <a:t>1YCBV1 = maximum of 4 visits to a site over a 15 year period, also visits most sites over time,  Very attractive option from power, status, and visit perspective</a:t>
            </a:r>
          </a:p>
          <a:p>
            <a:r>
              <a:rPr lang="en-US" sz="3200" dirty="0"/>
              <a:t>Portion of all resources every year</a:t>
            </a:r>
          </a:p>
          <a:p>
            <a:r>
              <a:rPr lang="en-US" sz="3200" dirty="0"/>
              <a:t>All or nothing (i.e., all states do it or none do it)</a:t>
            </a:r>
          </a:p>
          <a:p>
            <a:r>
              <a:rPr lang="en-US" sz="3200" dirty="0"/>
              <a:t>Can report every year for all resources (rolling average updated every year) or Report every 4-5 years.</a:t>
            </a:r>
          </a:p>
          <a:p>
            <a:pPr marL="0" indent="0">
              <a:buNone/>
            </a:pPr>
            <a:endParaRPr lang="en-US" sz="3200" dirty="0"/>
          </a:p>
          <a:p>
            <a:endParaRPr lang="en-US" sz="3200" dirty="0"/>
          </a:p>
          <a:p>
            <a:pPr marL="0" indent="0">
              <a:buNone/>
            </a:pPr>
            <a:endParaRPr lang="en-US" sz="3200" dirty="0"/>
          </a:p>
        </p:txBody>
      </p:sp>
    </p:spTree>
    <p:extLst>
      <p:ext uri="{BB962C8B-B14F-4D97-AF65-F5344CB8AC3E}">
        <p14:creationId xmlns:p14="http://schemas.microsoft.com/office/powerpoint/2010/main" val="2405365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0851"/>
            <a:ext cx="10972800" cy="1143000"/>
          </a:xfrm>
        </p:spPr>
        <p:txBody>
          <a:bodyPr>
            <a:normAutofit/>
          </a:bodyPr>
          <a:lstStyle/>
          <a:p>
            <a:r>
              <a:rPr lang="en-US" sz="5400" dirty="0"/>
              <a:t>Potential Upsides</a:t>
            </a:r>
          </a:p>
        </p:txBody>
      </p:sp>
      <p:sp>
        <p:nvSpPr>
          <p:cNvPr id="3" name="Content Placeholder 2"/>
          <p:cNvSpPr>
            <a:spLocks noGrp="1"/>
          </p:cNvSpPr>
          <p:nvPr>
            <p:ph idx="1"/>
          </p:nvPr>
        </p:nvSpPr>
        <p:spPr>
          <a:xfrm>
            <a:off x="595746" y="1630680"/>
            <a:ext cx="10972800" cy="4389120"/>
          </a:xfrm>
        </p:spPr>
        <p:txBody>
          <a:bodyPr>
            <a:noAutofit/>
          </a:bodyPr>
          <a:lstStyle/>
          <a:p>
            <a:r>
              <a:rPr lang="en-US" sz="3200" dirty="0"/>
              <a:t>Great power for trend detection</a:t>
            </a:r>
          </a:p>
          <a:p>
            <a:r>
              <a:rPr lang="en-US" sz="3200" dirty="0"/>
              <a:t>Estimates available every year</a:t>
            </a:r>
          </a:p>
          <a:p>
            <a:r>
              <a:rPr lang="en-US" sz="3200" dirty="0"/>
              <a:t>Potential for reports every year</a:t>
            </a:r>
          </a:p>
          <a:p>
            <a:r>
              <a:rPr lang="en-US" sz="3200" dirty="0"/>
              <a:t>Provides more flexibility for reacting to budgets</a:t>
            </a:r>
          </a:p>
          <a:p>
            <a:r>
              <a:rPr lang="en-US" sz="3200" dirty="0"/>
              <a:t>Provides more flexibility for responding to environmental issues</a:t>
            </a:r>
          </a:p>
          <a:p>
            <a:r>
              <a:rPr lang="en-US" sz="3200" dirty="0"/>
              <a:t>More consistent with most Fed., State and Tribal monitoring implementation</a:t>
            </a:r>
          </a:p>
          <a:p>
            <a:endParaRPr lang="en-US" sz="3200" dirty="0"/>
          </a:p>
        </p:txBody>
      </p:sp>
    </p:spTree>
    <p:extLst>
      <p:ext uri="{BB962C8B-B14F-4D97-AF65-F5344CB8AC3E}">
        <p14:creationId xmlns:p14="http://schemas.microsoft.com/office/powerpoint/2010/main" val="2936752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745" y="413143"/>
            <a:ext cx="10972800" cy="1143000"/>
          </a:xfrm>
        </p:spPr>
        <p:txBody>
          <a:bodyPr>
            <a:normAutofit/>
          </a:bodyPr>
          <a:lstStyle/>
          <a:p>
            <a:r>
              <a:rPr lang="en-US" sz="5400" dirty="0"/>
              <a:t>Potential Downsides</a:t>
            </a:r>
          </a:p>
        </p:txBody>
      </p:sp>
      <p:sp>
        <p:nvSpPr>
          <p:cNvPr id="3" name="Content Placeholder 2"/>
          <p:cNvSpPr>
            <a:spLocks noGrp="1"/>
          </p:cNvSpPr>
          <p:nvPr>
            <p:ph idx="1"/>
          </p:nvPr>
        </p:nvSpPr>
        <p:spPr>
          <a:xfrm>
            <a:off x="609600" y="1519844"/>
            <a:ext cx="10972800" cy="4389120"/>
          </a:xfrm>
        </p:spPr>
        <p:txBody>
          <a:bodyPr>
            <a:noAutofit/>
          </a:bodyPr>
          <a:lstStyle/>
          <a:p>
            <a:r>
              <a:rPr lang="en-US" sz="3600" dirty="0"/>
              <a:t>Any change takes getting use to it</a:t>
            </a:r>
          </a:p>
          <a:p>
            <a:r>
              <a:rPr lang="en-US" sz="3600" dirty="0"/>
              <a:t>All or nothing</a:t>
            </a:r>
          </a:p>
          <a:p>
            <a:r>
              <a:rPr lang="en-US" sz="3600" dirty="0"/>
              <a:t>Harder for some States, Easier for others</a:t>
            </a:r>
          </a:p>
          <a:p>
            <a:r>
              <a:rPr lang="en-US" sz="3600" dirty="0"/>
              <a:t>Staff (Fed., State, and Tribal) needs to handle all resources all the time</a:t>
            </a:r>
          </a:p>
          <a:p>
            <a:r>
              <a:rPr lang="en-US" sz="3600" dirty="0"/>
              <a:t>Less Flexibility in implementing “panels”</a:t>
            </a:r>
          </a:p>
          <a:p>
            <a:r>
              <a:rPr lang="en-US" sz="3600" dirty="0"/>
              <a:t>Lots of unknowns right now</a:t>
            </a:r>
          </a:p>
        </p:txBody>
      </p:sp>
    </p:spTree>
    <p:extLst>
      <p:ext uri="{BB962C8B-B14F-4D97-AF65-F5344CB8AC3E}">
        <p14:creationId xmlns:p14="http://schemas.microsoft.com/office/powerpoint/2010/main" val="2584497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9288"/>
            <a:ext cx="10972800" cy="1143000"/>
          </a:xfrm>
        </p:spPr>
        <p:txBody>
          <a:bodyPr>
            <a:normAutofit/>
          </a:bodyPr>
          <a:lstStyle/>
          <a:p>
            <a:r>
              <a:rPr lang="en-US" sz="5400" dirty="0"/>
              <a:t>Unknowns</a:t>
            </a:r>
          </a:p>
        </p:txBody>
      </p:sp>
      <p:sp>
        <p:nvSpPr>
          <p:cNvPr id="3" name="Content Placeholder 2"/>
          <p:cNvSpPr>
            <a:spLocks noGrp="1"/>
          </p:cNvSpPr>
          <p:nvPr>
            <p:ph idx="1"/>
          </p:nvPr>
        </p:nvSpPr>
        <p:spPr>
          <a:xfrm>
            <a:off x="623455" y="1519843"/>
            <a:ext cx="10972800" cy="4389120"/>
          </a:xfrm>
        </p:spPr>
        <p:txBody>
          <a:bodyPr>
            <a:noAutofit/>
          </a:bodyPr>
          <a:lstStyle/>
          <a:p>
            <a:r>
              <a:rPr lang="en-US" sz="4400" dirty="0"/>
              <a:t>Impact on Funding Allocations</a:t>
            </a:r>
          </a:p>
          <a:p>
            <a:r>
              <a:rPr lang="en-US" sz="4400" dirty="0"/>
              <a:t>Impact on Contracting</a:t>
            </a:r>
          </a:p>
          <a:p>
            <a:r>
              <a:rPr lang="en-US" sz="4400" dirty="0"/>
              <a:t>Impact on Training</a:t>
            </a:r>
          </a:p>
          <a:p>
            <a:r>
              <a:rPr lang="en-US" sz="4400" dirty="0"/>
              <a:t>Impact on Staff</a:t>
            </a:r>
          </a:p>
          <a:p>
            <a:r>
              <a:rPr lang="en-US" sz="4400" dirty="0"/>
              <a:t>How to handle reporting</a:t>
            </a:r>
          </a:p>
          <a:p>
            <a:r>
              <a:rPr lang="en-US" sz="4400" dirty="0"/>
              <a:t>…others</a:t>
            </a:r>
          </a:p>
        </p:txBody>
      </p:sp>
    </p:spTree>
    <p:extLst>
      <p:ext uri="{BB962C8B-B14F-4D97-AF65-F5344CB8AC3E}">
        <p14:creationId xmlns:p14="http://schemas.microsoft.com/office/powerpoint/2010/main" val="19339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9397"/>
            <a:ext cx="10972800" cy="1143000"/>
          </a:xfrm>
        </p:spPr>
        <p:txBody>
          <a:bodyPr>
            <a:normAutofit/>
          </a:bodyPr>
          <a:lstStyle/>
          <a:p>
            <a:r>
              <a:rPr lang="en-US" sz="6600" dirty="0"/>
              <a:t>Current Situation</a:t>
            </a:r>
          </a:p>
        </p:txBody>
      </p:sp>
      <p:sp>
        <p:nvSpPr>
          <p:cNvPr id="3" name="Content Placeholder 2"/>
          <p:cNvSpPr>
            <a:spLocks noGrp="1"/>
          </p:cNvSpPr>
          <p:nvPr>
            <p:ph idx="1"/>
          </p:nvPr>
        </p:nvSpPr>
        <p:spPr/>
        <p:txBody>
          <a:bodyPr>
            <a:noAutofit/>
          </a:bodyPr>
          <a:lstStyle/>
          <a:p>
            <a:r>
              <a:rPr lang="en-US" sz="2800" dirty="0"/>
              <a:t>Survey Design – stratified random design with regional resolution (actually some details missing so that we can do replacement by State)</a:t>
            </a:r>
          </a:p>
          <a:p>
            <a:endParaRPr lang="en-US" sz="2800" dirty="0"/>
          </a:p>
          <a:p>
            <a:r>
              <a:rPr lang="en-US" sz="2800" dirty="0"/>
              <a:t>Implementation Approach – one resource in one year, repeat every 5 years (except NRSA, over 2 years)</a:t>
            </a:r>
          </a:p>
          <a:p>
            <a:endParaRPr lang="en-US" sz="2800" dirty="0"/>
          </a:p>
          <a:p>
            <a:r>
              <a:rPr lang="en-US" sz="2800" dirty="0"/>
              <a:t>While these two are related, they are not the same thing.  There is nothing about the current design, that dictates our current implementation approach or vice versa</a:t>
            </a:r>
          </a:p>
        </p:txBody>
      </p:sp>
    </p:spTree>
    <p:extLst>
      <p:ext uri="{BB962C8B-B14F-4D97-AF65-F5344CB8AC3E}">
        <p14:creationId xmlns:p14="http://schemas.microsoft.com/office/powerpoint/2010/main" val="403438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2306"/>
            <a:ext cx="11074400" cy="1143000"/>
          </a:xfrm>
        </p:spPr>
        <p:txBody>
          <a:bodyPr>
            <a:normAutofit/>
          </a:bodyPr>
          <a:lstStyle/>
          <a:p>
            <a:r>
              <a:rPr lang="en-US" sz="6000" dirty="0"/>
              <a:t>Variances of Importance</a:t>
            </a:r>
          </a:p>
        </p:txBody>
      </p:sp>
      <p:pic>
        <p:nvPicPr>
          <p:cNvPr id="3" name="Picture 2"/>
          <p:cNvPicPr>
            <a:picLocks noChangeAspect="1"/>
          </p:cNvPicPr>
          <p:nvPr/>
        </p:nvPicPr>
        <p:blipFill>
          <a:blip r:embed="rId2" cstate="print"/>
          <a:stretch>
            <a:fillRect/>
          </a:stretch>
        </p:blipFill>
        <p:spPr>
          <a:xfrm>
            <a:off x="1255052" y="3687611"/>
            <a:ext cx="9444152" cy="2309580"/>
          </a:xfrm>
          <a:prstGeom prst="rect">
            <a:avLst/>
          </a:prstGeom>
        </p:spPr>
      </p:pic>
      <p:pic>
        <p:nvPicPr>
          <p:cNvPr id="4" name="Picture 3"/>
          <p:cNvPicPr>
            <a:picLocks noChangeAspect="1"/>
          </p:cNvPicPr>
          <p:nvPr/>
        </p:nvPicPr>
        <p:blipFill>
          <a:blip r:embed="rId3" cstate="print"/>
          <a:stretch>
            <a:fillRect/>
          </a:stretch>
        </p:blipFill>
        <p:spPr>
          <a:xfrm>
            <a:off x="1777855" y="1554717"/>
            <a:ext cx="7667026" cy="558360"/>
          </a:xfrm>
          <a:prstGeom prst="rect">
            <a:avLst/>
          </a:prstGeom>
        </p:spPr>
      </p:pic>
      <p:sp>
        <p:nvSpPr>
          <p:cNvPr id="5" name="TextBox 4"/>
          <p:cNvSpPr txBox="1"/>
          <p:nvPr/>
        </p:nvSpPr>
        <p:spPr>
          <a:xfrm>
            <a:off x="1698143" y="1969793"/>
            <a:ext cx="7884769" cy="1569660"/>
          </a:xfrm>
          <a:prstGeom prst="rect">
            <a:avLst/>
          </a:prstGeom>
          <a:noFill/>
        </p:spPr>
        <p:txBody>
          <a:bodyPr wrap="square" rtlCol="0">
            <a:spAutoFit/>
          </a:bodyPr>
          <a:lstStyle/>
          <a:p>
            <a:r>
              <a:rPr lang="en-US" sz="3200" i="1" dirty="0"/>
              <a:t>Water Resources Bulletin. Vol 31.  1995</a:t>
            </a:r>
          </a:p>
          <a:p>
            <a:r>
              <a:rPr lang="en-US" sz="3200" i="1" dirty="0"/>
              <a:t>Regional Scale Trend Monitoring of Indicators of Trophic Condition in Lakes</a:t>
            </a:r>
          </a:p>
        </p:txBody>
      </p:sp>
    </p:spTree>
    <p:extLst>
      <p:ext uri="{BB962C8B-B14F-4D97-AF65-F5344CB8AC3E}">
        <p14:creationId xmlns:p14="http://schemas.microsoft.com/office/powerpoint/2010/main" val="262952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7" y="399288"/>
            <a:ext cx="11074400" cy="1143000"/>
          </a:xfrm>
        </p:spPr>
        <p:txBody>
          <a:bodyPr>
            <a:normAutofit/>
          </a:bodyPr>
          <a:lstStyle/>
          <a:p>
            <a:r>
              <a:rPr lang="en-US" sz="6000" dirty="0"/>
              <a:t>Variables Needed</a:t>
            </a:r>
          </a:p>
        </p:txBody>
      </p:sp>
      <p:pic>
        <p:nvPicPr>
          <p:cNvPr id="3" name="Picture 2"/>
          <p:cNvPicPr>
            <a:picLocks noChangeAspect="1"/>
          </p:cNvPicPr>
          <p:nvPr/>
        </p:nvPicPr>
        <p:blipFill>
          <a:blip r:embed="rId2" cstate="print"/>
          <a:stretch>
            <a:fillRect/>
          </a:stretch>
        </p:blipFill>
        <p:spPr>
          <a:xfrm>
            <a:off x="2553843" y="1690688"/>
            <a:ext cx="7084313" cy="4779531"/>
          </a:xfrm>
          <a:prstGeom prst="rect">
            <a:avLst/>
          </a:prstGeom>
        </p:spPr>
      </p:pic>
    </p:spTree>
    <p:extLst>
      <p:ext uri="{BB962C8B-B14F-4D97-AF65-F5344CB8AC3E}">
        <p14:creationId xmlns:p14="http://schemas.microsoft.com/office/powerpoint/2010/main" val="193270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568036"/>
            <a:ext cx="11074400" cy="1666978"/>
          </a:xfrm>
        </p:spPr>
        <p:txBody>
          <a:bodyPr>
            <a:noAutofit/>
          </a:bodyPr>
          <a:lstStyle/>
          <a:p>
            <a:r>
              <a:rPr lang="en-US" sz="5400" dirty="0"/>
              <a:t>Calculating variance of slope (translates to confidence in slow estimate)</a:t>
            </a:r>
          </a:p>
        </p:txBody>
      </p:sp>
      <p:pic>
        <p:nvPicPr>
          <p:cNvPr id="3" name="Picture 2"/>
          <p:cNvPicPr>
            <a:picLocks noChangeAspect="1"/>
          </p:cNvPicPr>
          <p:nvPr/>
        </p:nvPicPr>
        <p:blipFill>
          <a:blip r:embed="rId2" cstate="print"/>
          <a:stretch>
            <a:fillRect/>
          </a:stretch>
        </p:blipFill>
        <p:spPr>
          <a:xfrm>
            <a:off x="2567137" y="2350889"/>
            <a:ext cx="7057726" cy="3527821"/>
          </a:xfrm>
          <a:prstGeom prst="rect">
            <a:avLst/>
          </a:prstGeom>
        </p:spPr>
      </p:pic>
    </p:spTree>
    <p:extLst>
      <p:ext uri="{BB962C8B-B14F-4D97-AF65-F5344CB8AC3E}">
        <p14:creationId xmlns:p14="http://schemas.microsoft.com/office/powerpoint/2010/main" val="172727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891" y="454706"/>
            <a:ext cx="11074400" cy="1143000"/>
          </a:xfrm>
        </p:spPr>
        <p:txBody>
          <a:bodyPr>
            <a:normAutofit/>
          </a:bodyPr>
          <a:lstStyle/>
          <a:p>
            <a:r>
              <a:rPr lang="en-US" sz="5400" dirty="0"/>
              <a:t>Legend for Power Figures</a:t>
            </a:r>
          </a:p>
        </p:txBody>
      </p:sp>
      <p:sp>
        <p:nvSpPr>
          <p:cNvPr id="2" name="TextBox 1"/>
          <p:cNvSpPr txBox="1"/>
          <p:nvPr/>
        </p:nvSpPr>
        <p:spPr>
          <a:xfrm>
            <a:off x="1097280" y="2249424"/>
            <a:ext cx="10256520" cy="2862322"/>
          </a:xfrm>
          <a:prstGeom prst="rect">
            <a:avLst/>
          </a:prstGeom>
          <a:noFill/>
        </p:spPr>
        <p:txBody>
          <a:bodyPr wrap="square" rtlCol="0">
            <a:spAutoFit/>
          </a:bodyPr>
          <a:lstStyle/>
          <a:p>
            <a:pPr>
              <a:tabLst>
                <a:tab pos="457200" algn="l"/>
                <a:tab pos="804863" algn="l"/>
              </a:tabLst>
            </a:pPr>
            <a:r>
              <a:rPr lang="en-US" dirty="0"/>
              <a:t>1Y 	= 	sample every year</a:t>
            </a:r>
          </a:p>
          <a:p>
            <a:pPr>
              <a:tabLst>
                <a:tab pos="457200" algn="l"/>
                <a:tab pos="804863" algn="l"/>
              </a:tabLst>
            </a:pPr>
            <a:r>
              <a:rPr lang="en-US" dirty="0"/>
              <a:t>5Y	= 	sample every 5 years</a:t>
            </a:r>
          </a:p>
          <a:p>
            <a:pPr>
              <a:tabLst>
                <a:tab pos="457200" algn="l"/>
                <a:tab pos="804863" algn="l"/>
              </a:tabLst>
            </a:pPr>
            <a:r>
              <a:rPr lang="en-US" dirty="0"/>
              <a:t>V1	= 	no revisits within a year</a:t>
            </a:r>
          </a:p>
          <a:p>
            <a:pPr>
              <a:tabLst>
                <a:tab pos="457200" algn="l"/>
                <a:tab pos="804863" algn="l"/>
              </a:tabLst>
            </a:pPr>
            <a:r>
              <a:rPr lang="en-US" dirty="0"/>
              <a:t>RB	= 	rotating panel</a:t>
            </a:r>
          </a:p>
          <a:p>
            <a:pPr>
              <a:tabLst>
                <a:tab pos="457200" algn="l"/>
                <a:tab pos="804863" algn="l"/>
              </a:tabLst>
            </a:pPr>
            <a:r>
              <a:rPr lang="en-US" dirty="0"/>
              <a:t>PR	= 	partial replacement</a:t>
            </a:r>
          </a:p>
          <a:p>
            <a:pPr>
              <a:tabLst>
                <a:tab pos="457200" algn="l"/>
                <a:tab pos="804863" algn="l"/>
              </a:tabLst>
            </a:pPr>
            <a:r>
              <a:rPr lang="en-US" dirty="0"/>
              <a:t>FP	= 	fixed panel of sites</a:t>
            </a:r>
          </a:p>
          <a:p>
            <a:pPr>
              <a:tabLst>
                <a:tab pos="457200" algn="l"/>
                <a:tab pos="804863" algn="l"/>
              </a:tabLst>
            </a:pPr>
            <a:r>
              <a:rPr lang="en-US" dirty="0"/>
              <a:t>CB	= 	combination of rotating panel and partial replacement</a:t>
            </a:r>
          </a:p>
          <a:p>
            <a:pPr>
              <a:tabLst>
                <a:tab pos="457200" algn="l"/>
                <a:tab pos="804863" algn="l"/>
              </a:tabLst>
            </a:pPr>
            <a:endParaRPr lang="en-US" dirty="0"/>
          </a:p>
          <a:p>
            <a:pPr>
              <a:tabLst>
                <a:tab pos="457200" algn="l"/>
                <a:tab pos="804863" algn="l"/>
              </a:tabLst>
            </a:pPr>
            <a:r>
              <a:rPr lang="en-US" dirty="0"/>
              <a:t>1YCBV1 = maximum of 4 visits to a site over a 15 year period, also visits most lakes over time,  Very attractive option from power, status, and visit perspective</a:t>
            </a:r>
          </a:p>
        </p:txBody>
      </p:sp>
    </p:spTree>
    <p:extLst>
      <p:ext uri="{BB962C8B-B14F-4D97-AF65-F5344CB8AC3E}">
        <p14:creationId xmlns:p14="http://schemas.microsoft.com/office/powerpoint/2010/main" val="345763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189973"/>
            <a:ext cx="5797410" cy="5257603"/>
          </a:xfrm>
          <a:prstGeom prst="rect">
            <a:avLst/>
          </a:prstGeom>
        </p:spPr>
      </p:pic>
      <p:pic>
        <p:nvPicPr>
          <p:cNvPr id="3" name="Picture 2"/>
          <p:cNvPicPr>
            <a:picLocks noChangeAspect="1"/>
          </p:cNvPicPr>
          <p:nvPr/>
        </p:nvPicPr>
        <p:blipFill>
          <a:blip r:embed="rId4"/>
          <a:stretch>
            <a:fillRect/>
          </a:stretch>
        </p:blipFill>
        <p:spPr>
          <a:xfrm>
            <a:off x="5865129" y="1150884"/>
            <a:ext cx="6009545" cy="5296692"/>
          </a:xfrm>
          <a:prstGeom prst="rect">
            <a:avLst/>
          </a:prstGeom>
        </p:spPr>
      </p:pic>
    </p:spTree>
    <p:extLst>
      <p:ext uri="{BB962C8B-B14F-4D97-AF65-F5344CB8AC3E}">
        <p14:creationId xmlns:p14="http://schemas.microsoft.com/office/powerpoint/2010/main" val="219678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2123954"/>
            <a:ext cx="4061595" cy="3610912"/>
          </a:xfrm>
          <a:prstGeom prst="rect">
            <a:avLst/>
          </a:prstGeom>
        </p:spPr>
      </p:pic>
      <p:pic>
        <p:nvPicPr>
          <p:cNvPr id="4" name="Picture 3"/>
          <p:cNvPicPr>
            <a:picLocks noChangeAspect="1"/>
          </p:cNvPicPr>
          <p:nvPr/>
        </p:nvPicPr>
        <p:blipFill>
          <a:blip r:embed="rId4"/>
          <a:stretch>
            <a:fillRect/>
          </a:stretch>
        </p:blipFill>
        <p:spPr>
          <a:xfrm>
            <a:off x="4222237" y="2130694"/>
            <a:ext cx="4071532" cy="3604172"/>
          </a:xfrm>
          <a:prstGeom prst="rect">
            <a:avLst/>
          </a:prstGeom>
        </p:spPr>
      </p:pic>
      <p:pic>
        <p:nvPicPr>
          <p:cNvPr id="5" name="Picture 4"/>
          <p:cNvPicPr>
            <a:picLocks noChangeAspect="1"/>
          </p:cNvPicPr>
          <p:nvPr/>
        </p:nvPicPr>
        <p:blipFill>
          <a:blip r:embed="rId5"/>
          <a:stretch>
            <a:fillRect/>
          </a:stretch>
        </p:blipFill>
        <p:spPr>
          <a:xfrm>
            <a:off x="8293770" y="2130694"/>
            <a:ext cx="4038068" cy="3604172"/>
          </a:xfrm>
          <a:prstGeom prst="rect">
            <a:avLst/>
          </a:prstGeom>
        </p:spPr>
      </p:pic>
    </p:spTree>
    <p:extLst>
      <p:ext uri="{BB962C8B-B14F-4D97-AF65-F5344CB8AC3E}">
        <p14:creationId xmlns:p14="http://schemas.microsoft.com/office/powerpoint/2010/main" val="609553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E34C1FA0-22FB-4447-8F38-A9DC6935912B}">
  <ds:schemaRefs>
    <ds:schemaRef ds:uri="ESRI.ArcGIS.Mapping.OfficeIntegration.PowerPointInfo"/>
  </ds:schemaRefs>
</ds:datastoreItem>
</file>

<file path=customXml/itemProps2.xml><?xml version="1.0" encoding="utf-8"?>
<ds:datastoreItem xmlns:ds="http://schemas.openxmlformats.org/officeDocument/2006/customXml" ds:itemID="{30C242C8-22D8-4A64-8DD3-FCFB37077D76}">
  <ds:schemaRefs>
    <ds:schemaRef ds:uri="ESRI.ArcGIS.Mapping.OfficeIntegration.PowerPointInfo"/>
  </ds:schemaRefs>
</ds:datastoreItem>
</file>

<file path=customXml/itemProps3.xml><?xml version="1.0" encoding="utf-8"?>
<ds:datastoreItem xmlns:ds="http://schemas.openxmlformats.org/officeDocument/2006/customXml" ds:itemID="{D2CE0D60-C71A-438C-8AF0-64A1DDB89142}">
  <ds:schemaRefs>
    <ds:schemaRef ds:uri="ESRI.ArcGIS.Mapping.OfficeIntegration.PowerPointInfo"/>
  </ds:schemaRefs>
</ds:datastoreItem>
</file>

<file path=customXml/itemProps4.xml><?xml version="1.0" encoding="utf-8"?>
<ds:datastoreItem xmlns:ds="http://schemas.openxmlformats.org/officeDocument/2006/customXml" ds:itemID="{0909BEAD-F9FE-43F6-9D3E-46FA001144DD}">
  <ds:schemaRefs>
    <ds:schemaRef ds:uri="ESRI.ArcGIS.Mapping.OfficeIntegration.PowerPointInfo"/>
  </ds:schemaRefs>
</ds:datastoreItem>
</file>

<file path=customXml/itemProps5.xml><?xml version="1.0" encoding="utf-8"?>
<ds:datastoreItem xmlns:ds="http://schemas.openxmlformats.org/officeDocument/2006/customXml" ds:itemID="{03DEF49A-1109-425D-B2CD-3669CCBA016E}">
  <ds:schemaRefs>
    <ds:schemaRef ds:uri="ESRI.ArcGIS.Mapping.OfficeIntegration.PowerPointInfo"/>
  </ds:schemaRefs>
</ds:datastoreItem>
</file>

<file path=customXml/itemProps6.xml><?xml version="1.0" encoding="utf-8"?>
<ds:datastoreItem xmlns:ds="http://schemas.openxmlformats.org/officeDocument/2006/customXml" ds:itemID="{546E54CE-9DD4-4274-B391-F04E585A9F37}">
  <ds:schemaRefs>
    <ds:schemaRef ds:uri="ESRI.ArcGIS.Mapping.OfficeIntegration.PowerPointInfo"/>
  </ds:schemaRefs>
</ds:datastoreItem>
</file>

<file path=customXml/itemProps7.xml><?xml version="1.0" encoding="utf-8"?>
<ds:datastoreItem xmlns:ds="http://schemas.openxmlformats.org/officeDocument/2006/customXml" ds:itemID="{24FD7471-F7DA-47B2-962C-128B7BC2770E}">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Flow</Template>
  <TotalTime>650</TotalTime>
  <Words>974</Words>
  <Application>Microsoft Office PowerPoint</Application>
  <PresentationFormat>Widescreen</PresentationFormat>
  <Paragraphs>340</Paragraphs>
  <Slides>24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Constantia</vt:lpstr>
      <vt:lpstr>Wingdings 2</vt:lpstr>
      <vt:lpstr>Flow</vt:lpstr>
      <vt:lpstr>Rationale for NARS 2.0</vt:lpstr>
      <vt:lpstr>NARS Power to Detect Trends</vt:lpstr>
      <vt:lpstr>Current Situation</vt:lpstr>
      <vt:lpstr>Variances of Importance</vt:lpstr>
      <vt:lpstr>Variables Needed</vt:lpstr>
      <vt:lpstr>Calculating variance of slope (translates to confidence in slow estimate)</vt:lpstr>
      <vt:lpstr>Legend for Power Figures</vt:lpstr>
      <vt:lpstr>PowerPoint Presentation</vt:lpstr>
      <vt:lpstr>PowerPoint Presentation</vt:lpstr>
      <vt:lpstr>PowerPoint Presentation</vt:lpstr>
      <vt:lpstr>PowerPoint Presentation</vt:lpstr>
      <vt:lpstr>PowerPoint Presentation</vt:lpstr>
      <vt:lpstr>PowerPoint Presentation</vt:lpstr>
      <vt:lpstr>Benthic Index – 0.2%, 0.5%, 1.0% Linear Trend</vt:lpstr>
      <vt:lpstr>Difference in Power for Change - Nitrogen</vt:lpstr>
      <vt:lpstr>Difference in Power for Change - Benthos</vt:lpstr>
      <vt:lpstr>PowerPoint Presentation</vt:lpstr>
      <vt:lpstr>Sampling Effort Differences</vt:lpstr>
      <vt:lpstr>PowerPoint Presentation</vt:lpstr>
      <vt:lpstr>PowerPoint Presentation</vt:lpstr>
      <vt:lpstr>Implications for Implementation</vt:lpstr>
      <vt:lpstr>Potential Upsides</vt:lpstr>
      <vt:lpstr>Potential Downsides</vt:lpstr>
      <vt:lpstr>Unknowns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NARS Power to Detect Trends</dc:title>
  <dc:creator>Paulsen, Steve</dc:creator>
  <cp:lastModifiedBy>Paulsen, Steve</cp:lastModifiedBy>
  <cp:revision>35</cp:revision>
  <cp:lastPrinted>2017-08-16T15:33:41Z</cp:lastPrinted>
  <dcterms:created xsi:type="dcterms:W3CDTF">2016-10-14T15:48:14Z</dcterms:created>
  <dcterms:modified xsi:type="dcterms:W3CDTF">2017-11-30T20:33:54Z</dcterms:modified>
</cp:coreProperties>
</file>