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76" r:id="rId2"/>
    <p:sldId id="305" r:id="rId3"/>
    <p:sldId id="277" r:id="rId4"/>
    <p:sldId id="317" r:id="rId5"/>
    <p:sldId id="275" r:id="rId6"/>
    <p:sldId id="256" r:id="rId7"/>
    <p:sldId id="312" r:id="rId8"/>
    <p:sldId id="318" r:id="rId9"/>
    <p:sldId id="319" r:id="rId10"/>
    <p:sldId id="320" r:id="rId11"/>
    <p:sldId id="321" r:id="rId12"/>
    <p:sldId id="265" r:id="rId13"/>
    <p:sldId id="278" r:id="rId14"/>
    <p:sldId id="266" r:id="rId15"/>
    <p:sldId id="282" r:id="rId16"/>
    <p:sldId id="283" r:id="rId17"/>
    <p:sldId id="281" r:id="rId18"/>
    <p:sldId id="284" r:id="rId19"/>
    <p:sldId id="279" r:id="rId20"/>
    <p:sldId id="291" r:id="rId21"/>
    <p:sldId id="307" r:id="rId22"/>
    <p:sldId id="306" r:id="rId23"/>
    <p:sldId id="257" r:id="rId24"/>
    <p:sldId id="308" r:id="rId25"/>
    <p:sldId id="258" r:id="rId26"/>
    <p:sldId id="286" r:id="rId27"/>
    <p:sldId id="290" r:id="rId28"/>
    <p:sldId id="301" r:id="rId29"/>
    <p:sldId id="314" r:id="rId30"/>
    <p:sldId id="315" r:id="rId31"/>
    <p:sldId id="287" r:id="rId32"/>
    <p:sldId id="298" r:id="rId33"/>
    <p:sldId id="309" r:id="rId34"/>
    <p:sldId id="316" r:id="rId35"/>
    <p:sldId id="299" r:id="rId36"/>
  </p:sldIdLst>
  <p:sldSz cx="9144000" cy="6858000" type="screen4x3"/>
  <p:notesSz cx="9220200" cy="6934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43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95420" cy="3467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2646" y="0"/>
            <a:ext cx="3995420" cy="3467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1C75F105-480E-4400-B7E3-26C10119C0D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86287"/>
            <a:ext cx="3995420" cy="3467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2646" y="6586287"/>
            <a:ext cx="3995420" cy="3467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25020715-22DB-4E37-B9BC-C547F14D6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22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95420" cy="3467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2646" y="0"/>
            <a:ext cx="3995420" cy="3467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392E4C10-2AC8-4422-9173-8E05371B04A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76550" y="520700"/>
            <a:ext cx="3467100" cy="2600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2020" y="3293745"/>
            <a:ext cx="7376160" cy="3120390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86287"/>
            <a:ext cx="3995420" cy="3467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2646" y="6586287"/>
            <a:ext cx="3995420" cy="3467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1A327C5A-793F-42DA-ABE4-40D3E0902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99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C725-BEBE-4669-A466-E250CEE3E220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0B05-C32A-4E8C-B662-9E90D5C4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0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C725-BEBE-4669-A466-E250CEE3E220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0B05-C32A-4E8C-B662-9E90D5C4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5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C725-BEBE-4669-A466-E250CEE3E220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0B05-C32A-4E8C-B662-9E90D5C4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7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C725-BEBE-4669-A466-E250CEE3E220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0B05-C32A-4E8C-B662-9E90D5C4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2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C725-BEBE-4669-A466-E250CEE3E220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0B05-C32A-4E8C-B662-9E90D5C4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7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C725-BEBE-4669-A466-E250CEE3E220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0B05-C32A-4E8C-B662-9E90D5C4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5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C725-BEBE-4669-A466-E250CEE3E220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0B05-C32A-4E8C-B662-9E90D5C4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9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C725-BEBE-4669-A466-E250CEE3E220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0B05-C32A-4E8C-B662-9E90D5C4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2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C725-BEBE-4669-A466-E250CEE3E220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0B05-C32A-4E8C-B662-9E90D5C4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C725-BEBE-4669-A466-E250CEE3E220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0B05-C32A-4E8C-B662-9E90D5C4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0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C725-BEBE-4669-A466-E250CEE3E220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0B05-C32A-4E8C-B662-9E90D5C4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AC725-BEBE-4669-A466-E250CEE3E220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30B05-C32A-4E8C-B662-9E90D5C4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8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a-little-book-of-r-for-time-series.readthedocs.org/en/latest/" TargetMode="External"/><Relationship Id="rId2" Type="http://schemas.openxmlformats.org/officeDocument/2006/relationships/hyperlink" Target="http://www.statmethods.net/index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todd.obrien\Desktop\NERRS__R-training\images\R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71600"/>
            <a:ext cx="25400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6781800" cy="1470025"/>
          </a:xfrm>
        </p:spPr>
        <p:txBody>
          <a:bodyPr/>
          <a:lstStyle/>
          <a:p>
            <a:r>
              <a:rPr lang="en-US" b="1" i="1" dirty="0" smtClean="0"/>
              <a:t>A Refreshing Intro to             </a:t>
            </a:r>
            <a:endParaRPr lang="en-US" b="1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4038600"/>
            <a:ext cx="8001000" cy="2209800"/>
          </a:xfrm>
        </p:spPr>
        <p:txBody>
          <a:bodyPr/>
          <a:lstStyle/>
          <a:p>
            <a:r>
              <a:rPr lang="en-US" dirty="0" smtClean="0"/>
              <a:t>Todd “</a:t>
            </a:r>
            <a:r>
              <a:rPr lang="en-US" i="1" dirty="0" smtClean="0"/>
              <a:t>there’s no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i="1" dirty="0" smtClean="0"/>
              <a:t> in plankton</a:t>
            </a:r>
            <a:r>
              <a:rPr lang="en-US" dirty="0" smtClean="0"/>
              <a:t>” O’Brien</a:t>
            </a:r>
          </a:p>
          <a:p>
            <a:r>
              <a:rPr lang="en-US" dirty="0" smtClean="0"/>
              <a:t>NOAA Fisheries</a:t>
            </a:r>
          </a:p>
          <a:p>
            <a:endParaRPr lang="en-US" dirty="0" smtClean="0"/>
          </a:p>
          <a:p>
            <a:r>
              <a:rPr lang="en-US" sz="2400" dirty="0" smtClean="0"/>
              <a:t>(… but there </a:t>
            </a:r>
            <a:r>
              <a:rPr lang="en-US" sz="2400" u="sng" dirty="0" smtClean="0"/>
              <a:t>is</a:t>
            </a:r>
            <a:r>
              <a:rPr lang="en-US" sz="2400" dirty="0" smtClean="0"/>
              <a:t> an 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R </a:t>
            </a:r>
            <a:r>
              <a:rPr lang="en-US" sz="2400" dirty="0" smtClean="0"/>
              <a:t>in fisheries …)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185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odd.obrien\Desktop\exp_chart-300x16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0" r="28776"/>
          <a:stretch/>
        </p:blipFill>
        <p:spPr bwMode="auto">
          <a:xfrm>
            <a:off x="1143000" y="1203363"/>
            <a:ext cx="7123253" cy="447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rot="16200000">
            <a:off x="-1058932" y="3029185"/>
            <a:ext cx="3406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Time spent trying to get </a:t>
            </a:r>
            <a:r>
              <a:rPr lang="en-US" sz="2400" dirty="0" smtClean="0"/>
              <a:t>it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to </a:t>
            </a:r>
            <a:r>
              <a:rPr lang="en-US" sz="2400" dirty="0" smtClean="0"/>
              <a:t>work the first time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5638800"/>
            <a:ext cx="62005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Reduction in time if you document and</a:t>
            </a:r>
          </a:p>
          <a:p>
            <a:r>
              <a:rPr lang="en-US" sz="2800" dirty="0"/>
              <a:t>k</a:t>
            </a:r>
            <a:r>
              <a:rPr lang="en-US" sz="2800" dirty="0" smtClean="0"/>
              <a:t>eep working code tidbits for re-use later</a:t>
            </a:r>
            <a:endParaRPr lang="en-US" sz="2800" dirty="0" smtClean="0"/>
          </a:p>
        </p:txBody>
      </p:sp>
      <p:pic>
        <p:nvPicPr>
          <p:cNvPr id="6" name="Picture 2" descr="N:\NERRS__R-training\headbang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38" y="1824103"/>
            <a:ext cx="1989129" cy="198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51350" y="1531716"/>
            <a:ext cx="736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ME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4200" y="849420"/>
            <a:ext cx="45878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The </a:t>
            </a:r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</a:rPr>
              <a:t>R</a:t>
            </a:r>
            <a:r>
              <a:rPr lang="en-US" sz="4000" dirty="0" smtClean="0"/>
              <a:t> Learning Curve</a:t>
            </a:r>
            <a:endParaRPr lang="en-US" sz="40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165030" y="1917436"/>
            <a:ext cx="678410" cy="398109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394115" y="2116490"/>
            <a:ext cx="368050" cy="931509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80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odd.obrien\Desktop\exp_chart-300x16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0" r="28776"/>
          <a:stretch/>
        </p:blipFill>
        <p:spPr bwMode="auto">
          <a:xfrm>
            <a:off x="1143000" y="1203363"/>
            <a:ext cx="7123253" cy="447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rot="16200000">
            <a:off x="-1058932" y="3029185"/>
            <a:ext cx="3406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Time spent trying to get </a:t>
            </a:r>
            <a:r>
              <a:rPr lang="en-US" sz="2400" dirty="0" smtClean="0"/>
              <a:t>it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to </a:t>
            </a:r>
            <a:r>
              <a:rPr lang="en-US" sz="2400" dirty="0" smtClean="0"/>
              <a:t>work the first time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5638800"/>
            <a:ext cx="62005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Reduction in time if you document and</a:t>
            </a:r>
          </a:p>
          <a:p>
            <a:r>
              <a:rPr lang="en-US" sz="2800" dirty="0"/>
              <a:t>k</a:t>
            </a:r>
            <a:r>
              <a:rPr lang="en-US" sz="2800" dirty="0" smtClean="0"/>
              <a:t>eep working code tidbits for re-use later</a:t>
            </a:r>
            <a:endParaRPr lang="en-US" sz="2800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405280" y="4501945"/>
            <a:ext cx="334181" cy="77261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24200" y="849420"/>
            <a:ext cx="45878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The </a:t>
            </a:r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</a:rPr>
              <a:t>R</a:t>
            </a:r>
            <a:r>
              <a:rPr lang="en-US" sz="4000" dirty="0" smtClean="0"/>
              <a:t> Learning Curve</a:t>
            </a:r>
            <a:endParaRPr lang="en-US" sz="4000" dirty="0"/>
          </a:p>
        </p:txBody>
      </p:sp>
      <p:pic>
        <p:nvPicPr>
          <p:cNvPr id="2" name="Picture 2" descr="C:\Users\todd.obrien\Desktop\beach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853" y="1902192"/>
            <a:ext cx="2609970" cy="239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H="1" flipV="1">
            <a:off x="6147444" y="3707399"/>
            <a:ext cx="537881" cy="36108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71137" y="4068485"/>
            <a:ext cx="132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MARCUS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73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“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</a:t>
            </a:r>
            <a:r>
              <a:rPr lang="en-US" dirty="0" smtClean="0"/>
              <a:t>” first came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</a:t>
            </a:r>
            <a:r>
              <a:rPr lang="en-US" dirty="0" smtClean="0"/>
              <a:t> Interface (before </a:t>
            </a:r>
            <a:r>
              <a:rPr lang="en-US" dirty="0" err="1" smtClean="0"/>
              <a:t>Rstudio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One had to save their workspace, command history, and current working directory </a:t>
            </a:r>
            <a:r>
              <a:rPr lang="en-US" i="1" dirty="0" smtClean="0"/>
              <a:t>by hand ... E-very time</a:t>
            </a:r>
            <a:endParaRPr lang="en-US" dirty="0" smtClean="0"/>
          </a:p>
          <a:p>
            <a:pPr lvl="1"/>
            <a:r>
              <a:rPr lang="en-US" dirty="0" smtClean="0"/>
              <a:t>One had to use commands to do everything</a:t>
            </a:r>
          </a:p>
          <a:p>
            <a:pPr lvl="1"/>
            <a:r>
              <a:rPr lang="en-US" dirty="0" smtClean="0"/>
              <a:t>One usually had to edit scripts in a separate program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Finding/Installing/Using packages and libraries was much harder</a:t>
            </a:r>
          </a:p>
          <a:p>
            <a:pPr lvl="1"/>
            <a:r>
              <a:rPr lang="en-US" dirty="0" smtClean="0"/>
              <a:t>GitHub and similar did not exist</a:t>
            </a:r>
          </a:p>
          <a:p>
            <a:pPr lvl="1"/>
            <a:r>
              <a:rPr lang="en-US" dirty="0" smtClean="0"/>
              <a:t>Installing was not a single command process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Error messages were often cryptic (or ambiguous)</a:t>
            </a:r>
          </a:p>
          <a:p>
            <a:endParaRPr lang="en-US" dirty="0" smtClean="0"/>
          </a:p>
          <a:p>
            <a:r>
              <a:rPr lang="en-US" dirty="0" smtClean="0"/>
              <a:t>The Cheat Sheets (help sheets) were scary … pages and pages of bizarre text and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5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557" y="0"/>
            <a:ext cx="8229600" cy="762000"/>
          </a:xfrm>
        </p:spPr>
        <p:txBody>
          <a:bodyPr/>
          <a:lstStyle/>
          <a:p>
            <a:r>
              <a:rPr lang="en-US" dirty="0" smtClean="0"/>
              <a:t>Example “Old School” Cheat Sheet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8305800" cy="59778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57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</a:t>
            </a:r>
            <a:r>
              <a:rPr lang="en-US" dirty="0" smtClean="0"/>
              <a:t>” World now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Wonderful </a:t>
            </a:r>
            <a:r>
              <a:rPr lang="en-US" dirty="0" smtClean="0"/>
              <a:t>supplemental tools like </a:t>
            </a:r>
            <a:r>
              <a:rPr lang="en-US" dirty="0" err="1"/>
              <a:t>RStudio</a:t>
            </a:r>
            <a:r>
              <a:rPr lang="en-US" dirty="0"/>
              <a:t> </a:t>
            </a:r>
            <a:r>
              <a:rPr lang="en-US" dirty="0" smtClean="0"/>
              <a:t>exist, making “R” operate more like other mainstream PC/Mac programs.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There is a thriving user community and hundreds of online web pages, blogs, and forums providing help and sharing ideas.  One </a:t>
            </a:r>
            <a:r>
              <a:rPr lang="en-US" dirty="0"/>
              <a:t>can Google a rough question and find answers (“R </a:t>
            </a:r>
            <a:r>
              <a:rPr lang="en-US" dirty="0" smtClean="0"/>
              <a:t>double </a:t>
            </a:r>
            <a:r>
              <a:rPr lang="en-US" dirty="0"/>
              <a:t>axis </a:t>
            </a:r>
            <a:r>
              <a:rPr lang="en-US" dirty="0" smtClean="0"/>
              <a:t>bar graph</a:t>
            </a:r>
            <a:r>
              <a:rPr lang="en-US" dirty="0"/>
              <a:t>”)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Many really excellent libraries and packages exist (like Marcus’)</a:t>
            </a:r>
          </a:p>
          <a:p>
            <a:endParaRPr lang="en-US" dirty="0" smtClean="0"/>
          </a:p>
          <a:p>
            <a:r>
              <a:rPr lang="en-US" dirty="0" smtClean="0"/>
              <a:t>Many of these new libraries and packages provide plain-English explanations in their help files</a:t>
            </a:r>
          </a:p>
          <a:p>
            <a:endParaRPr lang="en-US" dirty="0"/>
          </a:p>
          <a:p>
            <a:r>
              <a:rPr lang="en-US" dirty="0" smtClean="0"/>
              <a:t>Some really excellent “cheat sheets” exist .. with color and illustrative examples</a:t>
            </a:r>
          </a:p>
        </p:txBody>
      </p:sp>
    </p:spTree>
    <p:extLst>
      <p:ext uri="{BB962C8B-B14F-4D97-AF65-F5344CB8AC3E}">
        <p14:creationId xmlns:p14="http://schemas.microsoft.com/office/powerpoint/2010/main" val="423706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2550"/>
            <a:ext cx="8763000" cy="679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29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1"/>
            <a:ext cx="8864600" cy="6875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146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9" y="-3858"/>
            <a:ext cx="8845231" cy="686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384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42" y="0"/>
            <a:ext cx="884025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96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008"/>
            <a:ext cx="8382000" cy="7349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RStudio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773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Rstudio</a:t>
            </a:r>
            <a:r>
              <a:rPr lang="en-US" sz="2400" dirty="0" smtClean="0"/>
              <a:t> is a free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R</a:t>
            </a:r>
            <a:r>
              <a:rPr lang="en-US" sz="2400" dirty="0" smtClean="0"/>
              <a:t> integrated development environment (IDE).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1026" name="Picture 2" descr="RStudio wind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06732"/>
            <a:ext cx="6210300" cy="540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13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this Intro/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dirty="0" smtClean="0"/>
              <a:t>efresher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introduce you to “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dirty="0" smtClean="0"/>
              <a:t>” and “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dirty="0" err="1" smtClean="0"/>
              <a:t>Studio</a:t>
            </a:r>
            <a:r>
              <a:rPr lang="en-US" dirty="0" smtClean="0"/>
              <a:t>”</a:t>
            </a:r>
          </a:p>
          <a:p>
            <a:pPr lvl="1"/>
            <a:r>
              <a:rPr lang="en-US" sz="2400" dirty="0" smtClean="0"/>
              <a:t>It’s not all command-line … you can point-and-click some*</a:t>
            </a:r>
          </a:p>
          <a:p>
            <a:pPr lvl="1"/>
            <a:endParaRPr lang="en-US" sz="2400" dirty="0" smtClean="0"/>
          </a:p>
          <a:p>
            <a:r>
              <a:rPr lang="en-US" dirty="0" smtClean="0"/>
              <a:t>To introduce you to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dirty="0" smtClean="0"/>
              <a:t> vocabularies</a:t>
            </a:r>
          </a:p>
          <a:p>
            <a:pPr lvl="1"/>
            <a:r>
              <a:rPr lang="en-US" sz="2400" dirty="0" smtClean="0"/>
              <a:t>Vectors and factors and </a:t>
            </a:r>
            <a:r>
              <a:rPr lang="en-US" sz="2400" dirty="0" err="1" smtClean="0"/>
              <a:t>data.frames</a:t>
            </a:r>
            <a:r>
              <a:rPr lang="en-US" sz="2400" dirty="0" smtClean="0"/>
              <a:t> … oh my!</a:t>
            </a:r>
          </a:p>
          <a:p>
            <a:pPr lvl="1"/>
            <a:endParaRPr lang="en-US" sz="2400" dirty="0" smtClean="0"/>
          </a:p>
          <a:p>
            <a:r>
              <a:rPr lang="en-US" dirty="0" smtClean="0"/>
              <a:t>To show you some of the mechanics behind and leading up to the afternoon session</a:t>
            </a:r>
          </a:p>
          <a:p>
            <a:pPr lvl="1"/>
            <a:r>
              <a:rPr lang="en-US" sz="2400" dirty="0" err="1" smtClean="0"/>
              <a:t>Ma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sz="2400" dirty="0" err="1" smtClean="0"/>
              <a:t>cus</a:t>
            </a:r>
            <a:r>
              <a:rPr lang="en-US" sz="2400" dirty="0" smtClean="0"/>
              <a:t> would be incomplete without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R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4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433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can </a:t>
            </a:r>
            <a:r>
              <a:rPr lang="en-US" dirty="0" err="1" smtClean="0"/>
              <a:t>RStudio</a:t>
            </a:r>
            <a:r>
              <a:rPr lang="en-US" dirty="0" smtClean="0"/>
              <a:t> do for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Convenient/Handy features:</a:t>
            </a:r>
          </a:p>
          <a:p>
            <a:pPr marL="0" indent="0">
              <a:buNone/>
            </a:pPr>
            <a:endParaRPr lang="en-US" sz="1600" b="1" dirty="0" smtClean="0"/>
          </a:p>
          <a:p>
            <a:r>
              <a:rPr lang="en-US" dirty="0" smtClean="0"/>
              <a:t>Your plotted figures are managed for easy viewing (useful with multiple figures).  You can also print or save (export) them to PNG, PDF, or JPG.</a:t>
            </a:r>
          </a:p>
          <a:p>
            <a:endParaRPr lang="en-US" dirty="0" smtClean="0"/>
          </a:p>
          <a:p>
            <a:r>
              <a:rPr lang="en-US" dirty="0" err="1" smtClean="0"/>
              <a:t>Rstudio</a:t>
            </a:r>
            <a:r>
              <a:rPr lang="en-US" dirty="0" smtClean="0"/>
              <a:t> will automatically save your “workspace”, “command history”, and “working directory”.</a:t>
            </a:r>
          </a:p>
          <a:p>
            <a:endParaRPr lang="en-US" dirty="0" smtClean="0"/>
          </a:p>
          <a:p>
            <a:r>
              <a:rPr lang="en-US" dirty="0" smtClean="0"/>
              <a:t>You can view and edit one or even multiple scripts within the </a:t>
            </a:r>
            <a:r>
              <a:rPr lang="en-US" dirty="0" err="1" smtClean="0"/>
              <a:t>Rstudio</a:t>
            </a:r>
            <a:r>
              <a:rPr lang="en-US" dirty="0" smtClean="0"/>
              <a:t> windows.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Many of the install features are much easier (no need to select mirrors and repositories).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325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433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can </a:t>
            </a:r>
            <a:r>
              <a:rPr lang="en-US" dirty="0" err="1" smtClean="0"/>
              <a:t>Rstudio</a:t>
            </a:r>
            <a:r>
              <a:rPr lang="en-US" dirty="0" smtClean="0"/>
              <a:t> do for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8037"/>
            <a:ext cx="8229600" cy="53641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Game-Changing Features:</a:t>
            </a:r>
          </a:p>
          <a:p>
            <a:pPr marL="0" indent="0">
              <a:buNone/>
            </a:pPr>
            <a:endParaRPr lang="en-US" sz="2100" b="1" dirty="0" smtClean="0"/>
          </a:p>
          <a:p>
            <a:r>
              <a:rPr lang="en-US" dirty="0" smtClean="0"/>
              <a:t>You </a:t>
            </a:r>
            <a:r>
              <a:rPr lang="en-US" dirty="0"/>
              <a:t>quickly can see </a:t>
            </a:r>
            <a:r>
              <a:rPr lang="en-US" dirty="0" smtClean="0"/>
              <a:t>exactly what variables </a:t>
            </a:r>
            <a:r>
              <a:rPr lang="en-US" dirty="0"/>
              <a:t>are active, what they contain, and see what “type</a:t>
            </a:r>
            <a:r>
              <a:rPr lang="en-US" dirty="0" smtClean="0"/>
              <a:t>” (class) </a:t>
            </a:r>
            <a:r>
              <a:rPr lang="en-US" dirty="0"/>
              <a:t>they </a:t>
            </a:r>
            <a:r>
              <a:rPr lang="en-US" dirty="0" smtClean="0"/>
              <a:t>are</a:t>
            </a:r>
          </a:p>
          <a:p>
            <a:endParaRPr lang="en-US" dirty="0" smtClean="0"/>
          </a:p>
          <a:p>
            <a:r>
              <a:rPr lang="en-US" dirty="0" smtClean="0"/>
              <a:t>Script editors have syntax highlighting </a:t>
            </a:r>
          </a:p>
          <a:p>
            <a:endParaRPr lang="en-US" dirty="0" smtClean="0"/>
          </a:p>
          <a:p>
            <a:r>
              <a:rPr lang="en-US" dirty="0" smtClean="0"/>
              <a:t>You can “step-by-step” through each line of script, or run the whole thing with a single click</a:t>
            </a:r>
          </a:p>
          <a:p>
            <a:endParaRPr lang="en-US" dirty="0" smtClean="0"/>
          </a:p>
          <a:p>
            <a:r>
              <a:rPr lang="en-US" dirty="0" smtClean="0"/>
              <a:t>Auto-pairing of (), [], “” and auto complete  helps with variables and functions</a:t>
            </a:r>
          </a:p>
          <a:p>
            <a:endParaRPr lang="en-US" dirty="0"/>
          </a:p>
          <a:p>
            <a:r>
              <a:rPr lang="en-US" dirty="0" smtClean="0"/>
              <a:t>You will see most/all of these this morning/afternoon.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13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008"/>
            <a:ext cx="9144000" cy="506392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Rstudio</a:t>
            </a:r>
            <a:r>
              <a:rPr lang="en-US" sz="2400" dirty="0" smtClean="0"/>
              <a:t> sub-windows</a:t>
            </a:r>
            <a:endParaRPr lang="en-US" sz="2400" dirty="0"/>
          </a:p>
        </p:txBody>
      </p:sp>
      <p:pic>
        <p:nvPicPr>
          <p:cNvPr id="1026" name="Picture 2" descr="RStudio wind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33457"/>
            <a:ext cx="7239000" cy="629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5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Rstudio</a:t>
            </a:r>
            <a:r>
              <a:rPr lang="en-US" dirty="0" smtClean="0"/>
              <a:t> “Project” automatically handles the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Current </a:t>
            </a:r>
            <a:r>
              <a:rPr lang="en-US" dirty="0"/>
              <a:t>W</a:t>
            </a:r>
            <a:r>
              <a:rPr lang="en-US" dirty="0" smtClean="0"/>
              <a:t>orking Directory (CWD)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Default area to load files from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Default area to save files to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dirty="0" smtClean="0"/>
              <a:t> workspace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This is your loaded/stored/created data and variables</a:t>
            </a:r>
          </a:p>
          <a:p>
            <a:r>
              <a:rPr lang="en-US" dirty="0" smtClean="0"/>
              <a:t>Command history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These are all the commands you typed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good for remembering</a:t>
            </a:r>
          </a:p>
          <a:p>
            <a:r>
              <a:rPr lang="en-US" dirty="0" smtClean="0"/>
              <a:t>Any currently-open Scripts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“Save your script” reminder (colorization)</a:t>
            </a:r>
          </a:p>
          <a:p>
            <a:pPr lvl="1"/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96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most Important Things you should learn today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Always try a new function or operation before assigning it to a variable or using it in a function</a:t>
            </a:r>
          </a:p>
          <a:p>
            <a:endParaRPr lang="en-US" dirty="0" smtClean="0"/>
          </a:p>
          <a:p>
            <a:r>
              <a:rPr lang="en-US" dirty="0" smtClean="0"/>
              <a:t>Save each working line into a script file</a:t>
            </a:r>
          </a:p>
          <a:p>
            <a:pPr lvl="1"/>
            <a:r>
              <a:rPr lang="en-US" dirty="0" smtClean="0"/>
              <a:t>Less typing = less errors + less to remember later</a:t>
            </a:r>
          </a:p>
          <a:p>
            <a:endParaRPr lang="en-US" dirty="0" smtClean="0"/>
          </a:p>
          <a:p>
            <a:r>
              <a:rPr lang="en-US" dirty="0" smtClean="0"/>
              <a:t>Document EVERYTHING … at a level that will make sense a week, month, or year from now.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0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Scripts and Documentation for an </a:t>
            </a:r>
            <a:r>
              <a:rPr lang="en-US" dirty="0" err="1" smtClean="0"/>
              <a:t>Easie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dirty="0" smtClean="0"/>
              <a:t>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Why?  Because a month+ from now you may not remember every little </a:t>
            </a:r>
            <a:r>
              <a:rPr lang="en-US" dirty="0" smtClean="0"/>
              <a:t>aspect.  A year from, almost definitely.  Sometimes even in a day!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Research it once, debug it one, code it once ... document it once.</a:t>
            </a:r>
          </a:p>
          <a:p>
            <a:endParaRPr lang="en-US" dirty="0"/>
          </a:p>
          <a:p>
            <a:r>
              <a:rPr lang="en-US" dirty="0" smtClean="0"/>
              <a:t>Use the command line for testing, but use scripts for repeat actions and long-term archiving.   Cut-n-paste, modify-n-reuse</a:t>
            </a:r>
          </a:p>
          <a:p>
            <a:endParaRPr lang="en-US" dirty="0" smtClean="0"/>
          </a:p>
          <a:p>
            <a:r>
              <a:rPr lang="en-US" dirty="0" smtClean="0"/>
              <a:t>Document the details and the anguish too</a:t>
            </a:r>
          </a:p>
          <a:p>
            <a:pPr lvl="1"/>
            <a:r>
              <a:rPr lang="en-US" dirty="0" smtClean="0"/>
              <a:t>This must be a [X </a:t>
            </a:r>
            <a:r>
              <a:rPr lang="en-US" dirty="0" err="1" smtClean="0"/>
              <a:t>arr</a:t>
            </a:r>
            <a:r>
              <a:rPr lang="en-US" dirty="0" smtClean="0"/>
              <a:t>] with $ or it won’t work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 year from now, you will appreciate the documenting done now.</a:t>
            </a:r>
          </a:p>
        </p:txBody>
      </p:sp>
    </p:spTree>
    <p:extLst>
      <p:ext uri="{BB962C8B-B14F-4D97-AF65-F5344CB8AC3E}">
        <p14:creationId xmlns:p14="http://schemas.microsoft.com/office/powerpoint/2010/main" val="361321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for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If making major changes to a working line.  Make a copy of it.  (Keep it but turn it off with a “#”.)</a:t>
            </a:r>
          </a:p>
          <a:p>
            <a:endParaRPr lang="en-US" dirty="0" smtClean="0"/>
          </a:p>
          <a:p>
            <a:r>
              <a:rPr lang="en-US" dirty="0" smtClean="0"/>
              <a:t>If making major changes to a script you have been working on for a while, make a safety backup (“my-work__</a:t>
            </a:r>
            <a:r>
              <a:rPr lang="en-US" dirty="0" err="1" smtClean="0"/>
              <a:t>backup.R</a:t>
            </a:r>
            <a:r>
              <a:rPr lang="en-US" dirty="0" smtClean="0"/>
              <a:t>”).  It is easier to delete redundant copies than to restore/repair/re-debug a corrupted copy.</a:t>
            </a:r>
          </a:p>
          <a:p>
            <a:endParaRPr lang="en-US" dirty="0"/>
          </a:p>
          <a:p>
            <a:r>
              <a:rPr lang="en-US" dirty="0" smtClean="0"/>
              <a:t>If working with multiple version of scripts, adding the date into the file name helps.  ( oxygen-plots__2015-oct-25.R )</a:t>
            </a:r>
          </a:p>
        </p:txBody>
      </p:sp>
    </p:spTree>
    <p:extLst>
      <p:ext uri="{BB962C8B-B14F-4D97-AF65-F5344CB8AC3E}">
        <p14:creationId xmlns:p14="http://schemas.microsoft.com/office/powerpoint/2010/main" val="138250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</a:t>
            </a:r>
            <a:r>
              <a:rPr lang="en-US" dirty="0" smtClean="0"/>
              <a:t> data types (classes)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Numeric   (aka “real” or decimal point)</a:t>
            </a:r>
          </a:p>
          <a:p>
            <a:r>
              <a:rPr lang="en-US" dirty="0" smtClean="0"/>
              <a:t>Character</a:t>
            </a:r>
          </a:p>
          <a:p>
            <a:r>
              <a:rPr lang="en-US" dirty="0" smtClean="0"/>
              <a:t>Logical  (TRUE/FALSE)</a:t>
            </a:r>
          </a:p>
          <a:p>
            <a:r>
              <a:rPr lang="en-US" dirty="0" smtClean="0"/>
              <a:t>Vector    (multiple elements of consistent type)</a:t>
            </a:r>
          </a:p>
          <a:p>
            <a:pPr lvl="1"/>
            <a:r>
              <a:rPr lang="en-US" dirty="0"/>
              <a:t>a &lt;- </a:t>
            </a:r>
            <a:r>
              <a:rPr lang="en-US" dirty="0" smtClean="0"/>
              <a:t>c(1,2,5,6,) </a:t>
            </a:r>
          </a:p>
          <a:p>
            <a:pPr lvl="1"/>
            <a:r>
              <a:rPr lang="en-US" dirty="0" smtClean="0"/>
              <a:t>b </a:t>
            </a:r>
            <a:r>
              <a:rPr lang="en-US" dirty="0"/>
              <a:t>&lt;- c("</a:t>
            </a:r>
            <a:r>
              <a:rPr lang="en-US" dirty="0" err="1"/>
              <a:t>one","two","three</a:t>
            </a:r>
            <a:r>
              <a:rPr lang="en-US" dirty="0" smtClean="0"/>
              <a:t>")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&lt;- c(TRUE,TRUE,TRUE,FALSE,TRUE,FALSE) </a:t>
            </a:r>
            <a:endParaRPr lang="en-US" dirty="0" smtClean="0"/>
          </a:p>
          <a:p>
            <a:r>
              <a:rPr lang="en-US" dirty="0" smtClean="0"/>
              <a:t>List  (mixed element types) </a:t>
            </a:r>
          </a:p>
          <a:p>
            <a:pPr lvl="1"/>
            <a:r>
              <a:rPr lang="en-US" dirty="0" smtClean="0"/>
              <a:t>Note that a vector of 3,4,x is actually “3”, “4”, “x”</a:t>
            </a:r>
          </a:p>
          <a:p>
            <a:pPr lvl="1"/>
            <a:r>
              <a:rPr lang="en-US" dirty="0" smtClean="0"/>
              <a:t>A list can mix </a:t>
            </a:r>
            <a:r>
              <a:rPr lang="en-US" dirty="0" err="1" smtClean="0"/>
              <a:t>num</a:t>
            </a:r>
            <a:r>
              <a:rPr lang="en-US" dirty="0" smtClean="0"/>
              <a:t> and char</a:t>
            </a:r>
          </a:p>
        </p:txBody>
      </p:sp>
    </p:spTree>
    <p:extLst>
      <p:ext uri="{BB962C8B-B14F-4D97-AF65-F5344CB8AC3E}">
        <p14:creationId xmlns:p14="http://schemas.microsoft.com/office/powerpoint/2010/main" val="288362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</a:t>
            </a:r>
            <a:r>
              <a:rPr lang="en-US" dirty="0" smtClean="0"/>
              <a:t> data types (classes)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“an array”</a:t>
            </a:r>
          </a:p>
          <a:p>
            <a:pPr lvl="1"/>
            <a:r>
              <a:rPr lang="en-US" dirty="0" smtClean="0"/>
              <a:t>multiple elements of same class</a:t>
            </a:r>
          </a:p>
          <a:p>
            <a:r>
              <a:rPr lang="en-US" dirty="0" smtClean="0"/>
              <a:t>Matrix</a:t>
            </a:r>
          </a:p>
          <a:p>
            <a:pPr lvl="1"/>
            <a:r>
              <a:rPr lang="en-US" dirty="0" smtClean="0"/>
              <a:t>all columns must have length</a:t>
            </a:r>
          </a:p>
          <a:p>
            <a:pPr lvl="1"/>
            <a:r>
              <a:rPr lang="en-US" dirty="0" smtClean="0"/>
              <a:t>Entire matrix must be a single class</a:t>
            </a:r>
          </a:p>
          <a:p>
            <a:r>
              <a:rPr lang="en-US" dirty="0" smtClean="0"/>
              <a:t>Data Frame</a:t>
            </a:r>
          </a:p>
          <a:p>
            <a:pPr lvl="1"/>
            <a:r>
              <a:rPr lang="en-US" dirty="0" smtClean="0"/>
              <a:t>“a table”</a:t>
            </a:r>
          </a:p>
          <a:p>
            <a:pPr lvl="1"/>
            <a:r>
              <a:rPr lang="en-US" dirty="0" smtClean="0"/>
              <a:t>Columns can be different lengths</a:t>
            </a:r>
          </a:p>
          <a:p>
            <a:pPr lvl="1"/>
            <a:r>
              <a:rPr lang="en-US" dirty="0" smtClean="0"/>
              <a:t>Each column can be different classes</a:t>
            </a:r>
          </a:p>
        </p:txBody>
      </p:sp>
    </p:spTree>
    <p:extLst>
      <p:ext uri="{BB962C8B-B14F-4D97-AF65-F5344CB8AC3E}">
        <p14:creationId xmlns:p14="http://schemas.microsoft.com/office/powerpoint/2010/main" val="139866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</a:t>
            </a:r>
            <a:r>
              <a:rPr lang="en-US" dirty="0" smtClean="0"/>
              <a:t> Packaging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“Command”</a:t>
            </a:r>
          </a:p>
          <a:p>
            <a:pPr lvl="1"/>
            <a:r>
              <a:rPr lang="en-US" dirty="0" smtClean="0"/>
              <a:t>Calling of a math, plotting, or other function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Script</a:t>
            </a:r>
          </a:p>
          <a:p>
            <a:pPr lvl="1"/>
            <a:r>
              <a:rPr lang="en-US" dirty="0" smtClean="0"/>
              <a:t>A saved-to-file sequence of multiple commands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Function()</a:t>
            </a:r>
          </a:p>
          <a:p>
            <a:pPr lvl="1"/>
            <a:r>
              <a:rPr lang="en-US" dirty="0" smtClean="0"/>
              <a:t>A collection of one or more commands to which you can pass parameter(s) and an action or result is returned</a:t>
            </a:r>
          </a:p>
          <a:p>
            <a:pPr lvl="1"/>
            <a:r>
              <a:rPr lang="en-US" dirty="0" smtClean="0"/>
              <a:t> </a:t>
            </a:r>
          </a:p>
          <a:p>
            <a:r>
              <a:rPr lang="en-US" dirty="0" smtClean="0"/>
              <a:t>Library()</a:t>
            </a:r>
          </a:p>
          <a:p>
            <a:pPr lvl="1"/>
            <a:r>
              <a:rPr lang="en-US" dirty="0" smtClean="0"/>
              <a:t>A collection of Functions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Package</a:t>
            </a:r>
          </a:p>
          <a:p>
            <a:pPr lvl="1"/>
            <a:r>
              <a:rPr lang="en-US" dirty="0" smtClean="0"/>
              <a:t>A collection of one or more Libraries stored in a (package) for external-to-R storage or distribution.</a:t>
            </a:r>
          </a:p>
          <a:p>
            <a:pPr lvl="1"/>
            <a:r>
              <a:rPr lang="en-US" dirty="0" smtClean="0"/>
              <a:t>The “Package” process checks for dependencies and errors</a:t>
            </a:r>
          </a:p>
        </p:txBody>
      </p:sp>
    </p:spTree>
    <p:extLst>
      <p:ext uri="{BB962C8B-B14F-4D97-AF65-F5344CB8AC3E}">
        <p14:creationId xmlns:p14="http://schemas.microsoft.com/office/powerpoint/2010/main" val="283978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6477000" cy="1143000"/>
          </a:xfrm>
        </p:spPr>
        <p:txBody>
          <a:bodyPr/>
          <a:lstStyle/>
          <a:p>
            <a:r>
              <a:rPr lang="en-US" dirty="0" smtClean="0"/>
              <a:t>I am not an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dirty="0" smtClean="0"/>
              <a:t>-</a:t>
            </a:r>
            <a:r>
              <a:rPr lang="en-US" dirty="0" err="1" smtClean="0"/>
              <a:t>tist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am more of a </a:t>
            </a:r>
            <a:r>
              <a:rPr lang="en-US" dirty="0" err="1" smtClean="0"/>
              <a:t>Pi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dirty="0" err="1" smtClean="0"/>
              <a:t>ate</a:t>
            </a:r>
            <a:r>
              <a:rPr lang="en-US" dirty="0" smtClean="0"/>
              <a:t> …</a:t>
            </a:r>
          </a:p>
          <a:p>
            <a:r>
              <a:rPr lang="en-US" dirty="0"/>
              <a:t>(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b="1" dirty="0" err="1" smtClean="0"/>
              <a:t>rrrrrrrrr</a:t>
            </a:r>
            <a:r>
              <a:rPr lang="en-US" b="1" dirty="0" smtClean="0"/>
              <a:t>, </a:t>
            </a:r>
            <a:r>
              <a:rPr lang="en-US" b="1" dirty="0" err="1" smtClean="0"/>
              <a:t>matey</a:t>
            </a:r>
            <a:r>
              <a:rPr lang="en-US" b="1" dirty="0" smtClean="0"/>
              <a:t>!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Pi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dirty="0" err="1" smtClean="0"/>
              <a:t>ate</a:t>
            </a:r>
            <a:r>
              <a:rPr lang="en-US" dirty="0" smtClean="0"/>
              <a:t> </a:t>
            </a:r>
            <a:r>
              <a:rPr lang="en-US" dirty="0" smtClean="0"/>
              <a:t>knows the internet is a treasure chest full of precious </a:t>
            </a:r>
            <a:r>
              <a:rPr lang="en-US" strike="sngStrike" dirty="0" smtClean="0"/>
              <a:t>gold</a:t>
            </a:r>
            <a:r>
              <a:rPr lang="en-US" dirty="0" smtClean="0"/>
              <a:t> code.  We google, raid, and pillage online blogs and demo scripts to get working code tidbits for our own </a:t>
            </a:r>
            <a:r>
              <a:rPr lang="en-US" dirty="0" smtClean="0"/>
              <a:t>needs.</a:t>
            </a:r>
          </a:p>
        </p:txBody>
      </p:sp>
      <p:pic>
        <p:nvPicPr>
          <p:cNvPr id="1026" name="Picture 2" descr="C:\Users\todd.obrien\Desktop\Training-NERRS\images\internet-pirate-300x2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18858" y="304800"/>
            <a:ext cx="3200400" cy="277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32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On naming </a:t>
            </a:r>
            <a:r>
              <a:rPr lang="en-US" dirty="0" err="1" smtClean="0"/>
              <a:t>Va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R</a:t>
            </a:r>
            <a:r>
              <a:rPr lang="en-US" dirty="0" err="1" smtClean="0"/>
              <a:t>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Capitalization Matters</a:t>
            </a:r>
          </a:p>
          <a:p>
            <a:pPr lvl="1"/>
            <a:r>
              <a:rPr lang="en-US" sz="2400" dirty="0" smtClean="0"/>
              <a:t>DATE, Date, and date are three different variables</a:t>
            </a:r>
          </a:p>
          <a:p>
            <a:pPr lvl="1"/>
            <a:r>
              <a:rPr lang="en-US" sz="2400" dirty="0" err="1" smtClean="0"/>
              <a:t>as.Date</a:t>
            </a:r>
            <a:r>
              <a:rPr lang="en-US" sz="2400" dirty="0" smtClean="0"/>
              <a:t>() is a function, </a:t>
            </a:r>
            <a:r>
              <a:rPr lang="en-US" sz="2400" dirty="0" err="1" smtClean="0"/>
              <a:t>as.date</a:t>
            </a:r>
            <a:r>
              <a:rPr lang="en-US" sz="2400" dirty="0" smtClean="0"/>
              <a:t>() is an error message</a:t>
            </a:r>
          </a:p>
          <a:p>
            <a:pPr lvl="1"/>
            <a:endParaRPr lang="en-US" sz="2400" dirty="0" smtClean="0"/>
          </a:p>
          <a:p>
            <a:r>
              <a:rPr lang="en-US" dirty="0" smtClean="0"/>
              <a:t>Use “_” and “.” to inter-relate sites or variables</a:t>
            </a:r>
          </a:p>
          <a:p>
            <a:pPr lvl="1"/>
            <a:r>
              <a:rPr lang="en-US" sz="2400" dirty="0" smtClean="0"/>
              <a:t>WQBCR                          main </a:t>
            </a:r>
            <a:r>
              <a:rPr lang="en-US" sz="2400" dirty="0" err="1" smtClean="0"/>
              <a:t>data.frame</a:t>
            </a:r>
            <a:r>
              <a:rPr lang="en-US" sz="2400" dirty="0" smtClean="0"/>
              <a:t> from CSV</a:t>
            </a:r>
          </a:p>
          <a:p>
            <a:pPr lvl="1"/>
            <a:r>
              <a:rPr lang="en-US" sz="2400" dirty="0" err="1" smtClean="0"/>
              <a:t>WQBCR_temp</a:t>
            </a:r>
            <a:r>
              <a:rPr lang="en-US" sz="2400" dirty="0" smtClean="0"/>
              <a:t>              temperature column (raw)</a:t>
            </a:r>
          </a:p>
          <a:p>
            <a:pPr lvl="1"/>
            <a:r>
              <a:rPr lang="en-US" sz="2400" dirty="0" err="1" smtClean="0"/>
              <a:t>WQBCR_temp.mon</a:t>
            </a:r>
            <a:r>
              <a:rPr lang="en-US" sz="2400" dirty="0" smtClean="0"/>
              <a:t>     monthly-averages temps</a:t>
            </a:r>
          </a:p>
          <a:p>
            <a:pPr lvl="1"/>
            <a:r>
              <a:rPr lang="en-US" sz="2400" dirty="0" err="1" smtClean="0"/>
              <a:t>WQBSP_oxy.mon</a:t>
            </a:r>
            <a:r>
              <a:rPr lang="en-US" sz="2400" dirty="0" smtClean="0"/>
              <a:t>        </a:t>
            </a:r>
            <a:r>
              <a:rPr lang="en-US" sz="2400" dirty="0" err="1" smtClean="0"/>
              <a:t>SageLotPond</a:t>
            </a:r>
            <a:r>
              <a:rPr lang="en-US" sz="2400" dirty="0" smtClean="0"/>
              <a:t> monthly oxygen 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r>
              <a:rPr lang="en-US" dirty="0" smtClean="0"/>
              <a:t>If you are using scripts, which you should be, these longer variable names are typed infrequently (usually just cut-n-pasted) and they help with documenting and differentiating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41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Paper Books?</a:t>
            </a:r>
          </a:p>
          <a:p>
            <a:pPr lvl="1"/>
            <a:r>
              <a:rPr lang="en-US" dirty="0" smtClean="0"/>
              <a:t>View them “in person”.  Every person has a different preference, every book has a different style.</a:t>
            </a:r>
          </a:p>
          <a:p>
            <a:endParaRPr lang="en-US" dirty="0" smtClean="0"/>
          </a:p>
          <a:p>
            <a:r>
              <a:rPr lang="en-US" dirty="0" smtClean="0"/>
              <a:t>Online </a:t>
            </a:r>
            <a:r>
              <a:rPr lang="en-US" dirty="0"/>
              <a:t>Guides</a:t>
            </a:r>
          </a:p>
          <a:p>
            <a:pPr lvl="1"/>
            <a:r>
              <a:rPr lang="en-US" dirty="0"/>
              <a:t>“Quick-R</a:t>
            </a:r>
            <a:r>
              <a:rPr lang="en-US" dirty="0" smtClean="0"/>
              <a:t>”: 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www.statmethods.net/index.html</a:t>
            </a:r>
            <a:endParaRPr lang="en-US" dirty="0" smtClean="0"/>
          </a:p>
          <a:p>
            <a:pPr lvl="1"/>
            <a:endParaRPr lang="en-US" dirty="0" smtClean="0">
              <a:hlinkClick r:id="rId3"/>
            </a:endParaRPr>
          </a:p>
          <a:p>
            <a:pPr lvl="1"/>
            <a:r>
              <a:rPr lang="en-US" dirty="0" smtClean="0"/>
              <a:t>Time Series-related:  </a:t>
            </a:r>
            <a:r>
              <a:rPr lang="en-US" dirty="0" smtClean="0">
                <a:hlinkClick r:id="rId3"/>
              </a:rPr>
              <a:t>Time Series-related:  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a-little-book-of-r-for-time-series.readthedocs.org/en/latest/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“Google It”</a:t>
            </a:r>
          </a:p>
        </p:txBody>
      </p:sp>
    </p:spTree>
    <p:extLst>
      <p:ext uri="{BB962C8B-B14F-4D97-AF65-F5344CB8AC3E}">
        <p14:creationId xmlns:p14="http://schemas.microsoft.com/office/powerpoint/2010/main" val="18085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THINGS TO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Capitals </a:t>
            </a:r>
            <a:r>
              <a:rPr lang="en-US" dirty="0" smtClean="0"/>
              <a:t>matter everywhere!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s-ES" dirty="0" err="1" smtClean="0"/>
              <a:t>as.</a:t>
            </a:r>
            <a:r>
              <a:rPr lang="es-ES" dirty="0" err="1" smtClean="0">
                <a:solidFill>
                  <a:srgbClr val="FF0000"/>
                </a:solidFill>
              </a:rPr>
              <a:t>D</a:t>
            </a:r>
            <a:r>
              <a:rPr lang="es-ES" dirty="0" err="1" smtClean="0"/>
              <a:t>ate</a:t>
            </a:r>
            <a:r>
              <a:rPr lang="es-ES" dirty="0" smtClean="0"/>
              <a:t>(WQB[[1]],"%m/%d/%</a:t>
            </a:r>
            <a:r>
              <a:rPr lang="es-ES" dirty="0" smtClean="0">
                <a:solidFill>
                  <a:srgbClr val="FF0000"/>
                </a:solidFill>
              </a:rPr>
              <a:t>Y</a:t>
            </a:r>
            <a:r>
              <a:rPr lang="es-ES" dirty="0" smtClean="0"/>
              <a:t>")</a:t>
            </a:r>
          </a:p>
          <a:p>
            <a:pPr lvl="2"/>
            <a:r>
              <a:rPr lang="es-ES" dirty="0" smtClean="0"/>
              <a:t>%</a:t>
            </a:r>
            <a:r>
              <a:rPr lang="es-ES" dirty="0" smtClean="0"/>
              <a:t>Y = 1998</a:t>
            </a:r>
          </a:p>
          <a:p>
            <a:pPr lvl="2"/>
            <a:r>
              <a:rPr lang="es-ES" dirty="0" smtClean="0"/>
              <a:t>%y = 98</a:t>
            </a:r>
          </a:p>
          <a:p>
            <a:pPr lvl="2"/>
            <a:endParaRPr lang="en-US" dirty="0"/>
          </a:p>
          <a:p>
            <a:r>
              <a:rPr lang="en-US" dirty="0" smtClean="0"/>
              <a:t>() is not the same as </a:t>
            </a:r>
            <a:r>
              <a:rPr lang="en-US" dirty="0" smtClean="0"/>
              <a:t>[]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() is for function calls</a:t>
            </a:r>
          </a:p>
          <a:p>
            <a:pPr lvl="1"/>
            <a:r>
              <a:rPr lang="en-US" dirty="0" smtClean="0"/>
              <a:t>[] is array indexing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WQB[2] is not the same as WQB[[2]] </a:t>
            </a:r>
            <a:endParaRPr lang="en-US" dirty="0" smtClean="0"/>
          </a:p>
          <a:p>
            <a:pPr lvl="1"/>
            <a:r>
              <a:rPr lang="en-US" dirty="0"/>
              <a:t>class(WQB[2])         </a:t>
            </a:r>
            <a:r>
              <a:rPr lang="en-US" dirty="0" err="1"/>
              <a:t>data.frame</a:t>
            </a:r>
            <a:endParaRPr lang="en-US" dirty="0"/>
          </a:p>
          <a:p>
            <a:pPr lvl="1"/>
            <a:r>
              <a:rPr lang="en-US" dirty="0" smtClean="0"/>
              <a:t>class(WQB</a:t>
            </a:r>
            <a:r>
              <a:rPr lang="en-US" dirty="0" smtClean="0"/>
              <a:t>[[2</a:t>
            </a:r>
            <a:r>
              <a:rPr lang="en-US" dirty="0" smtClean="0"/>
              <a:t>]])      vector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 libraries “mask” existing functions.  </a:t>
            </a:r>
          </a:p>
          <a:p>
            <a:pPr lvl="1"/>
            <a:r>
              <a:rPr lang="en-US" dirty="0" err="1" smtClean="0"/>
              <a:t>SWMPr</a:t>
            </a:r>
            <a:r>
              <a:rPr lang="en-US" dirty="0" smtClean="0"/>
              <a:t> gives a warning that </a:t>
            </a:r>
            <a:r>
              <a:rPr lang="en-US" dirty="0" smtClean="0"/>
              <a:t>it </a:t>
            </a:r>
            <a:r>
              <a:rPr lang="en-US" dirty="0" smtClean="0"/>
              <a:t>masks “</a:t>
            </a:r>
            <a:r>
              <a:rPr lang="en-US" dirty="0" err="1" smtClean="0"/>
              <a:t>as.Date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573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</a:t>
            </a:r>
            <a:r>
              <a:rPr lang="en-US" dirty="0" smtClean="0"/>
              <a:t>t my scripting style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commenting is a mish-mash of comprehensiveness.  As we getting deeper into the scripts, I will throw in un-commented lines that were described in an earlier script.</a:t>
            </a:r>
          </a:p>
          <a:p>
            <a:endParaRPr lang="en-US" dirty="0" smtClean="0"/>
          </a:p>
          <a:p>
            <a:r>
              <a:rPr lang="en-US" dirty="0" smtClean="0"/>
              <a:t>You are encouraged to add your own comments or re-write what is already there.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5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5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stuff (the “ggplot2” package)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install.packages</a:t>
            </a:r>
            <a:r>
              <a:rPr lang="en-US" dirty="0"/>
              <a:t>("ggplot2</a:t>
            </a:r>
            <a:r>
              <a:rPr lang="en-US" dirty="0" smtClean="0"/>
              <a:t>")</a:t>
            </a:r>
          </a:p>
          <a:p>
            <a:r>
              <a:rPr lang="en-US"/>
              <a:t>library(ggplot2</a:t>
            </a:r>
            <a:r>
              <a:rPr lang="en-US" smtClean="0"/>
              <a:t>)</a:t>
            </a:r>
          </a:p>
          <a:p>
            <a:endParaRPr lang="en-US" dirty="0" smtClean="0"/>
          </a:p>
          <a:p>
            <a:r>
              <a:rPr lang="en-US" dirty="0" err="1"/>
              <a:t>qplot</a:t>
            </a:r>
            <a:r>
              <a:rPr lang="en-US" dirty="0"/>
              <a:t>(</a:t>
            </a:r>
            <a:r>
              <a:rPr lang="en-US" dirty="0" err="1"/>
              <a:t>x,WQB</a:t>
            </a:r>
            <a:r>
              <a:rPr lang="en-US" dirty="0"/>
              <a:t>[[2</a:t>
            </a:r>
            <a:r>
              <a:rPr lang="en-US" dirty="0" smtClean="0"/>
              <a:t>]])</a:t>
            </a:r>
          </a:p>
          <a:p>
            <a:r>
              <a:rPr lang="en-US" dirty="0" err="1" smtClean="0"/>
              <a:t>qplot</a:t>
            </a:r>
            <a:r>
              <a:rPr lang="en-US" dirty="0" smtClean="0"/>
              <a:t>(</a:t>
            </a:r>
            <a:r>
              <a:rPr lang="en-US" dirty="0" err="1" smtClean="0"/>
              <a:t>x,WQB</a:t>
            </a:r>
            <a:r>
              <a:rPr lang="en-US" dirty="0"/>
              <a:t>[[2]],</a:t>
            </a:r>
            <a:r>
              <a:rPr lang="en-US" dirty="0" err="1"/>
              <a:t>ylim</a:t>
            </a:r>
            <a:r>
              <a:rPr lang="en-US" dirty="0"/>
              <a:t>=c(0,10</a:t>
            </a:r>
            <a:r>
              <a:rPr lang="en-US" dirty="0" smtClean="0"/>
              <a:t>))</a:t>
            </a:r>
          </a:p>
          <a:p>
            <a:endParaRPr lang="en-US" dirty="0"/>
          </a:p>
          <a:p>
            <a:r>
              <a:rPr lang="en-US" dirty="0" err="1"/>
              <a:t>hist</a:t>
            </a:r>
            <a:r>
              <a:rPr lang="en-US" dirty="0"/>
              <a:t>(WQB</a:t>
            </a:r>
            <a:r>
              <a:rPr lang="en-US" dirty="0" smtClean="0"/>
              <a:t>[[</a:t>
            </a:r>
            <a:r>
              <a:rPr lang="en-US" dirty="0"/>
              <a:t>2]],breaks=5</a:t>
            </a:r>
            <a:r>
              <a:rPr lang="en-US" dirty="0" smtClean="0"/>
              <a:t>)</a:t>
            </a:r>
          </a:p>
          <a:p>
            <a:r>
              <a:rPr lang="en-US" dirty="0" err="1"/>
              <a:t>hist</a:t>
            </a:r>
            <a:r>
              <a:rPr lang="en-US" dirty="0"/>
              <a:t>(WQB[[2]],breaks=5, col="royalblue3</a:t>
            </a:r>
            <a:r>
              <a:rPr lang="en-US" dirty="0" smtClean="0"/>
              <a:t>")</a:t>
            </a:r>
          </a:p>
          <a:p>
            <a:r>
              <a:rPr lang="en-US" dirty="0" smtClean="0"/>
              <a:t>Examples of labels and such?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7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6477000" cy="1143000"/>
          </a:xfrm>
        </p:spPr>
        <p:txBody>
          <a:bodyPr/>
          <a:lstStyle/>
          <a:p>
            <a:r>
              <a:rPr lang="en-US" dirty="0" smtClean="0"/>
              <a:t>I am not an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dirty="0" smtClean="0"/>
              <a:t>-</a:t>
            </a:r>
            <a:r>
              <a:rPr lang="en-US" dirty="0" err="1" smtClean="0"/>
              <a:t>tist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 am more of a </a:t>
            </a:r>
            <a:r>
              <a:rPr lang="en-US" dirty="0" err="1" smtClean="0"/>
              <a:t>Pi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dirty="0" err="1" smtClean="0"/>
              <a:t>ate</a:t>
            </a:r>
            <a:r>
              <a:rPr lang="en-US" dirty="0" smtClean="0"/>
              <a:t> …</a:t>
            </a:r>
          </a:p>
          <a:p>
            <a:r>
              <a:rPr lang="en-US" dirty="0"/>
              <a:t>(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b="1" dirty="0" err="1" smtClean="0"/>
              <a:t>rrrrrrrrr</a:t>
            </a:r>
            <a:r>
              <a:rPr lang="en-US" b="1" dirty="0" smtClean="0"/>
              <a:t>, </a:t>
            </a:r>
            <a:r>
              <a:rPr lang="en-US" b="1" dirty="0" err="1" smtClean="0"/>
              <a:t>matey</a:t>
            </a:r>
            <a:r>
              <a:rPr lang="en-US" b="1" dirty="0" smtClean="0"/>
              <a:t>!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Pi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dirty="0" err="1" smtClean="0"/>
              <a:t>ate</a:t>
            </a:r>
            <a:r>
              <a:rPr lang="en-US" dirty="0" smtClean="0"/>
              <a:t> </a:t>
            </a:r>
            <a:r>
              <a:rPr lang="en-US" dirty="0" smtClean="0"/>
              <a:t>knows the internet is a treasure chest full of precious </a:t>
            </a:r>
            <a:r>
              <a:rPr lang="en-US" strike="sngStrike" dirty="0" smtClean="0"/>
              <a:t>gold</a:t>
            </a:r>
            <a:r>
              <a:rPr lang="en-US" dirty="0" smtClean="0"/>
              <a:t> code.  We google, raid, and pillage online blogs and demo scripts to get working code tidbits for our own </a:t>
            </a:r>
            <a:r>
              <a:rPr lang="en-US" dirty="0" smtClean="0"/>
              <a:t>needs.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Seriously, it is usually easier to modify a working example than to read/understand the help files.</a:t>
            </a:r>
            <a:endParaRPr lang="en-US" dirty="0" smtClean="0">
              <a:solidFill>
                <a:srgbClr val="C00000"/>
              </a:solidFill>
            </a:endParaRPr>
          </a:p>
        </p:txBody>
      </p:sp>
      <p:pic>
        <p:nvPicPr>
          <p:cNvPr id="1026" name="Picture 2" descr="C:\Users\todd.obrien\Desktop\Training-NERRS\images\internet-pirate-300x2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18858" y="304800"/>
            <a:ext cx="3200400" cy="277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37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R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</a:t>
            </a:r>
            <a:r>
              <a:rPr lang="en-US" dirty="0" smtClean="0"/>
              <a:t> </a:t>
            </a:r>
            <a:r>
              <a:rPr lang="en-US" dirty="0"/>
              <a:t>is a language and </a:t>
            </a:r>
            <a:r>
              <a:rPr lang="en-US" dirty="0" smtClean="0"/>
              <a:t>programming environment </a:t>
            </a:r>
            <a:r>
              <a:rPr lang="en-US" dirty="0"/>
              <a:t>for statistical computing and graphics</a:t>
            </a:r>
            <a:r>
              <a:rPr lang="en-US" dirty="0" smtClean="0"/>
              <a:t>.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</a:t>
            </a:r>
            <a:r>
              <a:rPr lang="en-US" dirty="0" smtClean="0"/>
              <a:t> </a:t>
            </a:r>
            <a:r>
              <a:rPr lang="en-US" dirty="0"/>
              <a:t>is available as Free Software under the terms of the Free Software Foundation’s GNU General Public License in source code form</a:t>
            </a:r>
            <a:r>
              <a:rPr lang="en-US" dirty="0" smtClean="0"/>
              <a:t>.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</a:t>
            </a:r>
            <a:r>
              <a:rPr lang="en-US" dirty="0" smtClean="0"/>
              <a:t> can store, process, analyze, and graph a wide variety of data types.</a:t>
            </a:r>
            <a:endParaRPr lang="en-US" dirty="0"/>
          </a:p>
        </p:txBody>
      </p:sp>
      <p:pic>
        <p:nvPicPr>
          <p:cNvPr id="2050" name="Picture 2" descr="C:\Users\todd.obrien\Desktop\NERRS__R-training\images\R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25400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12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:\NERRS__R-training\headbang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2438400"/>
            <a:ext cx="4343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Caution!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dirty="0" smtClean="0"/>
              <a:t> </a:t>
            </a:r>
            <a:r>
              <a:rPr lang="en-US" dirty="0" smtClean="0"/>
              <a:t>syntax </a:t>
            </a:r>
            <a:r>
              <a:rPr lang="en-US" dirty="0" smtClean="0"/>
              <a:t>can </a:t>
            </a:r>
            <a:r>
              <a:rPr lang="en-US" dirty="0" smtClean="0"/>
              <a:t>put the “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dirty="0" smtClean="0"/>
              <a:t>” into</a:t>
            </a:r>
            <a:endParaRPr lang="en-US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19100" y="1295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smtClean="0"/>
              <a:t>“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i="1" dirty="0" smtClean="0"/>
              <a:t> you @#$@# kidding me?!”</a:t>
            </a:r>
            <a:endParaRPr lang="en-US" i="1" dirty="0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762000" y="3505200"/>
            <a:ext cx="27813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smtClean="0"/>
              <a:t>and</a:t>
            </a:r>
            <a:endParaRPr lang="en-US" i="1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228600" y="5181600"/>
            <a:ext cx="4876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smtClean="0"/>
              <a:t>“A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RRRRRRRR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i="1" dirty="0" smtClean="0"/>
              <a:t>GH!”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8864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odd.obrien\Desktop\exp_chart-300x16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0" r="28776"/>
          <a:stretch/>
        </p:blipFill>
        <p:spPr bwMode="auto">
          <a:xfrm>
            <a:off x="1143000" y="1218796"/>
            <a:ext cx="7123253" cy="447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rot="16200000">
            <a:off x="-1058932" y="3029185"/>
            <a:ext cx="3406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Time spent trying to get </a:t>
            </a:r>
            <a:r>
              <a:rPr lang="en-US" sz="2400" dirty="0" smtClean="0"/>
              <a:t>it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to </a:t>
            </a:r>
            <a:r>
              <a:rPr lang="en-US" sz="2400" dirty="0" smtClean="0"/>
              <a:t>work the first time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5638800"/>
            <a:ext cx="62005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Reduction in time if you document and</a:t>
            </a:r>
          </a:p>
          <a:p>
            <a:r>
              <a:rPr lang="en-US" sz="2800" dirty="0"/>
              <a:t>k</a:t>
            </a:r>
            <a:r>
              <a:rPr lang="en-US" sz="2800" dirty="0" smtClean="0"/>
              <a:t>eep working code tidbits for re-use later</a:t>
            </a:r>
            <a:endParaRPr lang="en-US" sz="28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124200" y="849420"/>
            <a:ext cx="45878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The </a:t>
            </a:r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</a:rPr>
              <a:t>R</a:t>
            </a:r>
            <a:r>
              <a:rPr lang="en-US" sz="4000" dirty="0" smtClean="0"/>
              <a:t> Learning Curve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3381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odd.obrien\Desktop\exp_chart-300x16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0" r="28776"/>
          <a:stretch/>
        </p:blipFill>
        <p:spPr bwMode="auto">
          <a:xfrm>
            <a:off x="1143000" y="1203363"/>
            <a:ext cx="7123253" cy="447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rot="16200000">
            <a:off x="-1058932" y="3029185"/>
            <a:ext cx="3406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Time spent trying to get </a:t>
            </a:r>
            <a:r>
              <a:rPr lang="en-US" sz="2400" dirty="0" smtClean="0"/>
              <a:t>it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to </a:t>
            </a:r>
            <a:r>
              <a:rPr lang="en-US" sz="2400" dirty="0" smtClean="0"/>
              <a:t>work the first time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5638800"/>
            <a:ext cx="62005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Reduction in time if you document and</a:t>
            </a:r>
          </a:p>
          <a:p>
            <a:r>
              <a:rPr lang="en-US" sz="2800" dirty="0"/>
              <a:t>k</a:t>
            </a:r>
            <a:r>
              <a:rPr lang="en-US" sz="2800" dirty="0" smtClean="0"/>
              <a:t>eep working code tidbits for re-use later</a:t>
            </a:r>
            <a:endParaRPr lang="en-US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451350" y="1531716"/>
            <a:ext cx="736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ME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4200" y="849420"/>
            <a:ext cx="45878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The </a:t>
            </a:r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</a:rPr>
              <a:t>R</a:t>
            </a:r>
            <a:r>
              <a:rPr lang="en-US" sz="4000" dirty="0" smtClean="0"/>
              <a:t> Learning Curve</a:t>
            </a:r>
            <a:endParaRPr lang="en-US" sz="40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394115" y="2116490"/>
            <a:ext cx="368050" cy="931509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80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odd.obrien\Desktop\exp_chart-300x16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0" r="28776"/>
          <a:stretch/>
        </p:blipFill>
        <p:spPr bwMode="auto">
          <a:xfrm>
            <a:off x="1143000" y="1203363"/>
            <a:ext cx="7123253" cy="447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rot="16200000">
            <a:off x="-1058932" y="3029185"/>
            <a:ext cx="3406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Time spent trying to get </a:t>
            </a:r>
            <a:r>
              <a:rPr lang="en-US" sz="2400" dirty="0" smtClean="0"/>
              <a:t>it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to </a:t>
            </a:r>
            <a:r>
              <a:rPr lang="en-US" sz="2400" dirty="0" smtClean="0"/>
              <a:t>work the first time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5638800"/>
            <a:ext cx="62005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Reduction in time if you document and</a:t>
            </a:r>
          </a:p>
          <a:p>
            <a:r>
              <a:rPr lang="en-US" sz="2800" dirty="0"/>
              <a:t>k</a:t>
            </a:r>
            <a:r>
              <a:rPr lang="en-US" sz="2800" dirty="0" smtClean="0"/>
              <a:t>eep working code tidbits for re-use later</a:t>
            </a:r>
            <a:endParaRPr lang="en-US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451350" y="1531716"/>
            <a:ext cx="736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ME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1137" y="4068485"/>
            <a:ext cx="132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MARCUS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405280" y="4501945"/>
            <a:ext cx="334181" cy="77261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24200" y="849420"/>
            <a:ext cx="45878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The </a:t>
            </a:r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</a:rPr>
              <a:t>R</a:t>
            </a:r>
            <a:r>
              <a:rPr lang="en-US" sz="4000" dirty="0" smtClean="0"/>
              <a:t> Learning Curve</a:t>
            </a:r>
            <a:endParaRPr lang="en-US" sz="40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394115" y="2116490"/>
            <a:ext cx="368050" cy="931509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80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1677</Words>
  <Application>Microsoft Office PowerPoint</Application>
  <PresentationFormat>On-screen Show (4:3)</PresentationFormat>
  <Paragraphs>238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A Refreshing Intro to             </vt:lpstr>
      <vt:lpstr>Goals of this Intro/Refresher</vt:lpstr>
      <vt:lpstr>I am not an R-tist</vt:lpstr>
      <vt:lpstr>I am not an R-tist</vt:lpstr>
      <vt:lpstr>What is “R”</vt:lpstr>
      <vt:lpstr>Caution!  R syntax can put the “R” into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“R” first came out</vt:lpstr>
      <vt:lpstr>Example “Old School” Cheat Sheet</vt:lpstr>
      <vt:lpstr>The “R” World now …</vt:lpstr>
      <vt:lpstr>PowerPoint Presentation</vt:lpstr>
      <vt:lpstr>PowerPoint Presentation</vt:lpstr>
      <vt:lpstr>PowerPoint Presentation</vt:lpstr>
      <vt:lpstr>PowerPoint Presentation</vt:lpstr>
      <vt:lpstr>What is RStudio?</vt:lpstr>
      <vt:lpstr>What can RStudio do for you?</vt:lpstr>
      <vt:lpstr>What can Rstudio do for you?</vt:lpstr>
      <vt:lpstr>The Rstudio sub-windows</vt:lpstr>
      <vt:lpstr>PowerPoint Presentation</vt:lpstr>
      <vt:lpstr>Three most Important Things you should learn today </vt:lpstr>
      <vt:lpstr>Scripts and Documentation for an EasieR Life</vt:lpstr>
      <vt:lpstr>Tricks for Scripts</vt:lpstr>
      <vt:lpstr>R data types (classes)</vt:lpstr>
      <vt:lpstr>R data types (classes)</vt:lpstr>
      <vt:lpstr>R Packaging</vt:lpstr>
      <vt:lpstr>On naming VaRiables</vt:lpstr>
      <vt:lpstr>OTHER RESOURCES</vt:lpstr>
      <vt:lpstr>THINGS TO WATCH</vt:lpstr>
      <vt:lpstr>About my scripting style …</vt:lpstr>
      <vt:lpstr>PowerPoint Presentation</vt:lpstr>
      <vt:lpstr>More stuff (the “ggplot2” package)</vt:lpstr>
    </vt:vector>
  </TitlesOfParts>
  <Company>NMFS NOAA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Todd_O'Brien</dc:creator>
  <cp:lastModifiedBy>Todd_O'Brien</cp:lastModifiedBy>
  <cp:revision>218</cp:revision>
  <cp:lastPrinted>2015-10-23T19:23:08Z</cp:lastPrinted>
  <dcterms:created xsi:type="dcterms:W3CDTF">2015-10-19T15:56:25Z</dcterms:created>
  <dcterms:modified xsi:type="dcterms:W3CDTF">2015-10-25T12:09:24Z</dcterms:modified>
</cp:coreProperties>
</file>