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lick auf den Strand und das Meer von einer grasbedeckten Sanddü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lick auf den Strand und das Meer von einer grasbedeckten Sanddü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iher, der in niedriger Höhe über einen Strand fliegt, mit einem kurzen Zaun im Vordergr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iger Weg zwischen zwei Hügeln, die ans Meer führe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iger Weg zwischen zwei Hügeln, die ans Meer führe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Reiher, der in niedriger Höhe über einen Strand fliegt, mit einem kurzen Zaun im Vordergr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lick auf den Strand und das Meer von einer grasbedeckten Sanddü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FL Predi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NFL Prediction</a:t>
            </a:r>
          </a:p>
        </p:txBody>
      </p:sp>
      <p:sp>
        <p:nvSpPr>
          <p:cNvPr id="120" name="A Deep Learning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Deep Learning Model</a:t>
            </a:r>
          </a:p>
        </p:txBody>
      </p:sp>
      <p:sp>
        <p:nvSpPr>
          <p:cNvPr id="121" name="Fabian Weiland, Lennart Richter"/>
          <p:cNvSpPr txBox="1"/>
          <p:nvPr/>
        </p:nvSpPr>
        <p:spPr>
          <a:xfrm>
            <a:off x="545766" y="12272013"/>
            <a:ext cx="7967659" cy="95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900"/>
            </a:lvl1pPr>
          </a:lstStyle>
          <a:p>
            <a:pPr/>
            <a:r>
              <a:t>Fabian Weiland, Lennart Richter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etails"/>
          <p:cNvSpPr txBox="1"/>
          <p:nvPr>
            <p:ph type="title"/>
          </p:nvPr>
        </p:nvSpPr>
        <p:spPr>
          <a:xfrm>
            <a:off x="1651000" y="952500"/>
            <a:ext cx="4111167" cy="1767133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Details</a:t>
            </a:r>
          </a:p>
        </p:txBody>
      </p:sp>
      <p:sp>
        <p:nvSpPr>
          <p:cNvPr id="124" name="sport prediction models already exist, but not open for public…"/>
          <p:cNvSpPr txBox="1"/>
          <p:nvPr>
            <p:ph type="body" sz="half" idx="1"/>
          </p:nvPr>
        </p:nvSpPr>
        <p:spPr>
          <a:xfrm>
            <a:off x="1248154" y="3233945"/>
            <a:ext cx="20967696" cy="5727701"/>
          </a:xfrm>
          <a:prstGeom prst="rect">
            <a:avLst/>
          </a:prstGeom>
        </p:spPr>
        <p:txBody>
          <a:bodyPr/>
          <a:lstStyle/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sport prediction models already exist, but not open for public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based on the data of the last NFL seasons and the current team roster, we will predict the season outcome of a team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Pro Reference Football for Dataset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Neural Network Model implementation with keras/tensorflow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e Model"/>
          <p:cNvSpPr txBox="1"/>
          <p:nvPr>
            <p:ph type="title"/>
          </p:nvPr>
        </p:nvSpPr>
        <p:spPr>
          <a:xfrm>
            <a:off x="1651000" y="952500"/>
            <a:ext cx="6218913" cy="1843272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The Model</a:t>
            </a:r>
          </a:p>
        </p:txBody>
      </p:sp>
      <p:sp>
        <p:nvSpPr>
          <p:cNvPr id="127" name="Multi Layer Perceptron with a total of 9 layers. 6 hidden (dense) layers, 2 Dropout layers and 1 output layer…"/>
          <p:cNvSpPr txBox="1"/>
          <p:nvPr>
            <p:ph type="body" idx="1"/>
          </p:nvPr>
        </p:nvSpPr>
        <p:spPr>
          <a:xfrm>
            <a:off x="1437728" y="2654638"/>
            <a:ext cx="21188279" cy="10379698"/>
          </a:xfrm>
          <a:prstGeom prst="rect">
            <a:avLst/>
          </a:prstGeom>
        </p:spPr>
        <p:txBody>
          <a:bodyPr/>
          <a:lstStyle/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Multi Layer Perceptron with a total of 9 layers. 6 hidden (dense) layers, 2 Dropout layers and 1 output layer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First layer = 10 Perceptrons; Second to Sixth layer = 64 Perceptrons; Output layer has 17 Perceptrons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Dropout rate 0.2 (20% of input units will be randomly set to 0)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Number of input features = 13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split data in 80% training and 20% testing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activation function (hidden layer) = relu; activation function (output layer) = softmax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Model"/>
          <p:cNvSpPr txBox="1"/>
          <p:nvPr>
            <p:ph type="title" idx="4294967295"/>
          </p:nvPr>
        </p:nvSpPr>
        <p:spPr>
          <a:xfrm>
            <a:off x="1651000" y="952500"/>
            <a:ext cx="6218913" cy="1843272"/>
          </a:xfrm>
          <a:prstGeom prst="rect">
            <a:avLst/>
          </a:prstGeom>
        </p:spPr>
        <p:txBody>
          <a:bodyPr anchor="t"/>
          <a:lstStyle>
            <a:lvl1pPr algn="l">
              <a:defRPr sz="8400"/>
            </a:lvl1pPr>
          </a:lstStyle>
          <a:p>
            <a:pPr/>
            <a:r>
              <a:t>The Model</a:t>
            </a:r>
          </a:p>
        </p:txBody>
      </p:sp>
      <p:sp>
        <p:nvSpPr>
          <p:cNvPr id="130" name="Oval"/>
          <p:cNvSpPr/>
          <p:nvPr/>
        </p:nvSpPr>
        <p:spPr>
          <a:xfrm>
            <a:off x="4393939" y="3908408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Oval"/>
          <p:cNvSpPr/>
          <p:nvPr/>
        </p:nvSpPr>
        <p:spPr>
          <a:xfrm>
            <a:off x="4393939" y="10654089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Oval"/>
          <p:cNvSpPr/>
          <p:nvPr/>
        </p:nvSpPr>
        <p:spPr>
          <a:xfrm>
            <a:off x="4393939" y="9179624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Oval"/>
          <p:cNvSpPr/>
          <p:nvPr/>
        </p:nvSpPr>
        <p:spPr>
          <a:xfrm>
            <a:off x="4393939" y="5406569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.…"/>
          <p:cNvSpPr txBox="1"/>
          <p:nvPr/>
        </p:nvSpPr>
        <p:spPr>
          <a:xfrm>
            <a:off x="4393939" y="7040721"/>
            <a:ext cx="1044974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35" name="10 Perceptrons"/>
          <p:cNvSpPr txBox="1"/>
          <p:nvPr/>
        </p:nvSpPr>
        <p:spPr>
          <a:xfrm>
            <a:off x="3482913" y="12785920"/>
            <a:ext cx="286702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 Perceptrons</a:t>
            </a:r>
          </a:p>
        </p:txBody>
      </p:sp>
      <p:sp>
        <p:nvSpPr>
          <p:cNvPr id="136" name="Rechteck"/>
          <p:cNvSpPr/>
          <p:nvPr/>
        </p:nvSpPr>
        <p:spPr>
          <a:xfrm>
            <a:off x="1409119" y="2487535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Rechteck"/>
          <p:cNvSpPr/>
          <p:nvPr/>
        </p:nvSpPr>
        <p:spPr>
          <a:xfrm>
            <a:off x="1409119" y="5077653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Rechteck"/>
          <p:cNvSpPr/>
          <p:nvPr/>
        </p:nvSpPr>
        <p:spPr>
          <a:xfrm>
            <a:off x="1409119" y="4214280"/>
            <a:ext cx="571598" cy="560450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Rechteck"/>
          <p:cNvSpPr/>
          <p:nvPr/>
        </p:nvSpPr>
        <p:spPr>
          <a:xfrm>
            <a:off x="1409119" y="5941026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Rechteck"/>
          <p:cNvSpPr/>
          <p:nvPr/>
        </p:nvSpPr>
        <p:spPr>
          <a:xfrm>
            <a:off x="1409119" y="10462546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Rechteck"/>
          <p:cNvSpPr/>
          <p:nvPr/>
        </p:nvSpPr>
        <p:spPr>
          <a:xfrm>
            <a:off x="1409119" y="11373044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Rechteck"/>
          <p:cNvSpPr/>
          <p:nvPr/>
        </p:nvSpPr>
        <p:spPr>
          <a:xfrm>
            <a:off x="1409119" y="12283542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chteck"/>
          <p:cNvSpPr/>
          <p:nvPr/>
        </p:nvSpPr>
        <p:spPr>
          <a:xfrm>
            <a:off x="1409119" y="9552047"/>
            <a:ext cx="571598" cy="560450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hteck"/>
          <p:cNvSpPr/>
          <p:nvPr/>
        </p:nvSpPr>
        <p:spPr>
          <a:xfrm>
            <a:off x="1409119" y="3350908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.…"/>
          <p:cNvSpPr txBox="1"/>
          <p:nvPr/>
        </p:nvSpPr>
        <p:spPr>
          <a:xfrm>
            <a:off x="1172431" y="8018221"/>
            <a:ext cx="1044974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46" name="Rechteck"/>
          <p:cNvSpPr/>
          <p:nvPr/>
        </p:nvSpPr>
        <p:spPr>
          <a:xfrm>
            <a:off x="1409119" y="6804399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Rechteck"/>
          <p:cNvSpPr/>
          <p:nvPr/>
        </p:nvSpPr>
        <p:spPr>
          <a:xfrm>
            <a:off x="1409119" y="7667772"/>
            <a:ext cx="571598" cy="560449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ien"/>
          <p:cNvSpPr/>
          <p:nvPr/>
        </p:nvSpPr>
        <p:spPr>
          <a:xfrm>
            <a:off x="2054989" y="4502755"/>
            <a:ext cx="22882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Linien"/>
          <p:cNvSpPr/>
          <p:nvPr/>
        </p:nvSpPr>
        <p:spPr>
          <a:xfrm>
            <a:off x="2053134" y="2918593"/>
            <a:ext cx="2441726" cy="31683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Linien"/>
          <p:cNvSpPr/>
          <p:nvPr/>
        </p:nvSpPr>
        <p:spPr>
          <a:xfrm>
            <a:off x="2054802" y="3693574"/>
            <a:ext cx="2435413" cy="8151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1" name="Linien"/>
          <p:cNvSpPr/>
          <p:nvPr/>
        </p:nvSpPr>
        <p:spPr>
          <a:xfrm>
            <a:off x="2222641" y="3028582"/>
            <a:ext cx="2099736" cy="14066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" name="Linien"/>
          <p:cNvSpPr/>
          <p:nvPr/>
        </p:nvSpPr>
        <p:spPr>
          <a:xfrm flipV="1">
            <a:off x="2135605" y="4658860"/>
            <a:ext cx="2273807" cy="487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Linien"/>
          <p:cNvSpPr/>
          <p:nvPr/>
        </p:nvSpPr>
        <p:spPr>
          <a:xfrm>
            <a:off x="2039087" y="5370884"/>
            <a:ext cx="2443125" cy="7741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" name="Linien"/>
          <p:cNvSpPr/>
          <p:nvPr/>
        </p:nvSpPr>
        <p:spPr>
          <a:xfrm>
            <a:off x="2039274" y="4677977"/>
            <a:ext cx="2370878" cy="13598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.…"/>
          <p:cNvSpPr txBox="1"/>
          <p:nvPr/>
        </p:nvSpPr>
        <p:spPr>
          <a:xfrm>
            <a:off x="2664841" y="5823411"/>
            <a:ext cx="1044974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56" name="output between 0 - 16"/>
          <p:cNvSpPr txBox="1"/>
          <p:nvPr/>
        </p:nvSpPr>
        <p:spPr>
          <a:xfrm>
            <a:off x="21121975" y="8084539"/>
            <a:ext cx="313517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400"/>
            </a:lvl1pPr>
          </a:lstStyle>
          <a:p>
            <a:pPr/>
            <a:r>
              <a:t>output between 0 - 16</a:t>
            </a:r>
          </a:p>
        </p:txBody>
      </p:sp>
      <p:sp>
        <p:nvSpPr>
          <p:cNvPr id="157" name="13 input Features"/>
          <p:cNvSpPr txBox="1"/>
          <p:nvPr/>
        </p:nvSpPr>
        <p:spPr>
          <a:xfrm rot="16200000">
            <a:off x="-779092" y="7290688"/>
            <a:ext cx="325488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 input Features</a:t>
            </a:r>
          </a:p>
        </p:txBody>
      </p:sp>
      <p:sp>
        <p:nvSpPr>
          <p:cNvPr id="158" name="Oval"/>
          <p:cNvSpPr/>
          <p:nvPr/>
        </p:nvSpPr>
        <p:spPr>
          <a:xfrm>
            <a:off x="7917406" y="3081456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Oval"/>
          <p:cNvSpPr/>
          <p:nvPr/>
        </p:nvSpPr>
        <p:spPr>
          <a:xfrm>
            <a:off x="7917406" y="4579618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Oval"/>
          <p:cNvSpPr/>
          <p:nvPr/>
        </p:nvSpPr>
        <p:spPr>
          <a:xfrm>
            <a:off x="7917406" y="11325299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Oval"/>
          <p:cNvSpPr/>
          <p:nvPr/>
        </p:nvSpPr>
        <p:spPr>
          <a:xfrm>
            <a:off x="7917406" y="9850834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Oval"/>
          <p:cNvSpPr/>
          <p:nvPr/>
        </p:nvSpPr>
        <p:spPr>
          <a:xfrm>
            <a:off x="7917406" y="6077779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.…"/>
          <p:cNvSpPr txBox="1"/>
          <p:nvPr/>
        </p:nvSpPr>
        <p:spPr>
          <a:xfrm>
            <a:off x="7917406" y="7711932"/>
            <a:ext cx="1044974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64" name="64 Perceptrons"/>
          <p:cNvSpPr txBox="1"/>
          <p:nvPr/>
        </p:nvSpPr>
        <p:spPr>
          <a:xfrm>
            <a:off x="7006380" y="12799763"/>
            <a:ext cx="28670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64 Perceptrons</a:t>
            </a:r>
          </a:p>
        </p:txBody>
      </p:sp>
      <p:sp>
        <p:nvSpPr>
          <p:cNvPr id="165" name="Linien"/>
          <p:cNvSpPr/>
          <p:nvPr/>
        </p:nvSpPr>
        <p:spPr>
          <a:xfrm>
            <a:off x="15960159" y="3683865"/>
            <a:ext cx="2743641" cy="8346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Linien"/>
          <p:cNvSpPr/>
          <p:nvPr/>
        </p:nvSpPr>
        <p:spPr>
          <a:xfrm>
            <a:off x="15969301" y="4781066"/>
            <a:ext cx="27253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ien"/>
          <p:cNvSpPr/>
          <p:nvPr/>
        </p:nvSpPr>
        <p:spPr>
          <a:xfrm>
            <a:off x="16080658" y="3739492"/>
            <a:ext cx="2441838" cy="24418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Linien"/>
          <p:cNvSpPr/>
          <p:nvPr/>
        </p:nvSpPr>
        <p:spPr>
          <a:xfrm>
            <a:off x="16076280" y="6282602"/>
            <a:ext cx="24505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Linien"/>
          <p:cNvSpPr/>
          <p:nvPr/>
        </p:nvSpPr>
        <p:spPr>
          <a:xfrm flipV="1">
            <a:off x="16151930" y="4691078"/>
            <a:ext cx="2476082" cy="14782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.…"/>
          <p:cNvSpPr txBox="1"/>
          <p:nvPr/>
        </p:nvSpPr>
        <p:spPr>
          <a:xfrm>
            <a:off x="16598853" y="6265091"/>
            <a:ext cx="1044974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71" name=".…"/>
          <p:cNvSpPr txBox="1"/>
          <p:nvPr/>
        </p:nvSpPr>
        <p:spPr>
          <a:xfrm rot="16200000">
            <a:off x="9195040" y="7627081"/>
            <a:ext cx="1365642" cy="180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700"/>
            </a:pPr>
            <a:r>
              <a:t>.</a:t>
            </a:r>
          </a:p>
          <a:p>
            <a:pPr>
              <a:defRPr sz="3700"/>
            </a:pPr>
            <a:r>
              <a:t>.</a:t>
            </a:r>
          </a:p>
          <a:p>
            <a:pPr>
              <a:defRPr sz="3700"/>
            </a:pPr>
            <a:r>
              <a:t>.</a:t>
            </a:r>
          </a:p>
        </p:txBody>
      </p:sp>
      <p:sp>
        <p:nvSpPr>
          <p:cNvPr id="172" name="0"/>
          <p:cNvSpPr/>
          <p:nvPr/>
        </p:nvSpPr>
        <p:spPr>
          <a:xfrm>
            <a:off x="10895206" y="2971399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3" name="Oval"/>
          <p:cNvSpPr/>
          <p:nvPr/>
        </p:nvSpPr>
        <p:spPr>
          <a:xfrm>
            <a:off x="10895206" y="4469561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Oval"/>
          <p:cNvSpPr/>
          <p:nvPr/>
        </p:nvSpPr>
        <p:spPr>
          <a:xfrm>
            <a:off x="10895206" y="11215242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Oval"/>
          <p:cNvSpPr/>
          <p:nvPr/>
        </p:nvSpPr>
        <p:spPr>
          <a:xfrm>
            <a:off x="10895206" y="9740777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Oval"/>
          <p:cNvSpPr/>
          <p:nvPr/>
        </p:nvSpPr>
        <p:spPr>
          <a:xfrm>
            <a:off x="10895206" y="5967722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.…"/>
          <p:cNvSpPr txBox="1"/>
          <p:nvPr/>
        </p:nvSpPr>
        <p:spPr>
          <a:xfrm>
            <a:off x="10817626" y="7602918"/>
            <a:ext cx="1044974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78" name="Dropout layer"/>
          <p:cNvSpPr txBox="1"/>
          <p:nvPr/>
        </p:nvSpPr>
        <p:spPr>
          <a:xfrm>
            <a:off x="10125721" y="1795993"/>
            <a:ext cx="258394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Dropout layer</a:t>
            </a:r>
          </a:p>
        </p:txBody>
      </p:sp>
      <p:sp>
        <p:nvSpPr>
          <p:cNvPr id="179" name=".…"/>
          <p:cNvSpPr txBox="1"/>
          <p:nvPr/>
        </p:nvSpPr>
        <p:spPr>
          <a:xfrm rot="16200000">
            <a:off x="12433748" y="7752892"/>
            <a:ext cx="1365643" cy="180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700"/>
            </a:pPr>
            <a:r>
              <a:t>.</a:t>
            </a:r>
          </a:p>
          <a:p>
            <a:pPr>
              <a:defRPr sz="3700"/>
            </a:pPr>
            <a:r>
              <a:t>.</a:t>
            </a:r>
          </a:p>
          <a:p>
            <a:pPr>
              <a:defRPr sz="3700"/>
            </a:pPr>
            <a:r>
              <a:t>.</a:t>
            </a:r>
          </a:p>
        </p:txBody>
      </p:sp>
      <p:sp>
        <p:nvSpPr>
          <p:cNvPr id="180" name="Oval"/>
          <p:cNvSpPr/>
          <p:nvPr/>
        </p:nvSpPr>
        <p:spPr>
          <a:xfrm>
            <a:off x="18662412" y="4191561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Oval"/>
          <p:cNvSpPr/>
          <p:nvPr/>
        </p:nvSpPr>
        <p:spPr>
          <a:xfrm>
            <a:off x="18662412" y="10937242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Oval"/>
          <p:cNvSpPr/>
          <p:nvPr/>
        </p:nvSpPr>
        <p:spPr>
          <a:xfrm>
            <a:off x="18662412" y="9462777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Oval"/>
          <p:cNvSpPr/>
          <p:nvPr/>
        </p:nvSpPr>
        <p:spPr>
          <a:xfrm>
            <a:off x="18662412" y="5689722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.…"/>
          <p:cNvSpPr txBox="1"/>
          <p:nvPr/>
        </p:nvSpPr>
        <p:spPr>
          <a:xfrm>
            <a:off x="18662412" y="7323875"/>
            <a:ext cx="1044974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85" name="17 Perceptrons"/>
          <p:cNvSpPr txBox="1"/>
          <p:nvPr/>
        </p:nvSpPr>
        <p:spPr>
          <a:xfrm>
            <a:off x="17751387" y="12911319"/>
            <a:ext cx="28670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 Perceptrons</a:t>
            </a:r>
          </a:p>
        </p:txBody>
      </p:sp>
      <p:sp>
        <p:nvSpPr>
          <p:cNvPr id="186" name="Output layer"/>
          <p:cNvSpPr txBox="1"/>
          <p:nvPr/>
        </p:nvSpPr>
        <p:spPr>
          <a:xfrm>
            <a:off x="18009324" y="2109924"/>
            <a:ext cx="235115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 layer</a:t>
            </a:r>
          </a:p>
        </p:txBody>
      </p:sp>
      <p:sp>
        <p:nvSpPr>
          <p:cNvPr id="187" name="Oval"/>
          <p:cNvSpPr/>
          <p:nvPr/>
        </p:nvSpPr>
        <p:spPr>
          <a:xfrm>
            <a:off x="14939522" y="2934621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Oval"/>
          <p:cNvSpPr/>
          <p:nvPr/>
        </p:nvSpPr>
        <p:spPr>
          <a:xfrm>
            <a:off x="14939522" y="4432783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Oval"/>
          <p:cNvSpPr/>
          <p:nvPr/>
        </p:nvSpPr>
        <p:spPr>
          <a:xfrm>
            <a:off x="14939522" y="11178464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Oval"/>
          <p:cNvSpPr/>
          <p:nvPr/>
        </p:nvSpPr>
        <p:spPr>
          <a:xfrm>
            <a:off x="14939522" y="9703999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Oval"/>
          <p:cNvSpPr/>
          <p:nvPr/>
        </p:nvSpPr>
        <p:spPr>
          <a:xfrm>
            <a:off x="14939522" y="5930945"/>
            <a:ext cx="1044974" cy="101919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.…"/>
          <p:cNvSpPr txBox="1"/>
          <p:nvPr/>
        </p:nvSpPr>
        <p:spPr>
          <a:xfrm>
            <a:off x="14939522" y="7565097"/>
            <a:ext cx="1044974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93" name="64 Perceptrons"/>
          <p:cNvSpPr txBox="1"/>
          <p:nvPr/>
        </p:nvSpPr>
        <p:spPr>
          <a:xfrm>
            <a:off x="14028497" y="12917342"/>
            <a:ext cx="28670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64 Perceptrons</a:t>
            </a:r>
          </a:p>
        </p:txBody>
      </p:sp>
      <p:sp>
        <p:nvSpPr>
          <p:cNvPr id="194" name="Linien"/>
          <p:cNvSpPr/>
          <p:nvPr/>
        </p:nvSpPr>
        <p:spPr>
          <a:xfrm>
            <a:off x="15961849" y="4956719"/>
            <a:ext cx="2574533" cy="995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0"/>
          <p:cNvSpPr txBox="1"/>
          <p:nvPr/>
        </p:nvSpPr>
        <p:spPr>
          <a:xfrm>
            <a:off x="11212257" y="9883461"/>
            <a:ext cx="41087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6" name="Linien"/>
          <p:cNvSpPr/>
          <p:nvPr/>
        </p:nvSpPr>
        <p:spPr>
          <a:xfrm flipV="1">
            <a:off x="5324547" y="3750265"/>
            <a:ext cx="2743641" cy="7092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Linien"/>
          <p:cNvSpPr/>
          <p:nvPr/>
        </p:nvSpPr>
        <p:spPr>
          <a:xfrm flipV="1">
            <a:off x="5333689" y="5159058"/>
            <a:ext cx="2580522" cy="3976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Linien"/>
          <p:cNvSpPr/>
          <p:nvPr/>
        </p:nvSpPr>
        <p:spPr>
          <a:xfrm>
            <a:off x="5445046" y="4515123"/>
            <a:ext cx="2501701" cy="22131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Linien"/>
          <p:cNvSpPr/>
          <p:nvPr/>
        </p:nvSpPr>
        <p:spPr>
          <a:xfrm>
            <a:off x="5417916" y="4412671"/>
            <a:ext cx="2533798" cy="7093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.…"/>
          <p:cNvSpPr txBox="1"/>
          <p:nvPr/>
        </p:nvSpPr>
        <p:spPr>
          <a:xfrm>
            <a:off x="5963241" y="7040721"/>
            <a:ext cx="1044974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201" name="Linien"/>
          <p:cNvSpPr/>
          <p:nvPr/>
        </p:nvSpPr>
        <p:spPr>
          <a:xfrm>
            <a:off x="5326238" y="5732350"/>
            <a:ext cx="2574532" cy="9956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Softmax"/>
          <p:cNvSpPr txBox="1"/>
          <p:nvPr/>
        </p:nvSpPr>
        <p:spPr>
          <a:xfrm rot="16200000">
            <a:off x="18942305" y="7749897"/>
            <a:ext cx="3535885" cy="113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/>
            </a:lvl1pPr>
          </a:lstStyle>
          <a:p>
            <a:pPr/>
            <a:r>
              <a:t>Softmax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mount of Parameters"/>
          <p:cNvSpPr txBox="1"/>
          <p:nvPr>
            <p:ph type="title"/>
          </p:nvPr>
        </p:nvSpPr>
        <p:spPr>
          <a:xfrm>
            <a:off x="1651000" y="952500"/>
            <a:ext cx="11519698" cy="1735522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Amount of Parameters</a:t>
            </a:r>
          </a:p>
        </p:txBody>
      </p:sp>
      <p:sp>
        <p:nvSpPr>
          <p:cNvPr id="205" name="Total Parameters (weights) + (biases)…"/>
          <p:cNvSpPr txBox="1"/>
          <p:nvPr/>
        </p:nvSpPr>
        <p:spPr>
          <a:xfrm>
            <a:off x="673078" y="2704975"/>
            <a:ext cx="15055058" cy="9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5300"/>
            </a:pPr>
            <a:r>
              <a:t>Total Parameters (weights) + (biases)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300"/>
            </a:pPr>
            <a:r>
              <a:t>First Layer: 130 weights +  10 bias = 140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300"/>
            </a:pPr>
            <a:r>
              <a:t>Second Layer: 640 weights + 64 bias = 704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300"/>
            </a:pPr>
            <a:r>
              <a:t>Third Layer: 4096 weights + 64 bass = 4160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300"/>
            </a:pPr>
            <a:r>
              <a:t>Fourth Layer: 4096 weights + 64 bass = 4160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300"/>
            </a:pPr>
            <a:r>
              <a:t>Fifth Layer: 4096 weights + 64 bass = 4160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300"/>
            </a:pPr>
            <a:r>
              <a:t>Sixth Layer: 4096 weights + 64 bass = 4160</a:t>
            </a:r>
          </a:p>
          <a:p>
            <a:pPr marL="609600" indent="-609600" algn="l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5300"/>
            </a:pPr>
            <a:r>
              <a:t>Seventh Layer: 1088 weights + 17 bias = 1105</a:t>
            </a:r>
          </a:p>
        </p:txBody>
      </p:sp>
      <p:sp>
        <p:nvSpPr>
          <p:cNvPr id="206" name="TOTAL:…"/>
          <p:cNvSpPr txBox="1"/>
          <p:nvPr/>
        </p:nvSpPr>
        <p:spPr>
          <a:xfrm>
            <a:off x="18259741" y="6683070"/>
            <a:ext cx="3917653" cy="1934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900"/>
            </a:pPr>
            <a:r>
              <a:t>TOTAL:</a:t>
            </a:r>
          </a:p>
          <a:p>
            <a:pPr>
              <a:defRPr sz="5900"/>
            </a:pPr>
            <a:r>
              <a:t>18,589</a:t>
            </a:r>
          </a:p>
        </p:txBody>
      </p:sp>
      <p:sp>
        <p:nvSpPr>
          <p:cNvPr id="207" name="Ornament 15"/>
          <p:cNvSpPr/>
          <p:nvPr/>
        </p:nvSpPr>
        <p:spPr>
          <a:xfrm rot="16200000">
            <a:off x="12212135" y="7575425"/>
            <a:ext cx="9563606" cy="803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407" fill="norm" stroke="1" extrusionOk="0">
                <a:moveTo>
                  <a:pt x="21271" y="22"/>
                </a:moveTo>
                <a:cubicBezTo>
                  <a:pt x="21318" y="-93"/>
                  <a:pt x="21366" y="257"/>
                  <a:pt x="21376" y="818"/>
                </a:cubicBezTo>
                <a:cubicBezTo>
                  <a:pt x="21447" y="4615"/>
                  <a:pt x="21499" y="17739"/>
                  <a:pt x="18847" y="17739"/>
                </a:cubicBezTo>
                <a:cubicBezTo>
                  <a:pt x="15948" y="17739"/>
                  <a:pt x="13615" y="14753"/>
                  <a:pt x="12909" y="14753"/>
                </a:cubicBezTo>
                <a:cubicBezTo>
                  <a:pt x="12222" y="14753"/>
                  <a:pt x="11548" y="13902"/>
                  <a:pt x="11000" y="21024"/>
                </a:cubicBezTo>
                <a:cubicBezTo>
                  <a:pt x="10973" y="21380"/>
                  <a:pt x="10930" y="21507"/>
                  <a:pt x="10893" y="21322"/>
                </a:cubicBezTo>
                <a:cubicBezTo>
                  <a:pt x="10840" y="21061"/>
                  <a:pt x="10817" y="20322"/>
                  <a:pt x="10846" y="19730"/>
                </a:cubicBezTo>
                <a:cubicBezTo>
                  <a:pt x="10992" y="16761"/>
                  <a:pt x="11541" y="9109"/>
                  <a:pt x="13332" y="9816"/>
                </a:cubicBezTo>
                <a:cubicBezTo>
                  <a:pt x="15315" y="10599"/>
                  <a:pt x="17367" y="11246"/>
                  <a:pt x="19296" y="11647"/>
                </a:cubicBezTo>
                <a:cubicBezTo>
                  <a:pt x="20304" y="11858"/>
                  <a:pt x="21237" y="11423"/>
                  <a:pt x="21197" y="1097"/>
                </a:cubicBezTo>
                <a:cubicBezTo>
                  <a:pt x="21195" y="581"/>
                  <a:pt x="21226" y="124"/>
                  <a:pt x="21269" y="22"/>
                </a:cubicBezTo>
                <a:cubicBezTo>
                  <a:pt x="21270" y="22"/>
                  <a:pt x="21270" y="22"/>
                  <a:pt x="21271" y="22"/>
                </a:cubicBezTo>
                <a:close/>
                <a:moveTo>
                  <a:pt x="129" y="22"/>
                </a:moveTo>
                <a:cubicBezTo>
                  <a:pt x="172" y="124"/>
                  <a:pt x="203" y="581"/>
                  <a:pt x="201" y="1097"/>
                </a:cubicBezTo>
                <a:cubicBezTo>
                  <a:pt x="161" y="11423"/>
                  <a:pt x="1094" y="11858"/>
                  <a:pt x="2102" y="11647"/>
                </a:cubicBezTo>
                <a:cubicBezTo>
                  <a:pt x="4031" y="11246"/>
                  <a:pt x="6083" y="10599"/>
                  <a:pt x="8066" y="9816"/>
                </a:cubicBezTo>
                <a:cubicBezTo>
                  <a:pt x="9857" y="9109"/>
                  <a:pt x="10406" y="16761"/>
                  <a:pt x="10552" y="19730"/>
                </a:cubicBezTo>
                <a:cubicBezTo>
                  <a:pt x="10581" y="20322"/>
                  <a:pt x="10558" y="21061"/>
                  <a:pt x="10505" y="21322"/>
                </a:cubicBezTo>
                <a:cubicBezTo>
                  <a:pt x="10468" y="21507"/>
                  <a:pt x="10425" y="21380"/>
                  <a:pt x="10398" y="21024"/>
                </a:cubicBezTo>
                <a:cubicBezTo>
                  <a:pt x="9850" y="13902"/>
                  <a:pt x="9176" y="14753"/>
                  <a:pt x="8489" y="14753"/>
                </a:cubicBezTo>
                <a:cubicBezTo>
                  <a:pt x="7783" y="14753"/>
                  <a:pt x="5450" y="17739"/>
                  <a:pt x="2551" y="17739"/>
                </a:cubicBezTo>
                <a:cubicBezTo>
                  <a:pt x="-101" y="17739"/>
                  <a:pt x="-49" y="4615"/>
                  <a:pt x="22" y="818"/>
                </a:cubicBezTo>
                <a:cubicBezTo>
                  <a:pt x="32" y="257"/>
                  <a:pt x="80" y="-93"/>
                  <a:pt x="127" y="22"/>
                </a:cubicBezTo>
                <a:cubicBezTo>
                  <a:pt x="128" y="22"/>
                  <a:pt x="128" y="22"/>
                  <a:pt x="129" y="2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ata Set"/>
          <p:cNvSpPr txBox="1"/>
          <p:nvPr>
            <p:ph type="title"/>
          </p:nvPr>
        </p:nvSpPr>
        <p:spPr>
          <a:xfrm>
            <a:off x="1651000" y="952500"/>
            <a:ext cx="4657331" cy="1864434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Data Set</a:t>
            </a:r>
          </a:p>
        </p:txBody>
      </p:sp>
      <p:pic>
        <p:nvPicPr>
          <p:cNvPr id="210" name="Bildschirmfoto 2024-05-15 um 10.26.23.png" descr="Bildschirmfoto 2024-05-15 um 10.26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6476" y="229259"/>
            <a:ext cx="15452211" cy="1314243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1706 Data points…"/>
          <p:cNvSpPr txBox="1"/>
          <p:nvPr/>
        </p:nvSpPr>
        <p:spPr>
          <a:xfrm>
            <a:off x="1052274" y="2943123"/>
            <a:ext cx="4833312" cy="217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1706 Data points</a:t>
            </a:r>
          </a:p>
          <a:p>
            <a:pPr>
              <a:defRPr sz="3400"/>
            </a:pPr>
          </a:p>
          <a:p>
            <a:pPr>
              <a:defRPr sz="3400"/>
            </a:pPr>
            <a:r>
              <a:t>Training: 1365</a:t>
            </a:r>
          </a:p>
          <a:p>
            <a:pPr>
              <a:defRPr sz="3400"/>
            </a:pPr>
            <a:r>
              <a:t>Test: 341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mplementation"/>
          <p:cNvSpPr txBox="1"/>
          <p:nvPr>
            <p:ph type="title"/>
          </p:nvPr>
        </p:nvSpPr>
        <p:spPr>
          <a:xfrm>
            <a:off x="462817" y="455623"/>
            <a:ext cx="8683678" cy="167341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Implementation</a:t>
            </a:r>
          </a:p>
        </p:txBody>
      </p:sp>
      <p:pic>
        <p:nvPicPr>
          <p:cNvPr id="214" name="Bildschirmfoto 2024-05-15 um 10.49.44.png" descr="Bildschirmfoto 2024-05-15 um 10.49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7344" y="111918"/>
            <a:ext cx="14252021" cy="13492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ein part Lennart, also das testing mit den Vorhersagen der teams und betting ergebnisse"/>
          <p:cNvSpPr txBox="1"/>
          <p:nvPr>
            <p:ph type="title"/>
          </p:nvPr>
        </p:nvSpPr>
        <p:spPr>
          <a:xfrm>
            <a:off x="462817" y="455623"/>
            <a:ext cx="21462559" cy="2814118"/>
          </a:xfrm>
          <a:prstGeom prst="rect">
            <a:avLst/>
          </a:prstGeom>
        </p:spPr>
        <p:txBody>
          <a:bodyPr anchor="t"/>
          <a:lstStyle>
            <a:lvl1pPr algn="l" defTabSz="759459">
              <a:defRPr sz="7728"/>
            </a:lvl1pPr>
          </a:lstStyle>
          <a:p>
            <a:pPr/>
            <a:r>
              <a:t>Dein part Lennart, also das testing mit den Vorhersagen der teams und betting ergebnisse</a:t>
            </a:r>
          </a:p>
        </p:txBody>
      </p:sp>
      <p:sp>
        <p:nvSpPr>
          <p:cNvPr id="217" name="Zum Bearbeiten doppelklicken"/>
          <p:cNvSpPr txBox="1"/>
          <p:nvPr>
            <p:ph type="body" sz="quarter" idx="1"/>
          </p:nvPr>
        </p:nvSpPr>
        <p:spPr>
          <a:xfrm>
            <a:off x="5309261" y="4665058"/>
            <a:ext cx="10223501" cy="57277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et’s look at a live example!"/>
          <p:cNvSpPr txBox="1"/>
          <p:nvPr>
            <p:ph type="title"/>
          </p:nvPr>
        </p:nvSpPr>
        <p:spPr>
          <a:xfrm>
            <a:off x="1689100" y="4976474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Let’s look at a live example!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