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13716000" cx="24384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  <p:embeddedFont>
      <p:font typeface="Helvetica Neue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.fntdata"/><Relationship Id="rId11" Type="http://schemas.openxmlformats.org/officeDocument/2006/relationships/slide" Target="slides/slide7.xml"/><Relationship Id="rId22" Type="http://schemas.openxmlformats.org/officeDocument/2006/relationships/font" Target="fonts/HelveticaNeueLight-bold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10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" Target="slides/slide1.xml"/><Relationship Id="rId19" Type="http://schemas.openxmlformats.org/officeDocument/2006/relationships/font" Target="fonts/HelveticaNeueLight-regular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17426a538_3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17426a538_3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3 Stück">
  <p:cSld name="Foto - 3 Stüc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>
            <p:ph idx="2" type="pic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1"/>
          <p:cNvSpPr/>
          <p:nvPr>
            <p:ph idx="3" type="pic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1"/>
          <p:cNvSpPr/>
          <p:nvPr>
            <p:ph idx="4" type="pic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itat">
  <p:cSld name="Zita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i="1" sz="3200"/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>
            <p:ph idx="2" type="pic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Vertikal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>
            <p:ph idx="2" type="pic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>
  <p:cSld name="Le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- Oben">
  <p:cSld name="Titel - Obe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Horizontal">
  <p:cSld name="Foto - Horizontal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>
            <p:ph idx="2" type="pic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- Mitte">
  <p:cSld name="Titel - Mitt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&amp; Punkte">
  <p:cSld name="Titel &amp; Punkt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0960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indent="-60960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indent="-60960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indent="-60960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indent="-609600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, Punkte &amp; Foto">
  <p:cSld name="Titel, Punkte &amp; Fot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>
            <p:ph idx="2" type="pic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30225" lvl="0" marL="4572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indent="-530225" lvl="1" marL="9144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indent="-530225" lvl="2" marL="13716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indent="-530225" lvl="3" marL="18288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indent="-530225" lvl="4" marL="22860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nkte">
  <p:cSld name="Punkt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0960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indent="-60960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indent="-60960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indent="-60960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indent="-609600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413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413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413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413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413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4294967295" type="ctr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NFL Prediction</a:t>
            </a:r>
            <a:endParaRPr/>
          </a:p>
        </p:txBody>
      </p:sp>
      <p:sp>
        <p:nvSpPr>
          <p:cNvPr id="60" name="Google Shape;60;p14"/>
          <p:cNvSpPr txBox="1"/>
          <p:nvPr>
            <p:ph idx="4294967295" type="subTitle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Deep Learning Model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545766" y="12272013"/>
            <a:ext cx="7967659" cy="95296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None/>
            </a:pPr>
            <a:r>
              <a:rPr b="0" i="0" lang="en-US" sz="3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Fabian Weiland, Lennart Richter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1689100" y="4976474"/>
            <a:ext cx="21005800" cy="228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look at a live example!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651000" y="952500"/>
            <a:ext cx="4111167" cy="17671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</a:pPr>
            <a:r>
              <a:rPr lang="en-US" sz="8400"/>
              <a:t>Details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248154" y="3233945"/>
            <a:ext cx="20967696" cy="57277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lang="en-US" sz="4800"/>
              <a:t>sport prediction models already exist, but not open for public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lang="en-US" sz="4800"/>
              <a:t>based on the data of the last NFL seasons and the current team roster, we will predict the season outcome of a team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lang="en-US" sz="4800"/>
              <a:t>Pro Reference Football for Dataset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lang="en-US" sz="4800"/>
              <a:t>Neural Network Model implementation with keras/tensorflow library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651000" y="952500"/>
            <a:ext cx="6218913" cy="184327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</a:pPr>
            <a:r>
              <a:rPr lang="en-US" sz="8400"/>
              <a:t>The Model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437728" y="2654638"/>
            <a:ext cx="21188279" cy="1037969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lang="en-US" sz="4800"/>
              <a:t>Multi Layer Perceptron with a total of 9 layers. 6 hidden (dense) layers, 2 Dropout layers and 1 output layer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lang="en-US" sz="4800"/>
              <a:t>First layer = 10 Perceptrons; Second to Sixth layer = 64 Perceptrons; Output layer has 17 Perceptrons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lang="en-US" sz="4800"/>
              <a:t>Dropout rate 0.2 (20% of input units will be randomly set to 0)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lang="en-US" sz="4800"/>
              <a:t>Number of input features = 13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lang="en-US" sz="4800"/>
              <a:t>split data in 80% training and 20% testing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lang="en-US" sz="4800"/>
              <a:t>activation function (hidden layer) = relu; activation function (output layer) = softmax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4294967295" type="title"/>
          </p:nvPr>
        </p:nvSpPr>
        <p:spPr>
          <a:xfrm>
            <a:off x="1651000" y="952500"/>
            <a:ext cx="6218913" cy="184327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</a:pPr>
            <a:r>
              <a:rPr lang="en-US" sz="8400"/>
              <a:t>The Model</a:t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4393939" y="3908408"/>
            <a:ext cx="1044974" cy="10191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4393939" y="10654089"/>
            <a:ext cx="1044974" cy="10191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4393939" y="9179624"/>
            <a:ext cx="1044974" cy="10191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4393939" y="5406569"/>
            <a:ext cx="1044974" cy="10191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393977" y="7325284"/>
            <a:ext cx="10449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700"/>
          </a:p>
        </p:txBody>
      </p:sp>
      <p:sp>
        <p:nvSpPr>
          <p:cNvPr id="84" name="Google Shape;84;p17"/>
          <p:cNvSpPr txBox="1"/>
          <p:nvPr/>
        </p:nvSpPr>
        <p:spPr>
          <a:xfrm>
            <a:off x="3482913" y="12785920"/>
            <a:ext cx="2867026" cy="56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 Perceptrons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1409119" y="2487535"/>
            <a:ext cx="571598" cy="560449"/>
          </a:xfrm>
          <a:prstGeom prst="rect">
            <a:avLst/>
          </a:prstGeom>
          <a:solidFill>
            <a:srgbClr val="5E5E5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1409119" y="5077653"/>
            <a:ext cx="571598" cy="560449"/>
          </a:xfrm>
          <a:prstGeom prst="rect">
            <a:avLst/>
          </a:prstGeom>
          <a:solidFill>
            <a:srgbClr val="5E5E5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1409119" y="4214280"/>
            <a:ext cx="571598" cy="560450"/>
          </a:xfrm>
          <a:prstGeom prst="rect">
            <a:avLst/>
          </a:prstGeom>
          <a:solidFill>
            <a:srgbClr val="5E5E5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1409119" y="5941026"/>
            <a:ext cx="571598" cy="560449"/>
          </a:xfrm>
          <a:prstGeom prst="rect">
            <a:avLst/>
          </a:prstGeom>
          <a:solidFill>
            <a:srgbClr val="5E5E5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409119" y="10462546"/>
            <a:ext cx="571598" cy="560449"/>
          </a:xfrm>
          <a:prstGeom prst="rect">
            <a:avLst/>
          </a:prstGeom>
          <a:solidFill>
            <a:srgbClr val="5E5E5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1409119" y="11373044"/>
            <a:ext cx="571598" cy="560449"/>
          </a:xfrm>
          <a:prstGeom prst="rect">
            <a:avLst/>
          </a:prstGeom>
          <a:solidFill>
            <a:srgbClr val="5E5E5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1409119" y="12283542"/>
            <a:ext cx="571598" cy="560449"/>
          </a:xfrm>
          <a:prstGeom prst="rect">
            <a:avLst/>
          </a:prstGeom>
          <a:solidFill>
            <a:srgbClr val="5E5E5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1409119" y="9552047"/>
            <a:ext cx="571598" cy="560450"/>
          </a:xfrm>
          <a:prstGeom prst="rect">
            <a:avLst/>
          </a:prstGeom>
          <a:solidFill>
            <a:srgbClr val="5E5E5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1409119" y="3350908"/>
            <a:ext cx="571598" cy="560449"/>
          </a:xfrm>
          <a:prstGeom prst="rect">
            <a:avLst/>
          </a:prstGeom>
          <a:solidFill>
            <a:srgbClr val="5E5E5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172431" y="8018221"/>
            <a:ext cx="1044974" cy="1500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1409119" y="6804399"/>
            <a:ext cx="571598" cy="560449"/>
          </a:xfrm>
          <a:prstGeom prst="rect">
            <a:avLst/>
          </a:prstGeom>
          <a:solidFill>
            <a:srgbClr val="5E5E5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409119" y="7667772"/>
            <a:ext cx="571598" cy="560449"/>
          </a:xfrm>
          <a:prstGeom prst="rect">
            <a:avLst/>
          </a:prstGeom>
          <a:solidFill>
            <a:srgbClr val="5E5E5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7" name="Google Shape;97;p17"/>
          <p:cNvCxnSpPr/>
          <p:nvPr/>
        </p:nvCxnSpPr>
        <p:spPr>
          <a:xfrm>
            <a:off x="2054989" y="4502755"/>
            <a:ext cx="2288286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8" name="Google Shape;98;p17"/>
          <p:cNvCxnSpPr/>
          <p:nvPr/>
        </p:nvCxnSpPr>
        <p:spPr>
          <a:xfrm>
            <a:off x="2053134" y="2918593"/>
            <a:ext cx="2441726" cy="3168324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9" name="Google Shape;99;p17"/>
          <p:cNvCxnSpPr/>
          <p:nvPr/>
        </p:nvCxnSpPr>
        <p:spPr>
          <a:xfrm>
            <a:off x="2054802" y="3693574"/>
            <a:ext cx="2435413" cy="815194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0" name="Google Shape;100;p17"/>
          <p:cNvCxnSpPr/>
          <p:nvPr/>
        </p:nvCxnSpPr>
        <p:spPr>
          <a:xfrm>
            <a:off x="2222641" y="3028582"/>
            <a:ext cx="2099736" cy="140664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1" name="Google Shape;101;p17"/>
          <p:cNvCxnSpPr/>
          <p:nvPr/>
        </p:nvCxnSpPr>
        <p:spPr>
          <a:xfrm flipH="1" rot="10800000">
            <a:off x="2135605" y="4658860"/>
            <a:ext cx="2273807" cy="48724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2" name="Google Shape;102;p17"/>
          <p:cNvCxnSpPr/>
          <p:nvPr/>
        </p:nvCxnSpPr>
        <p:spPr>
          <a:xfrm>
            <a:off x="2039087" y="5370884"/>
            <a:ext cx="2443125" cy="77418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3" name="Google Shape;103;p17"/>
          <p:cNvCxnSpPr/>
          <p:nvPr/>
        </p:nvCxnSpPr>
        <p:spPr>
          <a:xfrm>
            <a:off x="2039274" y="4677977"/>
            <a:ext cx="2370878" cy="135980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4" name="Google Shape;104;p17"/>
          <p:cNvSpPr txBox="1"/>
          <p:nvPr/>
        </p:nvSpPr>
        <p:spPr>
          <a:xfrm>
            <a:off x="2664841" y="5823411"/>
            <a:ext cx="10449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00"/>
          </a:p>
        </p:txBody>
      </p:sp>
      <p:sp>
        <p:nvSpPr>
          <p:cNvPr id="105" name="Google Shape;105;p17"/>
          <p:cNvSpPr txBox="1"/>
          <p:nvPr/>
        </p:nvSpPr>
        <p:spPr>
          <a:xfrm>
            <a:off x="21121975" y="8084539"/>
            <a:ext cx="3135174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 between 0 - 16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 rot="-5400000">
            <a:off x="-779092" y="7290688"/>
            <a:ext cx="3254884" cy="560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 input Features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7917406" y="3081456"/>
            <a:ext cx="1044974" cy="10191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7917406" y="4579618"/>
            <a:ext cx="1044974" cy="10191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7917406" y="11325299"/>
            <a:ext cx="1044974" cy="10191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7917406" y="9850834"/>
            <a:ext cx="1044974" cy="10191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7917406" y="6077779"/>
            <a:ext cx="1044974" cy="10191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7937681" y="8070445"/>
            <a:ext cx="1044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600"/>
          </a:p>
        </p:txBody>
      </p:sp>
      <p:sp>
        <p:nvSpPr>
          <p:cNvPr id="113" name="Google Shape;113;p17"/>
          <p:cNvSpPr txBox="1"/>
          <p:nvPr/>
        </p:nvSpPr>
        <p:spPr>
          <a:xfrm>
            <a:off x="7006380" y="12799763"/>
            <a:ext cx="2867026" cy="560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64 Perceptrons</a:t>
            </a:r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>
            <a:off x="15960159" y="3683865"/>
            <a:ext cx="2743641" cy="83461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15969301" y="4781066"/>
            <a:ext cx="2725357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16080658" y="3739492"/>
            <a:ext cx="2441838" cy="244183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7" name="Google Shape;117;p17"/>
          <p:cNvCxnSpPr/>
          <p:nvPr/>
        </p:nvCxnSpPr>
        <p:spPr>
          <a:xfrm>
            <a:off x="16076280" y="6282602"/>
            <a:ext cx="2450593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8" name="Google Shape;118;p17"/>
          <p:cNvCxnSpPr/>
          <p:nvPr/>
        </p:nvCxnSpPr>
        <p:spPr>
          <a:xfrm flipH="1" rot="10800000">
            <a:off x="16151930" y="4691078"/>
            <a:ext cx="2476082" cy="1478233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9" name="Google Shape;119;p17"/>
          <p:cNvSpPr txBox="1"/>
          <p:nvPr/>
        </p:nvSpPr>
        <p:spPr>
          <a:xfrm>
            <a:off x="16598853" y="6265091"/>
            <a:ext cx="10449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500"/>
          </a:p>
        </p:txBody>
      </p:sp>
      <p:sp>
        <p:nvSpPr>
          <p:cNvPr id="120" name="Google Shape;120;p17"/>
          <p:cNvSpPr txBox="1"/>
          <p:nvPr/>
        </p:nvSpPr>
        <p:spPr>
          <a:xfrm rot="-5400000">
            <a:off x="9195040" y="7627081"/>
            <a:ext cx="1365642" cy="1802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10895206" y="2971399"/>
            <a:ext cx="1044974" cy="10191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</a:pPr>
            <a:r>
              <a:rPr b="0" i="0" lang="en-US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10895206" y="4469561"/>
            <a:ext cx="1044974" cy="10191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10895206" y="11215242"/>
            <a:ext cx="1044974" cy="10191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10895206" y="9740777"/>
            <a:ext cx="1044974" cy="10191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10895206" y="5967722"/>
            <a:ext cx="1044974" cy="10191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10895239" y="8167093"/>
            <a:ext cx="1044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7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600"/>
          </a:p>
        </p:txBody>
      </p:sp>
      <p:sp>
        <p:nvSpPr>
          <p:cNvPr id="127" name="Google Shape;127;p17"/>
          <p:cNvSpPr txBox="1"/>
          <p:nvPr/>
        </p:nvSpPr>
        <p:spPr>
          <a:xfrm>
            <a:off x="10125721" y="1795993"/>
            <a:ext cx="2583943" cy="56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Dropout layer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 rot="-5400000">
            <a:off x="12433748" y="7752892"/>
            <a:ext cx="1365643" cy="1802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18662412" y="4191561"/>
            <a:ext cx="1044974" cy="10191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18662412" y="10937242"/>
            <a:ext cx="1044974" cy="10191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18662412" y="9462777"/>
            <a:ext cx="1044974" cy="10191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18662412" y="5689722"/>
            <a:ext cx="1044974" cy="10191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18662462" y="7842900"/>
            <a:ext cx="10449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7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7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700"/>
          </a:p>
        </p:txBody>
      </p:sp>
      <p:sp>
        <p:nvSpPr>
          <p:cNvPr id="134" name="Google Shape;134;p17"/>
          <p:cNvSpPr txBox="1"/>
          <p:nvPr/>
        </p:nvSpPr>
        <p:spPr>
          <a:xfrm>
            <a:off x="17751387" y="12911319"/>
            <a:ext cx="2867026" cy="560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 Perceptrons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18009324" y="2109924"/>
            <a:ext cx="2351152" cy="560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 layer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14939522" y="2934621"/>
            <a:ext cx="1044974" cy="10191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14939522" y="4432783"/>
            <a:ext cx="1044974" cy="10191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14939522" y="11178464"/>
            <a:ext cx="1044974" cy="10191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4939522" y="9703999"/>
            <a:ext cx="1044974" cy="10191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14939522" y="5930945"/>
            <a:ext cx="1044974" cy="10191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14939560" y="8181810"/>
            <a:ext cx="10449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500"/>
          </a:p>
        </p:txBody>
      </p:sp>
      <p:sp>
        <p:nvSpPr>
          <p:cNvPr id="142" name="Google Shape;142;p17"/>
          <p:cNvSpPr txBox="1"/>
          <p:nvPr/>
        </p:nvSpPr>
        <p:spPr>
          <a:xfrm>
            <a:off x="14028497" y="12917342"/>
            <a:ext cx="2867026" cy="560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64 Perceptrons</a:t>
            </a:r>
            <a:endParaRPr/>
          </a:p>
        </p:txBody>
      </p:sp>
      <p:cxnSp>
        <p:nvCxnSpPr>
          <p:cNvPr id="143" name="Google Shape;143;p17"/>
          <p:cNvCxnSpPr/>
          <p:nvPr/>
        </p:nvCxnSpPr>
        <p:spPr>
          <a:xfrm>
            <a:off x="15961849" y="4956719"/>
            <a:ext cx="2574533" cy="995603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44" name="Google Shape;144;p17"/>
          <p:cNvSpPr txBox="1"/>
          <p:nvPr/>
        </p:nvSpPr>
        <p:spPr>
          <a:xfrm>
            <a:off x="11212257" y="9883461"/>
            <a:ext cx="410872" cy="733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</a:pPr>
            <a:r>
              <a:rPr b="0" i="0" lang="en-US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cxnSp>
        <p:nvCxnSpPr>
          <p:cNvPr id="145" name="Google Shape;145;p17"/>
          <p:cNvCxnSpPr/>
          <p:nvPr/>
        </p:nvCxnSpPr>
        <p:spPr>
          <a:xfrm flipH="1" rot="10800000">
            <a:off x="5324547" y="3750265"/>
            <a:ext cx="2743641" cy="70923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6" name="Google Shape;146;p17"/>
          <p:cNvCxnSpPr/>
          <p:nvPr/>
        </p:nvCxnSpPr>
        <p:spPr>
          <a:xfrm flipH="1" rot="10800000">
            <a:off x="5333689" y="5159058"/>
            <a:ext cx="2580522" cy="39764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7" name="Google Shape;147;p17"/>
          <p:cNvCxnSpPr/>
          <p:nvPr/>
        </p:nvCxnSpPr>
        <p:spPr>
          <a:xfrm>
            <a:off x="5445046" y="4515123"/>
            <a:ext cx="2501701" cy="221314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8" name="Google Shape;148;p17"/>
          <p:cNvCxnSpPr/>
          <p:nvPr/>
        </p:nvCxnSpPr>
        <p:spPr>
          <a:xfrm>
            <a:off x="5417916" y="4412671"/>
            <a:ext cx="2533798" cy="70935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49" name="Google Shape;149;p17"/>
          <p:cNvSpPr txBox="1"/>
          <p:nvPr/>
        </p:nvSpPr>
        <p:spPr>
          <a:xfrm>
            <a:off x="5915466" y="6107871"/>
            <a:ext cx="10449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4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4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400"/>
          </a:p>
        </p:txBody>
      </p:sp>
      <p:cxnSp>
        <p:nvCxnSpPr>
          <p:cNvPr id="150" name="Google Shape;150;p17"/>
          <p:cNvCxnSpPr/>
          <p:nvPr/>
        </p:nvCxnSpPr>
        <p:spPr>
          <a:xfrm>
            <a:off x="5326238" y="5732350"/>
            <a:ext cx="2574532" cy="995603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1" name="Google Shape;151;p17"/>
          <p:cNvSpPr txBox="1"/>
          <p:nvPr/>
        </p:nvSpPr>
        <p:spPr>
          <a:xfrm rot="-5400000">
            <a:off x="18942305" y="7749897"/>
            <a:ext cx="3535885" cy="1130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Helvetica Neue"/>
              <a:buNone/>
            </a:pPr>
            <a:r>
              <a:rPr b="1" i="0" lang="en-US" sz="6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Softmax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1651000" y="952500"/>
            <a:ext cx="11519698" cy="17355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</a:pPr>
            <a:r>
              <a:rPr lang="en-US" sz="8400"/>
              <a:t>Amount of Parameters</a:t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673078" y="2704975"/>
            <a:ext cx="15055058" cy="9890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19"/>
              <a:buFont typeface="Helvetica Neue"/>
              <a:buChar char="•"/>
            </a:pPr>
            <a:r>
              <a:rPr b="1" i="0" lang="en-US" sz="5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 Parameters (weights) + (biases)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6519"/>
              <a:buFont typeface="Helvetica Neue"/>
              <a:buChar char="•"/>
            </a:pPr>
            <a:r>
              <a:rPr b="0" i="0" lang="en-US" sz="5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Layer: 130 weights +  10 bias = 140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6519"/>
              <a:buFont typeface="Helvetica Neue"/>
              <a:buChar char="•"/>
            </a:pPr>
            <a:r>
              <a:rPr b="0" i="0" lang="en-US" sz="5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 Layer: 640 weights + 64 bias = 704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6519"/>
              <a:buFont typeface="Helvetica Neue"/>
              <a:buChar char="•"/>
            </a:pPr>
            <a:r>
              <a:rPr b="0" i="0" lang="en-US" sz="5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Third Layer: 4096 weights + 64 bass = 4160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6519"/>
              <a:buFont typeface="Helvetica Neue"/>
              <a:buChar char="•"/>
            </a:pPr>
            <a:r>
              <a:rPr b="0" i="0" lang="en-US" sz="5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Fourth Layer: 4096 weights + 64 bass = 4160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6519"/>
              <a:buFont typeface="Helvetica Neue"/>
              <a:buChar char="•"/>
            </a:pPr>
            <a:r>
              <a:rPr b="0" i="0" lang="en-US" sz="5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Fifth Layer: 4096 weights + 64 bass = 4160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6519"/>
              <a:buFont typeface="Helvetica Neue"/>
              <a:buChar char="•"/>
            </a:pPr>
            <a:r>
              <a:rPr b="0" i="0" lang="en-US" sz="5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Sixth Layer: 4096 weights + 64 bass = 4160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6519"/>
              <a:buFont typeface="Helvetica Neue"/>
              <a:buChar char="•"/>
            </a:pPr>
            <a:r>
              <a:rPr b="0" i="0" lang="en-US" sz="5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Seventh Layer: 1088 weights + 17 bias = 1105</a:t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18259741" y="6683070"/>
            <a:ext cx="3917653" cy="1934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Helvetica Neue"/>
              <a:buNone/>
            </a:pPr>
            <a:r>
              <a:rPr b="1" i="0" lang="en-US" sz="5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Helvetica Neue"/>
              <a:buNone/>
            </a:pPr>
            <a:r>
              <a:rPr b="1" i="0" lang="en-US" sz="5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18,589</a:t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 rot="-5400000">
            <a:off x="12212135" y="7575425"/>
            <a:ext cx="9563606" cy="803460"/>
          </a:xfrm>
          <a:custGeom>
            <a:rect b="b" l="l" r="r" t="t"/>
            <a:pathLst>
              <a:path extrusionOk="0" h="21407" w="21397">
                <a:moveTo>
                  <a:pt x="21271" y="22"/>
                </a:moveTo>
                <a:cubicBezTo>
                  <a:pt x="21318" y="-93"/>
                  <a:pt x="21366" y="257"/>
                  <a:pt x="21376" y="818"/>
                </a:cubicBezTo>
                <a:cubicBezTo>
                  <a:pt x="21447" y="4615"/>
                  <a:pt x="21499" y="17739"/>
                  <a:pt x="18847" y="17739"/>
                </a:cubicBezTo>
                <a:cubicBezTo>
                  <a:pt x="15948" y="17739"/>
                  <a:pt x="13615" y="14753"/>
                  <a:pt x="12909" y="14753"/>
                </a:cubicBezTo>
                <a:cubicBezTo>
                  <a:pt x="12222" y="14753"/>
                  <a:pt x="11548" y="13902"/>
                  <a:pt x="11000" y="21024"/>
                </a:cubicBezTo>
                <a:cubicBezTo>
                  <a:pt x="10973" y="21380"/>
                  <a:pt x="10930" y="21507"/>
                  <a:pt x="10893" y="21322"/>
                </a:cubicBezTo>
                <a:cubicBezTo>
                  <a:pt x="10840" y="21061"/>
                  <a:pt x="10817" y="20322"/>
                  <a:pt x="10846" y="19730"/>
                </a:cubicBezTo>
                <a:cubicBezTo>
                  <a:pt x="10992" y="16761"/>
                  <a:pt x="11541" y="9109"/>
                  <a:pt x="13332" y="9816"/>
                </a:cubicBezTo>
                <a:cubicBezTo>
                  <a:pt x="15315" y="10599"/>
                  <a:pt x="17367" y="11246"/>
                  <a:pt x="19296" y="11647"/>
                </a:cubicBezTo>
                <a:cubicBezTo>
                  <a:pt x="20304" y="11858"/>
                  <a:pt x="21237" y="11423"/>
                  <a:pt x="21197" y="1097"/>
                </a:cubicBezTo>
                <a:cubicBezTo>
                  <a:pt x="21195" y="581"/>
                  <a:pt x="21226" y="124"/>
                  <a:pt x="21269" y="22"/>
                </a:cubicBezTo>
                <a:cubicBezTo>
                  <a:pt x="21270" y="22"/>
                  <a:pt x="21270" y="22"/>
                  <a:pt x="21271" y="22"/>
                </a:cubicBezTo>
                <a:close/>
                <a:moveTo>
                  <a:pt x="129" y="22"/>
                </a:moveTo>
                <a:cubicBezTo>
                  <a:pt x="172" y="124"/>
                  <a:pt x="203" y="581"/>
                  <a:pt x="201" y="1097"/>
                </a:cubicBezTo>
                <a:cubicBezTo>
                  <a:pt x="161" y="11423"/>
                  <a:pt x="1094" y="11858"/>
                  <a:pt x="2102" y="11647"/>
                </a:cubicBezTo>
                <a:cubicBezTo>
                  <a:pt x="4031" y="11246"/>
                  <a:pt x="6083" y="10599"/>
                  <a:pt x="8066" y="9816"/>
                </a:cubicBezTo>
                <a:cubicBezTo>
                  <a:pt x="9857" y="9109"/>
                  <a:pt x="10406" y="16761"/>
                  <a:pt x="10552" y="19730"/>
                </a:cubicBezTo>
                <a:cubicBezTo>
                  <a:pt x="10581" y="20322"/>
                  <a:pt x="10558" y="21061"/>
                  <a:pt x="10505" y="21322"/>
                </a:cubicBezTo>
                <a:cubicBezTo>
                  <a:pt x="10468" y="21507"/>
                  <a:pt x="10425" y="21380"/>
                  <a:pt x="10398" y="21024"/>
                </a:cubicBezTo>
                <a:cubicBezTo>
                  <a:pt x="9850" y="13902"/>
                  <a:pt x="9176" y="14753"/>
                  <a:pt x="8489" y="14753"/>
                </a:cubicBezTo>
                <a:cubicBezTo>
                  <a:pt x="7783" y="14753"/>
                  <a:pt x="5450" y="17739"/>
                  <a:pt x="2551" y="17739"/>
                </a:cubicBezTo>
                <a:cubicBezTo>
                  <a:pt x="-101" y="17739"/>
                  <a:pt x="-49" y="4615"/>
                  <a:pt x="22" y="818"/>
                </a:cubicBezTo>
                <a:cubicBezTo>
                  <a:pt x="32" y="257"/>
                  <a:pt x="80" y="-93"/>
                  <a:pt x="127" y="22"/>
                </a:cubicBezTo>
                <a:cubicBezTo>
                  <a:pt x="128" y="22"/>
                  <a:pt x="128" y="22"/>
                  <a:pt x="129" y="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1651000" y="952500"/>
            <a:ext cx="4657331" cy="186443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</a:pPr>
            <a:r>
              <a:rPr lang="en-US" sz="8400"/>
              <a:t>Data Set</a:t>
            </a:r>
            <a:endParaRPr/>
          </a:p>
        </p:txBody>
      </p:sp>
      <p:pic>
        <p:nvPicPr>
          <p:cNvPr descr="Bildschirmfoto 2024-05-15 um 10.26.23.png" id="165" name="Google Shape;1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6476" y="229259"/>
            <a:ext cx="15452211" cy="1314243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1052274" y="2943123"/>
            <a:ext cx="4833312" cy="2171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1706 Data points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Training: 1365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Test: 341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462817" y="455623"/>
            <a:ext cx="8683678" cy="167341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</a:pPr>
            <a:r>
              <a:rPr lang="en-US" sz="8400"/>
              <a:t>Implementation</a:t>
            </a:r>
            <a:endParaRPr/>
          </a:p>
        </p:txBody>
      </p:sp>
      <p:pic>
        <p:nvPicPr>
          <p:cNvPr descr="Bildschirmfoto 2024-05-15 um 10.49.44.png" id="172" name="Google Shape;17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7344" y="111918"/>
            <a:ext cx="14252021" cy="13492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462817" y="455623"/>
            <a:ext cx="21462559" cy="281411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8"/>
              <a:buFont typeface="Helvetica Neue"/>
              <a:buNone/>
            </a:pPr>
            <a:r>
              <a:rPr lang="en-US" sz="7728"/>
              <a:t>Intro to Sports Betting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425" y="2184450"/>
            <a:ext cx="20623174" cy="41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 txBox="1"/>
          <p:nvPr/>
        </p:nvSpPr>
        <p:spPr>
          <a:xfrm>
            <a:off x="4917150" y="7409500"/>
            <a:ext cx="14549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latin typeface="Helvetica Neue"/>
                <a:ea typeface="Helvetica Neue"/>
                <a:cs typeface="Helvetica Neue"/>
                <a:sym typeface="Helvetica Neue"/>
              </a:rPr>
              <a:t>-140 = Bet $140 to win 100 (Favorite)</a:t>
            </a:r>
            <a:endParaRPr sz="5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latin typeface="Helvetica Neue"/>
                <a:ea typeface="Helvetica Neue"/>
                <a:cs typeface="Helvetica Neue"/>
                <a:sym typeface="Helvetica Neue"/>
              </a:rPr>
              <a:t>+115 = Bet $100 to win 115 (Underdog)</a:t>
            </a:r>
            <a:endParaRPr sz="5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Talk About Accuracy</a:t>
            </a:r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964075" y="2610175"/>
            <a:ext cx="22152600" cy="10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Font typeface="Helvetica Neue"/>
              <a:buChar char="●"/>
            </a:pPr>
            <a:r>
              <a:rPr lang="en-US" sz="5200">
                <a:latin typeface="Helvetica Neue"/>
                <a:ea typeface="Helvetica Neue"/>
                <a:cs typeface="Helvetica Neue"/>
                <a:sym typeface="Helvetica Neue"/>
              </a:rPr>
              <a:t>For this model to be </a:t>
            </a:r>
            <a:r>
              <a:rPr lang="en-US" sz="5200">
                <a:latin typeface="Helvetica Neue"/>
                <a:ea typeface="Helvetica Neue"/>
                <a:cs typeface="Helvetica Neue"/>
                <a:sym typeface="Helvetica Neue"/>
              </a:rPr>
              <a:t>successful</a:t>
            </a:r>
            <a:r>
              <a:rPr lang="en-US" sz="5200">
                <a:latin typeface="Helvetica Neue"/>
                <a:ea typeface="Helvetica Neue"/>
                <a:cs typeface="Helvetica Neue"/>
                <a:sym typeface="Helvetica Neue"/>
              </a:rPr>
              <a:t> do we need a high accuracy?</a:t>
            </a:r>
            <a:endParaRPr sz="5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58800" lvl="1" marL="914400" rtl="0" algn="l">
              <a:spcBef>
                <a:spcPts val="0"/>
              </a:spcBef>
              <a:spcAft>
                <a:spcPts val="0"/>
              </a:spcAft>
              <a:buSzPts val="5200"/>
              <a:buFont typeface="Helvetica Neue"/>
              <a:buChar char="○"/>
            </a:pPr>
            <a:r>
              <a:rPr lang="en-US" sz="5200">
                <a:latin typeface="Helvetica Neue"/>
                <a:ea typeface="Helvetica Neue"/>
                <a:cs typeface="Helvetica Neue"/>
                <a:sym typeface="Helvetica Neue"/>
              </a:rPr>
              <a:t>Our model has about 30% accuracy</a:t>
            </a:r>
            <a:endParaRPr sz="5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Font typeface="Helvetica Neue"/>
              <a:buChar char="●"/>
            </a:pPr>
            <a:r>
              <a:t/>
            </a:r>
            <a:endParaRPr sz="5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150" y="4429113"/>
            <a:ext cx="18288000" cy="92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