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3" r:id="rId4"/>
    <p:sldId id="264" r:id="rId5"/>
    <p:sldId id="265" r:id="rId6"/>
    <p:sldId id="262" r:id="rId7"/>
    <p:sldId id="269"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66" r:id="rId25"/>
    <p:sldId id="268" r:id="rId2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snapToGrid="0">
      <p:cViewPr varScale="1">
        <p:scale>
          <a:sx n="114" d="100"/>
          <a:sy n="114" d="100"/>
        </p:scale>
        <p:origin x="4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A17C667-8163-4A68-AF16-8E53FF2D2A0C}" type="slidenum">
              <a:rPr lang="es-CO" smtClean="0"/>
              <a:t>‹Nº›</a:t>
            </a:fld>
            <a:endParaRPr lang="es-CO"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1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283174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91392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3338548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a:t>Haga clic para modificar el estilo de texto del patrón</a:t>
            </a:r>
          </a:p>
        </p:txBody>
      </p:sp>
      <p:sp>
        <p:nvSpPr>
          <p:cNvPr id="4" name="Date Placeholder 3"/>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A17C667-8163-4A68-AF16-8E53FF2D2A0C}" type="slidenum">
              <a:rPr lang="es-CO" smtClean="0"/>
              <a:t>‹Nº›</a:t>
            </a:fld>
            <a:endParaRPr lang="es-CO"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581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dirty="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1234319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3787819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424263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dirty="0"/>
          </a:p>
        </p:txBody>
      </p:sp>
      <p:sp>
        <p:nvSpPr>
          <p:cNvPr id="9" name="Slide Number Placeholder 8"/>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1738105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1C36A1-E127-43DA-BBBF-101F2016492D}" type="datetimeFigureOut">
              <a:rPr lang="es-CO" smtClean="0"/>
              <a:t>9/09/2019</a:t>
            </a:fld>
            <a:endParaRPr lang="es-CO"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17C667-8163-4A68-AF16-8E53FF2D2A0C}" type="slidenum">
              <a:rPr lang="es-CO" smtClean="0"/>
              <a:t>‹Nº›</a:t>
            </a:fld>
            <a:endParaRPr lang="es-CO" dirty="0"/>
          </a:p>
        </p:txBody>
      </p:sp>
    </p:spTree>
    <p:extLst>
      <p:ext uri="{BB962C8B-B14F-4D97-AF65-F5344CB8AC3E}">
        <p14:creationId xmlns:p14="http://schemas.microsoft.com/office/powerpoint/2010/main" val="43768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137746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1C36A1-E127-43DA-BBBF-101F2016492D}" type="datetimeFigureOut">
              <a:rPr lang="es-CO" smtClean="0"/>
              <a:t>9/09/2019</a:t>
            </a:fld>
            <a:endParaRPr lang="es-CO"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17C667-8163-4A68-AF16-8E53FF2D2A0C}" type="slidenum">
              <a:rPr lang="es-CO" smtClean="0"/>
              <a:t>‹Nº›</a:t>
            </a:fld>
            <a:endParaRPr lang="es-CO"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7800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Rounded MT Bold" panose="020F0704030504030204" pitchFamily="34"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oogle.com.co/imghp?hl=es&amp;tab=wi&amp;ogb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forms.gle/w4d75oD5aG1UikDM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a:t>5BSS - </a:t>
            </a:r>
            <a:br>
              <a:rPr lang="es-CO" dirty="0"/>
            </a:br>
            <a:r>
              <a:rPr lang="es-CO" sz="7200" dirty="0"/>
              <a:t>5 BIOMETRIC SECURITY SYSTEM</a:t>
            </a:r>
            <a:endParaRPr lang="es-CO" dirty="0"/>
          </a:p>
        </p:txBody>
      </p:sp>
      <p:sp>
        <p:nvSpPr>
          <p:cNvPr id="3" name="Subtítulo 2"/>
          <p:cNvSpPr>
            <a:spLocks noGrp="1"/>
          </p:cNvSpPr>
          <p:nvPr>
            <p:ph type="subTitle" idx="1"/>
          </p:nvPr>
        </p:nvSpPr>
        <p:spPr/>
        <p:txBody>
          <a:bodyPr/>
          <a:lstStyle/>
          <a:p>
            <a:r>
              <a:rPr lang="es-CO" b="1" dirty="0"/>
              <a:t>Generando impacto, dejando huella</a:t>
            </a:r>
          </a:p>
        </p:txBody>
      </p:sp>
    </p:spTree>
    <p:extLst>
      <p:ext uri="{BB962C8B-B14F-4D97-AF65-F5344CB8AC3E}">
        <p14:creationId xmlns:p14="http://schemas.microsoft.com/office/powerpoint/2010/main" val="363488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F701D-5A06-426C-8F3B-4B4DD42D80CF}"/>
              </a:ext>
            </a:extLst>
          </p:cNvPr>
          <p:cNvSpPr>
            <a:spLocks noGrp="1"/>
          </p:cNvSpPr>
          <p:nvPr>
            <p:ph type="title"/>
          </p:nvPr>
        </p:nvSpPr>
        <p:spPr/>
        <p:txBody>
          <a:bodyPr/>
          <a:lstStyle/>
          <a:p>
            <a:r>
              <a:rPr lang="es-ES" dirty="0"/>
              <a:t>Por favor seleccione el tipo de vehículo que tiene. </a:t>
            </a:r>
            <a:endParaRPr lang="es-CO" dirty="0"/>
          </a:p>
        </p:txBody>
      </p:sp>
      <p:graphicFrame>
        <p:nvGraphicFramePr>
          <p:cNvPr id="3" name="Marcador de contenido 2">
            <a:extLst>
              <a:ext uri="{FF2B5EF4-FFF2-40B4-BE49-F238E27FC236}">
                <a16:creationId xmlns:a16="http://schemas.microsoft.com/office/drawing/2014/main" id="{D0C7AC85-52CE-4DC8-8C7E-1FD74E9B7144}"/>
              </a:ext>
            </a:extLst>
          </p:cNvPr>
          <p:cNvGraphicFramePr>
            <a:graphicFrameLocks noGrp="1"/>
          </p:cNvGraphicFramePr>
          <p:nvPr>
            <p:ph idx="1"/>
            <p:extLst>
              <p:ext uri="{D42A27DB-BD31-4B8C-83A1-F6EECF244321}">
                <p14:modId xmlns:p14="http://schemas.microsoft.com/office/powerpoint/2010/main" val="50007280"/>
              </p:ext>
            </p:extLst>
          </p:nvPr>
        </p:nvGraphicFramePr>
        <p:xfrm>
          <a:off x="3293167" y="2650921"/>
          <a:ext cx="5605666" cy="2192890"/>
        </p:xfrm>
        <a:graphic>
          <a:graphicData uri="http://schemas.openxmlformats.org/drawingml/2006/table">
            <a:tbl>
              <a:tblPr>
                <a:tableStyleId>{5C22544A-7EE6-4342-B048-85BDC9FD1C3A}</a:tableStyleId>
              </a:tblPr>
              <a:tblGrid>
                <a:gridCol w="2114073">
                  <a:extLst>
                    <a:ext uri="{9D8B030D-6E8A-4147-A177-3AD203B41FA5}">
                      <a16:colId xmlns:a16="http://schemas.microsoft.com/office/drawing/2014/main" val="2015812236"/>
                    </a:ext>
                  </a:extLst>
                </a:gridCol>
                <a:gridCol w="3491593">
                  <a:extLst>
                    <a:ext uri="{9D8B030D-6E8A-4147-A177-3AD203B41FA5}">
                      <a16:colId xmlns:a16="http://schemas.microsoft.com/office/drawing/2014/main" val="1478497434"/>
                    </a:ext>
                  </a:extLst>
                </a:gridCol>
              </a:tblGrid>
              <a:tr h="313270">
                <a:tc>
                  <a:txBody>
                    <a:bodyPr/>
                    <a:lstStyle/>
                    <a:p>
                      <a:pPr algn="l" fontAlgn="b"/>
                      <a:r>
                        <a:rPr lang="es-CO" sz="1000" u="none" strike="noStrike">
                          <a:effectLst/>
                        </a:rPr>
                        <a:t>Etiquetas de fila</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s-ES" sz="1000" u="none" strike="noStrike">
                          <a:effectLst/>
                        </a:rPr>
                        <a:t>Cuenta de Nombre y Apellidos.</a:t>
                      </a:r>
                      <a:endParaRPr lang="es-ES" sz="1000" b="1"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426363818"/>
                  </a:ext>
                </a:extLst>
              </a:tr>
              <a:tr h="313270">
                <a:tc>
                  <a:txBody>
                    <a:bodyPr/>
                    <a:lstStyle/>
                    <a:p>
                      <a:pPr algn="l" fontAlgn="b"/>
                      <a:r>
                        <a:rPr lang="es-CO" sz="1000" u="none" strike="noStrike">
                          <a:effectLst/>
                        </a:rPr>
                        <a:t>Ambos.</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6</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34117156"/>
                  </a:ext>
                </a:extLst>
              </a:tr>
              <a:tr h="313270">
                <a:tc>
                  <a:txBody>
                    <a:bodyPr/>
                    <a:lstStyle/>
                    <a:p>
                      <a:pPr algn="l" fontAlgn="b"/>
                      <a:r>
                        <a:rPr lang="es-CO" sz="1000" u="none" strike="noStrike">
                          <a:effectLst/>
                        </a:rPr>
                        <a:t>Bicicleta</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4</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74476464"/>
                  </a:ext>
                </a:extLst>
              </a:tr>
              <a:tr h="313270">
                <a:tc>
                  <a:txBody>
                    <a:bodyPr/>
                    <a:lstStyle/>
                    <a:p>
                      <a:pPr algn="l" fontAlgn="b"/>
                      <a:r>
                        <a:rPr lang="es-CO" sz="1000" u="none" strike="noStrike">
                          <a:effectLst/>
                        </a:rPr>
                        <a:t>Camioneta </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2</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967557984"/>
                  </a:ext>
                </a:extLst>
              </a:tr>
              <a:tr h="313270">
                <a:tc>
                  <a:txBody>
                    <a:bodyPr/>
                    <a:lstStyle/>
                    <a:p>
                      <a:pPr algn="l" fontAlgn="b"/>
                      <a:r>
                        <a:rPr lang="es-CO" sz="1000" u="none" strike="noStrike">
                          <a:effectLst/>
                        </a:rPr>
                        <a:t>Carro.</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19</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530575001"/>
                  </a:ext>
                </a:extLst>
              </a:tr>
              <a:tr h="313270">
                <a:tc>
                  <a:txBody>
                    <a:bodyPr/>
                    <a:lstStyle/>
                    <a:p>
                      <a:pPr algn="l" fontAlgn="b"/>
                      <a:r>
                        <a:rPr lang="es-CO" sz="1000" u="none" strike="noStrike">
                          <a:effectLst/>
                        </a:rPr>
                        <a:t>Moto.</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44</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047430931"/>
                  </a:ext>
                </a:extLst>
              </a:tr>
              <a:tr h="313270">
                <a:tc>
                  <a:txBody>
                    <a:bodyPr/>
                    <a:lstStyle/>
                    <a:p>
                      <a:pPr algn="l" fontAlgn="b"/>
                      <a:r>
                        <a:rPr lang="es-CO" sz="1000" u="none" strike="noStrike">
                          <a:effectLst/>
                        </a:rPr>
                        <a:t>Total general</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dirty="0">
                          <a:effectLst/>
                        </a:rPr>
                        <a:t>75</a:t>
                      </a:r>
                      <a:endParaRPr lang="es-CO" sz="1000" b="1"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929209540"/>
                  </a:ext>
                </a:extLst>
              </a:tr>
            </a:tbl>
          </a:graphicData>
        </a:graphic>
      </p:graphicFrame>
    </p:spTree>
    <p:extLst>
      <p:ext uri="{BB962C8B-B14F-4D97-AF65-F5344CB8AC3E}">
        <p14:creationId xmlns:p14="http://schemas.microsoft.com/office/powerpoint/2010/main" val="224054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E873F9-BFD0-4216-8F26-FB260A30BA4A}"/>
              </a:ext>
            </a:extLst>
          </p:cNvPr>
          <p:cNvSpPr>
            <a:spLocks noGrp="1"/>
          </p:cNvSpPr>
          <p:nvPr>
            <p:ph type="title"/>
          </p:nvPr>
        </p:nvSpPr>
        <p:spPr/>
        <p:txBody>
          <a:bodyPr/>
          <a:lstStyle/>
          <a:p>
            <a:r>
              <a:rPr lang="es-ES" dirty="0"/>
              <a:t> ¿Cree usted que es seguro dejar estacionado su vehículo la calle?</a:t>
            </a:r>
            <a:endParaRPr lang="es-CO" dirty="0"/>
          </a:p>
        </p:txBody>
      </p:sp>
      <p:graphicFrame>
        <p:nvGraphicFramePr>
          <p:cNvPr id="7" name="Marcador de contenido 6">
            <a:extLst>
              <a:ext uri="{FF2B5EF4-FFF2-40B4-BE49-F238E27FC236}">
                <a16:creationId xmlns:a16="http://schemas.microsoft.com/office/drawing/2014/main" id="{169DBE9A-0D3D-45A3-B2A9-56BA41D289A5}"/>
              </a:ext>
            </a:extLst>
          </p:cNvPr>
          <p:cNvGraphicFramePr>
            <a:graphicFrameLocks noGrp="1"/>
          </p:cNvGraphicFramePr>
          <p:nvPr>
            <p:ph idx="1"/>
            <p:extLst>
              <p:ext uri="{D42A27DB-BD31-4B8C-83A1-F6EECF244321}">
                <p14:modId xmlns:p14="http://schemas.microsoft.com/office/powerpoint/2010/main" val="1861206475"/>
              </p:ext>
            </p:extLst>
          </p:nvPr>
        </p:nvGraphicFramePr>
        <p:xfrm>
          <a:off x="3571889" y="3095538"/>
          <a:ext cx="4565431" cy="1589276"/>
        </p:xfrm>
        <a:graphic>
          <a:graphicData uri="http://schemas.openxmlformats.org/drawingml/2006/table">
            <a:tbl>
              <a:tblPr>
                <a:tableStyleId>{5C22544A-7EE6-4342-B048-85BDC9FD1C3A}</a:tableStyleId>
              </a:tblPr>
              <a:tblGrid>
                <a:gridCol w="1721768">
                  <a:extLst>
                    <a:ext uri="{9D8B030D-6E8A-4147-A177-3AD203B41FA5}">
                      <a16:colId xmlns:a16="http://schemas.microsoft.com/office/drawing/2014/main" val="2153354318"/>
                    </a:ext>
                  </a:extLst>
                </a:gridCol>
                <a:gridCol w="2843663">
                  <a:extLst>
                    <a:ext uri="{9D8B030D-6E8A-4147-A177-3AD203B41FA5}">
                      <a16:colId xmlns:a16="http://schemas.microsoft.com/office/drawing/2014/main" val="4038127529"/>
                    </a:ext>
                  </a:extLst>
                </a:gridCol>
              </a:tblGrid>
              <a:tr h="397319">
                <a:tc>
                  <a:txBody>
                    <a:bodyPr/>
                    <a:lstStyle/>
                    <a:p>
                      <a:pPr algn="l" fontAlgn="b"/>
                      <a:r>
                        <a:rPr lang="es-CO" sz="1000" u="none" strike="noStrike">
                          <a:effectLst/>
                        </a:rPr>
                        <a:t>Etiquetas de fila</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s-ES" sz="1000" u="none" strike="noStrike">
                          <a:effectLst/>
                        </a:rPr>
                        <a:t>Cuenta de Nombre y Apellidos.</a:t>
                      </a:r>
                      <a:endParaRPr lang="es-ES" sz="1000" b="1"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349534581"/>
                  </a:ext>
                </a:extLst>
              </a:tr>
              <a:tr h="397319">
                <a:tc>
                  <a:txBody>
                    <a:bodyPr/>
                    <a:lstStyle/>
                    <a:p>
                      <a:pPr algn="l" fontAlgn="b"/>
                      <a:r>
                        <a:rPr lang="es-CO" sz="1000" u="none" strike="noStrike">
                          <a:effectLst/>
                        </a:rPr>
                        <a:t>NO</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74</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237663563"/>
                  </a:ext>
                </a:extLst>
              </a:tr>
              <a:tr h="397319">
                <a:tc>
                  <a:txBody>
                    <a:bodyPr/>
                    <a:lstStyle/>
                    <a:p>
                      <a:pPr algn="l" fontAlgn="b"/>
                      <a:r>
                        <a:rPr lang="es-CO" sz="1000" u="none" strike="noStrike">
                          <a:effectLst/>
                        </a:rPr>
                        <a:t>SI</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1</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293543449"/>
                  </a:ext>
                </a:extLst>
              </a:tr>
              <a:tr h="397319">
                <a:tc>
                  <a:txBody>
                    <a:bodyPr/>
                    <a:lstStyle/>
                    <a:p>
                      <a:pPr algn="l" fontAlgn="b"/>
                      <a:r>
                        <a:rPr lang="es-CO" sz="1000" u="none" strike="noStrike">
                          <a:effectLst/>
                        </a:rPr>
                        <a:t>Total general</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dirty="0">
                          <a:effectLst/>
                        </a:rPr>
                        <a:t>75</a:t>
                      </a:r>
                      <a:endParaRPr lang="es-CO" sz="1000" b="1"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703138400"/>
                  </a:ext>
                </a:extLst>
              </a:tr>
            </a:tbl>
          </a:graphicData>
        </a:graphic>
      </p:graphicFrame>
    </p:spTree>
    <p:extLst>
      <p:ext uri="{BB962C8B-B14F-4D97-AF65-F5344CB8AC3E}">
        <p14:creationId xmlns:p14="http://schemas.microsoft.com/office/powerpoint/2010/main" val="230298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E917BC-34F6-4292-B419-D07471A0DE5D}"/>
              </a:ext>
            </a:extLst>
          </p:cNvPr>
          <p:cNvSpPr>
            <a:spLocks noGrp="1"/>
          </p:cNvSpPr>
          <p:nvPr>
            <p:ph type="title"/>
          </p:nvPr>
        </p:nvSpPr>
        <p:spPr/>
        <p:txBody>
          <a:bodyPr>
            <a:normAutofit fontScale="90000"/>
          </a:bodyPr>
          <a:lstStyle/>
          <a:p>
            <a:r>
              <a:rPr lang="es-ES" dirty="0"/>
              <a:t>¿Cree usted que es seguro dejar estacionado su vehículo en un parqueadero?</a:t>
            </a:r>
            <a:endParaRPr lang="es-CO" dirty="0"/>
          </a:p>
        </p:txBody>
      </p:sp>
      <p:graphicFrame>
        <p:nvGraphicFramePr>
          <p:cNvPr id="4" name="Marcador de contenido 3">
            <a:extLst>
              <a:ext uri="{FF2B5EF4-FFF2-40B4-BE49-F238E27FC236}">
                <a16:creationId xmlns:a16="http://schemas.microsoft.com/office/drawing/2014/main" id="{F43AF6F4-44D8-4C75-A56F-3AE064ABDBB5}"/>
              </a:ext>
            </a:extLst>
          </p:cNvPr>
          <p:cNvGraphicFramePr>
            <a:graphicFrameLocks noGrp="1"/>
          </p:cNvGraphicFramePr>
          <p:nvPr>
            <p:ph idx="1"/>
            <p:extLst>
              <p:ext uri="{D42A27DB-BD31-4B8C-83A1-F6EECF244321}">
                <p14:modId xmlns:p14="http://schemas.microsoft.com/office/powerpoint/2010/main" val="1001155972"/>
              </p:ext>
            </p:extLst>
          </p:nvPr>
        </p:nvGraphicFramePr>
        <p:xfrm>
          <a:off x="4090121" y="2910980"/>
          <a:ext cx="4011758" cy="2056135"/>
        </p:xfrm>
        <a:graphic>
          <a:graphicData uri="http://schemas.openxmlformats.org/drawingml/2006/table">
            <a:tbl>
              <a:tblPr>
                <a:tableStyleId>{5C22544A-7EE6-4342-B048-85BDC9FD1C3A}</a:tableStyleId>
              </a:tblPr>
              <a:tblGrid>
                <a:gridCol w="1512960">
                  <a:extLst>
                    <a:ext uri="{9D8B030D-6E8A-4147-A177-3AD203B41FA5}">
                      <a16:colId xmlns:a16="http://schemas.microsoft.com/office/drawing/2014/main" val="1086833534"/>
                    </a:ext>
                  </a:extLst>
                </a:gridCol>
                <a:gridCol w="2498798">
                  <a:extLst>
                    <a:ext uri="{9D8B030D-6E8A-4147-A177-3AD203B41FA5}">
                      <a16:colId xmlns:a16="http://schemas.microsoft.com/office/drawing/2014/main" val="3298948681"/>
                    </a:ext>
                  </a:extLst>
                </a:gridCol>
              </a:tblGrid>
              <a:tr h="411227">
                <a:tc>
                  <a:txBody>
                    <a:bodyPr/>
                    <a:lstStyle/>
                    <a:p>
                      <a:pPr algn="l" fontAlgn="b"/>
                      <a:r>
                        <a:rPr lang="es-CO" sz="1000" u="none" strike="noStrike">
                          <a:effectLst/>
                        </a:rPr>
                        <a:t>Etiquetas de fila</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s-ES" sz="1000" u="none" strike="noStrike" dirty="0">
                          <a:effectLst/>
                        </a:rPr>
                        <a:t>Cuenta de Nombre y Apellidos.</a:t>
                      </a:r>
                      <a:endParaRPr lang="es-ES" sz="1000" b="1"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956473102"/>
                  </a:ext>
                </a:extLst>
              </a:tr>
              <a:tr h="411227">
                <a:tc>
                  <a:txBody>
                    <a:bodyPr/>
                    <a:lstStyle/>
                    <a:p>
                      <a:pPr algn="l" fontAlgn="b"/>
                      <a:r>
                        <a:rPr lang="es-CO" sz="1000" u="none" strike="noStrike">
                          <a:effectLst/>
                        </a:rPr>
                        <a:t>NO</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19</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50511625"/>
                  </a:ext>
                </a:extLst>
              </a:tr>
              <a:tr h="411227">
                <a:tc>
                  <a:txBody>
                    <a:bodyPr/>
                    <a:lstStyle/>
                    <a:p>
                      <a:pPr algn="l" fontAlgn="b"/>
                      <a:r>
                        <a:rPr lang="es-CO" sz="1000" u="none" strike="noStrike">
                          <a:effectLst/>
                        </a:rPr>
                        <a:t>SI</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55</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7112038"/>
                  </a:ext>
                </a:extLst>
              </a:tr>
              <a:tr h="411227">
                <a:tc>
                  <a:txBody>
                    <a:bodyPr/>
                    <a:lstStyle/>
                    <a:p>
                      <a:pPr algn="l" fontAlgn="b"/>
                      <a:r>
                        <a:rPr lang="es-CO" sz="1000" u="none" strike="noStrike">
                          <a:effectLst/>
                        </a:rPr>
                        <a:t>(en blanco)</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1</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997186401"/>
                  </a:ext>
                </a:extLst>
              </a:tr>
              <a:tr h="411227">
                <a:tc>
                  <a:txBody>
                    <a:bodyPr/>
                    <a:lstStyle/>
                    <a:p>
                      <a:pPr algn="l" fontAlgn="b"/>
                      <a:r>
                        <a:rPr lang="es-CO" sz="1000" u="none" strike="noStrike">
                          <a:effectLst/>
                        </a:rPr>
                        <a:t>Total general</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dirty="0">
                          <a:effectLst/>
                        </a:rPr>
                        <a:t>75</a:t>
                      </a:r>
                      <a:endParaRPr lang="es-CO" sz="1000" b="1"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148761239"/>
                  </a:ext>
                </a:extLst>
              </a:tr>
            </a:tbl>
          </a:graphicData>
        </a:graphic>
      </p:graphicFrame>
    </p:spTree>
    <p:extLst>
      <p:ext uri="{BB962C8B-B14F-4D97-AF65-F5344CB8AC3E}">
        <p14:creationId xmlns:p14="http://schemas.microsoft.com/office/powerpoint/2010/main" val="727363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1955D5-5E77-46CA-9C45-DF67F11DB518}"/>
              </a:ext>
            </a:extLst>
          </p:cNvPr>
          <p:cNvSpPr>
            <a:spLocks noGrp="1"/>
          </p:cNvSpPr>
          <p:nvPr>
            <p:ph type="title"/>
          </p:nvPr>
        </p:nvSpPr>
        <p:spPr/>
        <p:txBody>
          <a:bodyPr>
            <a:normAutofit fontScale="90000"/>
          </a:bodyPr>
          <a:lstStyle/>
          <a:p>
            <a:r>
              <a:rPr lang="es-ES" dirty="0"/>
              <a:t>¿Considera que son suficientes los sistemas de seguridad con los que viene su vehículo de fabrica?</a:t>
            </a:r>
            <a:endParaRPr lang="es-CO" dirty="0"/>
          </a:p>
        </p:txBody>
      </p:sp>
      <p:graphicFrame>
        <p:nvGraphicFramePr>
          <p:cNvPr id="4" name="Marcador de contenido 3">
            <a:extLst>
              <a:ext uri="{FF2B5EF4-FFF2-40B4-BE49-F238E27FC236}">
                <a16:creationId xmlns:a16="http://schemas.microsoft.com/office/drawing/2014/main" id="{4A07A8A2-1B00-4AE5-BF96-88B55EFD40FD}"/>
              </a:ext>
            </a:extLst>
          </p:cNvPr>
          <p:cNvGraphicFramePr>
            <a:graphicFrameLocks noGrp="1"/>
          </p:cNvGraphicFramePr>
          <p:nvPr>
            <p:ph idx="1"/>
            <p:extLst>
              <p:ext uri="{D42A27DB-BD31-4B8C-83A1-F6EECF244321}">
                <p14:modId xmlns:p14="http://schemas.microsoft.com/office/powerpoint/2010/main" val="2123106985"/>
              </p:ext>
            </p:extLst>
          </p:nvPr>
        </p:nvGraphicFramePr>
        <p:xfrm>
          <a:off x="3815170" y="2730719"/>
          <a:ext cx="3961424" cy="1807392"/>
        </p:xfrm>
        <a:graphic>
          <a:graphicData uri="http://schemas.openxmlformats.org/drawingml/2006/table">
            <a:tbl>
              <a:tblPr>
                <a:tableStyleId>{5C22544A-7EE6-4342-B048-85BDC9FD1C3A}</a:tableStyleId>
              </a:tblPr>
              <a:tblGrid>
                <a:gridCol w="1493978">
                  <a:extLst>
                    <a:ext uri="{9D8B030D-6E8A-4147-A177-3AD203B41FA5}">
                      <a16:colId xmlns:a16="http://schemas.microsoft.com/office/drawing/2014/main" val="2440412161"/>
                    </a:ext>
                  </a:extLst>
                </a:gridCol>
                <a:gridCol w="2467446">
                  <a:extLst>
                    <a:ext uri="{9D8B030D-6E8A-4147-A177-3AD203B41FA5}">
                      <a16:colId xmlns:a16="http://schemas.microsoft.com/office/drawing/2014/main" val="150404576"/>
                    </a:ext>
                  </a:extLst>
                </a:gridCol>
              </a:tblGrid>
              <a:tr h="451848">
                <a:tc>
                  <a:txBody>
                    <a:bodyPr/>
                    <a:lstStyle/>
                    <a:p>
                      <a:pPr algn="l" fontAlgn="b"/>
                      <a:r>
                        <a:rPr lang="es-CO" sz="1000" u="none" strike="noStrike">
                          <a:effectLst/>
                        </a:rPr>
                        <a:t>Etiquetas de fila</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s-ES" sz="1000" u="none" strike="noStrike">
                          <a:effectLst/>
                        </a:rPr>
                        <a:t>Cuenta de Nombre y Apellidos.</a:t>
                      </a:r>
                      <a:endParaRPr lang="es-ES" sz="1000" b="1"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198239753"/>
                  </a:ext>
                </a:extLst>
              </a:tr>
              <a:tr h="451848">
                <a:tc>
                  <a:txBody>
                    <a:bodyPr/>
                    <a:lstStyle/>
                    <a:p>
                      <a:pPr algn="l" fontAlgn="b"/>
                      <a:r>
                        <a:rPr lang="es-CO" sz="1000" u="none" strike="noStrike">
                          <a:effectLst/>
                        </a:rPr>
                        <a:t>NO</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68</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14559477"/>
                  </a:ext>
                </a:extLst>
              </a:tr>
              <a:tr h="451848">
                <a:tc>
                  <a:txBody>
                    <a:bodyPr/>
                    <a:lstStyle/>
                    <a:p>
                      <a:pPr algn="l" fontAlgn="b"/>
                      <a:r>
                        <a:rPr lang="es-CO" sz="1000" u="none" strike="noStrike">
                          <a:effectLst/>
                        </a:rPr>
                        <a:t>SI</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7</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812666254"/>
                  </a:ext>
                </a:extLst>
              </a:tr>
              <a:tr h="451848">
                <a:tc>
                  <a:txBody>
                    <a:bodyPr/>
                    <a:lstStyle/>
                    <a:p>
                      <a:pPr algn="l" fontAlgn="b"/>
                      <a:r>
                        <a:rPr lang="es-CO" sz="1000" u="none" strike="noStrike">
                          <a:effectLst/>
                        </a:rPr>
                        <a:t>Total general</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dirty="0">
                          <a:effectLst/>
                        </a:rPr>
                        <a:t>75</a:t>
                      </a:r>
                      <a:endParaRPr lang="es-CO" sz="1000" b="1"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623791971"/>
                  </a:ext>
                </a:extLst>
              </a:tr>
            </a:tbl>
          </a:graphicData>
        </a:graphic>
      </p:graphicFrame>
    </p:spTree>
    <p:extLst>
      <p:ext uri="{BB962C8B-B14F-4D97-AF65-F5344CB8AC3E}">
        <p14:creationId xmlns:p14="http://schemas.microsoft.com/office/powerpoint/2010/main" val="1612913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7F05F-DB21-4227-9BA2-6F9255E83F1E}"/>
              </a:ext>
            </a:extLst>
          </p:cNvPr>
          <p:cNvSpPr>
            <a:spLocks noGrp="1"/>
          </p:cNvSpPr>
          <p:nvPr>
            <p:ph type="title"/>
          </p:nvPr>
        </p:nvSpPr>
        <p:spPr/>
        <p:txBody>
          <a:bodyPr>
            <a:normAutofit fontScale="90000"/>
          </a:bodyPr>
          <a:lstStyle/>
          <a:p>
            <a:r>
              <a:rPr lang="es-ES" dirty="0"/>
              <a:t>¿Cuál de estas opciones usaría como sistema de seguridad de su vehículo?</a:t>
            </a:r>
            <a:endParaRPr lang="es-CO" dirty="0"/>
          </a:p>
        </p:txBody>
      </p:sp>
      <p:graphicFrame>
        <p:nvGraphicFramePr>
          <p:cNvPr id="4" name="Marcador de contenido 3">
            <a:extLst>
              <a:ext uri="{FF2B5EF4-FFF2-40B4-BE49-F238E27FC236}">
                <a16:creationId xmlns:a16="http://schemas.microsoft.com/office/drawing/2014/main" id="{682D0B0B-4E3D-459D-9840-B7F35D5A43B0}"/>
              </a:ext>
            </a:extLst>
          </p:cNvPr>
          <p:cNvGraphicFramePr>
            <a:graphicFrameLocks noGrp="1"/>
          </p:cNvGraphicFramePr>
          <p:nvPr>
            <p:ph idx="1"/>
            <p:extLst>
              <p:ext uri="{D42A27DB-BD31-4B8C-83A1-F6EECF244321}">
                <p14:modId xmlns:p14="http://schemas.microsoft.com/office/powerpoint/2010/main" val="3983021174"/>
              </p:ext>
            </p:extLst>
          </p:nvPr>
        </p:nvGraphicFramePr>
        <p:xfrm>
          <a:off x="3571308" y="2600587"/>
          <a:ext cx="4826072" cy="2788120"/>
        </p:xfrm>
        <a:graphic>
          <a:graphicData uri="http://schemas.openxmlformats.org/drawingml/2006/table">
            <a:tbl>
              <a:tblPr>
                <a:tableStyleId>{5C22544A-7EE6-4342-B048-85BDC9FD1C3A}</a:tableStyleId>
              </a:tblPr>
              <a:tblGrid>
                <a:gridCol w="2565898">
                  <a:extLst>
                    <a:ext uri="{9D8B030D-6E8A-4147-A177-3AD203B41FA5}">
                      <a16:colId xmlns:a16="http://schemas.microsoft.com/office/drawing/2014/main" val="3180905627"/>
                    </a:ext>
                  </a:extLst>
                </a:gridCol>
                <a:gridCol w="2260174">
                  <a:extLst>
                    <a:ext uri="{9D8B030D-6E8A-4147-A177-3AD203B41FA5}">
                      <a16:colId xmlns:a16="http://schemas.microsoft.com/office/drawing/2014/main" val="3198297630"/>
                    </a:ext>
                  </a:extLst>
                </a:gridCol>
              </a:tblGrid>
              <a:tr h="278812">
                <a:tc>
                  <a:txBody>
                    <a:bodyPr/>
                    <a:lstStyle/>
                    <a:p>
                      <a:pPr algn="l" fontAlgn="b"/>
                      <a:r>
                        <a:rPr lang="es-CO" sz="1000" u="none" strike="noStrike">
                          <a:effectLst/>
                        </a:rPr>
                        <a:t>Etiquetas de fila</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s-ES" sz="1000" u="none" strike="noStrike">
                          <a:effectLst/>
                        </a:rPr>
                        <a:t>Cuenta de Nombre y Apellidos.</a:t>
                      </a:r>
                      <a:endParaRPr lang="es-ES" sz="1000" b="1"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818534755"/>
                  </a:ext>
                </a:extLst>
              </a:tr>
              <a:tr h="278812">
                <a:tc>
                  <a:txBody>
                    <a:bodyPr/>
                    <a:lstStyle/>
                    <a:p>
                      <a:pPr algn="l" fontAlgn="b"/>
                      <a:r>
                        <a:rPr lang="es-CO" sz="1000" u="none" strike="noStrike">
                          <a:effectLst/>
                        </a:rPr>
                        <a:t>alarma  con gps </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1</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91177440"/>
                  </a:ext>
                </a:extLst>
              </a:tr>
              <a:tr h="278812">
                <a:tc>
                  <a:txBody>
                    <a:bodyPr/>
                    <a:lstStyle/>
                    <a:p>
                      <a:pPr algn="l" fontAlgn="b"/>
                      <a:r>
                        <a:rPr lang="es-ES" sz="1000" u="none" strike="noStrike">
                          <a:effectLst/>
                        </a:rPr>
                        <a:t>Bloqueo de vehículo por aplicación</a:t>
                      </a:r>
                      <a:endParaRPr lang="es-E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15</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22356494"/>
                  </a:ext>
                </a:extLst>
              </a:tr>
              <a:tr h="278812">
                <a:tc>
                  <a:txBody>
                    <a:bodyPr/>
                    <a:lstStyle/>
                    <a:p>
                      <a:pPr algn="l" fontAlgn="b"/>
                      <a:r>
                        <a:rPr lang="es-CO" sz="1000" u="none" strike="noStrike">
                          <a:effectLst/>
                        </a:rPr>
                        <a:t>Candado</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2</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222876496"/>
                  </a:ext>
                </a:extLst>
              </a:tr>
              <a:tr h="278812">
                <a:tc>
                  <a:txBody>
                    <a:bodyPr/>
                    <a:lstStyle/>
                    <a:p>
                      <a:pPr algn="l" fontAlgn="b"/>
                      <a:r>
                        <a:rPr lang="es-ES" sz="1000" u="none" strike="noStrike">
                          <a:effectLst/>
                        </a:rPr>
                        <a:t>Encendido por medio de huella dactilar</a:t>
                      </a:r>
                      <a:endParaRPr lang="es-E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13</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334755871"/>
                  </a:ext>
                </a:extLst>
              </a:tr>
              <a:tr h="278812">
                <a:tc>
                  <a:txBody>
                    <a:bodyPr/>
                    <a:lstStyle/>
                    <a:p>
                      <a:pPr algn="l" fontAlgn="b"/>
                      <a:r>
                        <a:rPr lang="es-CO" sz="1000" u="none" strike="noStrike">
                          <a:effectLst/>
                        </a:rPr>
                        <a:t>GPS</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7</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82456499"/>
                  </a:ext>
                </a:extLst>
              </a:tr>
              <a:tr h="278812">
                <a:tc>
                  <a:txBody>
                    <a:bodyPr/>
                    <a:lstStyle/>
                    <a:p>
                      <a:pPr algn="l" fontAlgn="b"/>
                      <a:r>
                        <a:rPr lang="es-CO" sz="1000" u="none" strike="noStrike">
                          <a:effectLst/>
                        </a:rPr>
                        <a:t>llave única </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1</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470116607"/>
                  </a:ext>
                </a:extLst>
              </a:tr>
              <a:tr h="278812">
                <a:tc>
                  <a:txBody>
                    <a:bodyPr/>
                    <a:lstStyle/>
                    <a:p>
                      <a:pPr algn="l" fontAlgn="b"/>
                      <a:r>
                        <a:rPr lang="es-CO" sz="1000" u="none" strike="noStrike">
                          <a:effectLst/>
                        </a:rPr>
                        <a:t>Seguro todo riesgo</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1</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601097356"/>
                  </a:ext>
                </a:extLst>
              </a:tr>
              <a:tr h="278812">
                <a:tc>
                  <a:txBody>
                    <a:bodyPr/>
                    <a:lstStyle/>
                    <a:p>
                      <a:pPr algn="l" fontAlgn="b"/>
                      <a:r>
                        <a:rPr lang="es-CO" sz="1000" u="none" strike="noStrike">
                          <a:effectLst/>
                        </a:rPr>
                        <a:t>Todas</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35</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076072746"/>
                  </a:ext>
                </a:extLst>
              </a:tr>
              <a:tr h="278812">
                <a:tc>
                  <a:txBody>
                    <a:bodyPr/>
                    <a:lstStyle/>
                    <a:p>
                      <a:pPr algn="l" fontAlgn="b"/>
                      <a:r>
                        <a:rPr lang="es-CO" sz="1000" u="none" strike="noStrike">
                          <a:effectLst/>
                        </a:rPr>
                        <a:t>Total general</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dirty="0">
                          <a:effectLst/>
                        </a:rPr>
                        <a:t>75</a:t>
                      </a:r>
                      <a:endParaRPr lang="es-CO" sz="1000" b="1"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37273741"/>
                  </a:ext>
                </a:extLst>
              </a:tr>
            </a:tbl>
          </a:graphicData>
        </a:graphic>
      </p:graphicFrame>
    </p:spTree>
    <p:extLst>
      <p:ext uri="{BB962C8B-B14F-4D97-AF65-F5344CB8AC3E}">
        <p14:creationId xmlns:p14="http://schemas.microsoft.com/office/powerpoint/2010/main" val="147700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DA6D26-A958-4719-94DB-6082C5A3D428}"/>
              </a:ext>
            </a:extLst>
          </p:cNvPr>
          <p:cNvSpPr>
            <a:spLocks noGrp="1"/>
          </p:cNvSpPr>
          <p:nvPr>
            <p:ph type="title"/>
          </p:nvPr>
        </p:nvSpPr>
        <p:spPr/>
        <p:txBody>
          <a:bodyPr>
            <a:normAutofit fontScale="90000"/>
          </a:bodyPr>
          <a:lstStyle/>
          <a:p>
            <a:r>
              <a:rPr lang="es-ES" dirty="0"/>
              <a:t>¿Le gustaría tener un sistema con el cual pueda administrar y monitorear quien encienden su vehículo?</a:t>
            </a:r>
            <a:endParaRPr lang="es-CO" dirty="0"/>
          </a:p>
        </p:txBody>
      </p:sp>
      <p:graphicFrame>
        <p:nvGraphicFramePr>
          <p:cNvPr id="4" name="Marcador de contenido 3">
            <a:extLst>
              <a:ext uri="{FF2B5EF4-FFF2-40B4-BE49-F238E27FC236}">
                <a16:creationId xmlns:a16="http://schemas.microsoft.com/office/drawing/2014/main" id="{DF821C73-CCD7-4F50-B1B2-3C7DEB1A3F45}"/>
              </a:ext>
            </a:extLst>
          </p:cNvPr>
          <p:cNvGraphicFramePr>
            <a:graphicFrameLocks noGrp="1"/>
          </p:cNvGraphicFramePr>
          <p:nvPr>
            <p:ph idx="1"/>
            <p:extLst>
              <p:ext uri="{D42A27DB-BD31-4B8C-83A1-F6EECF244321}">
                <p14:modId xmlns:p14="http://schemas.microsoft.com/office/powerpoint/2010/main" val="1487511990"/>
              </p:ext>
            </p:extLst>
          </p:nvPr>
        </p:nvGraphicFramePr>
        <p:xfrm>
          <a:off x="3764836" y="2730718"/>
          <a:ext cx="3936257" cy="2059060"/>
        </p:xfrm>
        <a:graphic>
          <a:graphicData uri="http://schemas.openxmlformats.org/drawingml/2006/table">
            <a:tbl>
              <a:tblPr>
                <a:tableStyleId>{5C22544A-7EE6-4342-B048-85BDC9FD1C3A}</a:tableStyleId>
              </a:tblPr>
              <a:tblGrid>
                <a:gridCol w="1484487">
                  <a:extLst>
                    <a:ext uri="{9D8B030D-6E8A-4147-A177-3AD203B41FA5}">
                      <a16:colId xmlns:a16="http://schemas.microsoft.com/office/drawing/2014/main" val="567301267"/>
                    </a:ext>
                  </a:extLst>
                </a:gridCol>
                <a:gridCol w="2451770">
                  <a:extLst>
                    <a:ext uri="{9D8B030D-6E8A-4147-A177-3AD203B41FA5}">
                      <a16:colId xmlns:a16="http://schemas.microsoft.com/office/drawing/2014/main" val="3833799784"/>
                    </a:ext>
                  </a:extLst>
                </a:gridCol>
              </a:tblGrid>
              <a:tr h="514765">
                <a:tc>
                  <a:txBody>
                    <a:bodyPr/>
                    <a:lstStyle/>
                    <a:p>
                      <a:pPr algn="l" fontAlgn="b"/>
                      <a:r>
                        <a:rPr lang="es-CO" sz="1000" u="none" strike="noStrike">
                          <a:effectLst/>
                        </a:rPr>
                        <a:t>Etiquetas de fila</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s-ES" sz="1000" u="none" strike="noStrike">
                          <a:effectLst/>
                        </a:rPr>
                        <a:t>Cuenta de Nombre y Apellidos.</a:t>
                      </a:r>
                      <a:endParaRPr lang="es-ES" sz="1000" b="1"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16801461"/>
                  </a:ext>
                </a:extLst>
              </a:tr>
              <a:tr h="514765">
                <a:tc>
                  <a:txBody>
                    <a:bodyPr/>
                    <a:lstStyle/>
                    <a:p>
                      <a:pPr algn="l" fontAlgn="b"/>
                      <a:r>
                        <a:rPr lang="es-CO" sz="1000" u="none" strike="noStrike">
                          <a:effectLst/>
                        </a:rPr>
                        <a:t>NO</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4</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212102244"/>
                  </a:ext>
                </a:extLst>
              </a:tr>
              <a:tr h="514765">
                <a:tc>
                  <a:txBody>
                    <a:bodyPr/>
                    <a:lstStyle/>
                    <a:p>
                      <a:pPr algn="l" fontAlgn="b"/>
                      <a:r>
                        <a:rPr lang="es-CO" sz="1000" u="none" strike="noStrike">
                          <a:effectLst/>
                        </a:rPr>
                        <a:t>SI</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71</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105365583"/>
                  </a:ext>
                </a:extLst>
              </a:tr>
              <a:tr h="514765">
                <a:tc>
                  <a:txBody>
                    <a:bodyPr/>
                    <a:lstStyle/>
                    <a:p>
                      <a:pPr algn="l" fontAlgn="b"/>
                      <a:r>
                        <a:rPr lang="es-CO" sz="1000" u="none" strike="noStrike">
                          <a:effectLst/>
                        </a:rPr>
                        <a:t>Total general</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dirty="0">
                          <a:effectLst/>
                        </a:rPr>
                        <a:t>75</a:t>
                      </a:r>
                      <a:endParaRPr lang="es-CO" sz="1000" b="1"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004687"/>
                  </a:ext>
                </a:extLst>
              </a:tr>
            </a:tbl>
          </a:graphicData>
        </a:graphic>
      </p:graphicFrame>
    </p:spTree>
    <p:extLst>
      <p:ext uri="{BB962C8B-B14F-4D97-AF65-F5344CB8AC3E}">
        <p14:creationId xmlns:p14="http://schemas.microsoft.com/office/powerpoint/2010/main" val="1843406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8CB01-2591-4975-B767-934CE5AA92EF}"/>
              </a:ext>
            </a:extLst>
          </p:cNvPr>
          <p:cNvSpPr>
            <a:spLocks noGrp="1"/>
          </p:cNvSpPr>
          <p:nvPr>
            <p:ph type="title"/>
          </p:nvPr>
        </p:nvSpPr>
        <p:spPr/>
        <p:txBody>
          <a:bodyPr>
            <a:normAutofit fontScale="90000"/>
          </a:bodyPr>
          <a:lstStyle/>
          <a:p>
            <a:r>
              <a:rPr lang="es-ES" dirty="0"/>
              <a:t>¿Usaría un sistema de huella para encender su vehículo o prefiere manejar el tradicional con llave?</a:t>
            </a:r>
            <a:endParaRPr lang="es-CO" dirty="0"/>
          </a:p>
        </p:txBody>
      </p:sp>
      <p:graphicFrame>
        <p:nvGraphicFramePr>
          <p:cNvPr id="4" name="Marcador de contenido 3">
            <a:extLst>
              <a:ext uri="{FF2B5EF4-FFF2-40B4-BE49-F238E27FC236}">
                <a16:creationId xmlns:a16="http://schemas.microsoft.com/office/drawing/2014/main" id="{44EDD42F-DED6-4164-9876-6ED983794790}"/>
              </a:ext>
            </a:extLst>
          </p:cNvPr>
          <p:cNvGraphicFramePr>
            <a:graphicFrameLocks noGrp="1"/>
          </p:cNvGraphicFramePr>
          <p:nvPr>
            <p:ph idx="1"/>
            <p:extLst>
              <p:ext uri="{D42A27DB-BD31-4B8C-83A1-F6EECF244321}">
                <p14:modId xmlns:p14="http://schemas.microsoft.com/office/powerpoint/2010/main" val="1685375441"/>
              </p:ext>
            </p:extLst>
          </p:nvPr>
        </p:nvGraphicFramePr>
        <p:xfrm>
          <a:off x="3546723" y="2811684"/>
          <a:ext cx="4557042" cy="1938690"/>
        </p:xfrm>
        <a:graphic>
          <a:graphicData uri="http://schemas.openxmlformats.org/drawingml/2006/table">
            <a:tbl>
              <a:tblPr>
                <a:tableStyleId>{5C22544A-7EE6-4342-B048-85BDC9FD1C3A}</a:tableStyleId>
              </a:tblPr>
              <a:tblGrid>
                <a:gridCol w="1718604">
                  <a:extLst>
                    <a:ext uri="{9D8B030D-6E8A-4147-A177-3AD203B41FA5}">
                      <a16:colId xmlns:a16="http://schemas.microsoft.com/office/drawing/2014/main" val="464810748"/>
                    </a:ext>
                  </a:extLst>
                </a:gridCol>
                <a:gridCol w="2838438">
                  <a:extLst>
                    <a:ext uri="{9D8B030D-6E8A-4147-A177-3AD203B41FA5}">
                      <a16:colId xmlns:a16="http://schemas.microsoft.com/office/drawing/2014/main" val="3108497500"/>
                    </a:ext>
                  </a:extLst>
                </a:gridCol>
              </a:tblGrid>
              <a:tr h="387738">
                <a:tc>
                  <a:txBody>
                    <a:bodyPr/>
                    <a:lstStyle/>
                    <a:p>
                      <a:pPr algn="l" fontAlgn="b"/>
                      <a:r>
                        <a:rPr lang="es-CO" sz="1000" u="none" strike="noStrike">
                          <a:effectLst/>
                        </a:rPr>
                        <a:t>Etiquetas de fila</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s-ES" sz="1000" u="none" strike="noStrike">
                          <a:effectLst/>
                        </a:rPr>
                        <a:t>Cuenta de Nombre y Apellidos.</a:t>
                      </a:r>
                      <a:endParaRPr lang="es-ES" sz="1000" b="1"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781516634"/>
                  </a:ext>
                </a:extLst>
              </a:tr>
              <a:tr h="387738">
                <a:tc>
                  <a:txBody>
                    <a:bodyPr/>
                    <a:lstStyle/>
                    <a:p>
                      <a:pPr algn="l" fontAlgn="b"/>
                      <a:r>
                        <a:rPr lang="es-CO" sz="1000" u="none" strike="noStrike">
                          <a:effectLst/>
                        </a:rPr>
                        <a:t>Sistema con Huella</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61</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4465874"/>
                  </a:ext>
                </a:extLst>
              </a:tr>
              <a:tr h="387738">
                <a:tc>
                  <a:txBody>
                    <a:bodyPr/>
                    <a:lstStyle/>
                    <a:p>
                      <a:pPr algn="l" fontAlgn="b"/>
                      <a:r>
                        <a:rPr lang="es-CO" sz="1000" u="none" strike="noStrike">
                          <a:effectLst/>
                        </a:rPr>
                        <a:t>Tradicional con llave</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13</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236942327"/>
                  </a:ext>
                </a:extLst>
              </a:tr>
              <a:tr h="387738">
                <a:tc>
                  <a:txBody>
                    <a:bodyPr/>
                    <a:lstStyle/>
                    <a:p>
                      <a:pPr algn="l" fontAlgn="b"/>
                      <a:r>
                        <a:rPr lang="es-CO" sz="1000" u="none" strike="noStrike">
                          <a:effectLst/>
                        </a:rPr>
                        <a:t>(en blanco)</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1</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215537085"/>
                  </a:ext>
                </a:extLst>
              </a:tr>
              <a:tr h="387738">
                <a:tc>
                  <a:txBody>
                    <a:bodyPr/>
                    <a:lstStyle/>
                    <a:p>
                      <a:pPr algn="l" fontAlgn="b"/>
                      <a:r>
                        <a:rPr lang="es-CO" sz="1000" u="none" strike="noStrike">
                          <a:effectLst/>
                        </a:rPr>
                        <a:t>Total general</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dirty="0">
                          <a:effectLst/>
                        </a:rPr>
                        <a:t>75</a:t>
                      </a:r>
                      <a:endParaRPr lang="es-CO" sz="1000" b="1"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821117877"/>
                  </a:ext>
                </a:extLst>
              </a:tr>
            </a:tbl>
          </a:graphicData>
        </a:graphic>
      </p:graphicFrame>
    </p:spTree>
    <p:extLst>
      <p:ext uri="{BB962C8B-B14F-4D97-AF65-F5344CB8AC3E}">
        <p14:creationId xmlns:p14="http://schemas.microsoft.com/office/powerpoint/2010/main" val="2774468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F1AD1-DEC1-4828-A42B-8C37CCF6BD81}"/>
              </a:ext>
            </a:extLst>
          </p:cNvPr>
          <p:cNvSpPr>
            <a:spLocks noGrp="1"/>
          </p:cNvSpPr>
          <p:nvPr>
            <p:ph type="title"/>
          </p:nvPr>
        </p:nvSpPr>
        <p:spPr/>
        <p:txBody>
          <a:bodyPr>
            <a:normAutofit fontScale="90000"/>
          </a:bodyPr>
          <a:lstStyle/>
          <a:p>
            <a:r>
              <a:rPr lang="es-ES" dirty="0"/>
              <a:t>¿Le gustaría saber la ubicación de su vehículo, en tiempo real, por medio de una pagina web?</a:t>
            </a:r>
            <a:endParaRPr lang="es-CO" dirty="0"/>
          </a:p>
        </p:txBody>
      </p:sp>
      <p:graphicFrame>
        <p:nvGraphicFramePr>
          <p:cNvPr id="4" name="Marcador de contenido 3">
            <a:extLst>
              <a:ext uri="{FF2B5EF4-FFF2-40B4-BE49-F238E27FC236}">
                <a16:creationId xmlns:a16="http://schemas.microsoft.com/office/drawing/2014/main" id="{F377DE1C-B7A2-4C4C-B91E-F6545315BFDA}"/>
              </a:ext>
            </a:extLst>
          </p:cNvPr>
          <p:cNvGraphicFramePr>
            <a:graphicFrameLocks noGrp="1"/>
          </p:cNvGraphicFramePr>
          <p:nvPr>
            <p:ph idx="1"/>
            <p:extLst>
              <p:ext uri="{D42A27DB-BD31-4B8C-83A1-F6EECF244321}">
                <p14:modId xmlns:p14="http://schemas.microsoft.com/office/powerpoint/2010/main" val="4021414774"/>
              </p:ext>
            </p:extLst>
          </p:nvPr>
        </p:nvGraphicFramePr>
        <p:xfrm>
          <a:off x="3622223" y="2568808"/>
          <a:ext cx="4347317" cy="2042284"/>
        </p:xfrm>
        <a:graphic>
          <a:graphicData uri="http://schemas.openxmlformats.org/drawingml/2006/table">
            <a:tbl>
              <a:tblPr>
                <a:tableStyleId>{5C22544A-7EE6-4342-B048-85BDC9FD1C3A}</a:tableStyleId>
              </a:tblPr>
              <a:tblGrid>
                <a:gridCol w="1639510">
                  <a:extLst>
                    <a:ext uri="{9D8B030D-6E8A-4147-A177-3AD203B41FA5}">
                      <a16:colId xmlns:a16="http://schemas.microsoft.com/office/drawing/2014/main" val="3845561158"/>
                    </a:ext>
                  </a:extLst>
                </a:gridCol>
                <a:gridCol w="2707807">
                  <a:extLst>
                    <a:ext uri="{9D8B030D-6E8A-4147-A177-3AD203B41FA5}">
                      <a16:colId xmlns:a16="http://schemas.microsoft.com/office/drawing/2014/main" val="2088113544"/>
                    </a:ext>
                  </a:extLst>
                </a:gridCol>
              </a:tblGrid>
              <a:tr h="510571">
                <a:tc>
                  <a:txBody>
                    <a:bodyPr/>
                    <a:lstStyle/>
                    <a:p>
                      <a:pPr algn="l" fontAlgn="b"/>
                      <a:r>
                        <a:rPr lang="es-CO" sz="1000" u="none" strike="noStrike">
                          <a:effectLst/>
                        </a:rPr>
                        <a:t>Etiquetas de fila</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s-ES" sz="1000" u="none" strike="noStrike">
                          <a:effectLst/>
                        </a:rPr>
                        <a:t>Cuenta de Nombre y Apellidos.</a:t>
                      </a:r>
                      <a:endParaRPr lang="es-ES" sz="1000" b="1"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99825064"/>
                  </a:ext>
                </a:extLst>
              </a:tr>
              <a:tr h="510571">
                <a:tc>
                  <a:txBody>
                    <a:bodyPr/>
                    <a:lstStyle/>
                    <a:p>
                      <a:pPr algn="l" fontAlgn="b"/>
                      <a:r>
                        <a:rPr lang="es-CO" sz="1000" u="none" strike="noStrike">
                          <a:effectLst/>
                        </a:rPr>
                        <a:t>NO</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4</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35047193"/>
                  </a:ext>
                </a:extLst>
              </a:tr>
              <a:tr h="510571">
                <a:tc>
                  <a:txBody>
                    <a:bodyPr/>
                    <a:lstStyle/>
                    <a:p>
                      <a:pPr algn="l" fontAlgn="b"/>
                      <a:r>
                        <a:rPr lang="es-CO" sz="1000" u="none" strike="noStrike">
                          <a:effectLst/>
                        </a:rPr>
                        <a:t>SI</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71</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884520751"/>
                  </a:ext>
                </a:extLst>
              </a:tr>
              <a:tr h="510571">
                <a:tc>
                  <a:txBody>
                    <a:bodyPr/>
                    <a:lstStyle/>
                    <a:p>
                      <a:pPr algn="l" fontAlgn="b"/>
                      <a:r>
                        <a:rPr lang="es-CO" sz="1000" u="none" strike="noStrike">
                          <a:effectLst/>
                        </a:rPr>
                        <a:t>Total general</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dirty="0">
                          <a:effectLst/>
                        </a:rPr>
                        <a:t>75</a:t>
                      </a:r>
                      <a:endParaRPr lang="es-CO" sz="1000" b="1"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21228139"/>
                  </a:ext>
                </a:extLst>
              </a:tr>
            </a:tbl>
          </a:graphicData>
        </a:graphic>
      </p:graphicFrame>
    </p:spTree>
    <p:extLst>
      <p:ext uri="{BB962C8B-B14F-4D97-AF65-F5344CB8AC3E}">
        <p14:creationId xmlns:p14="http://schemas.microsoft.com/office/powerpoint/2010/main" val="3778911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2D6D16-9A30-4EFA-BF94-393A90563C58}"/>
              </a:ext>
            </a:extLst>
          </p:cNvPr>
          <p:cNvSpPr>
            <a:spLocks noGrp="1"/>
          </p:cNvSpPr>
          <p:nvPr>
            <p:ph type="title"/>
          </p:nvPr>
        </p:nvSpPr>
        <p:spPr/>
        <p:txBody>
          <a:bodyPr>
            <a:normAutofit fontScale="90000"/>
          </a:bodyPr>
          <a:lstStyle/>
          <a:p>
            <a:r>
              <a:rPr lang="es-ES" dirty="0"/>
              <a:t>¿Usted administraría el encendido de su vehículo desde una pagina web?</a:t>
            </a:r>
            <a:endParaRPr lang="es-CO" dirty="0"/>
          </a:p>
        </p:txBody>
      </p:sp>
      <p:graphicFrame>
        <p:nvGraphicFramePr>
          <p:cNvPr id="4" name="Marcador de contenido 3">
            <a:extLst>
              <a:ext uri="{FF2B5EF4-FFF2-40B4-BE49-F238E27FC236}">
                <a16:creationId xmlns:a16="http://schemas.microsoft.com/office/drawing/2014/main" id="{47279EAF-F267-486A-A101-C7F164C8CC99}"/>
              </a:ext>
            </a:extLst>
          </p:cNvPr>
          <p:cNvGraphicFramePr>
            <a:graphicFrameLocks noGrp="1"/>
          </p:cNvGraphicFramePr>
          <p:nvPr>
            <p:ph idx="1"/>
            <p:extLst>
              <p:ext uri="{D42A27DB-BD31-4B8C-83A1-F6EECF244321}">
                <p14:modId xmlns:p14="http://schemas.microsoft.com/office/powerpoint/2010/main" val="3644234112"/>
              </p:ext>
            </p:extLst>
          </p:nvPr>
        </p:nvGraphicFramePr>
        <p:xfrm>
          <a:off x="3846840" y="2642533"/>
          <a:ext cx="4498319" cy="2098080"/>
        </p:xfrm>
        <a:graphic>
          <a:graphicData uri="http://schemas.openxmlformats.org/drawingml/2006/table">
            <a:tbl>
              <a:tblPr>
                <a:tableStyleId>{5C22544A-7EE6-4342-B048-85BDC9FD1C3A}</a:tableStyleId>
              </a:tblPr>
              <a:tblGrid>
                <a:gridCol w="1696458">
                  <a:extLst>
                    <a:ext uri="{9D8B030D-6E8A-4147-A177-3AD203B41FA5}">
                      <a16:colId xmlns:a16="http://schemas.microsoft.com/office/drawing/2014/main" val="604938929"/>
                    </a:ext>
                  </a:extLst>
                </a:gridCol>
                <a:gridCol w="2801861">
                  <a:extLst>
                    <a:ext uri="{9D8B030D-6E8A-4147-A177-3AD203B41FA5}">
                      <a16:colId xmlns:a16="http://schemas.microsoft.com/office/drawing/2014/main" val="1708479842"/>
                    </a:ext>
                  </a:extLst>
                </a:gridCol>
              </a:tblGrid>
              <a:tr h="419616">
                <a:tc>
                  <a:txBody>
                    <a:bodyPr/>
                    <a:lstStyle/>
                    <a:p>
                      <a:pPr algn="l" fontAlgn="b"/>
                      <a:r>
                        <a:rPr lang="es-CO" sz="1000" u="none" strike="noStrike">
                          <a:effectLst/>
                        </a:rPr>
                        <a:t>Etiquetas de fila</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s-ES" sz="1000" u="none" strike="noStrike">
                          <a:effectLst/>
                        </a:rPr>
                        <a:t>Cuenta de Nombre y Apellidos.</a:t>
                      </a:r>
                      <a:endParaRPr lang="es-ES" sz="1000" b="1"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07553447"/>
                  </a:ext>
                </a:extLst>
              </a:tr>
              <a:tr h="419616">
                <a:tc>
                  <a:txBody>
                    <a:bodyPr/>
                    <a:lstStyle/>
                    <a:p>
                      <a:pPr algn="l" fontAlgn="b"/>
                      <a:r>
                        <a:rPr lang="es-CO" sz="1000" u="none" strike="noStrike">
                          <a:effectLst/>
                        </a:rPr>
                        <a:t>NO</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31</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947043028"/>
                  </a:ext>
                </a:extLst>
              </a:tr>
              <a:tr h="419616">
                <a:tc>
                  <a:txBody>
                    <a:bodyPr/>
                    <a:lstStyle/>
                    <a:p>
                      <a:pPr algn="l" fontAlgn="b"/>
                      <a:r>
                        <a:rPr lang="es-CO" sz="1000" u="none" strike="noStrike">
                          <a:effectLst/>
                        </a:rPr>
                        <a:t>SI</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43</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85361136"/>
                  </a:ext>
                </a:extLst>
              </a:tr>
              <a:tr h="419616">
                <a:tc>
                  <a:txBody>
                    <a:bodyPr/>
                    <a:lstStyle/>
                    <a:p>
                      <a:pPr algn="l" fontAlgn="b"/>
                      <a:r>
                        <a:rPr lang="es-CO" sz="1000" u="none" strike="noStrike">
                          <a:effectLst/>
                        </a:rPr>
                        <a:t>(en blanco)</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1</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67068889"/>
                  </a:ext>
                </a:extLst>
              </a:tr>
              <a:tr h="419616">
                <a:tc>
                  <a:txBody>
                    <a:bodyPr/>
                    <a:lstStyle/>
                    <a:p>
                      <a:pPr algn="l" fontAlgn="b"/>
                      <a:r>
                        <a:rPr lang="es-CO" sz="1000" u="none" strike="noStrike">
                          <a:effectLst/>
                        </a:rPr>
                        <a:t>Total general</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dirty="0">
                          <a:effectLst/>
                        </a:rPr>
                        <a:t>75</a:t>
                      </a:r>
                      <a:endParaRPr lang="es-CO" sz="1000" b="1"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896814396"/>
                  </a:ext>
                </a:extLst>
              </a:tr>
            </a:tbl>
          </a:graphicData>
        </a:graphic>
      </p:graphicFrame>
    </p:spTree>
    <p:extLst>
      <p:ext uri="{BB962C8B-B14F-4D97-AF65-F5344CB8AC3E}">
        <p14:creationId xmlns:p14="http://schemas.microsoft.com/office/powerpoint/2010/main" val="719868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16E7DC-977D-4301-9648-565F19058568}"/>
              </a:ext>
            </a:extLst>
          </p:cNvPr>
          <p:cNvSpPr>
            <a:spLocks noGrp="1"/>
          </p:cNvSpPr>
          <p:nvPr>
            <p:ph type="title"/>
          </p:nvPr>
        </p:nvSpPr>
        <p:spPr/>
        <p:txBody>
          <a:bodyPr>
            <a:normAutofit fontScale="90000"/>
          </a:bodyPr>
          <a:lstStyle/>
          <a:p>
            <a:r>
              <a:rPr lang="es-ES" dirty="0"/>
              <a:t>¿Le parece confiable el uso de una pagina web para un sistema de seguridad en su vehículo?</a:t>
            </a:r>
            <a:endParaRPr lang="es-CO" dirty="0"/>
          </a:p>
        </p:txBody>
      </p:sp>
      <p:graphicFrame>
        <p:nvGraphicFramePr>
          <p:cNvPr id="4" name="Marcador de contenido 3">
            <a:extLst>
              <a:ext uri="{FF2B5EF4-FFF2-40B4-BE49-F238E27FC236}">
                <a16:creationId xmlns:a16="http://schemas.microsoft.com/office/drawing/2014/main" id="{1E3DD535-4899-4100-9180-83F3013EB756}"/>
              </a:ext>
            </a:extLst>
          </p:cNvPr>
          <p:cNvGraphicFramePr>
            <a:graphicFrameLocks noGrp="1"/>
          </p:cNvGraphicFramePr>
          <p:nvPr>
            <p:ph idx="1"/>
            <p:extLst>
              <p:ext uri="{D42A27DB-BD31-4B8C-83A1-F6EECF244321}">
                <p14:modId xmlns:p14="http://schemas.microsoft.com/office/powerpoint/2010/main" val="2400258909"/>
              </p:ext>
            </p:extLst>
          </p:nvPr>
        </p:nvGraphicFramePr>
        <p:xfrm>
          <a:off x="4048176" y="2994469"/>
          <a:ext cx="4095648" cy="2126172"/>
        </p:xfrm>
        <a:graphic>
          <a:graphicData uri="http://schemas.openxmlformats.org/drawingml/2006/table">
            <a:tbl>
              <a:tblPr>
                <a:tableStyleId>{5C22544A-7EE6-4342-B048-85BDC9FD1C3A}</a:tableStyleId>
              </a:tblPr>
              <a:tblGrid>
                <a:gridCol w="1544598">
                  <a:extLst>
                    <a:ext uri="{9D8B030D-6E8A-4147-A177-3AD203B41FA5}">
                      <a16:colId xmlns:a16="http://schemas.microsoft.com/office/drawing/2014/main" val="3179670926"/>
                    </a:ext>
                  </a:extLst>
                </a:gridCol>
                <a:gridCol w="2551050">
                  <a:extLst>
                    <a:ext uri="{9D8B030D-6E8A-4147-A177-3AD203B41FA5}">
                      <a16:colId xmlns:a16="http://schemas.microsoft.com/office/drawing/2014/main" val="2635815086"/>
                    </a:ext>
                  </a:extLst>
                </a:gridCol>
              </a:tblGrid>
              <a:tr h="531543">
                <a:tc>
                  <a:txBody>
                    <a:bodyPr/>
                    <a:lstStyle/>
                    <a:p>
                      <a:pPr algn="l" fontAlgn="b"/>
                      <a:r>
                        <a:rPr lang="es-CO" sz="1000" u="none" strike="noStrike">
                          <a:effectLst/>
                        </a:rPr>
                        <a:t>Etiquetas de fila</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s-ES" sz="1000" u="none" strike="noStrike">
                          <a:effectLst/>
                        </a:rPr>
                        <a:t>Cuenta de Nombre y Apellidos.</a:t>
                      </a:r>
                      <a:endParaRPr lang="es-ES" sz="1000" b="1"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967874039"/>
                  </a:ext>
                </a:extLst>
              </a:tr>
              <a:tr h="531543">
                <a:tc>
                  <a:txBody>
                    <a:bodyPr/>
                    <a:lstStyle/>
                    <a:p>
                      <a:pPr algn="l" fontAlgn="b"/>
                      <a:r>
                        <a:rPr lang="es-CO" sz="1000" u="none" strike="noStrike">
                          <a:effectLst/>
                        </a:rPr>
                        <a:t>NO</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33</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24709021"/>
                  </a:ext>
                </a:extLst>
              </a:tr>
              <a:tr h="531543">
                <a:tc>
                  <a:txBody>
                    <a:bodyPr/>
                    <a:lstStyle/>
                    <a:p>
                      <a:pPr algn="l" fontAlgn="b"/>
                      <a:r>
                        <a:rPr lang="es-CO" sz="1000" u="none" strike="noStrike">
                          <a:effectLst/>
                        </a:rPr>
                        <a:t>SI</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42</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45289048"/>
                  </a:ext>
                </a:extLst>
              </a:tr>
              <a:tr h="531543">
                <a:tc>
                  <a:txBody>
                    <a:bodyPr/>
                    <a:lstStyle/>
                    <a:p>
                      <a:pPr algn="l" fontAlgn="b"/>
                      <a:r>
                        <a:rPr lang="es-CO" sz="1000" u="none" strike="noStrike">
                          <a:effectLst/>
                        </a:rPr>
                        <a:t>Total general</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dirty="0">
                          <a:effectLst/>
                        </a:rPr>
                        <a:t>75</a:t>
                      </a:r>
                      <a:endParaRPr lang="es-CO" sz="1000" b="1"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829443267"/>
                  </a:ext>
                </a:extLst>
              </a:tr>
            </a:tbl>
          </a:graphicData>
        </a:graphic>
      </p:graphicFrame>
    </p:spTree>
    <p:extLst>
      <p:ext uri="{BB962C8B-B14F-4D97-AF65-F5344CB8AC3E}">
        <p14:creationId xmlns:p14="http://schemas.microsoft.com/office/powerpoint/2010/main" val="1915905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C24021-AF93-4613-9E4E-3B839C1ED5A9}"/>
              </a:ext>
            </a:extLst>
          </p:cNvPr>
          <p:cNvSpPr>
            <a:spLocks noGrp="1"/>
          </p:cNvSpPr>
          <p:nvPr>
            <p:ph type="title"/>
          </p:nvPr>
        </p:nvSpPr>
        <p:spPr/>
        <p:txBody>
          <a:bodyPr/>
          <a:lstStyle/>
          <a:p>
            <a:r>
              <a:rPr lang="es-CO" dirty="0"/>
              <a:t>ÍNDICE</a:t>
            </a:r>
          </a:p>
        </p:txBody>
      </p:sp>
      <p:sp>
        <p:nvSpPr>
          <p:cNvPr id="3" name="Marcador de contenido 2">
            <a:extLst>
              <a:ext uri="{FF2B5EF4-FFF2-40B4-BE49-F238E27FC236}">
                <a16:creationId xmlns:a16="http://schemas.microsoft.com/office/drawing/2014/main" id="{E7FF9273-EA80-473A-9618-5327315A82A6}"/>
              </a:ext>
            </a:extLst>
          </p:cNvPr>
          <p:cNvSpPr>
            <a:spLocks noGrp="1"/>
          </p:cNvSpPr>
          <p:nvPr>
            <p:ph idx="1"/>
          </p:nvPr>
        </p:nvSpPr>
        <p:spPr/>
        <p:txBody>
          <a:bodyPr/>
          <a:lstStyle/>
          <a:p>
            <a:pPr marL="457200" indent="-457200">
              <a:buFont typeface="+mj-lt"/>
              <a:buAutoNum type="arabicPeriod"/>
            </a:pPr>
            <a:r>
              <a:rPr lang="es-CO" dirty="0"/>
              <a:t>Objetivo general</a:t>
            </a:r>
          </a:p>
          <a:p>
            <a:pPr marL="457200" indent="-457200">
              <a:buFont typeface="+mj-lt"/>
              <a:buAutoNum type="arabicPeriod"/>
            </a:pPr>
            <a:r>
              <a:rPr lang="es-CO" dirty="0"/>
              <a:t>Objetivos específicos</a:t>
            </a:r>
          </a:p>
          <a:p>
            <a:pPr marL="457200" indent="-457200">
              <a:buFont typeface="+mj-lt"/>
              <a:buAutoNum type="arabicPeriod"/>
            </a:pPr>
            <a:r>
              <a:rPr lang="es-CO" dirty="0"/>
              <a:t>Planteamiento del problema</a:t>
            </a:r>
          </a:p>
          <a:p>
            <a:pPr marL="457200" indent="-457200">
              <a:buFont typeface="+mj-lt"/>
              <a:buAutoNum type="arabicPeriod"/>
            </a:pPr>
            <a:r>
              <a:rPr lang="es-CO" dirty="0"/>
              <a:t>Innovación</a:t>
            </a:r>
          </a:p>
          <a:p>
            <a:pPr marL="457200" indent="-457200">
              <a:buFont typeface="+mj-lt"/>
              <a:buAutoNum type="arabicPeriod"/>
            </a:pPr>
            <a:r>
              <a:rPr lang="es-CO" dirty="0"/>
              <a:t>Justificación</a:t>
            </a:r>
          </a:p>
          <a:p>
            <a:pPr marL="457200" indent="-457200">
              <a:buFont typeface="+mj-lt"/>
              <a:buAutoNum type="arabicPeriod"/>
            </a:pPr>
            <a:r>
              <a:rPr lang="es-CO" dirty="0"/>
              <a:t>Alcance</a:t>
            </a:r>
          </a:p>
          <a:p>
            <a:pPr marL="457200" indent="-457200">
              <a:buFont typeface="+mj-lt"/>
              <a:buAutoNum type="arabicPeriod"/>
            </a:pPr>
            <a:r>
              <a:rPr lang="es-CO" dirty="0"/>
              <a:t>Técnicas de recolección de información</a:t>
            </a:r>
          </a:p>
          <a:p>
            <a:pPr marL="457200" indent="-457200">
              <a:buFont typeface="+mj-lt"/>
              <a:buAutoNum type="arabicPeriod"/>
            </a:pPr>
            <a:r>
              <a:rPr lang="es-CO" dirty="0"/>
              <a:t>Bibliografía </a:t>
            </a:r>
          </a:p>
          <a:p>
            <a:pPr marL="0" indent="0">
              <a:buNone/>
            </a:pPr>
            <a:endParaRPr lang="es-CO" dirty="0"/>
          </a:p>
          <a:p>
            <a:pPr marL="457200" indent="-457200">
              <a:buFont typeface="+mj-lt"/>
              <a:buAutoNum type="arabicPeriod"/>
            </a:pPr>
            <a:endParaRPr lang="es-CO" dirty="0"/>
          </a:p>
        </p:txBody>
      </p:sp>
      <p:pic>
        <p:nvPicPr>
          <p:cNvPr id="5" name="Imagen 4">
            <a:extLst>
              <a:ext uri="{FF2B5EF4-FFF2-40B4-BE49-F238E27FC236}">
                <a16:creationId xmlns:a16="http://schemas.microsoft.com/office/drawing/2014/main" id="{E2C3F17C-85A7-4C64-9ACF-80BFAA774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309" y="1729310"/>
            <a:ext cx="4013411" cy="4139784"/>
          </a:xfrm>
          <a:prstGeom prst="rect">
            <a:avLst/>
          </a:prstGeom>
        </p:spPr>
      </p:pic>
    </p:spTree>
    <p:extLst>
      <p:ext uri="{BB962C8B-B14F-4D97-AF65-F5344CB8AC3E}">
        <p14:creationId xmlns:p14="http://schemas.microsoft.com/office/powerpoint/2010/main" val="938962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523D1E-8EEE-4445-85CB-4A4055A4ECF5}"/>
              </a:ext>
            </a:extLst>
          </p:cNvPr>
          <p:cNvSpPr>
            <a:spLocks noGrp="1"/>
          </p:cNvSpPr>
          <p:nvPr>
            <p:ph type="title"/>
          </p:nvPr>
        </p:nvSpPr>
        <p:spPr/>
        <p:txBody>
          <a:bodyPr/>
          <a:lstStyle/>
          <a:p>
            <a:r>
              <a:rPr lang="es-ES" dirty="0"/>
              <a:t>¿Cuántas personas tienen acceso para manejar su vehículo?</a:t>
            </a:r>
            <a:endParaRPr lang="es-CO" dirty="0"/>
          </a:p>
        </p:txBody>
      </p:sp>
      <p:graphicFrame>
        <p:nvGraphicFramePr>
          <p:cNvPr id="4" name="Marcador de contenido 3">
            <a:extLst>
              <a:ext uri="{FF2B5EF4-FFF2-40B4-BE49-F238E27FC236}">
                <a16:creationId xmlns:a16="http://schemas.microsoft.com/office/drawing/2014/main" id="{E11677D6-AC6F-49CF-B311-A07109C3270E}"/>
              </a:ext>
            </a:extLst>
          </p:cNvPr>
          <p:cNvGraphicFramePr>
            <a:graphicFrameLocks noGrp="1"/>
          </p:cNvGraphicFramePr>
          <p:nvPr>
            <p:ph idx="1"/>
            <p:extLst>
              <p:ext uri="{D42A27DB-BD31-4B8C-83A1-F6EECF244321}">
                <p14:modId xmlns:p14="http://schemas.microsoft.com/office/powerpoint/2010/main" val="3214013887"/>
              </p:ext>
            </p:extLst>
          </p:nvPr>
        </p:nvGraphicFramePr>
        <p:xfrm>
          <a:off x="3649699" y="2701255"/>
          <a:ext cx="4892602" cy="2547765"/>
        </p:xfrm>
        <a:graphic>
          <a:graphicData uri="http://schemas.openxmlformats.org/drawingml/2006/table">
            <a:tbl>
              <a:tblPr>
                <a:tableStyleId>{5C22544A-7EE6-4342-B048-85BDC9FD1C3A}</a:tableStyleId>
              </a:tblPr>
              <a:tblGrid>
                <a:gridCol w="1845154">
                  <a:extLst>
                    <a:ext uri="{9D8B030D-6E8A-4147-A177-3AD203B41FA5}">
                      <a16:colId xmlns:a16="http://schemas.microsoft.com/office/drawing/2014/main" val="1100607023"/>
                    </a:ext>
                  </a:extLst>
                </a:gridCol>
                <a:gridCol w="3047448">
                  <a:extLst>
                    <a:ext uri="{9D8B030D-6E8A-4147-A177-3AD203B41FA5}">
                      <a16:colId xmlns:a16="http://schemas.microsoft.com/office/drawing/2014/main" val="2872750809"/>
                    </a:ext>
                  </a:extLst>
                </a:gridCol>
              </a:tblGrid>
              <a:tr h="283085">
                <a:tc>
                  <a:txBody>
                    <a:bodyPr/>
                    <a:lstStyle/>
                    <a:p>
                      <a:pPr algn="l" fontAlgn="b"/>
                      <a:r>
                        <a:rPr lang="es-CO" sz="1000" u="none" strike="noStrike">
                          <a:effectLst/>
                        </a:rPr>
                        <a:t>Etiquetas de fila</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s-ES" sz="1000" u="none" strike="noStrike">
                          <a:effectLst/>
                        </a:rPr>
                        <a:t>Cuenta de Nombre y Apellidos.</a:t>
                      </a:r>
                      <a:endParaRPr lang="es-ES" sz="1000" b="1"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58184883"/>
                  </a:ext>
                </a:extLst>
              </a:tr>
              <a:tr h="283085">
                <a:tc>
                  <a:txBody>
                    <a:bodyPr/>
                    <a:lstStyle/>
                    <a:p>
                      <a:pPr algn="l" fontAlgn="b"/>
                      <a:r>
                        <a:rPr lang="es-CO" sz="1000" u="none" strike="noStrike">
                          <a:effectLst/>
                        </a:rPr>
                        <a:t>0</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7</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27725888"/>
                  </a:ext>
                </a:extLst>
              </a:tr>
              <a:tr h="283085">
                <a:tc>
                  <a:txBody>
                    <a:bodyPr/>
                    <a:lstStyle/>
                    <a:p>
                      <a:pPr algn="l" fontAlgn="b"/>
                      <a:r>
                        <a:rPr lang="es-CO" sz="1000" u="none" strike="noStrike">
                          <a:effectLst/>
                        </a:rPr>
                        <a:t>1</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24</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937241806"/>
                  </a:ext>
                </a:extLst>
              </a:tr>
              <a:tr h="283085">
                <a:tc>
                  <a:txBody>
                    <a:bodyPr/>
                    <a:lstStyle/>
                    <a:p>
                      <a:pPr algn="l" fontAlgn="b"/>
                      <a:r>
                        <a:rPr lang="es-CO" sz="1000" u="none" strike="noStrike">
                          <a:effectLst/>
                        </a:rPr>
                        <a:t>2</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24</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41393439"/>
                  </a:ext>
                </a:extLst>
              </a:tr>
              <a:tr h="283085">
                <a:tc>
                  <a:txBody>
                    <a:bodyPr/>
                    <a:lstStyle/>
                    <a:p>
                      <a:pPr algn="l" fontAlgn="b"/>
                      <a:r>
                        <a:rPr lang="es-CO" sz="1000" u="none" strike="noStrike">
                          <a:effectLst/>
                        </a:rPr>
                        <a:t>3</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11</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207391201"/>
                  </a:ext>
                </a:extLst>
              </a:tr>
              <a:tr h="283085">
                <a:tc>
                  <a:txBody>
                    <a:bodyPr/>
                    <a:lstStyle/>
                    <a:p>
                      <a:pPr algn="l" fontAlgn="b"/>
                      <a:r>
                        <a:rPr lang="es-CO" sz="1000" u="none" strike="noStrike">
                          <a:effectLst/>
                        </a:rPr>
                        <a:t>4</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7</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562023664"/>
                  </a:ext>
                </a:extLst>
              </a:tr>
              <a:tr h="283085">
                <a:tc>
                  <a:txBody>
                    <a:bodyPr/>
                    <a:lstStyle/>
                    <a:p>
                      <a:pPr algn="l" fontAlgn="b"/>
                      <a:r>
                        <a:rPr lang="es-CO" sz="1000" u="none" strike="noStrike">
                          <a:effectLst/>
                        </a:rPr>
                        <a:t>5</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1</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492705062"/>
                  </a:ext>
                </a:extLst>
              </a:tr>
              <a:tr h="283085">
                <a:tc>
                  <a:txBody>
                    <a:bodyPr/>
                    <a:lstStyle/>
                    <a:p>
                      <a:pPr algn="l" fontAlgn="b"/>
                      <a:r>
                        <a:rPr lang="es-CO" sz="1000" u="none" strike="noStrike">
                          <a:effectLst/>
                        </a:rPr>
                        <a:t>03</a:t>
                      </a:r>
                      <a:endParaRPr lang="es-CO"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a:effectLst/>
                        </a:rPr>
                        <a:t>1</a:t>
                      </a:r>
                      <a:endParaRPr lang="es-CO"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94108313"/>
                  </a:ext>
                </a:extLst>
              </a:tr>
              <a:tr h="283085">
                <a:tc>
                  <a:txBody>
                    <a:bodyPr/>
                    <a:lstStyle/>
                    <a:p>
                      <a:pPr algn="l" fontAlgn="b"/>
                      <a:r>
                        <a:rPr lang="es-CO" sz="1000" u="none" strike="noStrike">
                          <a:effectLst/>
                        </a:rPr>
                        <a:t>Total general</a:t>
                      </a:r>
                      <a:endParaRPr lang="es-CO" sz="1000" b="1"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CO" sz="1000" u="none" strike="noStrike" dirty="0">
                          <a:effectLst/>
                        </a:rPr>
                        <a:t>75</a:t>
                      </a:r>
                      <a:endParaRPr lang="es-CO" sz="1000" b="1"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764527258"/>
                  </a:ext>
                </a:extLst>
              </a:tr>
            </a:tbl>
          </a:graphicData>
        </a:graphic>
      </p:graphicFrame>
    </p:spTree>
    <p:extLst>
      <p:ext uri="{BB962C8B-B14F-4D97-AF65-F5344CB8AC3E}">
        <p14:creationId xmlns:p14="http://schemas.microsoft.com/office/powerpoint/2010/main" val="647112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543D4E-B458-4E55-86C5-1FF6024D9706}"/>
              </a:ext>
            </a:extLst>
          </p:cNvPr>
          <p:cNvSpPr>
            <a:spLocks noGrp="1"/>
          </p:cNvSpPr>
          <p:nvPr>
            <p:ph type="title"/>
          </p:nvPr>
        </p:nvSpPr>
        <p:spPr/>
        <p:txBody>
          <a:bodyPr/>
          <a:lstStyle/>
          <a:p>
            <a:r>
              <a:rPr lang="es-ES" dirty="0"/>
              <a:t>2. Entrevista</a:t>
            </a:r>
            <a:endParaRPr lang="es-CO" dirty="0"/>
          </a:p>
        </p:txBody>
      </p:sp>
      <p:sp>
        <p:nvSpPr>
          <p:cNvPr id="3" name="Marcador de contenido 2">
            <a:extLst>
              <a:ext uri="{FF2B5EF4-FFF2-40B4-BE49-F238E27FC236}">
                <a16:creationId xmlns:a16="http://schemas.microsoft.com/office/drawing/2014/main" id="{7ED9BEF4-7F2C-44F9-A28C-47522217AFE6}"/>
              </a:ext>
            </a:extLst>
          </p:cNvPr>
          <p:cNvSpPr>
            <a:spLocks noGrp="1"/>
          </p:cNvSpPr>
          <p:nvPr>
            <p:ph idx="1"/>
          </p:nvPr>
        </p:nvSpPr>
        <p:spPr/>
        <p:txBody>
          <a:bodyPr/>
          <a:lstStyle/>
          <a:p>
            <a:r>
              <a:rPr lang="es-ES" dirty="0"/>
              <a:t>Se hicieron dos entrevistas, una a una muchacha la cual trabaja en un concesionario de motos, ya que en este vehículo nos vamos a especializar.</a:t>
            </a:r>
          </a:p>
          <a:p>
            <a:r>
              <a:rPr lang="es-ES" dirty="0"/>
              <a:t>Y otra a un mecánico, el cual sabe de cada parte de los vehículos y nos dio su punto de vista.</a:t>
            </a:r>
          </a:p>
          <a:p>
            <a:endParaRPr lang="es-ES" dirty="0"/>
          </a:p>
          <a:p>
            <a:endParaRPr lang="es-CO" dirty="0"/>
          </a:p>
        </p:txBody>
      </p:sp>
      <p:graphicFrame>
        <p:nvGraphicFramePr>
          <p:cNvPr id="4" name="Tabla 3">
            <a:extLst>
              <a:ext uri="{FF2B5EF4-FFF2-40B4-BE49-F238E27FC236}">
                <a16:creationId xmlns:a16="http://schemas.microsoft.com/office/drawing/2014/main" id="{9EAD1D7E-D8B0-4E01-9BCE-F48521F31C6D}"/>
              </a:ext>
            </a:extLst>
          </p:cNvPr>
          <p:cNvGraphicFramePr>
            <a:graphicFrameLocks noGrp="1"/>
          </p:cNvGraphicFramePr>
          <p:nvPr>
            <p:extLst>
              <p:ext uri="{D42A27DB-BD31-4B8C-83A1-F6EECF244321}">
                <p14:modId xmlns:p14="http://schemas.microsoft.com/office/powerpoint/2010/main" val="620316880"/>
              </p:ext>
            </p:extLst>
          </p:nvPr>
        </p:nvGraphicFramePr>
        <p:xfrm>
          <a:off x="1702965" y="3857414"/>
          <a:ext cx="8623300" cy="1905000"/>
        </p:xfrm>
        <a:graphic>
          <a:graphicData uri="http://schemas.openxmlformats.org/drawingml/2006/table">
            <a:tbl>
              <a:tblPr>
                <a:tableStyleId>{5C22544A-7EE6-4342-B048-85BDC9FD1C3A}</a:tableStyleId>
              </a:tblPr>
              <a:tblGrid>
                <a:gridCol w="8623300">
                  <a:extLst>
                    <a:ext uri="{9D8B030D-6E8A-4147-A177-3AD203B41FA5}">
                      <a16:colId xmlns:a16="http://schemas.microsoft.com/office/drawing/2014/main" val="3321262624"/>
                    </a:ext>
                  </a:extLst>
                </a:gridCol>
              </a:tblGrid>
              <a:tr h="190500">
                <a:tc>
                  <a:txBody>
                    <a:bodyPr/>
                    <a:lstStyle/>
                    <a:p>
                      <a:pPr algn="l" fontAlgn="b"/>
                      <a:r>
                        <a:rPr lang="es-ES" sz="1100" u="none" strike="noStrike">
                          <a:effectLst/>
                        </a:rPr>
                        <a:t>1. ¿Qué medidas de seguridad usa actualmente en su vehículo?</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5390975"/>
                  </a:ext>
                </a:extLst>
              </a:tr>
              <a:tr h="190500">
                <a:tc>
                  <a:txBody>
                    <a:bodyPr/>
                    <a:lstStyle/>
                    <a:p>
                      <a:pPr algn="l" fontAlgn="b"/>
                      <a:r>
                        <a:rPr lang="es-ES" sz="1100" u="none" strike="noStrike">
                          <a:effectLst/>
                        </a:rPr>
                        <a:t>2. ¿Cómo protege su vehículo del acceso de personas no autorizadas?</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4632164"/>
                  </a:ext>
                </a:extLst>
              </a:tr>
              <a:tr h="190500">
                <a:tc>
                  <a:txBody>
                    <a:bodyPr/>
                    <a:lstStyle/>
                    <a:p>
                      <a:pPr algn="l" fontAlgn="b"/>
                      <a:r>
                        <a:rPr lang="es-ES" sz="1100" u="none" strike="noStrike">
                          <a:effectLst/>
                        </a:rPr>
                        <a:t>3.  ¿piensa que le vendria bien a la industria automotriz la implementacion de sistemas de encendido biometrico y monitoreo en tiempo real?</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8740017"/>
                  </a:ext>
                </a:extLst>
              </a:tr>
              <a:tr h="190500">
                <a:tc>
                  <a:txBody>
                    <a:bodyPr/>
                    <a:lstStyle/>
                    <a:p>
                      <a:pPr algn="l" fontAlgn="b"/>
                      <a:r>
                        <a:rPr lang="es-ES" sz="1100" u="none" strike="noStrike">
                          <a:effectLst/>
                        </a:rPr>
                        <a:t>4.  ¿Cree que los sistemas de seguridad automotrices actualmente son muy basicos o poseen muchas fallas? ¿Cuáles?</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137173"/>
                  </a:ext>
                </a:extLst>
              </a:tr>
              <a:tr h="190500">
                <a:tc>
                  <a:txBody>
                    <a:bodyPr/>
                    <a:lstStyle/>
                    <a:p>
                      <a:pPr algn="l" fontAlgn="b"/>
                      <a:r>
                        <a:rPr lang="es-ES" sz="1100" u="none" strike="noStrike">
                          <a:effectLst/>
                        </a:rPr>
                        <a:t>5. ¿Conoce algun metodo de seguridad para su vehiculo? , ¿Cuál(es)?</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95257367"/>
                  </a:ext>
                </a:extLst>
              </a:tr>
              <a:tr h="190500">
                <a:tc>
                  <a:txBody>
                    <a:bodyPr/>
                    <a:lstStyle/>
                    <a:p>
                      <a:pPr algn="l" fontAlgn="b"/>
                      <a:r>
                        <a:rPr lang="es-ES" sz="1100" u="none" strike="noStrike">
                          <a:effectLst/>
                        </a:rPr>
                        <a:t>6. ¿Le parece que su vehiculo es un buen medio de transporte y porque?</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70152086"/>
                  </a:ext>
                </a:extLst>
              </a:tr>
              <a:tr h="190500">
                <a:tc>
                  <a:txBody>
                    <a:bodyPr/>
                    <a:lstStyle/>
                    <a:p>
                      <a:pPr algn="l" fontAlgn="b"/>
                      <a:r>
                        <a:rPr lang="es-ES" sz="1100" u="none" strike="noStrike">
                          <a:effectLst/>
                        </a:rPr>
                        <a:t>7. ¿Cómo contribuye usted para mejorar la seguridad frente a robos y perdidas de vehículos?</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5383374"/>
                  </a:ext>
                </a:extLst>
              </a:tr>
              <a:tr h="190500">
                <a:tc>
                  <a:txBody>
                    <a:bodyPr/>
                    <a:lstStyle/>
                    <a:p>
                      <a:pPr algn="l" fontAlgn="b"/>
                      <a:r>
                        <a:rPr lang="es-ES" sz="1100" u="none" strike="noStrike">
                          <a:effectLst/>
                        </a:rPr>
                        <a:t>8. Esta conforme con los metodos de seguridad que hay en los vehiculos, y que le mejoraria usted a estos sistemas?</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0698045"/>
                  </a:ext>
                </a:extLst>
              </a:tr>
              <a:tr h="190500">
                <a:tc>
                  <a:txBody>
                    <a:bodyPr/>
                    <a:lstStyle/>
                    <a:p>
                      <a:pPr algn="l" fontAlgn="b"/>
                      <a:r>
                        <a:rPr lang="es-ES" sz="1100" u="none" strike="noStrike">
                          <a:effectLst/>
                        </a:rPr>
                        <a:t>9. ¿Cree usted que su vehiculo vehiculo le proporciona seguridad frente al delito? Si/no por que?</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4022508"/>
                  </a:ext>
                </a:extLst>
              </a:tr>
              <a:tr h="190500">
                <a:tc>
                  <a:txBody>
                    <a:bodyPr/>
                    <a:lstStyle/>
                    <a:p>
                      <a:pPr algn="l" fontAlgn="b"/>
                      <a:r>
                        <a:rPr lang="es-ES" sz="1100" u="none" strike="noStrike" dirty="0">
                          <a:effectLst/>
                        </a:rPr>
                        <a:t>10. ¿Cuál es el precio que usted cree correcto </a:t>
                      </a:r>
                      <a:r>
                        <a:rPr lang="es-ES" sz="1100" u="none" strike="noStrike" dirty="0" err="1">
                          <a:effectLst/>
                        </a:rPr>
                        <a:t>paea</a:t>
                      </a:r>
                      <a:r>
                        <a:rPr lang="es-ES" sz="1100" u="none" strike="noStrike" dirty="0">
                          <a:effectLst/>
                        </a:rPr>
                        <a:t> un sistema que proteja su </a:t>
                      </a:r>
                      <a:r>
                        <a:rPr lang="es-ES" sz="1100" u="none" strike="noStrike" dirty="0" err="1">
                          <a:effectLst/>
                        </a:rPr>
                        <a:t>vehiculo</a:t>
                      </a:r>
                      <a:r>
                        <a:rPr lang="es-ES" sz="1100" u="none" strike="noStrike" dirty="0">
                          <a:effectLst/>
                        </a:rPr>
                        <a:t>?.</a:t>
                      </a:r>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6508802"/>
                  </a:ext>
                </a:extLst>
              </a:tr>
            </a:tbl>
          </a:graphicData>
        </a:graphic>
      </p:graphicFrame>
    </p:spTree>
    <p:extLst>
      <p:ext uri="{BB962C8B-B14F-4D97-AF65-F5344CB8AC3E}">
        <p14:creationId xmlns:p14="http://schemas.microsoft.com/office/powerpoint/2010/main" val="3269271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2B3274-DE83-42B5-A42F-91B0E79AED50}"/>
              </a:ext>
            </a:extLst>
          </p:cNvPr>
          <p:cNvSpPr>
            <a:spLocks noGrp="1"/>
          </p:cNvSpPr>
          <p:nvPr>
            <p:ph type="title"/>
          </p:nvPr>
        </p:nvSpPr>
        <p:spPr/>
        <p:txBody>
          <a:bodyPr>
            <a:normAutofit fontScale="90000"/>
          </a:bodyPr>
          <a:lstStyle/>
          <a:p>
            <a:r>
              <a:rPr lang="es-ES" dirty="0"/>
              <a:t>Resultados de la entrevista</a:t>
            </a:r>
            <a:br>
              <a:rPr lang="es-ES" dirty="0"/>
            </a:br>
            <a:r>
              <a:rPr lang="es-ES" sz="3600" dirty="0"/>
              <a:t>Concesionario motos:</a:t>
            </a:r>
            <a:br>
              <a:rPr lang="es-ES" dirty="0"/>
            </a:br>
            <a:endParaRPr lang="es-CO" dirty="0"/>
          </a:p>
        </p:txBody>
      </p:sp>
      <p:sp>
        <p:nvSpPr>
          <p:cNvPr id="3" name="Marcador de contenido 2">
            <a:extLst>
              <a:ext uri="{FF2B5EF4-FFF2-40B4-BE49-F238E27FC236}">
                <a16:creationId xmlns:a16="http://schemas.microsoft.com/office/drawing/2014/main" id="{C7A5CDB2-4621-4C28-835B-87F6B7A0A185}"/>
              </a:ext>
            </a:extLst>
          </p:cNvPr>
          <p:cNvSpPr>
            <a:spLocks noGrp="1"/>
          </p:cNvSpPr>
          <p:nvPr>
            <p:ph idx="1"/>
          </p:nvPr>
        </p:nvSpPr>
        <p:spPr/>
        <p:txBody>
          <a:bodyPr/>
          <a:lstStyle/>
          <a:p>
            <a:endParaRPr lang="es-ES" dirty="0"/>
          </a:p>
          <a:p>
            <a:endParaRPr lang="es-CO" dirty="0"/>
          </a:p>
        </p:txBody>
      </p:sp>
      <p:pic>
        <p:nvPicPr>
          <p:cNvPr id="5" name="Imagen 4">
            <a:extLst>
              <a:ext uri="{FF2B5EF4-FFF2-40B4-BE49-F238E27FC236}">
                <a16:creationId xmlns:a16="http://schemas.microsoft.com/office/drawing/2014/main" id="{0193F8FE-FE84-4EC3-A3D1-14957DEF91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6411" y="1292743"/>
            <a:ext cx="3546351" cy="4992901"/>
          </a:xfrm>
          <a:prstGeom prst="rect">
            <a:avLst/>
          </a:prstGeom>
        </p:spPr>
      </p:pic>
    </p:spTree>
    <p:extLst>
      <p:ext uri="{BB962C8B-B14F-4D97-AF65-F5344CB8AC3E}">
        <p14:creationId xmlns:p14="http://schemas.microsoft.com/office/powerpoint/2010/main" val="360957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F500D-9CB1-4084-BC5F-5EF9042F4666}"/>
              </a:ext>
            </a:extLst>
          </p:cNvPr>
          <p:cNvSpPr>
            <a:spLocks noGrp="1"/>
          </p:cNvSpPr>
          <p:nvPr>
            <p:ph type="title"/>
          </p:nvPr>
        </p:nvSpPr>
        <p:spPr/>
        <p:txBody>
          <a:bodyPr/>
          <a:lstStyle/>
          <a:p>
            <a:r>
              <a:rPr lang="es-ES" dirty="0"/>
              <a:t>Mecánico:</a:t>
            </a:r>
            <a:endParaRPr lang="es-CO" dirty="0"/>
          </a:p>
        </p:txBody>
      </p:sp>
      <p:pic>
        <p:nvPicPr>
          <p:cNvPr id="5" name="Marcador de contenido 4">
            <a:extLst>
              <a:ext uri="{FF2B5EF4-FFF2-40B4-BE49-F238E27FC236}">
                <a16:creationId xmlns:a16="http://schemas.microsoft.com/office/drawing/2014/main" id="{4AACDD90-9B66-455F-85A5-2F1F25D23DE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15107" y="1737360"/>
            <a:ext cx="3561786" cy="4587939"/>
          </a:xfrm>
        </p:spPr>
      </p:pic>
    </p:spTree>
    <p:extLst>
      <p:ext uri="{BB962C8B-B14F-4D97-AF65-F5344CB8AC3E}">
        <p14:creationId xmlns:p14="http://schemas.microsoft.com/office/powerpoint/2010/main" val="2789639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2DA028-9053-4957-803E-376804026FFE}"/>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D41AD1FE-54B4-4E75-9425-3BC1B09C90A7}"/>
              </a:ext>
            </a:extLst>
          </p:cNvPr>
          <p:cNvSpPr>
            <a:spLocks noGrp="1"/>
          </p:cNvSpPr>
          <p:nvPr>
            <p:ph idx="1"/>
          </p:nvPr>
        </p:nvSpPr>
        <p:spPr/>
        <p:txBody>
          <a:bodyPr/>
          <a:lstStyle/>
          <a:p>
            <a:r>
              <a:rPr lang="es-CO" dirty="0"/>
              <a:t>Se quiere abarcar un publico el cual tenga la necesidad de tener el control de su vehículo, ofreciendo un nuevo sistema de encendido del mismo, atrayendo clientes los cuales quieran una herramienta sofisticada en su vehículo.</a:t>
            </a:r>
          </a:p>
          <a:p>
            <a:r>
              <a:rPr lang="es-CO" dirty="0"/>
              <a:t>También se quiere atraer los clientes que necesitan realizar monitoreo de sus vehículo, ya que pueden ser vehículos familiares, y de esta forma poder estar al tanto de las acciones realizadas con el vehículo.</a:t>
            </a:r>
          </a:p>
        </p:txBody>
      </p:sp>
    </p:spTree>
    <p:extLst>
      <p:ext uri="{BB962C8B-B14F-4D97-AF65-F5344CB8AC3E}">
        <p14:creationId xmlns:p14="http://schemas.microsoft.com/office/powerpoint/2010/main" val="882409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8C9546-7F62-4226-8B82-B45BE7187C11}"/>
              </a:ext>
            </a:extLst>
          </p:cNvPr>
          <p:cNvSpPr>
            <a:spLocks noGrp="1"/>
          </p:cNvSpPr>
          <p:nvPr>
            <p:ph type="title"/>
          </p:nvPr>
        </p:nvSpPr>
        <p:spPr/>
        <p:txBody>
          <a:bodyPr/>
          <a:lstStyle/>
          <a:p>
            <a:r>
              <a:rPr lang="es-CO" dirty="0"/>
              <a:t>BIBLIOGRAFÍA</a:t>
            </a:r>
          </a:p>
        </p:txBody>
      </p:sp>
      <p:sp>
        <p:nvSpPr>
          <p:cNvPr id="3" name="Marcador de contenido 2">
            <a:extLst>
              <a:ext uri="{FF2B5EF4-FFF2-40B4-BE49-F238E27FC236}">
                <a16:creationId xmlns:a16="http://schemas.microsoft.com/office/drawing/2014/main" id="{1EDF30BE-5486-4D50-B193-CFE652E2554F}"/>
              </a:ext>
            </a:extLst>
          </p:cNvPr>
          <p:cNvSpPr>
            <a:spLocks noGrp="1"/>
          </p:cNvSpPr>
          <p:nvPr>
            <p:ph idx="1"/>
          </p:nvPr>
        </p:nvSpPr>
        <p:spPr/>
        <p:txBody>
          <a:bodyPr/>
          <a:lstStyle/>
          <a:p>
            <a:pPr marL="457200" indent="-457200">
              <a:buFont typeface="+mj-lt"/>
              <a:buAutoNum type="arabicPeriod"/>
            </a:pPr>
            <a:r>
              <a:rPr lang="es-CO" dirty="0"/>
              <a:t>Logo: </a:t>
            </a:r>
            <a:r>
              <a:rPr lang="es-CO" dirty="0">
                <a:hlinkClick r:id="rId2"/>
              </a:rPr>
              <a:t>https://www.google.com.co/imghp?hl=es&amp;tab=wi&amp;ogbl</a:t>
            </a:r>
            <a:endParaRPr lang="es-CO" dirty="0"/>
          </a:p>
        </p:txBody>
      </p:sp>
    </p:spTree>
    <p:extLst>
      <p:ext uri="{BB962C8B-B14F-4D97-AF65-F5344CB8AC3E}">
        <p14:creationId xmlns:p14="http://schemas.microsoft.com/office/powerpoint/2010/main" val="277425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457200" indent="-457200"/>
            <a:r>
              <a:rPr lang="es-CO" dirty="0"/>
              <a:t>OBJETIVO GENERAL</a:t>
            </a:r>
          </a:p>
        </p:txBody>
      </p:sp>
      <p:sp>
        <p:nvSpPr>
          <p:cNvPr id="3" name="Marcador de contenido 2"/>
          <p:cNvSpPr>
            <a:spLocks noGrp="1"/>
          </p:cNvSpPr>
          <p:nvPr>
            <p:ph idx="1"/>
          </p:nvPr>
        </p:nvSpPr>
        <p:spPr/>
        <p:txBody>
          <a:bodyPr/>
          <a:lstStyle/>
          <a:p>
            <a:pPr marL="0" indent="0">
              <a:buNone/>
            </a:pPr>
            <a:r>
              <a:rPr lang="es-CO" dirty="0"/>
              <a:t>Ofrecer a nuestros clientes un sistema de encendido y monitoreo de vehículos, con desarrollos en tecnología de ultima generación, garantizando sistemas totalmente seguros y funcionales, entregando así un producto confiable y eficiente con el cual el cliente este conforme y satisfecho</a:t>
            </a:r>
          </a:p>
        </p:txBody>
      </p:sp>
    </p:spTree>
    <p:extLst>
      <p:ext uri="{BB962C8B-B14F-4D97-AF65-F5344CB8AC3E}">
        <p14:creationId xmlns:p14="http://schemas.microsoft.com/office/powerpoint/2010/main" val="232457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457200" indent="-457200"/>
            <a:r>
              <a:rPr lang="es-CO" dirty="0"/>
              <a:t>OBJETIVOS ESPECÍFICOS </a:t>
            </a:r>
          </a:p>
        </p:txBody>
      </p:sp>
      <p:sp>
        <p:nvSpPr>
          <p:cNvPr id="3" name="Marcador de contenido 2"/>
          <p:cNvSpPr>
            <a:spLocks noGrp="1"/>
          </p:cNvSpPr>
          <p:nvPr>
            <p:ph idx="1"/>
          </p:nvPr>
        </p:nvSpPr>
        <p:spPr/>
        <p:txBody>
          <a:bodyPr/>
          <a:lstStyle/>
          <a:p>
            <a:pPr marL="457200" indent="-457200">
              <a:buFont typeface="+mj-lt"/>
              <a:buAutoNum type="arabicPeriod"/>
            </a:pPr>
            <a:r>
              <a:rPr lang="es-CO" dirty="0"/>
              <a:t>Estar a la vanguardia de nuevas tecnologías para ofrecer a nuestros clientes soluciones de seguridad de ultima generación.</a:t>
            </a:r>
          </a:p>
          <a:p>
            <a:pPr marL="457200" indent="-457200">
              <a:buFont typeface="+mj-lt"/>
              <a:buAutoNum type="arabicPeriod"/>
            </a:pPr>
            <a:r>
              <a:rPr lang="es-CO" dirty="0"/>
              <a:t>Tener como prioridad la seguridad de los vehículos de nuestros clientes.</a:t>
            </a:r>
          </a:p>
          <a:p>
            <a:pPr marL="457200" indent="-457200">
              <a:buFont typeface="+mj-lt"/>
              <a:buAutoNum type="arabicPeriod"/>
            </a:pPr>
            <a:r>
              <a:rPr lang="es-CO" dirty="0"/>
              <a:t>Entregar a nuestros clientes un servicio integral, con el que se ofrece un sistema de seguridad de fácil manejo. </a:t>
            </a:r>
          </a:p>
          <a:p>
            <a:pPr marL="457200" indent="-457200">
              <a:buFont typeface="+mj-lt"/>
              <a:buAutoNum type="arabicPeriod"/>
            </a:pPr>
            <a:r>
              <a:rPr lang="es-CO" dirty="0"/>
              <a:t>Ofrecer al cliente un sistema integrado de control en tiempo real de su vehículo.</a:t>
            </a:r>
          </a:p>
          <a:p>
            <a:pPr marL="457200" indent="-457200">
              <a:buFont typeface="+mj-lt"/>
              <a:buAutoNum type="arabicPeriod"/>
            </a:pPr>
            <a:r>
              <a:rPr lang="es-CO" dirty="0"/>
              <a:t>Ofrecer al cliente un historial de recorridos de su vehículo (distancia y kilometraje).</a:t>
            </a:r>
          </a:p>
          <a:p>
            <a:pPr marL="0" indent="0">
              <a:buNone/>
            </a:pPr>
            <a:endParaRPr lang="es-CO" dirty="0"/>
          </a:p>
        </p:txBody>
      </p:sp>
    </p:spTree>
    <p:extLst>
      <p:ext uri="{BB962C8B-B14F-4D97-AF65-F5344CB8AC3E}">
        <p14:creationId xmlns:p14="http://schemas.microsoft.com/office/powerpoint/2010/main" val="347996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marL="457200" indent="-457200"/>
            <a:r>
              <a:rPr lang="es-CO" sz="4400" dirty="0"/>
              <a:t>PLANTEAMIENTO DEL PROBLEMA</a:t>
            </a:r>
          </a:p>
        </p:txBody>
      </p:sp>
      <p:sp>
        <p:nvSpPr>
          <p:cNvPr id="3" name="Marcador de contenido 2"/>
          <p:cNvSpPr>
            <a:spLocks noGrp="1"/>
          </p:cNvSpPr>
          <p:nvPr>
            <p:ph idx="1"/>
          </p:nvPr>
        </p:nvSpPr>
        <p:spPr>
          <a:xfrm>
            <a:off x="1020932" y="1845734"/>
            <a:ext cx="10134748" cy="4023360"/>
          </a:xfrm>
        </p:spPr>
        <p:txBody>
          <a:bodyPr/>
          <a:lstStyle/>
          <a:p>
            <a:pPr marL="0" indent="0">
              <a:buNone/>
            </a:pPr>
            <a:r>
              <a:rPr lang="es-MX" dirty="0"/>
              <a:t>Cómo diseñar y desarrollar un sistema de identificación por biometría (huella digital)  para encendido y monitoreo de vehículos por medio de un aplicativo web</a:t>
            </a:r>
          </a:p>
        </p:txBody>
      </p:sp>
    </p:spTree>
    <p:extLst>
      <p:ext uri="{BB962C8B-B14F-4D97-AF65-F5344CB8AC3E}">
        <p14:creationId xmlns:p14="http://schemas.microsoft.com/office/powerpoint/2010/main" val="340511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INNOVACIÓN</a:t>
            </a:r>
          </a:p>
        </p:txBody>
      </p:sp>
      <p:sp>
        <p:nvSpPr>
          <p:cNvPr id="3" name="Marcador de contenido 2"/>
          <p:cNvSpPr>
            <a:spLocks noGrp="1"/>
          </p:cNvSpPr>
          <p:nvPr>
            <p:ph idx="1"/>
          </p:nvPr>
        </p:nvSpPr>
        <p:spPr/>
        <p:txBody>
          <a:bodyPr>
            <a:normAutofit/>
          </a:bodyPr>
          <a:lstStyle/>
          <a:p>
            <a:r>
              <a:rPr lang="es-MX" sz="2400" dirty="0"/>
              <a:t>Sistema de encendido electrónico para moto con huella dactilar, implementado un sistema de monitoreo y seguridad con un sistema de GPS mediante una pagina web, también se incluirá un sistema de registro, esto con el fin de dejar definido quienes pueden encender el vehículo con huella dactilar, con esto ofreciendo el monitoreo de quien esta conduciendo, en tiempo real, el vehículo.</a:t>
            </a:r>
          </a:p>
          <a:p>
            <a:r>
              <a:rPr lang="es-MX" sz="2400" dirty="0"/>
              <a:t>También se ofrecerá un usuario administrador con el cual se puede realizar el bloqueo del vehículo, inclusión o retiro usuarios, monitoreo GPS del  vehículo mediante el portal web.</a:t>
            </a:r>
          </a:p>
        </p:txBody>
      </p:sp>
    </p:spTree>
    <p:extLst>
      <p:ext uri="{BB962C8B-B14F-4D97-AF65-F5344CB8AC3E}">
        <p14:creationId xmlns:p14="http://schemas.microsoft.com/office/powerpoint/2010/main" val="319249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45AA2-D7A9-4B6C-9BF7-6F01BE56A7D7}"/>
              </a:ext>
            </a:extLst>
          </p:cNvPr>
          <p:cNvSpPr>
            <a:spLocks noGrp="1"/>
          </p:cNvSpPr>
          <p:nvPr>
            <p:ph type="title"/>
          </p:nvPr>
        </p:nvSpPr>
        <p:spPr/>
        <p:txBody>
          <a:bodyPr/>
          <a:lstStyle/>
          <a:p>
            <a:r>
              <a:rPr lang="es-CO" dirty="0"/>
              <a:t>JUSTIFICACIÓN</a:t>
            </a:r>
          </a:p>
        </p:txBody>
      </p:sp>
      <p:sp>
        <p:nvSpPr>
          <p:cNvPr id="3" name="Marcador de contenido 2">
            <a:extLst>
              <a:ext uri="{FF2B5EF4-FFF2-40B4-BE49-F238E27FC236}">
                <a16:creationId xmlns:a16="http://schemas.microsoft.com/office/drawing/2014/main" id="{1E552042-CEA2-4999-A560-A81D536BACC3}"/>
              </a:ext>
            </a:extLst>
          </p:cNvPr>
          <p:cNvSpPr>
            <a:spLocks noGrp="1"/>
          </p:cNvSpPr>
          <p:nvPr>
            <p:ph idx="1"/>
          </p:nvPr>
        </p:nvSpPr>
        <p:spPr/>
        <p:txBody>
          <a:bodyPr/>
          <a:lstStyle/>
          <a:p>
            <a:r>
              <a:rPr lang="es-CO" dirty="0"/>
              <a:t>Se quiere llegar a abarcar los sistemas de seguridad y monitoreo de una forma innovadora la cual genere confianza al cliente. Esto se quiere llevar acabo ya que queremos llegar a ese publico el cual quiere tener algo mas que un sistema de GPS en su vehículo, queremos que con nuestro sistema podamos evitar siniestros, robos o accidentes.</a:t>
            </a:r>
          </a:p>
        </p:txBody>
      </p:sp>
    </p:spTree>
    <p:extLst>
      <p:ext uri="{BB962C8B-B14F-4D97-AF65-F5344CB8AC3E}">
        <p14:creationId xmlns:p14="http://schemas.microsoft.com/office/powerpoint/2010/main" val="96475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1F5E43-9B26-4091-B619-052619E7636B}"/>
              </a:ext>
            </a:extLst>
          </p:cNvPr>
          <p:cNvSpPr>
            <a:spLocks noGrp="1"/>
          </p:cNvSpPr>
          <p:nvPr>
            <p:ph type="ctrTitle"/>
          </p:nvPr>
        </p:nvSpPr>
        <p:spPr/>
        <p:txBody>
          <a:bodyPr>
            <a:normAutofit/>
          </a:bodyPr>
          <a:lstStyle/>
          <a:p>
            <a:r>
              <a:rPr lang="es-CO" dirty="0"/>
              <a:t>TÉCNICAS DE RECOLECCIÓN DE INFORMACIÓN</a:t>
            </a:r>
          </a:p>
        </p:txBody>
      </p:sp>
    </p:spTree>
    <p:extLst>
      <p:ext uri="{BB962C8B-B14F-4D97-AF65-F5344CB8AC3E}">
        <p14:creationId xmlns:p14="http://schemas.microsoft.com/office/powerpoint/2010/main" val="197273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B8C12-DBDF-4A04-972D-AF701235A51F}"/>
              </a:ext>
            </a:extLst>
          </p:cNvPr>
          <p:cNvSpPr>
            <a:spLocks noGrp="1"/>
          </p:cNvSpPr>
          <p:nvPr>
            <p:ph type="title"/>
          </p:nvPr>
        </p:nvSpPr>
        <p:spPr/>
        <p:txBody>
          <a:bodyPr/>
          <a:lstStyle/>
          <a:p>
            <a:r>
              <a:rPr lang="es-ES" dirty="0"/>
              <a:t>1. Encuesta</a:t>
            </a:r>
            <a:endParaRPr lang="es-CO" dirty="0"/>
          </a:p>
        </p:txBody>
      </p:sp>
      <p:sp>
        <p:nvSpPr>
          <p:cNvPr id="3" name="Marcador de contenido 2">
            <a:extLst>
              <a:ext uri="{FF2B5EF4-FFF2-40B4-BE49-F238E27FC236}">
                <a16:creationId xmlns:a16="http://schemas.microsoft.com/office/drawing/2014/main" id="{8D1FF1AC-5686-4F0B-BB79-984D81E6E2D7}"/>
              </a:ext>
            </a:extLst>
          </p:cNvPr>
          <p:cNvSpPr>
            <a:spLocks noGrp="1"/>
          </p:cNvSpPr>
          <p:nvPr>
            <p:ph idx="1"/>
          </p:nvPr>
        </p:nvSpPr>
        <p:spPr/>
        <p:txBody>
          <a:bodyPr/>
          <a:lstStyle/>
          <a:p>
            <a:r>
              <a:rPr lang="es-ES" dirty="0"/>
              <a:t>Se realizo una encuesta con Google, la cual se puede ser consultada en la siguiente ruta</a:t>
            </a:r>
            <a:r>
              <a:rPr lang="es-CO" dirty="0"/>
              <a:t>:</a:t>
            </a:r>
          </a:p>
          <a:p>
            <a:r>
              <a:rPr lang="es-ES" dirty="0">
                <a:hlinkClick r:id="rId2"/>
              </a:rPr>
              <a:t>https://forms.gle/w4d75oD5aG1UikDM9</a:t>
            </a:r>
            <a:endParaRPr lang="es-ES" dirty="0"/>
          </a:p>
          <a:p>
            <a:endParaRPr lang="es-ES" dirty="0"/>
          </a:p>
          <a:p>
            <a:r>
              <a:rPr lang="es-ES" dirty="0"/>
              <a:t>De esto se obtuvieron los siguientes resultados</a:t>
            </a:r>
          </a:p>
          <a:p>
            <a:endParaRPr lang="es-ES" dirty="0"/>
          </a:p>
        </p:txBody>
      </p:sp>
    </p:spTree>
    <p:extLst>
      <p:ext uri="{BB962C8B-B14F-4D97-AF65-F5344CB8AC3E}">
        <p14:creationId xmlns:p14="http://schemas.microsoft.com/office/powerpoint/2010/main" val="1238307568"/>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362</TotalTime>
  <Words>1148</Words>
  <Application>Microsoft Office PowerPoint</Application>
  <PresentationFormat>Panorámica</PresentationFormat>
  <Paragraphs>185</Paragraphs>
  <Slides>25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Arial</vt:lpstr>
      <vt:lpstr>Arial Rounded MT Bold</vt:lpstr>
      <vt:lpstr>Arial Unicode MS</vt:lpstr>
      <vt:lpstr>Calibri</vt:lpstr>
      <vt:lpstr>Retrospección</vt:lpstr>
      <vt:lpstr>5BSS -  5 BIOMETRIC SECURITY SYSTEM</vt:lpstr>
      <vt:lpstr>ÍNDICE</vt:lpstr>
      <vt:lpstr>OBJETIVO GENERAL</vt:lpstr>
      <vt:lpstr>OBJETIVOS ESPECÍFICOS </vt:lpstr>
      <vt:lpstr>PLANTEAMIENTO DEL PROBLEMA</vt:lpstr>
      <vt:lpstr>INNOVACIÓN</vt:lpstr>
      <vt:lpstr>JUSTIFICACIÓN</vt:lpstr>
      <vt:lpstr>TÉCNICAS DE RECOLECCIÓN DE INFORMACIÓN</vt:lpstr>
      <vt:lpstr>1. Encuesta</vt:lpstr>
      <vt:lpstr>Por favor seleccione el tipo de vehículo que tiene. </vt:lpstr>
      <vt:lpstr> ¿Cree usted que es seguro dejar estacionado su vehículo la calle?</vt:lpstr>
      <vt:lpstr>¿Cree usted que es seguro dejar estacionado su vehículo en un parqueadero?</vt:lpstr>
      <vt:lpstr>¿Considera que son suficientes los sistemas de seguridad con los que viene su vehículo de fabrica?</vt:lpstr>
      <vt:lpstr>¿Cuál de estas opciones usaría como sistema de seguridad de su vehículo?</vt:lpstr>
      <vt:lpstr>¿Le gustaría tener un sistema con el cual pueda administrar y monitorear quien encienden su vehículo?</vt:lpstr>
      <vt:lpstr>¿Usaría un sistema de huella para encender su vehículo o prefiere manejar el tradicional con llave?</vt:lpstr>
      <vt:lpstr>¿Le gustaría saber la ubicación de su vehículo, en tiempo real, por medio de una pagina web?</vt:lpstr>
      <vt:lpstr>¿Usted administraría el encendido de su vehículo desde una pagina web?</vt:lpstr>
      <vt:lpstr>¿Le parece confiable el uso de una pagina web para un sistema de seguridad en su vehículo?</vt:lpstr>
      <vt:lpstr>¿Cuántas personas tienen acceso para manejar su vehículo?</vt:lpstr>
      <vt:lpstr>2. Entrevista</vt:lpstr>
      <vt:lpstr>Resultados de la entrevista Concesionario motos: </vt:lpstr>
      <vt:lpstr>Mecánico:</vt:lpstr>
      <vt:lpstr>ALCANCE</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&lt;&lt;NN&gt;&gt;</dc:title>
  <dc:creator>Araceli</dc:creator>
  <cp:lastModifiedBy>APRENDIZ</cp:lastModifiedBy>
  <cp:revision>59</cp:revision>
  <dcterms:created xsi:type="dcterms:W3CDTF">2019-09-01T14:59:28Z</dcterms:created>
  <dcterms:modified xsi:type="dcterms:W3CDTF">2019-09-10T01:46:29Z</dcterms:modified>
</cp:coreProperties>
</file>