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227"/>
  </p:notesMasterIdLst>
  <p:handoutMasterIdLst>
    <p:handoutMasterId r:id="rId228"/>
  </p:handoutMasterIdLst>
  <p:sldIdLst>
    <p:sldId id="320" r:id="rId2"/>
    <p:sldId id="461" r:id="rId3"/>
    <p:sldId id="462" r:id="rId4"/>
    <p:sldId id="463" r:id="rId5"/>
    <p:sldId id="464" r:id="rId6"/>
    <p:sldId id="465" r:id="rId7"/>
    <p:sldId id="354" r:id="rId8"/>
    <p:sldId id="375" r:id="rId9"/>
    <p:sldId id="486" r:id="rId10"/>
    <p:sldId id="355" r:id="rId11"/>
    <p:sldId id="357" r:id="rId12"/>
    <p:sldId id="358" r:id="rId13"/>
    <p:sldId id="421" r:id="rId14"/>
    <p:sldId id="361" r:id="rId15"/>
    <p:sldId id="362" r:id="rId16"/>
    <p:sldId id="422" r:id="rId17"/>
    <p:sldId id="365" r:id="rId18"/>
    <p:sldId id="366" r:id="rId19"/>
    <p:sldId id="367" r:id="rId20"/>
    <p:sldId id="423" r:id="rId21"/>
    <p:sldId id="468" r:id="rId22"/>
    <p:sldId id="487" r:id="rId23"/>
    <p:sldId id="371" r:id="rId24"/>
    <p:sldId id="373" r:id="rId25"/>
    <p:sldId id="374" r:id="rId26"/>
    <p:sldId id="376" r:id="rId27"/>
    <p:sldId id="377" r:id="rId28"/>
    <p:sldId id="378" r:id="rId29"/>
    <p:sldId id="379" r:id="rId30"/>
    <p:sldId id="380" r:id="rId31"/>
    <p:sldId id="382" r:id="rId32"/>
    <p:sldId id="384" r:id="rId33"/>
    <p:sldId id="385" r:id="rId34"/>
    <p:sldId id="388" r:id="rId35"/>
    <p:sldId id="389" r:id="rId36"/>
    <p:sldId id="424" r:id="rId37"/>
    <p:sldId id="392" r:id="rId38"/>
    <p:sldId id="393" r:id="rId39"/>
    <p:sldId id="394" r:id="rId40"/>
    <p:sldId id="395" r:id="rId41"/>
    <p:sldId id="396" r:id="rId42"/>
    <p:sldId id="397" r:id="rId43"/>
    <p:sldId id="399" r:id="rId44"/>
    <p:sldId id="425" r:id="rId45"/>
    <p:sldId id="485" r:id="rId46"/>
    <p:sldId id="403" r:id="rId47"/>
    <p:sldId id="404" r:id="rId48"/>
    <p:sldId id="406" r:id="rId49"/>
    <p:sldId id="407" r:id="rId50"/>
    <p:sldId id="408" r:id="rId51"/>
    <p:sldId id="409" r:id="rId52"/>
    <p:sldId id="411" r:id="rId53"/>
    <p:sldId id="412" r:id="rId54"/>
    <p:sldId id="426" r:id="rId55"/>
    <p:sldId id="477" r:id="rId56"/>
    <p:sldId id="416" r:id="rId57"/>
    <p:sldId id="417" r:id="rId58"/>
    <p:sldId id="419" r:id="rId59"/>
    <p:sldId id="491" r:id="rId60"/>
    <p:sldId id="492" r:id="rId61"/>
    <p:sldId id="493" r:id="rId62"/>
    <p:sldId id="494" r:id="rId63"/>
    <p:sldId id="495" r:id="rId64"/>
    <p:sldId id="497" r:id="rId65"/>
    <p:sldId id="498" r:id="rId66"/>
    <p:sldId id="499" r:id="rId67"/>
    <p:sldId id="500" r:id="rId68"/>
    <p:sldId id="502" r:id="rId69"/>
    <p:sldId id="503" r:id="rId70"/>
    <p:sldId id="504" r:id="rId71"/>
    <p:sldId id="506" r:id="rId72"/>
    <p:sldId id="507" r:id="rId73"/>
    <p:sldId id="508" r:id="rId74"/>
    <p:sldId id="509" r:id="rId75"/>
    <p:sldId id="510" r:id="rId76"/>
    <p:sldId id="511" r:id="rId77"/>
    <p:sldId id="512" r:id="rId78"/>
    <p:sldId id="513" r:id="rId79"/>
    <p:sldId id="514" r:id="rId80"/>
    <p:sldId id="515" r:id="rId81"/>
    <p:sldId id="516" r:id="rId82"/>
    <p:sldId id="517" r:id="rId83"/>
    <p:sldId id="518" r:id="rId84"/>
    <p:sldId id="519" r:id="rId85"/>
    <p:sldId id="520" r:id="rId86"/>
    <p:sldId id="521" r:id="rId87"/>
    <p:sldId id="522" r:id="rId88"/>
    <p:sldId id="523" r:id="rId89"/>
    <p:sldId id="524" r:id="rId90"/>
    <p:sldId id="525" r:id="rId91"/>
    <p:sldId id="526" r:id="rId92"/>
    <p:sldId id="530" r:id="rId93"/>
    <p:sldId id="531" r:id="rId94"/>
    <p:sldId id="532" r:id="rId95"/>
    <p:sldId id="533" r:id="rId96"/>
    <p:sldId id="534" r:id="rId97"/>
    <p:sldId id="535" r:id="rId98"/>
    <p:sldId id="536" r:id="rId99"/>
    <p:sldId id="537" r:id="rId100"/>
    <p:sldId id="538" r:id="rId101"/>
    <p:sldId id="539" r:id="rId102"/>
    <p:sldId id="540" r:id="rId103"/>
    <p:sldId id="541" r:id="rId104"/>
    <p:sldId id="542" r:id="rId105"/>
    <p:sldId id="543" r:id="rId106"/>
    <p:sldId id="544" r:id="rId107"/>
    <p:sldId id="545" r:id="rId108"/>
    <p:sldId id="546" r:id="rId109"/>
    <p:sldId id="547" r:id="rId110"/>
    <p:sldId id="548" r:id="rId111"/>
    <p:sldId id="549" r:id="rId112"/>
    <p:sldId id="550" r:id="rId113"/>
    <p:sldId id="551" r:id="rId114"/>
    <p:sldId id="552" r:id="rId115"/>
    <p:sldId id="553" r:id="rId116"/>
    <p:sldId id="555" r:id="rId117"/>
    <p:sldId id="556" r:id="rId118"/>
    <p:sldId id="557" r:id="rId119"/>
    <p:sldId id="558" r:id="rId120"/>
    <p:sldId id="559" r:id="rId121"/>
    <p:sldId id="560" r:id="rId122"/>
    <p:sldId id="561" r:id="rId123"/>
    <p:sldId id="562" r:id="rId124"/>
    <p:sldId id="563" r:id="rId125"/>
    <p:sldId id="564" r:id="rId126"/>
    <p:sldId id="565" r:id="rId127"/>
    <p:sldId id="566" r:id="rId128"/>
    <p:sldId id="567" r:id="rId129"/>
    <p:sldId id="569" r:id="rId130"/>
    <p:sldId id="570" r:id="rId131"/>
    <p:sldId id="571" r:id="rId132"/>
    <p:sldId id="572" r:id="rId133"/>
    <p:sldId id="574" r:id="rId134"/>
    <p:sldId id="575" r:id="rId135"/>
    <p:sldId id="584" r:id="rId136"/>
    <p:sldId id="586" r:id="rId137"/>
    <p:sldId id="587" r:id="rId138"/>
    <p:sldId id="589" r:id="rId139"/>
    <p:sldId id="590" r:id="rId140"/>
    <p:sldId id="591" r:id="rId141"/>
    <p:sldId id="592" r:id="rId142"/>
    <p:sldId id="593" r:id="rId143"/>
    <p:sldId id="595" r:id="rId144"/>
    <p:sldId id="597" r:id="rId145"/>
    <p:sldId id="598" r:id="rId146"/>
    <p:sldId id="599" r:id="rId147"/>
    <p:sldId id="600" r:id="rId148"/>
    <p:sldId id="602" r:id="rId149"/>
    <p:sldId id="604" r:id="rId150"/>
    <p:sldId id="606" r:id="rId151"/>
    <p:sldId id="607" r:id="rId152"/>
    <p:sldId id="609" r:id="rId153"/>
    <p:sldId id="611" r:id="rId154"/>
    <p:sldId id="612" r:id="rId155"/>
    <p:sldId id="613" r:id="rId156"/>
    <p:sldId id="614" r:id="rId157"/>
    <p:sldId id="616" r:id="rId158"/>
    <p:sldId id="617" r:id="rId159"/>
    <p:sldId id="625" r:id="rId160"/>
    <p:sldId id="626" r:id="rId161"/>
    <p:sldId id="627" r:id="rId162"/>
    <p:sldId id="628" r:id="rId163"/>
    <p:sldId id="629" r:id="rId164"/>
    <p:sldId id="630" r:id="rId165"/>
    <p:sldId id="631" r:id="rId166"/>
    <p:sldId id="632" r:id="rId167"/>
    <p:sldId id="633" r:id="rId168"/>
    <p:sldId id="634" r:id="rId169"/>
    <p:sldId id="635" r:id="rId170"/>
    <p:sldId id="636" r:id="rId171"/>
    <p:sldId id="637" r:id="rId172"/>
    <p:sldId id="638" r:id="rId173"/>
    <p:sldId id="639" r:id="rId174"/>
    <p:sldId id="640" r:id="rId175"/>
    <p:sldId id="641" r:id="rId176"/>
    <p:sldId id="642" r:id="rId177"/>
    <p:sldId id="643" r:id="rId178"/>
    <p:sldId id="644" r:id="rId179"/>
    <p:sldId id="645" r:id="rId180"/>
    <p:sldId id="646" r:id="rId181"/>
    <p:sldId id="647" r:id="rId182"/>
    <p:sldId id="648" r:id="rId183"/>
    <p:sldId id="649" r:id="rId184"/>
    <p:sldId id="650" r:id="rId185"/>
    <p:sldId id="651" r:id="rId186"/>
    <p:sldId id="652" r:id="rId187"/>
    <p:sldId id="653" r:id="rId188"/>
    <p:sldId id="654" r:id="rId189"/>
    <p:sldId id="655" r:id="rId190"/>
    <p:sldId id="656" r:id="rId191"/>
    <p:sldId id="657" r:id="rId192"/>
    <p:sldId id="658" r:id="rId193"/>
    <p:sldId id="659" r:id="rId194"/>
    <p:sldId id="660" r:id="rId195"/>
    <p:sldId id="661" r:id="rId196"/>
    <p:sldId id="662" r:id="rId197"/>
    <p:sldId id="663" r:id="rId198"/>
    <p:sldId id="664" r:id="rId199"/>
    <p:sldId id="665" r:id="rId200"/>
    <p:sldId id="666" r:id="rId201"/>
    <p:sldId id="667" r:id="rId202"/>
    <p:sldId id="668" r:id="rId203"/>
    <p:sldId id="669" r:id="rId204"/>
    <p:sldId id="670" r:id="rId205"/>
    <p:sldId id="671" r:id="rId206"/>
    <p:sldId id="672" r:id="rId207"/>
    <p:sldId id="673" r:id="rId208"/>
    <p:sldId id="674" r:id="rId209"/>
    <p:sldId id="675" r:id="rId210"/>
    <p:sldId id="676" r:id="rId211"/>
    <p:sldId id="677" r:id="rId212"/>
    <p:sldId id="678" r:id="rId213"/>
    <p:sldId id="679" r:id="rId214"/>
    <p:sldId id="680" r:id="rId215"/>
    <p:sldId id="681" r:id="rId216"/>
    <p:sldId id="682" r:id="rId217"/>
    <p:sldId id="683" r:id="rId218"/>
    <p:sldId id="684" r:id="rId219"/>
    <p:sldId id="685" r:id="rId220"/>
    <p:sldId id="686" r:id="rId221"/>
    <p:sldId id="687" r:id="rId222"/>
    <p:sldId id="688" r:id="rId223"/>
    <p:sldId id="689" r:id="rId224"/>
    <p:sldId id="690" r:id="rId225"/>
    <p:sldId id="691" r:id="rId2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507"/>
    <a:srgbClr val="406000"/>
    <a:srgbClr val="486C00"/>
    <a:srgbClr val="F6AF2E"/>
    <a:srgbClr val="FFFFFF"/>
    <a:srgbClr val="EBFFD2"/>
    <a:srgbClr val="A4F6F0"/>
    <a:srgbClr val="E8FFC8"/>
    <a:srgbClr val="FAF7C8"/>
    <a:srgbClr val="FAF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71" d="100"/>
          <a:sy n="71" d="100"/>
        </p:scale>
        <p:origin x="12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presProps" Target="pres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theme" Target="theme/theme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5.xml"/><Relationship Id="rId18" Type="http://schemas.openxmlformats.org/officeDocument/2006/relationships/slide" Target="slides/slide31.xml"/><Relationship Id="rId26" Type="http://schemas.openxmlformats.org/officeDocument/2006/relationships/slide" Target="slides/slide45.xml"/><Relationship Id="rId39" Type="http://schemas.openxmlformats.org/officeDocument/2006/relationships/slide" Target="slides/slide67.xml"/><Relationship Id="rId21" Type="http://schemas.openxmlformats.org/officeDocument/2006/relationships/slide" Target="slides/slide34.xml"/><Relationship Id="rId34" Type="http://schemas.openxmlformats.org/officeDocument/2006/relationships/slide" Target="slides/slide60.xml"/><Relationship Id="rId42" Type="http://schemas.openxmlformats.org/officeDocument/2006/relationships/slide" Target="slides/slide75.xml"/><Relationship Id="rId47" Type="http://schemas.openxmlformats.org/officeDocument/2006/relationships/slide" Target="slides/slide80.xml"/><Relationship Id="rId50" Type="http://schemas.openxmlformats.org/officeDocument/2006/relationships/slide" Target="slides/slide83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6" Type="http://schemas.openxmlformats.org/officeDocument/2006/relationships/slide" Target="slides/slide28.xml"/><Relationship Id="rId29" Type="http://schemas.openxmlformats.org/officeDocument/2006/relationships/slide" Target="slides/slide49.xml"/><Relationship Id="rId11" Type="http://schemas.openxmlformats.org/officeDocument/2006/relationships/slide" Target="slides/slide23.xml"/><Relationship Id="rId24" Type="http://schemas.openxmlformats.org/officeDocument/2006/relationships/slide" Target="slides/slide39.xml"/><Relationship Id="rId32" Type="http://schemas.openxmlformats.org/officeDocument/2006/relationships/slide" Target="slides/slide57.xml"/><Relationship Id="rId37" Type="http://schemas.openxmlformats.org/officeDocument/2006/relationships/slide" Target="slides/slide65.xml"/><Relationship Id="rId40" Type="http://schemas.openxmlformats.org/officeDocument/2006/relationships/slide" Target="slides/slide68.xml"/><Relationship Id="rId45" Type="http://schemas.openxmlformats.org/officeDocument/2006/relationships/slide" Target="slides/slide78.xml"/><Relationship Id="rId5" Type="http://schemas.openxmlformats.org/officeDocument/2006/relationships/slide" Target="slides/slide6.xml"/><Relationship Id="rId15" Type="http://schemas.openxmlformats.org/officeDocument/2006/relationships/slide" Target="slides/slide27.xml"/><Relationship Id="rId23" Type="http://schemas.openxmlformats.org/officeDocument/2006/relationships/slide" Target="slides/slide38.xml"/><Relationship Id="rId28" Type="http://schemas.openxmlformats.org/officeDocument/2006/relationships/slide" Target="slides/slide48.xml"/><Relationship Id="rId36" Type="http://schemas.openxmlformats.org/officeDocument/2006/relationships/slide" Target="slides/slide64.xml"/><Relationship Id="rId49" Type="http://schemas.openxmlformats.org/officeDocument/2006/relationships/slide" Target="slides/slide82.xml"/><Relationship Id="rId10" Type="http://schemas.openxmlformats.org/officeDocument/2006/relationships/slide" Target="slides/slide18.xml"/><Relationship Id="rId19" Type="http://schemas.openxmlformats.org/officeDocument/2006/relationships/slide" Target="slides/slide32.xml"/><Relationship Id="rId31" Type="http://schemas.openxmlformats.org/officeDocument/2006/relationships/slide" Target="slides/slide56.xml"/><Relationship Id="rId44" Type="http://schemas.openxmlformats.org/officeDocument/2006/relationships/slide" Target="slides/slide77.xml"/><Relationship Id="rId4" Type="http://schemas.openxmlformats.org/officeDocument/2006/relationships/slide" Target="slides/slide5.xml"/><Relationship Id="rId9" Type="http://schemas.openxmlformats.org/officeDocument/2006/relationships/slide" Target="slides/slide17.xml"/><Relationship Id="rId14" Type="http://schemas.openxmlformats.org/officeDocument/2006/relationships/slide" Target="slides/slide26.xml"/><Relationship Id="rId22" Type="http://schemas.openxmlformats.org/officeDocument/2006/relationships/slide" Target="slides/slide37.xml"/><Relationship Id="rId27" Type="http://schemas.openxmlformats.org/officeDocument/2006/relationships/slide" Target="slides/slide46.xml"/><Relationship Id="rId30" Type="http://schemas.openxmlformats.org/officeDocument/2006/relationships/slide" Target="slides/slide50.xml"/><Relationship Id="rId35" Type="http://schemas.openxmlformats.org/officeDocument/2006/relationships/slide" Target="slides/slide61.xml"/><Relationship Id="rId43" Type="http://schemas.openxmlformats.org/officeDocument/2006/relationships/slide" Target="slides/slide76.xml"/><Relationship Id="rId48" Type="http://schemas.openxmlformats.org/officeDocument/2006/relationships/slide" Target="slides/slide81.xml"/><Relationship Id="rId8" Type="http://schemas.openxmlformats.org/officeDocument/2006/relationships/slide" Target="slides/slide14.xml"/><Relationship Id="rId51" Type="http://schemas.openxmlformats.org/officeDocument/2006/relationships/slide" Target="slides/slide102.xml"/><Relationship Id="rId3" Type="http://schemas.openxmlformats.org/officeDocument/2006/relationships/slide" Target="slides/slide4.xml"/><Relationship Id="rId12" Type="http://schemas.openxmlformats.org/officeDocument/2006/relationships/slide" Target="slides/slide24.xml"/><Relationship Id="rId17" Type="http://schemas.openxmlformats.org/officeDocument/2006/relationships/slide" Target="slides/slide29.xml"/><Relationship Id="rId25" Type="http://schemas.openxmlformats.org/officeDocument/2006/relationships/slide" Target="slides/slide40.xml"/><Relationship Id="rId33" Type="http://schemas.openxmlformats.org/officeDocument/2006/relationships/slide" Target="slides/slide58.xml"/><Relationship Id="rId38" Type="http://schemas.openxmlformats.org/officeDocument/2006/relationships/slide" Target="slides/slide66.xml"/><Relationship Id="rId46" Type="http://schemas.openxmlformats.org/officeDocument/2006/relationships/slide" Target="slides/slide79.xml"/><Relationship Id="rId20" Type="http://schemas.openxmlformats.org/officeDocument/2006/relationships/slide" Target="slides/slide33.xml"/><Relationship Id="rId41" Type="http://schemas.openxmlformats.org/officeDocument/2006/relationships/slide" Target="slides/slide71.xml"/><Relationship Id="rId1" Type="http://schemas.openxmlformats.org/officeDocument/2006/relationships/slide" Target="slides/slide2.xml"/><Relationship Id="rId6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7DBB3F3C-3925-49F1-B528-34553CF325D1}" type="presOf" srcId="{608A1EC2-01AF-4247-A15B-978D125804F9}" destId="{3FACA039-696D-4C69-9B35-11AADEC858A2}" srcOrd="0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E99DB529-1D1F-440D-A641-C9CDF56E8E3E}" type="presOf" srcId="{5263E22A-86A7-4D05-BF79-78924EC4E0A3}" destId="{6F556916-3134-4938-BB1B-C7ACC88A39E8}" srcOrd="0" destOrd="0" presId="urn:microsoft.com/office/officeart/2005/8/layout/orgChart1"/>
    <dgm:cxn modelId="{B9B53CDA-710A-4798-9B88-A86F01958C18}" type="presOf" srcId="{7C7AC4B4-D3B9-4CC2-B87A-839316F25AF2}" destId="{84BDF9D7-71AF-478A-8992-78E523D21C63}" srcOrd="0" destOrd="0" presId="urn:microsoft.com/office/officeart/2005/8/layout/orgChart1"/>
    <dgm:cxn modelId="{C3154F58-AC29-4815-926D-62E1E407EDD6}" type="presOf" srcId="{608A1EC2-01AF-4247-A15B-978D125804F9}" destId="{0CEBC24F-1328-4FAC-B379-2BCA120E4D72}" srcOrd="1" destOrd="0" presId="urn:microsoft.com/office/officeart/2005/8/layout/orgChart1"/>
    <dgm:cxn modelId="{198E97F8-5123-40ED-BB51-84809FD2B29D}" type="presOf" srcId="{B7609963-D7B9-4B17-AF9E-F6B62543970C}" destId="{59A91F38-2289-4DEA-8B70-9AC77A7B4494}" srcOrd="1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70078D57-B254-44AB-A0DF-2B908B3CCEA3}" type="presOf" srcId="{F11842CF-EC60-488E-9D4F-0DFED0CB0380}" destId="{228FE6FC-7259-4B67-82C5-9C0076AD3ACA}" srcOrd="0" destOrd="0" presId="urn:microsoft.com/office/officeart/2005/8/layout/orgChart1"/>
    <dgm:cxn modelId="{69263160-7C77-4EFC-B532-E94A9D534F40}" type="presOf" srcId="{A4AAF88C-2F9E-4D8B-8972-305B152AE0D7}" destId="{7F3FFE69-D75F-44A3-893C-E8756AA89EAC}" srcOrd="0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D2F73D71-3529-4939-8FE3-179DC32873CA}" type="presOf" srcId="{B7609963-D7B9-4B17-AF9E-F6B62543970C}" destId="{1A6408F8-093E-474D-AB6F-BF0938FAFF71}" srcOrd="0" destOrd="0" presId="urn:microsoft.com/office/officeart/2005/8/layout/orgChart1"/>
    <dgm:cxn modelId="{BA48A4A1-4DDB-4848-871F-954ACB8468CC}" type="presOf" srcId="{DD15F589-53FA-4308-A591-28A8C2968B35}" destId="{FA41F8B3-D593-47C9-A931-F79544E76C04}" srcOrd="0" destOrd="0" presId="urn:microsoft.com/office/officeart/2005/8/layout/orgChart1"/>
    <dgm:cxn modelId="{3D8FE436-C881-4C57-A86F-008DE655D35D}" type="presOf" srcId="{0AB9111E-23F7-47BC-9307-7D65CADBF6D7}" destId="{C79BA2E6-7BA1-4DF0-8AC0-F79C40B6D60B}" srcOrd="0" destOrd="0" presId="urn:microsoft.com/office/officeart/2005/8/layout/orgChart1"/>
    <dgm:cxn modelId="{C45E5E7E-D4A0-4DC6-8DC6-5DE192B35DA7}" type="presOf" srcId="{9B8098CB-6BB8-4AC2-B11B-D5E6DFCC87EB}" destId="{45E166D6-D565-4268-934A-48C967E831B3}" srcOrd="0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DFD1D6EA-1001-47EF-BAC5-0FE37E9E81CA}" type="presOf" srcId="{D7329EF1-07F8-4005-AE62-EAC2F38A0754}" destId="{1A61650A-88F6-4148-943F-62A660FF946A}" srcOrd="0" destOrd="0" presId="urn:microsoft.com/office/officeart/2005/8/layout/orgChart1"/>
    <dgm:cxn modelId="{17140C02-B430-42D7-9063-8852F3C07B09}" type="presOf" srcId="{7C7AC4B4-D3B9-4CC2-B87A-839316F25AF2}" destId="{7740B1A0-9157-4545-97EB-368FEB272624}" srcOrd="1" destOrd="0" presId="urn:microsoft.com/office/officeart/2005/8/layout/orgChart1"/>
    <dgm:cxn modelId="{50112C11-F6C7-47FE-B4A0-B5E57E10D39E}" type="presOf" srcId="{D7329EF1-07F8-4005-AE62-EAC2F38A0754}" destId="{B65AC824-25E8-455D-B1AC-2FD0E904FF64}" srcOrd="1" destOrd="0" presId="urn:microsoft.com/office/officeart/2005/8/layout/orgChart1"/>
    <dgm:cxn modelId="{C767B520-C8C2-4954-A5DB-8675F6AC6513}" type="presOf" srcId="{F11842CF-EC60-488E-9D4F-0DFED0CB0380}" destId="{7AC48386-9656-4EC6-8821-0F7E07CC2F1A}" srcOrd="1" destOrd="0" presId="urn:microsoft.com/office/officeart/2005/8/layout/orgChart1"/>
    <dgm:cxn modelId="{C9BD1B36-9935-4301-833E-C7DF1F279B8B}" type="presParOf" srcId="{FA41F8B3-D593-47C9-A931-F79544E76C04}" destId="{1876C163-5C32-42B3-8D5D-16E15B8DBB2B}" srcOrd="0" destOrd="0" presId="urn:microsoft.com/office/officeart/2005/8/layout/orgChart1"/>
    <dgm:cxn modelId="{08242A2C-6EE9-4D80-A3D8-3CEF7F9CE83B}" type="presParOf" srcId="{1876C163-5C32-42B3-8D5D-16E15B8DBB2B}" destId="{A929C0FD-7584-4926-BCB9-FE67EB0E1C1C}" srcOrd="0" destOrd="0" presId="urn:microsoft.com/office/officeart/2005/8/layout/orgChart1"/>
    <dgm:cxn modelId="{664C0233-8285-4FB1-B3F1-7AE1D56AB4C6}" type="presParOf" srcId="{A929C0FD-7584-4926-BCB9-FE67EB0E1C1C}" destId="{3FACA039-696D-4C69-9B35-11AADEC858A2}" srcOrd="0" destOrd="0" presId="urn:microsoft.com/office/officeart/2005/8/layout/orgChart1"/>
    <dgm:cxn modelId="{0690DC98-0715-49BF-A4D3-2104ACE1BFAE}" type="presParOf" srcId="{A929C0FD-7584-4926-BCB9-FE67EB0E1C1C}" destId="{0CEBC24F-1328-4FAC-B379-2BCA120E4D72}" srcOrd="1" destOrd="0" presId="urn:microsoft.com/office/officeart/2005/8/layout/orgChart1"/>
    <dgm:cxn modelId="{7347A11B-F4DE-4D98-B8E2-D5DCBF2CC807}" type="presParOf" srcId="{1876C163-5C32-42B3-8D5D-16E15B8DBB2B}" destId="{874CA8BE-F061-48CF-B676-467D315F616D}" srcOrd="1" destOrd="0" presId="urn:microsoft.com/office/officeart/2005/8/layout/orgChart1"/>
    <dgm:cxn modelId="{4E89AA4E-C8E5-4F43-9603-0AE0AFC33546}" type="presParOf" srcId="{874CA8BE-F061-48CF-B676-467D315F616D}" destId="{6F556916-3134-4938-BB1B-C7ACC88A39E8}" srcOrd="0" destOrd="0" presId="urn:microsoft.com/office/officeart/2005/8/layout/orgChart1"/>
    <dgm:cxn modelId="{E0855788-2E02-4FFA-81B8-3C6C4CDCF4F8}" type="presParOf" srcId="{874CA8BE-F061-48CF-B676-467D315F616D}" destId="{26FE4D88-8094-40F2-A9A5-C1E40706E701}" srcOrd="1" destOrd="0" presId="urn:microsoft.com/office/officeart/2005/8/layout/orgChart1"/>
    <dgm:cxn modelId="{17E2921A-A50A-4F63-A985-FAF3744504E0}" type="presParOf" srcId="{26FE4D88-8094-40F2-A9A5-C1E40706E701}" destId="{88EEB339-45F0-44D3-9877-0C78F0C47C89}" srcOrd="0" destOrd="0" presId="urn:microsoft.com/office/officeart/2005/8/layout/orgChart1"/>
    <dgm:cxn modelId="{CD50FF5E-3264-4E21-9ECF-3D4A06B1BCEF}" type="presParOf" srcId="{88EEB339-45F0-44D3-9877-0C78F0C47C89}" destId="{228FE6FC-7259-4B67-82C5-9C0076AD3ACA}" srcOrd="0" destOrd="0" presId="urn:microsoft.com/office/officeart/2005/8/layout/orgChart1"/>
    <dgm:cxn modelId="{7AF13026-4D31-4442-88A2-2C4BDF422C0D}" type="presParOf" srcId="{88EEB339-45F0-44D3-9877-0C78F0C47C89}" destId="{7AC48386-9656-4EC6-8821-0F7E07CC2F1A}" srcOrd="1" destOrd="0" presId="urn:microsoft.com/office/officeart/2005/8/layout/orgChart1"/>
    <dgm:cxn modelId="{9089E9B9-4B05-4CDE-9A0D-61E5A17C97BB}" type="presParOf" srcId="{26FE4D88-8094-40F2-A9A5-C1E40706E701}" destId="{BB0E37DB-4683-4DD3-8E46-BC42C2FA3E6B}" srcOrd="1" destOrd="0" presId="urn:microsoft.com/office/officeart/2005/8/layout/orgChart1"/>
    <dgm:cxn modelId="{221DB4DE-08E1-42BA-BE7C-15D4091DF0A5}" type="presParOf" srcId="{26FE4D88-8094-40F2-A9A5-C1E40706E701}" destId="{8385983F-E726-4C0E-92A4-E4221A5E0E05}" srcOrd="2" destOrd="0" presId="urn:microsoft.com/office/officeart/2005/8/layout/orgChart1"/>
    <dgm:cxn modelId="{EBD1FB90-5BE8-403D-A071-678480292050}" type="presParOf" srcId="{874CA8BE-F061-48CF-B676-467D315F616D}" destId="{7F3FFE69-D75F-44A3-893C-E8756AA89EAC}" srcOrd="2" destOrd="0" presId="urn:microsoft.com/office/officeart/2005/8/layout/orgChart1"/>
    <dgm:cxn modelId="{3926CCC5-E890-4537-B050-621D1C106DBE}" type="presParOf" srcId="{874CA8BE-F061-48CF-B676-467D315F616D}" destId="{C86DEECA-D9D1-4A3C-B23D-7A1431CBDA95}" srcOrd="3" destOrd="0" presId="urn:microsoft.com/office/officeart/2005/8/layout/orgChart1"/>
    <dgm:cxn modelId="{D37DB876-2A91-4F09-B1BD-F69ABE23B05F}" type="presParOf" srcId="{C86DEECA-D9D1-4A3C-B23D-7A1431CBDA95}" destId="{D893DD97-D419-449F-AF14-3948C1DA2F02}" srcOrd="0" destOrd="0" presId="urn:microsoft.com/office/officeart/2005/8/layout/orgChart1"/>
    <dgm:cxn modelId="{8B943242-C14F-4F92-A9D7-2BD409DC35D5}" type="presParOf" srcId="{D893DD97-D419-449F-AF14-3948C1DA2F02}" destId="{1A61650A-88F6-4148-943F-62A660FF946A}" srcOrd="0" destOrd="0" presId="urn:microsoft.com/office/officeart/2005/8/layout/orgChart1"/>
    <dgm:cxn modelId="{4782033C-711A-4277-9599-FB48097A9705}" type="presParOf" srcId="{D893DD97-D419-449F-AF14-3948C1DA2F02}" destId="{B65AC824-25E8-455D-B1AC-2FD0E904FF64}" srcOrd="1" destOrd="0" presId="urn:microsoft.com/office/officeart/2005/8/layout/orgChart1"/>
    <dgm:cxn modelId="{6F4EAFE0-D099-4190-94E7-E15DB05A399A}" type="presParOf" srcId="{C86DEECA-D9D1-4A3C-B23D-7A1431CBDA95}" destId="{92142DBB-3F4F-4452-A8C5-D7BEF4D5E30F}" srcOrd="1" destOrd="0" presId="urn:microsoft.com/office/officeart/2005/8/layout/orgChart1"/>
    <dgm:cxn modelId="{B033B197-C248-4450-A3F2-1217C9ED8A29}" type="presParOf" srcId="{C86DEECA-D9D1-4A3C-B23D-7A1431CBDA95}" destId="{6D12CE1A-6E96-4827-83BE-14E7E66F4B88}" srcOrd="2" destOrd="0" presId="urn:microsoft.com/office/officeart/2005/8/layout/orgChart1"/>
    <dgm:cxn modelId="{F9DE978C-6586-475F-8075-1FF3A4BCA0F5}" type="presParOf" srcId="{874CA8BE-F061-48CF-B676-467D315F616D}" destId="{45E166D6-D565-4268-934A-48C967E831B3}" srcOrd="4" destOrd="0" presId="urn:microsoft.com/office/officeart/2005/8/layout/orgChart1"/>
    <dgm:cxn modelId="{9C8345E9-F597-492D-8ECA-B59EC443AB29}" type="presParOf" srcId="{874CA8BE-F061-48CF-B676-467D315F616D}" destId="{BB44F0E0-2C9E-423E-8069-D6DDA0A16A6A}" srcOrd="5" destOrd="0" presId="urn:microsoft.com/office/officeart/2005/8/layout/orgChart1"/>
    <dgm:cxn modelId="{F3BEFAA1-34C2-4C41-9BA9-77C1A51B5E33}" type="presParOf" srcId="{BB44F0E0-2C9E-423E-8069-D6DDA0A16A6A}" destId="{4C2462D0-B0F4-48F5-9E9B-BF819E6348E4}" srcOrd="0" destOrd="0" presId="urn:microsoft.com/office/officeart/2005/8/layout/orgChart1"/>
    <dgm:cxn modelId="{6A0E5646-87D2-4736-B0E8-E225E42F1A92}" type="presParOf" srcId="{4C2462D0-B0F4-48F5-9E9B-BF819E6348E4}" destId="{84BDF9D7-71AF-478A-8992-78E523D21C63}" srcOrd="0" destOrd="0" presId="urn:microsoft.com/office/officeart/2005/8/layout/orgChart1"/>
    <dgm:cxn modelId="{B27C19AF-B73D-4413-B861-76DFCF50C28E}" type="presParOf" srcId="{4C2462D0-B0F4-48F5-9E9B-BF819E6348E4}" destId="{7740B1A0-9157-4545-97EB-368FEB272624}" srcOrd="1" destOrd="0" presId="urn:microsoft.com/office/officeart/2005/8/layout/orgChart1"/>
    <dgm:cxn modelId="{27DB5CC0-EBCD-4EF4-8FA6-9F5B950258BD}" type="presParOf" srcId="{BB44F0E0-2C9E-423E-8069-D6DDA0A16A6A}" destId="{E49337F8-048F-41BA-814E-5E7B7259422C}" srcOrd="1" destOrd="0" presId="urn:microsoft.com/office/officeart/2005/8/layout/orgChart1"/>
    <dgm:cxn modelId="{22B4FA68-39E6-4D0B-BD3A-BB719A0AAAE8}" type="presParOf" srcId="{BB44F0E0-2C9E-423E-8069-D6DDA0A16A6A}" destId="{0294AAB7-9288-4089-8FFA-D23BA13CD04A}" srcOrd="2" destOrd="0" presId="urn:microsoft.com/office/officeart/2005/8/layout/orgChart1"/>
    <dgm:cxn modelId="{5AC7D2A9-829B-46C4-91F2-F7B5786DB967}" type="presParOf" srcId="{874CA8BE-F061-48CF-B676-467D315F616D}" destId="{C79BA2E6-7BA1-4DF0-8AC0-F79C40B6D60B}" srcOrd="6" destOrd="0" presId="urn:microsoft.com/office/officeart/2005/8/layout/orgChart1"/>
    <dgm:cxn modelId="{307DB518-12DE-4453-8D23-AAE64F074DF5}" type="presParOf" srcId="{874CA8BE-F061-48CF-B676-467D315F616D}" destId="{A7AD03B0-C350-4F74-A7C1-A4B599120E2A}" srcOrd="7" destOrd="0" presId="urn:microsoft.com/office/officeart/2005/8/layout/orgChart1"/>
    <dgm:cxn modelId="{014EE2EF-92EC-4378-A587-EDAA793C2C43}" type="presParOf" srcId="{A7AD03B0-C350-4F74-A7C1-A4B599120E2A}" destId="{F5AD575B-DF86-4CE6-BF88-31A3F51ED98D}" srcOrd="0" destOrd="0" presId="urn:microsoft.com/office/officeart/2005/8/layout/orgChart1"/>
    <dgm:cxn modelId="{AC988A6E-16DD-443B-A665-142B17E7444C}" type="presParOf" srcId="{F5AD575B-DF86-4CE6-BF88-31A3F51ED98D}" destId="{1A6408F8-093E-474D-AB6F-BF0938FAFF71}" srcOrd="0" destOrd="0" presId="urn:microsoft.com/office/officeart/2005/8/layout/orgChart1"/>
    <dgm:cxn modelId="{066F492F-AB75-4386-A00F-108359BCBFB1}" type="presParOf" srcId="{F5AD575B-DF86-4CE6-BF88-31A3F51ED98D}" destId="{59A91F38-2289-4DEA-8B70-9AC77A7B4494}" srcOrd="1" destOrd="0" presId="urn:microsoft.com/office/officeart/2005/8/layout/orgChart1"/>
    <dgm:cxn modelId="{276D0409-0CCB-44F8-8043-1CAC430E088F}" type="presParOf" srcId="{A7AD03B0-C350-4F74-A7C1-A4B599120E2A}" destId="{28815BC9-DEE2-4810-8E2B-A64B9F3D23F8}" srcOrd="1" destOrd="0" presId="urn:microsoft.com/office/officeart/2005/8/layout/orgChart1"/>
    <dgm:cxn modelId="{ADFCA898-5860-41FD-9FC2-8F7D69F654C0}" type="presParOf" srcId="{A7AD03B0-C350-4F74-A7C1-A4B599120E2A}" destId="{183C01C3-D9D1-4768-998F-2EE78725298E}" srcOrd="2" destOrd="0" presId="urn:microsoft.com/office/officeart/2005/8/layout/orgChart1"/>
    <dgm:cxn modelId="{8F372C59-98CF-431D-AB30-406E7026B851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8786" y="1066803"/>
          <a:ext cx="2996400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2996400" y="328995"/>
              </a:lnTo>
              <a:lnTo>
                <a:pt x="299640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8786" y="1066803"/>
          <a:ext cx="899518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899518" y="328995"/>
              </a:lnTo>
              <a:lnTo>
                <a:pt x="899518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635409" y="1066803"/>
          <a:ext cx="1163377" cy="528306"/>
        </a:xfrm>
        <a:custGeom>
          <a:avLst/>
          <a:gdLst/>
          <a:ahLst/>
          <a:cxnLst/>
          <a:rect l="0" t="0" r="0" b="0"/>
          <a:pathLst>
            <a:path>
              <a:moveTo>
                <a:pt x="1163377" y="0"/>
              </a:moveTo>
              <a:lnTo>
                <a:pt x="1163377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62913" y="1066803"/>
          <a:ext cx="3035873" cy="528306"/>
        </a:xfrm>
        <a:custGeom>
          <a:avLst/>
          <a:gdLst/>
          <a:ahLst/>
          <a:cxnLst/>
          <a:rect l="0" t="0" r="0" b="0"/>
          <a:pathLst>
            <a:path>
              <a:moveTo>
                <a:pt x="3035873" y="0"/>
              </a:moveTo>
              <a:lnTo>
                <a:pt x="3035873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849687" y="378516"/>
          <a:ext cx="1898197" cy="688286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849687" y="378516"/>
        <a:ext cx="1898197" cy="688286"/>
      </dsp:txXfrm>
    </dsp:sp>
    <dsp:sp modelId="{228FE6FC-7259-4B67-82C5-9C0076AD3ACA}">
      <dsp:nvSpPr>
        <dsp:cNvPr id="0" name=""/>
        <dsp:cNvSpPr/>
      </dsp:nvSpPr>
      <dsp:spPr>
        <a:xfrm>
          <a:off x="4213" y="1595109"/>
          <a:ext cx="1517400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213" y="1595109"/>
        <a:ext cx="1517400" cy="614693"/>
      </dsp:txXfrm>
    </dsp:sp>
    <dsp:sp modelId="{1A61650A-88F6-4148-943F-62A660FF946A}">
      <dsp:nvSpPr>
        <dsp:cNvPr id="0" name=""/>
        <dsp:cNvSpPr/>
      </dsp:nvSpPr>
      <dsp:spPr>
        <a:xfrm>
          <a:off x="1920235" y="1595109"/>
          <a:ext cx="1430349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920235" y="1595109"/>
        <a:ext cx="1430349" cy="614693"/>
      </dsp:txXfrm>
    </dsp:sp>
    <dsp:sp modelId="{84BDF9D7-71AF-478A-8992-78E523D21C63}">
      <dsp:nvSpPr>
        <dsp:cNvPr id="0" name=""/>
        <dsp:cNvSpPr/>
      </dsp:nvSpPr>
      <dsp:spPr>
        <a:xfrm>
          <a:off x="3749205" y="1595109"/>
          <a:ext cx="1898197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749205" y="1595109"/>
        <a:ext cx="1898197" cy="614693"/>
      </dsp:txXfrm>
    </dsp:sp>
    <dsp:sp modelId="{1A6408F8-093E-474D-AB6F-BF0938FAFF71}">
      <dsp:nvSpPr>
        <dsp:cNvPr id="0" name=""/>
        <dsp:cNvSpPr/>
      </dsp:nvSpPr>
      <dsp:spPr>
        <a:xfrm>
          <a:off x="6046025" y="1595109"/>
          <a:ext cx="1498323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046025" y="1595109"/>
        <a:ext cx="1498323" cy="61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14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15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16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18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26</a:t>
            </a:fld>
            <a:r>
              <a:rPr lang="en-US" dirty="0" smtClean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28</a:t>
            </a:fld>
            <a:r>
              <a:rPr lang="en-US" dirty="0" smtClean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33</a:t>
            </a:fld>
            <a:r>
              <a:rPr lang="en-US" dirty="0" smtClean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35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36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37</a:t>
            </a:fld>
            <a:r>
              <a:rPr lang="en-US" dirty="0" smtClean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38</a:t>
            </a:fld>
            <a:r>
              <a:rPr lang="en-US" dirty="0" smtClean="0"/>
              <a:t>##</a:t>
            </a: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24F6-72CD-4E17-B8CA-D587F41B34DB}" type="slidenum">
              <a:rPr lang="en-US" smtClean="0"/>
              <a:pPr/>
              <a:t>39</a:t>
            </a:fld>
            <a:r>
              <a:rPr lang="en-US" dirty="0" smtClean="0"/>
              <a:t>##</a:t>
            </a: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45</a:t>
            </a:fld>
            <a:r>
              <a:rPr lang="en-US" dirty="0" smtClean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6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46</a:t>
            </a:fld>
            <a:r>
              <a:rPr lang="en-US" dirty="0" smtClean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48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49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52</a:t>
            </a:fld>
            <a:r>
              <a:rPr lang="en-US" dirty="0" smtClean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55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57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58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68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8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69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70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72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73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75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76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77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78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9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79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5B959-1808-4DB1-9066-078AC5823A94}" type="slidenum">
              <a:rPr lang="en-US"/>
              <a:pPr/>
              <a:t>84</a:t>
            </a:fld>
            <a:r>
              <a:rPr lang="en-US" dirty="0"/>
              <a:t>##</a:t>
            </a: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E99E6-3C87-43A6-A64E-0A817FAF1526}" type="slidenum">
              <a:rPr lang="en-US"/>
              <a:pPr/>
              <a:t>85</a:t>
            </a:fld>
            <a:r>
              <a:rPr lang="en-US" dirty="0"/>
              <a:t>##</a:t>
            </a: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86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87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96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9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10</a:t>
            </a:fld>
            <a:r>
              <a:rPr lang="en-US" dirty="0" smtClean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11</a:t>
            </a:fld>
            <a:r>
              <a:rPr lang="en-US" dirty="0" smtClean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12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13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507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noFill/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01" r:id="rId9"/>
    <p:sldLayoutId id="2147483703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gif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QA/2002/04/valid-dtd-lis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7873" y="4340648"/>
            <a:ext cx="4191000" cy="993352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649" y="5334000"/>
            <a:ext cx="5943600" cy="569120"/>
          </a:xfrm>
        </p:spPr>
        <p:txBody>
          <a:bodyPr/>
          <a:lstStyle/>
          <a:p>
            <a:r>
              <a:rPr lang="en-US" dirty="0" smtClean="0"/>
              <a:t>HTML, Text, Images, Tables</a:t>
            </a:r>
            <a:endParaRPr lang="en-US" noProof="1"/>
          </a:p>
        </p:txBody>
      </p:sp>
      <p:pic>
        <p:nvPicPr>
          <p:cNvPr id="12" name="Picture 2" descr="http://www.iconarchive.com/icons/mayosoft/aero-vista/128/Oficina-HTML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201">
            <a:off x="756218" y="746657"/>
            <a:ext cx="3154354" cy="31543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</a:t>
            </a:r>
            <a:r>
              <a:rPr lang="en-US" dirty="0" smtClean="0"/>
              <a:t>”?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8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</a:t>
            </a:r>
            <a:r>
              <a:rPr lang="en-US" dirty="0" smtClean="0"/>
              <a:t>”?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not</a:t>
            </a:r>
          </a:p>
          <a:p>
            <a:pPr lvl="1"/>
            <a:r>
              <a:rPr lang="en-US" dirty="0" smtClean="0"/>
              <a:t>Text-related and list-related properties are inherited -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 smtClean="0"/>
              <a:t>, etc</a:t>
            </a:r>
          </a:p>
          <a:p>
            <a:pPr lvl="1"/>
            <a:r>
              <a:rPr lang="en-US" dirty="0" smtClean="0"/>
              <a:t>Box-related and positioning styles are not inherited -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 smtClean="0"/>
              <a:t>, etc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err="1" smtClean="0"/>
              <a:t>Stylesheets</a:t>
            </a:r>
            <a:r>
              <a:rPr lang="en-US" sz="3000" dirty="0" smtClean="0"/>
              <a:t> consist of rules, selectors, declarations, properties and 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Selectors are separated by commas</a:t>
            </a:r>
          </a:p>
          <a:p>
            <a:pPr>
              <a:defRPr/>
            </a:pPr>
            <a:r>
              <a:rPr lang="en-US" sz="3000" dirty="0" smtClean="0"/>
              <a:t>Declarations are separated by semicolons</a:t>
            </a:r>
          </a:p>
          <a:p>
            <a:pPr>
              <a:defRPr/>
            </a:pPr>
            <a:r>
              <a:rPr lang="en-US" sz="3000" dirty="0" smtClean="0"/>
              <a:t>Properties and values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60198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22860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4600" y="3485346"/>
            <a:ext cx="411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http://css.maxdesign.com.au/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69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 applies to: </a:t>
            </a:r>
          </a:p>
          <a:p>
            <a:pPr lvl="1">
              <a:defRPr/>
            </a:pPr>
            <a:r>
              <a:rPr lang="en-US" dirty="0" smtClean="0"/>
              <a:t>All elements of specific type (tag)</a:t>
            </a:r>
          </a:p>
          <a:p>
            <a:pPr lvl="1">
              <a:defRPr/>
            </a:pPr>
            <a:r>
              <a:rPr lang="en-US" dirty="0" smtClean="0"/>
              <a:t>Those that mach a specific attribute (id, class)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3340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969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299773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(2)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tags,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element with id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2903748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val="3369426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(4)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name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3533051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(5)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] </a:t>
            </a:r>
            <a:r>
              <a:rPr lang="en-US" sz="2800" dirty="0" smtClean="0"/>
              <a:t>– matches tag attributes by regular expression: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This will match all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&lt;img&gt;</a:t>
            </a:r>
            <a:r>
              <a:rPr lang="en-US" sz="2800" dirty="0" smtClean="0"/>
              <a:t> tags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</a:t>
            </a:r>
            <a:r>
              <a:rPr lang="en-US" sz="2800" dirty="0" smtClean="0"/>
              <a:t> attribute containing the 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logo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 </a:t>
            </a:r>
            <a:r>
              <a:rPr lang="en-US" sz="2800" dirty="0" smtClean="0"/>
              <a:t>(no space) - 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4741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8645" name="Rectangle 5"/>
          <p:cNvSpPr>
            <a:spLocks noChangeArrowheads="1"/>
          </p:cNvSpPr>
          <p:nvPr/>
        </p:nvSpPr>
        <p:spPr bwMode="auto">
          <a:xfrm>
            <a:off x="900113" y="36576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img[alt~=logo] {border: none}</a:t>
            </a:r>
          </a:p>
        </p:txBody>
      </p:sp>
    </p:spTree>
    <p:extLst>
      <p:ext uri="{BB962C8B-B14F-4D97-AF65-F5344CB8AC3E}">
        <p14:creationId xmlns:p14="http://schemas.microsoft.com/office/powerpoint/2010/main" val="2403780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Values in the CSS Rules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Colors are set in RGB format (decimal or hex):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#a0a6aa =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rgb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(160, 166, 170)</a:t>
            </a: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Predefined color aliases exist: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black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blue</a:t>
            </a:r>
            <a:r>
              <a:rPr lang="en-US" sz="2800" dirty="0" smtClean="0"/>
              <a:t>, etc.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Numeric values are specified in: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Pixels, </a:t>
            </a:r>
            <a:r>
              <a:rPr lang="en-US" sz="2800" dirty="0" err="1" smtClean="0"/>
              <a:t>ems</a:t>
            </a:r>
            <a:r>
              <a:rPr lang="en-US" sz="2800" dirty="0" smtClean="0"/>
              <a:t>, 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sz="2800" dirty="0" smtClean="0"/>
              <a:t> 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Points, inches, centimeters, millimeters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 smtClean="0"/>
              <a:t>E.g.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sz="2600" dirty="0" smtClean="0"/>
              <a:t> 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Percentages, 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 smtClean="0"/>
              <a:t>Percentage of what?...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Zero can be used with no unit: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9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Browsers have default CSS styles</a:t>
            </a:r>
          </a:p>
          <a:p>
            <a:pPr lvl="1"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defRPr/>
            </a:pPr>
            <a:r>
              <a:rPr lang="en-US" dirty="0" smtClean="0"/>
              <a:t>Caution: default styles differ in browsers</a:t>
            </a:r>
          </a:p>
          <a:p>
            <a:pPr lvl="1">
              <a:defRPr/>
            </a:pPr>
            <a:r>
              <a:rPr lang="en-US" dirty="0" smtClean="0"/>
              <a:t>E.g. margins, </a:t>
            </a:r>
            <a:r>
              <a:rPr lang="en-US" dirty="0" err="1" smtClean="0"/>
              <a:t>paddings</a:t>
            </a:r>
            <a:r>
              <a:rPr lang="en-US" dirty="0" smtClean="0"/>
              <a:t> and font sizes differ most often and 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750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638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42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Tags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HTML element consists of an opening tag, a closing tag and the content inside.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Linking HTML and CSS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(content) and CSS (presentation) can be linked in three ways: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defRPr/>
            </a:pPr>
            <a:r>
              <a:rPr lang="en-US" dirty="0" smtClean="0"/>
              <a:t>No selectors are needed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 smtClean="0"/>
              <a:t>: in the &lt;head&gt;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defRPr/>
            </a:pPr>
            <a:r>
              <a:rPr lang="en-US" dirty="0" smtClean="0"/>
              <a:t>Linked via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href=…&gt;</a:t>
            </a:r>
            <a:r>
              <a:rPr lang="en-US" sz="2600" dirty="0" smtClean="0"/>
              <a:t> </a:t>
            </a:r>
            <a:r>
              <a:rPr lang="en-US" dirty="0" smtClean="0"/>
              <a:t>tag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02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external files 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as the CSS file is cached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4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</p:spTree>
    <p:extLst>
      <p:ext uri="{BB962C8B-B14F-4D97-AF65-F5344CB8AC3E}">
        <p14:creationId xmlns:p14="http://schemas.microsoft.com/office/powerpoint/2010/main" val="2263049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  <p:pic>
        <p:nvPicPr>
          <p:cNvPr id="6" name="Picture 5" descr="I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8070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183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</a:t>
            </a:r>
            <a:r>
              <a:rPr lang="en-US" dirty="0" err="1" smtClean="0"/>
              <a:t>stylesheets</a:t>
            </a:r>
            <a:r>
              <a:rPr lang="en-US" dirty="0" smtClean="0"/>
              <a:t> with "normal" and "important" declarations</a:t>
            </a:r>
          </a:p>
          <a:p>
            <a:pPr lvl="1">
              <a:defRPr/>
            </a:pPr>
            <a:r>
              <a:rPr lang="en-US" dirty="0" smtClean="0"/>
              <a:t>Browser styles (least priority)</a:t>
            </a:r>
          </a:p>
          <a:p>
            <a:pPr lvl="1">
              <a:defRPr/>
            </a:pPr>
            <a:r>
              <a:rPr lang="en-US" dirty="0" smtClean="0"/>
              <a:t>Normal user styles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4365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999946"/>
            <a:ext cx="8077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http://www.slideshare.net/maxdesign/css-cascade-1658158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39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 is used to determine the precedence of CSS style declarations with the same origin. Selectors are what matters</a:t>
            </a:r>
          </a:p>
          <a:p>
            <a:pPr lvl="1">
              <a:defRPr/>
            </a:pPr>
            <a:r>
              <a:rPr lang="en-US" dirty="0" smtClean="0"/>
              <a:t>Simple calculation: #id = 100, .class = 10, :pseudo = 10, [</a:t>
            </a:r>
            <a:r>
              <a:rPr lang="en-US" dirty="0" err="1" smtClean="0"/>
              <a:t>attr</a:t>
            </a:r>
            <a:r>
              <a:rPr lang="en-US" dirty="0" smtClean="0"/>
              <a:t>] = 10, tag = 1, * = 0</a:t>
            </a:r>
          </a:p>
          <a:p>
            <a:pPr lvl="1">
              <a:defRPr/>
            </a:pPr>
            <a:r>
              <a:rPr lang="en-US" dirty="0" smtClean="0"/>
              <a:t>Same number of points? Order matters.</a:t>
            </a:r>
          </a:p>
          <a:p>
            <a:pPr lvl="1">
              <a:defRPr/>
            </a:pPr>
            <a:r>
              <a:rPr lang="en-US" dirty="0" smtClean="0"/>
              <a:t>See also:</a:t>
            </a:r>
          </a:p>
          <a:p>
            <a:pPr lvl="1">
              <a:defRPr/>
            </a:pPr>
            <a:r>
              <a:rPr lang="en-US" sz="2000" dirty="0" smtClean="0">
                <a:hlinkClick r:id="rId2"/>
              </a:rPr>
              <a:t>http://www.smashingmagazine.com/2007/07/27/css-specificity-things-you-should-know/</a:t>
            </a:r>
            <a:r>
              <a:rPr lang="en-US" sz="2000" dirty="0" smtClean="0"/>
              <a:t> </a:t>
            </a:r>
          </a:p>
          <a:p>
            <a:pPr lvl="1">
              <a:defRPr/>
            </a:pPr>
            <a:r>
              <a:rPr lang="en-US" sz="2000" dirty="0" smtClean="0">
                <a:hlinkClick r:id="rId3"/>
              </a:rPr>
              <a:t>http://css.maxdesign.com.au/selectutorial/advanced_conflict.htm</a:t>
            </a:r>
            <a:endParaRPr lang="en-US" sz="2000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75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57227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482328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9144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embedded-stylesheets.html</a:t>
            </a:r>
          </a:p>
        </p:txBody>
      </p:sp>
    </p:spTree>
    <p:extLst>
      <p:ext uri="{BB962C8B-B14F-4D97-AF65-F5344CB8AC3E}">
        <p14:creationId xmlns:p14="http://schemas.microsoft.com/office/powerpoint/2010/main" val="3925651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54602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pic>
        <p:nvPicPr>
          <p:cNvPr id="4" name="Picture 3" descr="DECLA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6551612" cy="4725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0389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Header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 </a:t>
            </a:r>
            <a:r>
              <a:rPr lang="en-US" sz="2000" dirty="0" smtClean="0"/>
              <a:t>(see </a:t>
            </a:r>
            <a:r>
              <a:rPr lang="en-US" sz="2000" dirty="0" smtClean="0">
                <a:hlinkClick r:id="rId2"/>
              </a:rPr>
              <a:t>http://www.csszengarden.com/</a:t>
            </a:r>
            <a:r>
              <a:rPr lang="en-US" sz="2000" dirty="0" smtClean="0"/>
              <a:t>)</a:t>
            </a:r>
            <a:endParaRPr lang="en-US" sz="28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2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elements should be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181600"/>
            <a:ext cx="7416800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1876484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Ancient browsers do not recognize @import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Use @import in an external CSS file to workaround the IE 32 CSS file limit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4206136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55650" y="1519238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990600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styles.css</a:t>
            </a:r>
          </a:p>
        </p:txBody>
      </p:sp>
    </p:spTree>
    <p:extLst>
      <p:ext uri="{BB962C8B-B14F-4D97-AF65-F5344CB8AC3E}">
        <p14:creationId xmlns:p14="http://schemas.microsoft.com/office/powerpoint/2010/main" val="1417253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Transitional//EN"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14374" y="914400"/>
            <a:ext cx="3476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external-styles.html</a:t>
            </a:r>
          </a:p>
        </p:txBody>
      </p:sp>
    </p:spTree>
    <p:extLst>
      <p:ext uri="{BB962C8B-B14F-4D97-AF65-F5344CB8AC3E}">
        <p14:creationId xmlns:p14="http://schemas.microsoft.com/office/powerpoint/2010/main" val="3800699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79383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03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 smtClean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 smtClean="0"/>
              <a:t> – size of font: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 smtClean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 smtClean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Example: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 smtClean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 smtClean="0"/>
              <a:t> can be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 smtClean="0"/>
              <a:t> or a number in range [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8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71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128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bold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12px/16px verdana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1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verdana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6044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35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231114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Body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4118571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 smtClean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 smtClean="0"/>
          </a:p>
          <a:p>
            <a:pPr>
              <a:lnSpc>
                <a:spcPts val="3200"/>
              </a:lnSpc>
              <a:buFontTx/>
              <a:buNone/>
              <a:defRPr/>
            </a:pPr>
            <a:r>
              <a:rPr lang="en-US" sz="3000" dirty="0" smtClean="0"/>
              <a:t>	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sz="3000" dirty="0" smtClean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 smtClean="0"/>
              <a:t>Some browsers will not apply BOTH color and image for background if using shorthand rule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2095988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(and are used only for "beautification")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59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37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>
              <a:defRPr/>
            </a:pPr>
            <a:r>
              <a:rPr lang="en-US" dirty="0" smtClean="0"/>
              <a:t>When to 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42268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37668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317156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 and Height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 – defines numerical value for the height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By default the height of an element is defined by its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elements do not apply height, unless you change their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dirty="0" smtClean="0"/>
              <a:t> style.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03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11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89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297585"/>
            <a:ext cx="7469188" cy="5034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638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DOCTYPE), Internet Explorer violates the box model standard</a:t>
            </a:r>
            <a:endParaRPr lang="bg-BG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139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319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www.geeksfarm.com/"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title="geeksfarm"&gt;Link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geeksfarm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55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22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142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9887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53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145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1363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additional element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) with a clear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81624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display: inline-block;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zoom: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52028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804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(similar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811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www.geeksfarm.com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"geeksfarm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 is a block element)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2276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There are some more possible values, but not all browsers support them</a:t>
            </a:r>
          </a:p>
          <a:p>
            <a:pPr marL="863600" lvl="2" indent="-214313">
              <a:lnSpc>
                <a:spcPct val="100000"/>
              </a:lnSpc>
              <a:defRPr/>
            </a:pPr>
            <a:r>
              <a:rPr lang="en-US" dirty="0" smtClean="0"/>
              <a:t>Specific displays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table-cell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table-row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4630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Overflow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: defines the behavior of element when content needs more space than you have specified by the size properties or for other reasons.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 smtClean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sz="2800" dirty="0" smtClean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 smtClean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 smtClean="0"/>
              <a:t> – any content that cannot fit is clipped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39627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Other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cursor</a:t>
            </a:r>
            <a:r>
              <a:rPr lang="en-US" dirty="0" smtClean="0"/>
              <a:t>:  specifies the look of the mouse cursor when placed over the element</a:t>
            </a:r>
            <a:endParaRPr lang="bg-BG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crosshair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help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pointer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progress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hair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col-resize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row-resize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wait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 smtClean="0"/>
              <a:t>, and others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white-space</a:t>
            </a:r>
            <a:r>
              <a:rPr lang="en-US" dirty="0" smtClean="0"/>
              <a:t> – controls the line breaking of text.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nowrap</a:t>
            </a:r>
            <a:r>
              <a:rPr lang="en-US" dirty="0" smtClean="0"/>
              <a:t> – keeps the text on one line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 (default) – browser decides whether to brake the lines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16338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 of using CSS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More powerful formatting than using presentation tags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Your pages load faster, because browsers cache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css</a:t>
            </a:r>
            <a:r>
              <a:rPr lang="en-US" dirty="0" smtClean="0"/>
              <a:t> files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Increased accessibility, because rules can be defined according given media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Pages are easier to maintain and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8048"/>
      </p:ext>
    </p:extLst>
  </p:cSld>
  <p:clrMapOvr>
    <a:masterClrMapping/>
  </p:clrMapOvr>
  <p:transition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Maintenance Example</a:t>
            </a:r>
            <a:endParaRPr lang="bg-BG" dirty="0" smtClean="0"/>
          </a:p>
        </p:txBody>
      </p:sp>
      <p:sp>
        <p:nvSpPr>
          <p:cNvPr id="1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155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4988" y="1873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41488" y="1852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57388" y="2614613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93888" y="2593975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193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6558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001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436688" y="5129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2715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080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652588" y="4159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589088" y="4138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4907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4272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100388" y="3016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036888" y="2995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881188" y="3473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817688" y="3452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4145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3510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490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427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271588" y="2482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208088" y="2462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289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2654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859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1224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31003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0368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328988" y="2178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265488" y="2157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27193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26558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20335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9700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27193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6558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3709988" y="5073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646488" y="5053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18049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17414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43957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43322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3938588" y="2863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3875088" y="2843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3709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3646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3195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42560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36337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35702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4471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4408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4395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4332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35575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34940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41671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1036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633788" y="179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3570288" y="177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4929188" y="5302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4865688" y="5281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4929188" y="4540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4865688" y="4519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4929188" y="2787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865688" y="2767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8529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47894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2871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2808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16525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15890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13477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12842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31765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31130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18049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7414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2414588" y="3702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 Box 84"/>
          <p:cNvSpPr txBox="1">
            <a:spLocks noChangeArrowheads="1"/>
          </p:cNvSpPr>
          <p:nvPr/>
        </p:nvSpPr>
        <p:spPr bwMode="auto">
          <a:xfrm>
            <a:off x="2351088" y="3681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22621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 Box 86"/>
          <p:cNvSpPr txBox="1">
            <a:spLocks noChangeArrowheads="1"/>
          </p:cNvSpPr>
          <p:nvPr/>
        </p:nvSpPr>
        <p:spPr bwMode="auto">
          <a:xfrm>
            <a:off x="21986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3481388" y="2711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 Box 88"/>
          <p:cNvSpPr txBox="1">
            <a:spLocks noChangeArrowheads="1"/>
          </p:cNvSpPr>
          <p:nvPr/>
        </p:nvSpPr>
        <p:spPr bwMode="auto">
          <a:xfrm>
            <a:off x="3417888" y="2690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40147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 Box 90"/>
          <p:cNvSpPr txBox="1">
            <a:spLocks noChangeArrowheads="1"/>
          </p:cNvSpPr>
          <p:nvPr/>
        </p:nvSpPr>
        <p:spPr bwMode="auto">
          <a:xfrm>
            <a:off x="39512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26431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 Box 92"/>
          <p:cNvSpPr txBox="1">
            <a:spLocks noChangeArrowheads="1"/>
          </p:cNvSpPr>
          <p:nvPr/>
        </p:nvSpPr>
        <p:spPr bwMode="auto">
          <a:xfrm>
            <a:off x="25796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8623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 Box 94"/>
          <p:cNvSpPr txBox="1">
            <a:spLocks noChangeArrowheads="1"/>
          </p:cNvSpPr>
          <p:nvPr/>
        </p:nvSpPr>
        <p:spPr bwMode="auto">
          <a:xfrm>
            <a:off x="37988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14239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ext Box 96"/>
          <p:cNvSpPr txBox="1">
            <a:spLocks noChangeArrowheads="1"/>
          </p:cNvSpPr>
          <p:nvPr/>
        </p:nvSpPr>
        <p:spPr bwMode="auto">
          <a:xfrm>
            <a:off x="13604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43195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ext Box 98"/>
          <p:cNvSpPr txBox="1">
            <a:spLocks noChangeArrowheads="1"/>
          </p:cNvSpPr>
          <p:nvPr/>
        </p:nvSpPr>
        <p:spPr bwMode="auto">
          <a:xfrm>
            <a:off x="42560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47005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Text Box 100"/>
          <p:cNvSpPr txBox="1">
            <a:spLocks noChangeArrowheads="1"/>
          </p:cNvSpPr>
          <p:nvPr/>
        </p:nvSpPr>
        <p:spPr bwMode="auto">
          <a:xfrm>
            <a:off x="46370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50815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 Box 102"/>
          <p:cNvSpPr txBox="1">
            <a:spLocks noChangeArrowheads="1"/>
          </p:cNvSpPr>
          <p:nvPr/>
        </p:nvSpPr>
        <p:spPr bwMode="auto">
          <a:xfrm>
            <a:off x="50180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50053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Text Box 104"/>
          <p:cNvSpPr txBox="1">
            <a:spLocks noChangeArrowheads="1"/>
          </p:cNvSpPr>
          <p:nvPr/>
        </p:nvSpPr>
        <p:spPr bwMode="auto">
          <a:xfrm>
            <a:off x="49418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40909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 Box 106"/>
          <p:cNvSpPr txBox="1">
            <a:spLocks noChangeArrowheads="1"/>
          </p:cNvSpPr>
          <p:nvPr/>
        </p:nvSpPr>
        <p:spPr bwMode="auto">
          <a:xfrm>
            <a:off x="40274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46243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 Box 108"/>
          <p:cNvSpPr txBox="1">
            <a:spLocks noChangeArrowheads="1"/>
          </p:cNvSpPr>
          <p:nvPr/>
        </p:nvSpPr>
        <p:spPr bwMode="auto">
          <a:xfrm>
            <a:off x="45608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31003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Text Box 110"/>
          <p:cNvSpPr txBox="1">
            <a:spLocks noChangeArrowheads="1"/>
          </p:cNvSpPr>
          <p:nvPr/>
        </p:nvSpPr>
        <p:spPr bwMode="auto">
          <a:xfrm>
            <a:off x="30368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30241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Text Box 112"/>
          <p:cNvSpPr txBox="1">
            <a:spLocks noChangeArrowheads="1"/>
          </p:cNvSpPr>
          <p:nvPr/>
        </p:nvSpPr>
        <p:spPr bwMode="auto">
          <a:xfrm>
            <a:off x="29606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1271588" y="4997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 Box 114"/>
          <p:cNvSpPr txBox="1">
            <a:spLocks noChangeArrowheads="1"/>
          </p:cNvSpPr>
          <p:nvPr/>
        </p:nvSpPr>
        <p:spPr bwMode="auto">
          <a:xfrm>
            <a:off x="1208088" y="4976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23383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 Box 116"/>
          <p:cNvSpPr txBox="1">
            <a:spLocks noChangeArrowheads="1"/>
          </p:cNvSpPr>
          <p:nvPr/>
        </p:nvSpPr>
        <p:spPr bwMode="auto">
          <a:xfrm>
            <a:off x="22748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2339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 Box 120"/>
          <p:cNvSpPr txBox="1">
            <a:spLocks noChangeArrowheads="1"/>
          </p:cNvSpPr>
          <p:nvPr/>
        </p:nvSpPr>
        <p:spPr bwMode="auto">
          <a:xfrm>
            <a:off x="51704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53863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Rectangle 125"/>
          <p:cNvSpPr>
            <a:spLocks noChangeArrowheads="1"/>
          </p:cNvSpPr>
          <p:nvPr/>
        </p:nvSpPr>
        <p:spPr bwMode="auto">
          <a:xfrm>
            <a:off x="5233988" y="2406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 Box 126"/>
          <p:cNvSpPr txBox="1">
            <a:spLocks noChangeArrowheads="1"/>
          </p:cNvSpPr>
          <p:nvPr/>
        </p:nvSpPr>
        <p:spPr bwMode="auto">
          <a:xfrm>
            <a:off x="5170488" y="2386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5" name="Text Box 128"/>
          <p:cNvSpPr txBox="1">
            <a:spLocks noChangeArrowheads="1"/>
          </p:cNvSpPr>
          <p:nvPr/>
        </p:nvSpPr>
        <p:spPr bwMode="auto">
          <a:xfrm>
            <a:off x="7696200" y="3342382"/>
            <a:ext cx="9032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file</a:t>
            </a:r>
          </a:p>
        </p:txBody>
      </p:sp>
      <p:sp>
        <p:nvSpPr>
          <p:cNvPr id="126" name="AutoShape 129"/>
          <p:cNvSpPr>
            <a:spLocks/>
          </p:cNvSpPr>
          <p:nvPr/>
        </p:nvSpPr>
        <p:spPr bwMode="auto">
          <a:xfrm>
            <a:off x="6237288" y="2005013"/>
            <a:ext cx="1214437" cy="3657600"/>
          </a:xfrm>
          <a:prstGeom prst="rightBrace">
            <a:avLst>
              <a:gd name="adj1" fmla="val 25098"/>
              <a:gd name="adj2" fmla="val 5000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8180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Visual Studio – CSS Editor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156</a:t>
            </a:fld>
            <a:endParaRPr lang="en-US" dirty="0"/>
          </a:p>
        </p:txBody>
      </p:sp>
      <p:pic>
        <p:nvPicPr>
          <p:cNvPr id="4" name="Picture 4" descr="V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413500" cy="48799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6396965"/>
      </p:ext>
    </p:extLst>
  </p:cSld>
  <p:clrMapOvr>
    <a:masterClrMapping/>
  </p:clrMapOvr>
  <p:transition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</a:t>
            </a:r>
            <a:r>
              <a:rPr lang="en-US" noProof="1" smtClean="0"/>
              <a:t> – </a:t>
            </a:r>
            <a:r>
              <a:rPr lang="en-US" dirty="0" smtClean="0"/>
              <a:t>add-on to Firefox used to examine and adjust CSS and HTML</a:t>
            </a:r>
            <a:endParaRPr lang="en-US" noProof="1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157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5689600" cy="4229100"/>
          </a:xfrm>
          <a:prstGeom prst="roundRect">
            <a:avLst>
              <a:gd name="adj" fmla="val 2165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2681485"/>
      </p:ext>
    </p:extLst>
  </p:cSld>
  <p:clrMapOvr>
    <a:masterClrMapping/>
  </p:clrMapOvr>
  <p:transition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 (4)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IE Developer Toolbar</a:t>
            </a:r>
            <a:r>
              <a:rPr lang="en-US" noProof="1" smtClean="0"/>
              <a:t> – </a:t>
            </a:r>
            <a:r>
              <a:rPr lang="en-US" dirty="0" smtClean="0"/>
              <a:t>add-on to IE used to examine CSS and HTML (press [F12])</a:t>
            </a:r>
            <a:endParaRPr lang="en-US" noProof="1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158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05038"/>
            <a:ext cx="6119812" cy="4217987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9521185"/>
      </p:ext>
    </p:extLst>
  </p:cSld>
  <p:clrMapOvr>
    <a:masterClrMapping/>
  </p:clrMapOvr>
  <p:transition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110" y="4114801"/>
            <a:ext cx="8229600" cy="838199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pic>
        <p:nvPicPr>
          <p:cNvPr id="65540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019424" cy="1981200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6554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83256"/>
            <a:ext cx="1613296" cy="1613297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177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www.geeksfarm.com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"geeksfarm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CA" dirty="0" smtClean="0">
                <a:cs typeface="Times New Roman" pitchFamily="18" charset="0"/>
              </a:rPr>
              <a:t>What is DHTML?</a:t>
            </a:r>
            <a:endParaRPr lang="en-CA" sz="6000" dirty="0" smtClean="0">
              <a:cs typeface="Times New Roman" pitchFamily="18" charset="0"/>
            </a:endParaRPr>
          </a:p>
          <a:p>
            <a:pPr marL="609600" indent="-609600"/>
            <a:r>
              <a:rPr lang="en-CA" dirty="0" smtClean="0">
                <a:cs typeface="Times New Roman" pitchFamily="18" charset="0"/>
              </a:rPr>
              <a:t>DHTML Technologies</a:t>
            </a:r>
          </a:p>
          <a:p>
            <a:pPr marL="990600" lvl="1" indent="-533400"/>
            <a:r>
              <a:rPr lang="en-CA" dirty="0" smtClean="0">
                <a:cs typeface="Times New Roman" pitchFamily="18" charset="0"/>
              </a:rPr>
              <a:t>XHTML, CSS, JavaScript,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160</a:t>
            </a:fld>
            <a:endParaRPr lang="en-US" dirty="0"/>
          </a:p>
        </p:txBody>
      </p:sp>
      <p:pic>
        <p:nvPicPr>
          <p:cNvPr id="2050" name="Picture 2" descr="http://corpussearch.sourceforge.net/CS-manual/refer7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89228"/>
            <a:ext cx="2284228" cy="22842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6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CA" dirty="0" smtClean="0">
                <a:cs typeface="Times New Roman" pitchFamily="18" charset="0"/>
              </a:rPr>
              <a:t>Introduction to JavaScript</a:t>
            </a:r>
            <a:endParaRPr lang="en-CA" dirty="0">
              <a:cs typeface="Times New Roman" pitchFamily="18" charset="0"/>
            </a:endParaRPr>
          </a:p>
          <a:p>
            <a:pPr marL="957263" lvl="1" indent="-609600"/>
            <a:r>
              <a:rPr lang="en-CA" dirty="0">
                <a:cs typeface="Times New Roman" pitchFamily="18" charset="0"/>
              </a:rPr>
              <a:t>What is </a:t>
            </a:r>
            <a:r>
              <a:rPr lang="en-CA" dirty="0" smtClean="0">
                <a:cs typeface="Times New Roman" pitchFamily="18" charset="0"/>
              </a:rPr>
              <a:t>JavaScript</a:t>
            </a:r>
          </a:p>
          <a:p>
            <a:pPr marL="957263" lvl="1" indent="-609600"/>
            <a:r>
              <a:rPr lang="en-CA" dirty="0" smtClean="0">
                <a:cs typeface="Times New Roman" pitchFamily="18" charset="0"/>
              </a:rPr>
              <a:t>Implementing JavaScript into Web pages</a:t>
            </a:r>
            <a:endParaRPr lang="en-US" dirty="0" smtClean="0"/>
          </a:p>
          <a:p>
            <a:pPr marL="1249363" lvl="2" indent="-609600"/>
            <a:r>
              <a:rPr lang="en-US" dirty="0" smtClean="0">
                <a:cs typeface="Times New Roman" pitchFamily="18" charset="0"/>
              </a:rPr>
              <a:t>In &lt;head&gt; part</a:t>
            </a:r>
          </a:p>
          <a:p>
            <a:pPr marL="1249363" lvl="2" indent="-609600"/>
            <a:r>
              <a:rPr lang="en-US" dirty="0" smtClean="0">
                <a:cs typeface="Times New Roman" pitchFamily="18" charset="0"/>
              </a:rPr>
              <a:t>In &lt;body&gt; part</a:t>
            </a:r>
          </a:p>
          <a:p>
            <a:pPr marL="1249363" lvl="2" indent="-609600"/>
            <a:r>
              <a:rPr lang="en-US" dirty="0" smtClean="0">
                <a:cs typeface="Times New Roman" pitchFamily="18" charset="0"/>
              </a:rPr>
              <a:t>In external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.js</a:t>
            </a:r>
            <a:r>
              <a:rPr lang="en-US" dirty="0" smtClean="0">
                <a:cs typeface="Times New Roman" pitchFamily="18" charset="0"/>
              </a:rPr>
              <a:t> file</a:t>
            </a:r>
          </a:p>
          <a:p>
            <a:pPr marL="347663" lvl="1" indent="0">
              <a:buNone/>
            </a:pPr>
            <a:endParaRPr lang="en-CA" sz="3600" dirty="0" smtClean="0">
              <a:cs typeface="Times New Roman" pitchFamily="18" charset="0"/>
            </a:endParaRPr>
          </a:p>
          <a:p>
            <a:pPr marL="1096963" lvl="2" indent="-457200"/>
            <a:endParaRPr lang="en-US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076">
            <a:off x="5554938" y="3529809"/>
            <a:ext cx="2982456" cy="2524125"/>
          </a:xfrm>
          <a:prstGeom prst="roundRect">
            <a:avLst>
              <a:gd name="adj" fmla="val 7107"/>
            </a:avLst>
          </a:prstGeom>
          <a:noFill/>
          <a:ln>
            <a:noFill/>
          </a:ln>
          <a:effectLst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7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of </a:t>
            </a:r>
            <a:r>
              <a:rPr lang="en-US" dirty="0"/>
              <a:t>Contents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cs typeface="Times New Roman" pitchFamily="18" charset="0"/>
              </a:rPr>
              <a:t>JavaScript </a:t>
            </a:r>
            <a:r>
              <a:rPr lang="en-US" dirty="0" smtClean="0">
                <a:cs typeface="Times New Roman" pitchFamily="18" charset="0"/>
              </a:rPr>
              <a:t>Syntax</a:t>
            </a:r>
          </a:p>
          <a:p>
            <a:pPr marL="804863" lvl="1" indent="-457200"/>
            <a:r>
              <a:rPr lang="en-US" dirty="0" smtClean="0">
                <a:cs typeface="Times New Roman" pitchFamily="18" charset="0"/>
              </a:rPr>
              <a:t>JavaScript operators</a:t>
            </a:r>
            <a:endParaRPr lang="en-US" dirty="0">
              <a:cs typeface="Times New Roman" pitchFamily="18" charset="0"/>
            </a:endParaRPr>
          </a:p>
          <a:p>
            <a:pPr marL="804863" lvl="1" indent="-457200"/>
            <a:r>
              <a:rPr lang="en-US" dirty="0">
                <a:cs typeface="Times New Roman" pitchFamily="18" charset="0"/>
              </a:rPr>
              <a:t>JavaScript Data </a:t>
            </a:r>
            <a:r>
              <a:rPr lang="en-US" dirty="0" smtClean="0">
                <a:cs typeface="Times New Roman" pitchFamily="18" charset="0"/>
              </a:rPr>
              <a:t>Types</a:t>
            </a:r>
          </a:p>
          <a:p>
            <a:pPr marL="804863" lvl="1" indent="-457200"/>
            <a:r>
              <a:rPr lang="en-US" dirty="0" smtClean="0"/>
              <a:t>JavaScript Pop-up boxes</a:t>
            </a:r>
          </a:p>
          <a:p>
            <a:pPr lvl="2"/>
            <a:r>
              <a:rPr lang="en-US" dirty="0" smtClean="0"/>
              <a:t>alert, confirm and prompt</a:t>
            </a:r>
          </a:p>
          <a:p>
            <a:pPr lvl="1"/>
            <a:r>
              <a:rPr lang="en-US" dirty="0" smtClean="0"/>
              <a:t>Conditional and switch statements, loops and functions</a:t>
            </a:r>
          </a:p>
          <a:p>
            <a:r>
              <a:rPr lang="en-US" dirty="0" smtClean="0"/>
              <a:t>Document Object Model</a:t>
            </a:r>
          </a:p>
          <a:p>
            <a:r>
              <a:rPr lang="en-US" dirty="0" smtClean="0"/>
              <a:t>Debugging in JavaScript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 smtClean="0"/>
              <a:t>DHTML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 smtClean="0"/>
              <a:t>Dynamic Behavior </a:t>
            </a:r>
            <a:r>
              <a:rPr lang="en-US" dirty="0" smtClean="0"/>
              <a:t>at the Client Side</a:t>
            </a:r>
            <a:endParaRPr lang="en-US" dirty="0"/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2" y="3124200"/>
            <a:ext cx="3140008" cy="3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apidlearn.files.wordpress.com/2010/06/browsers_dhtml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51883"/>
            <a:ext cx="1962150" cy="1816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123394" cy="3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= HTML + CSS +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9258511"/>
              </p:ext>
            </p:extLst>
          </p:nvPr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9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DTHML = HTML + CSS + 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 defines Web sites content through semantic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CSS</a:t>
            </a:r>
            <a:r>
              <a:rPr lang="en-US" dirty="0" smtClean="0">
                <a:effectLst/>
              </a:rPr>
              <a:t> defines 'rules' or 'styles' for presenting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Font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Background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Position and layout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JavaScript</a:t>
            </a:r>
            <a:r>
              <a:rPr lang="en-US" dirty="0" smtClean="0">
                <a:effectLst/>
              </a:rPr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Programming logic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Client-side technology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</a:t>
            </a:r>
            <a:r>
              <a:rPr lang="en-US" dirty="0"/>
              <a:t>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Tags Attributes</a:t>
            </a:r>
            <a:endParaRPr lang="bg-BG" smtClean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Tags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Attributes specify properties and behavior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Few attributes can apply to every element: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 is unique in the document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Content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attribute is displayed as hint when the element is hovered with the mouse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Some elements have obligatory attributes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26670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first-script.html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Small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32766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small-example.html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638300"/>
            <a:ext cx="7921625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document.write('JavaScript rulez!');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33800"/>
            <a:ext cx="2790825" cy="2371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9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 – not recommended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283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5715000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23458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53001" y="1490332"/>
            <a:ext cx="3483934" cy="457200"/>
          </a:xfrm>
        </p:spPr>
        <p:txBody>
          <a:bodyPr/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800" dirty="0" smtClean="0"/>
              <a:t>image-onclick.html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3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val="230098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25889" y="11430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3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 and Java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 (like the C# delegates)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JavaScript data types:</a:t>
            </a:r>
          </a:p>
          <a:p>
            <a:pPr lvl="1">
              <a:lnSpc>
                <a:spcPct val="100000"/>
              </a:lnSpc>
              <a:defRPr/>
            </a:pPr>
            <a:r>
              <a:rPr lang="en-GB" dirty="0" smtClean="0"/>
              <a:t>Numbers (integer, floating-point)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Boolean (true / false)</a:t>
            </a:r>
          </a:p>
          <a:p>
            <a:pPr>
              <a:lnSpc>
                <a:spcPct val="100000"/>
              </a:lnSpc>
              <a:defRPr/>
            </a:pPr>
            <a:r>
              <a:rPr lang="en-GB" dirty="0" smtClean="0"/>
              <a:t>String type – string of characters</a:t>
            </a:r>
          </a:p>
          <a:p>
            <a:pPr>
              <a:lnSpc>
                <a:spcPct val="100000"/>
              </a:lnSpc>
              <a:buNone/>
              <a:defRPr/>
            </a:pPr>
            <a:endParaRPr lang="en-GB" sz="28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dirty="0" smtClean="0"/>
              <a:t>Arrays</a:t>
            </a:r>
          </a:p>
          <a:p>
            <a:pPr>
              <a:lnSpc>
                <a:spcPct val="100000"/>
              </a:lnSpc>
              <a:defRPr/>
            </a:pPr>
            <a:endParaRPr lang="en-GB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 smtClean="0"/>
              <a:t>Associative arrays (hash tables)</a:t>
            </a:r>
            <a:endParaRPr lang="en-GB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335" y="3352800"/>
            <a:ext cx="7789866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myName = "You can use both single or double quotes for strings";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8334" y="4724400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my_array = [1, 5.3, "aaa"];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8335" y="5791200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my_hash = {a:2, b:3, c:"text"};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35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Every variable can be considered as object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example strings and arrays have member functions: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2988" y="2819400"/>
            <a:ext cx="684053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test = "some string";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alert(test[7]); // shows letter 'r'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alert(test.charAt(5)); // shows letter 's'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alert("test".charAt(1)); //shows letter 'e'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alert("test".substring(1,3)); //shows 'es'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2988" y="4878050"/>
            <a:ext cx="68405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[1,3,4];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(arr.length); // shows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arr.push(7); // appends 7 to end of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(arr[3]); // shows 7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6925" y="2362200"/>
            <a:ext cx="3276600" cy="457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 smtClean="0"/>
              <a:t>objects.html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95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10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8926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773058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4928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GB" dirty="0" smtClean="0"/>
              <a:t> operator joins strings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spcBef>
                <a:spcPct val="60000"/>
              </a:spcBef>
              <a:defRPr/>
            </a:pPr>
            <a:r>
              <a:rPr lang="en-GB" dirty="0" smtClean="0"/>
              <a:t>What is "9" + 9?</a:t>
            </a:r>
          </a:p>
          <a:p>
            <a:pPr>
              <a:defRPr/>
            </a:pPr>
            <a:endParaRPr lang="en-GB" dirty="0" smtClean="0"/>
          </a:p>
          <a:p>
            <a:pPr>
              <a:spcBef>
                <a:spcPts val="1200"/>
              </a:spcBef>
              <a:defRPr/>
            </a:pPr>
            <a:r>
              <a:rPr lang="en-GB" dirty="0" smtClean="0"/>
              <a:t>Converting string to number: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828800"/>
            <a:ext cx="7772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string1 = "fat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string2 = "cats";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alert(string1 + string2);  // fat cats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alert("9" + 9);  // 99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2578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alert(parseInt("9") + 9);  // 18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70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sz="3700" dirty="0" smtClean="0"/>
              <a:t>Arrays Operations and Properties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290"/>
            <a:ext cx="8686800" cy="573411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new empty array: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an array holding few elements: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r>
              <a:rPr lang="en-US" sz="3000" dirty="0" smtClean="0"/>
              <a:t>Appending an element / getting the last element: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1800"/>
              </a:spcBef>
              <a:defRPr/>
            </a:pPr>
            <a:r>
              <a:rPr lang="en-US" sz="3000" dirty="0" smtClean="0"/>
              <a:t>Reading the number of elements</a:t>
            </a:r>
            <a:r>
              <a:rPr lang="en-US" sz="3000" dirty="0"/>
              <a:t> </a:t>
            </a:r>
            <a:r>
              <a:rPr lang="en-US" sz="3000" dirty="0" smtClean="0"/>
              <a:t>(array length):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r>
              <a:rPr lang="en-US" sz="3000" dirty="0" smtClean="0"/>
              <a:t>Finding element's index in the array:</a:t>
            </a:r>
            <a:endParaRPr lang="bg-BG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new Array();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5716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 2, 3, 4, 5];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81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arr.push(3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element = arr.pop</a:t>
            </a: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953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arr.length;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60768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arr.indexOf(1);</a:t>
            </a:r>
          </a:p>
        </p:txBody>
      </p:sp>
    </p:spTree>
    <p:extLst>
      <p:ext uri="{BB962C8B-B14F-4D97-AF65-F5344CB8AC3E}">
        <p14:creationId xmlns:p14="http://schemas.microsoft.com/office/powerpoint/2010/main" val="30110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[OK] button and [Cancel] button:</a:t>
            </a:r>
          </a:p>
          <a:p>
            <a:pPr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40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Numbers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38100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EBFFC2"/>
                </a:solidFill>
                <a:latin typeface="Corbel" pitchFamily="34" charset="0"/>
              </a:rPr>
              <a:t>sum-of-numbers</a:t>
            </a:r>
            <a:r>
              <a:rPr lang="bg-BG" sz="2800" dirty="0" smtClean="0">
                <a:solidFill>
                  <a:srgbClr val="EBFFC2"/>
                </a:solidFill>
                <a:latin typeface="Corbel" pitchFamily="34" charset="0"/>
              </a:rPr>
              <a:t>.html</a:t>
            </a:r>
            <a:endParaRPr lang="en-US" sz="2800" dirty="0">
              <a:solidFill>
                <a:srgbClr val="EBFFC2"/>
              </a:solidFill>
              <a:latin typeface="Corbe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654582"/>
            <a:ext cx="792638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&lt;title&gt;JavaScript Demo&lt;/title&gt;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value1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parseInt(document.mainForm.textBox1.value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value2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parseInt(document.mainForm.textBox2.value);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value1 + value2;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document.mainForm.textBoxSum.value =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5970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</a:t>
            </a:r>
            <a:r>
              <a:rPr lang="en-US" smtClean="0"/>
              <a:t>Numbers – </a:t>
            </a:r>
            <a:r>
              <a:rPr lang="en-US" dirty="0" smtClean="0"/>
              <a:t>Example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47244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EBFFC2"/>
                </a:solidFill>
                <a:latin typeface="Corbel" pitchFamily="34" charset="0"/>
              </a:rPr>
              <a:t>sum-of-numbers</a:t>
            </a:r>
            <a:r>
              <a:rPr lang="bg-BG" sz="2800" dirty="0" smtClean="0">
                <a:solidFill>
                  <a:srgbClr val="EBFFC2"/>
                </a:solidFill>
                <a:latin typeface="Corbel" pitchFamily="34" charset="0"/>
              </a:rPr>
              <a:t>.html</a:t>
            </a:r>
            <a:r>
              <a:rPr lang="en-US" sz="2800" dirty="0" smtClean="0">
                <a:solidFill>
                  <a:srgbClr val="EBFFC2"/>
                </a:solidFill>
                <a:latin typeface="Corbel" pitchFamily="34" charset="0"/>
              </a:rPr>
              <a:t> (cont.)</a:t>
            </a:r>
            <a:endParaRPr lang="en-US" sz="2800" dirty="0">
              <a:solidFill>
                <a:srgbClr val="EBFFC2"/>
              </a:solidFill>
              <a:latin typeface="Corbe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554301"/>
            <a:ext cx="79263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&lt;form name="mainForm"&gt;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name="textBox1"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name="textBox2"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type="button" value="Process"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onclick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="javascript: calcSum()"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text" 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="textBoxSum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readonly="readonly"/&gt;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902" y="4013976"/>
            <a:ext cx="3563698" cy="2354298"/>
          </a:xfrm>
          <a:prstGeom prst="roundRect">
            <a:avLst>
              <a:gd name="adj" fmla="val 2288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Prompt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2514600" cy="533400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 smtClean="0"/>
              <a:t>prompt.html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75" y="1719263"/>
            <a:ext cx="73437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price = prompt("Enter the price", "10.00");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alert('Price + VAT = ' + price * 1.2);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3" y="2819400"/>
            <a:ext cx="6498077" cy="1828800"/>
          </a:xfrm>
          <a:prstGeom prst="roundRect">
            <a:avLst>
              <a:gd name="adj" fmla="val 416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876800"/>
            <a:ext cx="2009775" cy="1647825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6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3679894" y="3454281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853013" y="3486606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1981200" y="3454281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1981200" y="3936762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3679894" y="3936762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981200" y="4419243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677056" y="4419243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1981200" y="4901724"/>
            <a:ext cx="1698695" cy="514806"/>
            <a:chOff x="-18" y="1585"/>
            <a:chExt cx="518" cy="430"/>
          </a:xfrm>
          <a:noFill/>
        </p:grpSpPr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" y="1612"/>
              <a:ext cx="432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</a:pPr>
              <a:r>
                <a:rPr kumimoji="0"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&lt;=</a:t>
              </a:r>
            </a:p>
            <a:p>
              <a:pPr>
                <a:lnSpc>
                  <a:spcPct val="100000"/>
                </a:lnSpc>
              </a:pPr>
              <a:endParaRPr kumimoji="0" lang="en-US" sz="2000" b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-18" y="1585"/>
              <a:ext cx="518" cy="403"/>
            </a:xfrm>
            <a:prstGeom prst="rect">
              <a:avLst/>
            </a:prstGeom>
            <a:grpFill/>
            <a:ln w="7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bg-B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3679894" y="4901724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1981200" y="5384205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3679894" y="5384205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1981200" y="5866686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3679894" y="5866686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981200" y="2971800"/>
            <a:ext cx="169869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679894" y="2971800"/>
            <a:ext cx="340670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2091068" y="3005468"/>
            <a:ext cx="1416672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Symbol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751808" y="3005468"/>
            <a:ext cx="3141807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Meaning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2192273" y="3486606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192273" y="3969087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853013" y="3969087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192273" y="4451568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810444" y="4451568"/>
            <a:ext cx="3308138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 or equal to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853013" y="4934049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 or equal to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192273" y="5416530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853013" y="5416530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  <a:endParaRPr kumimoji="0" lang="en-US" sz="2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192273" y="5899011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3853013" y="5899011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Not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Statement (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143000"/>
            <a:ext cx="7467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unitPrice = 1.30;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(quantity &gt; 100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unitPrice = 1.20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 (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condition may be of Boolean or integer type:</a:t>
            </a:r>
            <a:endParaRPr lang="bg-BG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9718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b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(typeof(a)=="undefined" || typeof(b)=="undefined")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("Variable a or b is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undefined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else if (!a &amp;&amp; 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document.write("a==0; b==true;");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document.write("a=="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a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 b=="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b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38914" name="Picture 2" descr="http://ts2.mm.bing.net/images/thumbnail.aspx?q=1432453985649&amp;id=653498a0317884c89706151a75104dd4&amp;url=http%3a%2f%2fxmlhack.ru%2fbooks%2fxslt%2fimages%2fboolean-jun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25">
            <a:off x="1019436" y="1652788"/>
            <a:ext cx="1805398" cy="1026822"/>
          </a:xfrm>
          <a:prstGeom prst="roundRect">
            <a:avLst>
              <a:gd name="adj" fmla="val 48064"/>
            </a:avLst>
          </a:prstGeom>
          <a:noFill/>
          <a:effectLst>
            <a:softEdge rad="31750"/>
          </a:effectLst>
        </p:spPr>
      </p:pic>
      <p:sp>
        <p:nvSpPr>
          <p:cNvPr id="6" name="Rectangle 5"/>
          <p:cNvSpPr/>
          <p:nvPr/>
        </p:nvSpPr>
        <p:spPr>
          <a:xfrm>
            <a:off x="3874150" y="2438400"/>
            <a:ext cx="4660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conditional-statements.html</a:t>
            </a:r>
          </a:p>
        </p:txBody>
      </p:sp>
    </p:spTree>
    <p:extLst>
      <p:ext uri="{BB962C8B-B14F-4D97-AF65-F5344CB8AC3E}">
        <p14:creationId xmlns:p14="http://schemas.microsoft.com/office/powerpoint/2010/main" val="26005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statement works like in C#: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switch (variable)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1: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'a':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3.14: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another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default: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something completely different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6934" y="1905000"/>
            <a:ext cx="3921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switch-statements.html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7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GB" dirty="0" smtClean="0"/>
              <a:t>Like in C#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3810000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counter;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(counter=0; counter&lt;4; counter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alert(counter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(counter &lt; 5)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alert(++counter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8989" y="5748993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oops.html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58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paragraphs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Code structure – splitting code into parts</a:t>
            </a:r>
          </a:p>
          <a:p>
            <a:pPr>
              <a:defRPr/>
            </a:pPr>
            <a:r>
              <a:rPr lang="en-GB" dirty="0" smtClean="0"/>
              <a:t>Data comes in, processed, result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0851"/>
            <a:ext cx="42021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average(a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b, c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total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a+b+c;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total/3;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1" y="2667000"/>
            <a:ext cx="2819399" cy="919401"/>
          </a:xfrm>
          <a:prstGeom prst="wedgeRoundRectCallout">
            <a:avLst>
              <a:gd name="adj1" fmla="val -72956"/>
              <a:gd name="adj2" fmla="val 270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come in here.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86401" y="3750984"/>
            <a:ext cx="2819399" cy="1328023"/>
          </a:xfrm>
          <a:prstGeom prst="wedgeRoundRectCallout">
            <a:avLst>
              <a:gd name="adj1" fmla="val -131421"/>
              <a:gd name="adj2" fmla="val -250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 is optional. Type is never declared.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86400" y="5269388"/>
            <a:ext cx="2819400" cy="953453"/>
          </a:xfrm>
          <a:prstGeom prst="wedgeRoundRectCallout">
            <a:avLst>
              <a:gd name="adj1" fmla="val -105513"/>
              <a:gd name="adj2" fmla="val -1008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returned </a:t>
            </a: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here.</a:t>
            </a:r>
            <a:endParaRPr lang="en-GB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4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Function Arguments </a:t>
            </a:r>
            <a:br>
              <a:rPr lang="en-US" dirty="0" smtClean="0"/>
            </a:br>
            <a:r>
              <a:rPr lang="en-US" dirty="0" smtClean="0"/>
              <a:t>and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Functions are not required to return a value</a:t>
            </a:r>
          </a:p>
          <a:p>
            <a:pPr>
              <a:defRPr/>
            </a:pPr>
            <a:r>
              <a:rPr lang="en-US" dirty="0" smtClean="0"/>
              <a:t>When calling function it is not obligatory to specify all of its arguments</a:t>
            </a:r>
          </a:p>
          <a:p>
            <a:pPr lvl="1">
              <a:defRPr/>
            </a:pPr>
            <a:r>
              <a:rPr lang="en-US" sz="2800" dirty="0" smtClean="0"/>
              <a:t>The function has access to all the arguments passed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arguments</a:t>
            </a:r>
            <a:r>
              <a:rPr lang="en-US" sz="2800" dirty="0" smtClean="0"/>
              <a:t> array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8976" y="4154031"/>
            <a:ext cx="77692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for (var i = 0; i &lt; arguments.length; i 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sum += parseInt(arguments[i]);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sum;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alert(sum(1, 2, 4));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5867400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functions-demo.html</a:t>
            </a:r>
          </a:p>
        </p:txBody>
      </p:sp>
    </p:spTree>
    <p:extLst>
      <p:ext uri="{BB962C8B-B14F-4D97-AF65-F5344CB8AC3E}">
        <p14:creationId xmlns:p14="http://schemas.microsoft.com/office/powerpoint/2010/main" val="26117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Every HTML element is accessible via the JavaScript DOM API</a:t>
            </a:r>
          </a:p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Most DOM objects can be manipulated by the programmer</a:t>
            </a:r>
          </a:p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The event model lets a document to react when the user does something on the page</a:t>
            </a:r>
          </a:p>
          <a:p>
            <a:pPr>
              <a:defRPr/>
            </a:pPr>
            <a:r>
              <a:rPr lang="en-US" sz="3000" dirty="0" smtClean="0"/>
              <a:t>Advantages</a:t>
            </a:r>
          </a:p>
          <a:p>
            <a:pPr lvl="1">
              <a:defRPr/>
            </a:pPr>
            <a:r>
              <a:rPr lang="en-US" sz="2800" dirty="0" smtClean="0"/>
              <a:t>Create interactive pages</a:t>
            </a:r>
          </a:p>
          <a:p>
            <a:pPr lvl="1">
              <a:defRPr/>
            </a:pPr>
            <a:r>
              <a:rPr lang="en-US" sz="2800" dirty="0" smtClean="0"/>
              <a:t>Updates the objects of a page without reloading it</a:t>
            </a:r>
            <a:endParaRPr lang="en-CA" sz="28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elements via their ID attribute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Via the name attribute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Via tag name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Returns array of descendant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elements of the element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</a:t>
            </a:r>
            <a:r>
              <a:rPr lang="en-US" dirty="0" smtClean="0"/>
              <a:t>"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17642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 = document.getElementById("some_id")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30596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document.getElementsByName("some_name")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3" y="4321371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imgTags = el.getElementsByTagName("img")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77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Once we access an element, we can read and write its attributes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3250" y="2863096"/>
            <a:ext cx="79311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change(state)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lampImg = document.getElementById("lamp");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lampImg.src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"lamp_" + state + ".png";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statusDiv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("statusDiv");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statusDiv.innerHTML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"The lamp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state";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src="test_on.gif" onmouseover="change('off')"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onmouseout="change('on')"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4022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DOM-manipulation.html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30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Most of the properties are derived from the HTML attributes of the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/>
              <a:t>, etc…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property – allows modifying the CSS styles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Corresponds to the inline style of the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Not the properties derived from embedded or external CSS rules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style.width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style.marginTop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style.backgroundImage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625" y="76200"/>
            <a:ext cx="7100775" cy="914400"/>
          </a:xfrm>
        </p:spPr>
        <p:txBody>
          <a:bodyPr/>
          <a:lstStyle/>
          <a:p>
            <a:r>
              <a:rPr lang="en-US" sz="3800" dirty="0" smtClean="0"/>
              <a:t>Common Element Properties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className</a:t>
            </a:r>
            <a:r>
              <a:rPr lang="en-US" dirty="0" smtClean="0"/>
              <a:t> –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 attribute of the tag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dirty="0" smtClean="0"/>
              <a:t> – holds all the entire HTML code inside the element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Read-only properties with information for the current element and its state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offsetWidth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offsetHeight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scrollHeight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scrollTop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nodeType</a:t>
            </a:r>
            <a:r>
              <a:rPr lang="en-US" dirty="0" smtClean="0"/>
              <a:t>, etc…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14625" y="5105400"/>
            <a:ext cx="5500576" cy="134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Accessing Elements through the DOM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 can access elements in the DOM through some tree manipulation properties: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element.childNodes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element.parentNode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element.nextSibling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element.previousSibling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element.firstChild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element.lastChild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Accessing Elements through the DOM Tree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990600"/>
          </a:xfrm>
        </p:spPr>
        <p:txBody>
          <a:bodyPr/>
          <a:lstStyle/>
          <a:p>
            <a:pPr marL="282575" lvl="1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 smtClean="0"/>
              <a:t>Warning: may not return what you expected due to Browser differences</a:t>
            </a:r>
            <a:endParaRPr lang="bg-BG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15049" y="1491648"/>
            <a:ext cx="771390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 = document.getElementById('div_tag');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(el.childNodes[0].value);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(el.childNodes[1].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getElementsByTagName('span').id);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id="div_tag"&gt;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&lt;input type="text" value="test text"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&lt;span id="test"&gt;test span&lt;/span&gt;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4066" y="4810780"/>
            <a:ext cx="5054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accessing-elements-demo.html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6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 smtClean="0"/>
              <a:t>Introduction to HTML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How the Web Works?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What is a Web Page?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My First HTML Page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Basic Tags: Hyperlinks, Images, Formatting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Headings and Paragraphs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/>
              <a:t>HTML in Details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&lt;!DOCTYPE&gt;</a:t>
            </a:r>
            <a:r>
              <a:rPr lang="en-US" dirty="0"/>
              <a:t> Declaration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(2)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749190"/>
            <a:ext cx="5638800" cy="1371600"/>
          </a:xfrm>
        </p:spPr>
        <p:txBody>
          <a:bodyPr/>
          <a:lstStyle/>
          <a:p>
            <a:r>
              <a:rPr lang="en-US" dirty="0" smtClean="0"/>
              <a:t>The HTML DOM Event Model</a:t>
            </a:r>
            <a:endParaRPr lang="en-US" dirty="0"/>
          </a:p>
        </p:txBody>
      </p:sp>
      <p:pic>
        <p:nvPicPr>
          <p:cNvPr id="4" name="Picture 2" descr="http://www.adarshr.com/images/pub-su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4" y="915924"/>
            <a:ext cx="3361816" cy="3429050"/>
          </a:xfrm>
          <a:prstGeom prst="roundRect">
            <a:avLst>
              <a:gd name="adj" fmla="val 23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899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DOM Event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can register event handlers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Events are fired by the Browser and are sent to the specified JavaScript event handler function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set with HTML attributes: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Can be accessed through the DOM: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3505200"/>
            <a:ext cx="74803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 src="test.gif" onclick="imageClicked()"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5500" y="4876800"/>
            <a:ext cx="74803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 = document.getElementById("myImage");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img.onclick = imageClicked;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83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</a:t>
            </a:r>
            <a:r>
              <a:rPr lang="en-US" sz="3900" dirty="0" smtClean="0"/>
              <a:t>DOM Event Model (</a:t>
            </a:r>
            <a:r>
              <a:rPr lang="en-US" sz="3900" dirty="0"/>
              <a:t>2</a:t>
            </a:r>
            <a:r>
              <a:rPr lang="en-US" sz="3900" dirty="0" smtClean="0"/>
              <a:t>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All event handlers receive one parameter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It brings information about the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Contains the type of the event (mouse click, key press, etc.)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Data about the location where the event has been fired (e.g. mouse coordinates)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Holds a reference to the event sender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the button that was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</a:t>
            </a:r>
            <a:r>
              <a:rPr lang="en-US" sz="3900" dirty="0" smtClean="0"/>
              <a:t>DOM Event Model (</a:t>
            </a:r>
            <a:r>
              <a:rPr lang="en-US" sz="3900" dirty="0"/>
              <a:t>3</a:t>
            </a:r>
            <a:r>
              <a:rPr lang="en-US" sz="3900" dirty="0" smtClean="0"/>
              <a:t>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Holds information about the state of [Alt], [Ctrl] and [Shift] keys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browsers do not send this object, but place it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document.event</a:t>
            </a:r>
            <a:endParaRPr lang="en-US" noProof="1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of the names of the event’s object properties are browser-specific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203</a:t>
            </a:fld>
            <a:endParaRPr lang="en-US" dirty="0"/>
          </a:p>
        </p:txBody>
      </p:sp>
      <p:pic>
        <p:nvPicPr>
          <p:cNvPr id="2052" name="Picture 4" descr="http://w3veritae.com/wp-content/uploads/2009/06/browser-wa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200400" cy="1745672"/>
          </a:xfrm>
          <a:prstGeom prst="roundRect">
            <a:avLst>
              <a:gd name="adj" fmla="val 6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7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Mouse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onclick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onmousedown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onmouseover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onmouseout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onmousemove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Key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onkeypress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onkeydown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Only for input fields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Interface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onblur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onfocus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onscroll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DOM Events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Form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onchange</a:t>
            </a:r>
            <a:r>
              <a:rPr lang="en-US" dirty="0" smtClean="0"/>
              <a:t> – for input fields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onsubmit</a:t>
            </a:r>
            <a:r>
              <a:rPr lang="en-US" dirty="0" smtClean="0"/>
              <a:t>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Allows you  to cancel a form submission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Useful for form validation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Miscellaneous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onunload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Allowed only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Fires when all content on the page was loaded / unloaded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on</a:t>
            </a:r>
            <a:r>
              <a:rPr lang="en-US" dirty="0" smtClean="0">
                <a:latin typeface="Consolas" pitchFamily="49" charset="0"/>
              </a:rPr>
              <a:t>l</a:t>
            </a:r>
            <a:r>
              <a:rPr lang="en-US" noProof="1" smtClean="0">
                <a:latin typeface="Consolas" pitchFamily="49" charset="0"/>
              </a:rPr>
              <a:t>oad</a:t>
            </a:r>
            <a:r>
              <a:rPr lang="en-US" noProof="1" smtClean="0"/>
              <a:t> Event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event</a:t>
            </a:r>
            <a:endParaRPr lang="bg-BG" dirty="0" smtClean="0">
              <a:latin typeface="Consolas" pitchFamily="49" charset="0"/>
            </a:endParaRPr>
          </a:p>
          <a:p>
            <a:pPr>
              <a:buFontTx/>
              <a:buNone/>
              <a:defRPr/>
            </a:pPr>
            <a:endParaRPr lang="bg-BG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719263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greet()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alert("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Loaded.");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 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onload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="greet()"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78622"/>
            <a:ext cx="2590800" cy="2397868"/>
          </a:xfrm>
          <a:prstGeom prst="roundRect">
            <a:avLst>
              <a:gd name="adj" fmla="val 3956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48400" y="1219200"/>
            <a:ext cx="2211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597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209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71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HTML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HTML </a:t>
            </a:r>
            <a:r>
              <a:rPr smtClean="0"/>
              <a:t>Document Structure </a:t>
            </a:r>
            <a:r>
              <a:rPr dirty="0" smtClean="0"/>
              <a:t>in Depth</a:t>
            </a:r>
            <a:endParaRPr lang="bg-BG" dirty="0"/>
          </a:p>
        </p:txBody>
      </p:sp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2435642" y="1564367"/>
            <a:ext cx="4272718" cy="2553154"/>
          </a:xfrm>
          <a:prstGeom prst="roundRect">
            <a:avLst>
              <a:gd name="adj" fmla="val 65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Opening New Window – Example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.open()</a:t>
            </a:r>
            <a:endParaRPr lang="bg-BG" dirty="0" smtClean="0"/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210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24681" y="2127171"/>
            <a:ext cx="789622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width=300, height=100, menubar=yes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status=yes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html&gt;&lt;head&gt;&lt;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Sample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Title&lt;/title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head&gt;&lt;body&gt;&lt;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&lt;/h1&gt;&lt;/body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newWindow.status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581400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4308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indow-open.html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5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Navigator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211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199" y="1371600"/>
            <a:ext cx="59689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0" latin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0200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93999" y="2668889"/>
            <a:ext cx="3149601" cy="987504"/>
          </a:xfrm>
          <a:prstGeom prst="wedgeRoundRectCallout">
            <a:avLst>
              <a:gd name="adj1" fmla="val 952"/>
              <a:gd name="adj2" fmla="val -147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navigator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29351" y="2668889"/>
            <a:ext cx="2381249" cy="987504"/>
          </a:xfrm>
          <a:prstGeom prst="wedgeRoundRectCallout">
            <a:avLst>
              <a:gd name="adj1" fmla="val -32634"/>
              <a:gd name="adj2" fmla="val -147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userAgent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(browser ID)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200" y="2668889"/>
            <a:ext cx="2057400" cy="987504"/>
          </a:xfrm>
          <a:prstGeom prst="wedgeRoundRectCallout">
            <a:avLst>
              <a:gd name="adj1" fmla="val 68016"/>
              <a:gd name="adj2" fmla="val -146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8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 smtClean="0"/>
              <a:t> object contains information about the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39274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4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274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GB" dirty="0"/>
              <a:t> object</a:t>
            </a:r>
          </a:p>
          <a:p>
            <a:pPr marL="690563" lvl="1" indent="-342900"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rgbClr val="EBFFD2"/>
                </a:solidFill>
              </a:rPr>
              <a:t>Provides some built-in arrays of specific </a:t>
            </a:r>
            <a:r>
              <a:rPr lang="en-GB" dirty="0" smtClean="0">
                <a:solidFill>
                  <a:srgbClr val="EBFFD2"/>
                </a:solidFill>
              </a:rPr>
              <a:t>objects</a:t>
            </a:r>
            <a:r>
              <a:rPr lang="en-GB" sz="3200" dirty="0" smtClean="0">
                <a:solidFill>
                  <a:srgbClr val="EBFFD2"/>
                </a:solidFill>
              </a:rPr>
              <a:t> </a:t>
            </a:r>
            <a:r>
              <a:rPr lang="en-GB" dirty="0" smtClean="0">
                <a:solidFill>
                  <a:srgbClr val="EBFFD2"/>
                </a:solidFill>
              </a:rPr>
              <a:t>on</a:t>
            </a:r>
            <a:r>
              <a:rPr lang="en-GB" sz="3200" dirty="0" smtClean="0">
                <a:solidFill>
                  <a:srgbClr val="EBFFD2"/>
                </a:solidFill>
              </a:rPr>
              <a:t> the currently loaded Web page</a:t>
            </a:r>
            <a:endParaRPr lang="en-GB" dirty="0" smtClean="0">
              <a:solidFill>
                <a:srgbClr val="EBFFD2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defRPr/>
            </a:pPr>
            <a:endParaRPr lang="en-GB" dirty="0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n-GB" dirty="0" smtClean="0"/>
          </a:p>
          <a:p>
            <a:pPr>
              <a:spcBef>
                <a:spcPts val="2400"/>
              </a:spcBef>
              <a:defRPr/>
            </a:pPr>
            <a:r>
              <a:rPr lang="en-GB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document.location</a:t>
            </a:r>
          </a:p>
          <a:p>
            <a:pPr lvl="1">
              <a:defRPr/>
            </a:pPr>
            <a:r>
              <a:rPr lang="en-GB" dirty="0" smtClean="0">
                <a:solidFill>
                  <a:srgbClr val="EBFFD2"/>
                </a:solidFill>
              </a:rPr>
              <a:t>Used to access the currently open URL or redirect the browser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8332" y="2819400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8332" y="5943600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http://www.yahoo.com/";</a:t>
            </a:r>
          </a:p>
        </p:txBody>
      </p:sp>
    </p:spTree>
    <p:extLst>
      <p:ext uri="{BB962C8B-B14F-4D97-AF65-F5344CB8AC3E}">
        <p14:creationId xmlns:p14="http://schemas.microsoft.com/office/powerpoint/2010/main" val="14634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 Validation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checkForm()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valid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if (document.mainForm.firstName.value == "")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alert("Please type in your first name!");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("firstNameError").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style.display = "inline";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valid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valid;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&lt;form name="mainForm"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onsubmit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="return checkForm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()"&gt;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input type="text" name="firstName"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838200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form-validation.html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2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00800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4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29400" y="1981200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39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217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43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218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'clock()',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062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219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110648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172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4400" y="3048000"/>
            <a:ext cx="7467600" cy="1371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048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9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 – 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223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6400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2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warn(message)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error(message)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278" y="152400"/>
            <a:ext cx="7512121" cy="914400"/>
          </a:xfrm>
        </p:spPr>
        <p:txBody>
          <a:bodyPr/>
          <a:lstStyle/>
          <a:p>
            <a:r>
              <a:rPr lang="en-US" dirty="0" smtClean="0"/>
              <a:t>HTML, CSS and JavaScript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0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noProof="1" smtClean="0"/>
              <a:t>&lt;</a:t>
            </a:r>
            <a:r>
              <a:rPr lang="en-US" dirty="0" smtClean="0"/>
              <a:t>!</a:t>
            </a:r>
            <a:r>
              <a:rPr lang="en-US" noProof="1" smtClean="0"/>
              <a:t>DOCTYPE&gt;</a:t>
            </a:r>
            <a:r>
              <a:rPr lang="en-US" dirty="0" smtClean="0"/>
              <a:t> Declaration</a:t>
            </a:r>
            <a:endParaRPr lang="en-US" noProof="1" smtClean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HTML documents must start with a document type definition (DTD)</a:t>
            </a:r>
          </a:p>
          <a:p>
            <a:pPr lvl="1">
              <a:defRPr/>
            </a:pPr>
            <a:r>
              <a:rPr lang="en-US" sz="2800" dirty="0" smtClean="0"/>
              <a:t>It tells web browsers what type is the served code</a:t>
            </a:r>
          </a:p>
          <a:p>
            <a:pPr lvl="1">
              <a:defRPr/>
            </a:pPr>
            <a:r>
              <a:rPr lang="en-US" sz="2800" dirty="0" smtClean="0"/>
              <a:t>Possible versions: HTML 4.01, XHTML 1.0 (Transitional or Strict), XHTML 1.1, HTML 5</a:t>
            </a:r>
          </a:p>
          <a:p>
            <a:pPr>
              <a:defRPr/>
            </a:pPr>
            <a:r>
              <a:rPr lang="en-US" sz="3000" dirty="0" smtClean="0"/>
              <a:t>Example:</a:t>
            </a: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See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  <a:hlinkClick r:id="rId3"/>
              </a:rPr>
              <a:t>http://w3.org/QA/2002/04/valid-dtd-list.html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 smtClean="0"/>
              <a:t>for a list of possible </a:t>
            </a:r>
            <a:r>
              <a:rPr lang="en-US" sz="2800" noProof="1" smtClean="0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4196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vs. XHTML</a:t>
            </a:r>
            <a:endParaRPr lang="bg-BG" dirty="0" smtClean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XHTML is more strict than HTML</a:t>
            </a:r>
          </a:p>
          <a:p>
            <a:pPr lvl="1">
              <a:defRPr/>
            </a:pPr>
            <a:r>
              <a:rPr lang="en-US" dirty="0" smtClean="0"/>
              <a:t>Tags and attribute names must be in lowercase</a:t>
            </a:r>
          </a:p>
          <a:p>
            <a:pPr lvl="1">
              <a:defRPr/>
            </a:pPr>
            <a:r>
              <a:rPr lang="en-US" dirty="0" smtClean="0"/>
              <a:t>All tags must be closed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) while HTML 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and implies missing closing tags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(&lt;p&gt;par1 &lt;p&gt;par2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XHTML allows only one root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 smtClean="0"/>
              <a:t> element (HTML allows more than one)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XHTML vs. HTML (2)</a:t>
            </a:r>
            <a:endParaRPr lang="bg-BG" dirty="0" smtClean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element attributes are deprecated in XHTML, most are moved to CSS </a:t>
            </a:r>
          </a:p>
          <a:p>
            <a:pPr>
              <a:defRPr/>
            </a:pPr>
            <a:r>
              <a:rPr lang="en-US" dirty="0" smtClean="0"/>
              <a:t>Attribute minimization is forbidden, e.g.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Note: Web browsers load XHTML faster than HTML and valid code faster than invalid!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4" y="3048000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71068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checked="checked"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44698" y="3771900"/>
            <a:ext cx="381000" cy="15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Contains information that doesn’t show directly on the viewable page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declaration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Contains mandatory 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 smtClean="0"/>
              <a:t> tag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Can contain some other tags, e.g.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&lt;!–-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Title should be placed between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 smtClean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Used to specify a title in the window title bar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&lt;title&gt;geeksfarm Academy – Winter Season 2009/2010 &lt;/title&gt;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Meta tags additionally describe the content contained within the page</a:t>
            </a:r>
            <a:endParaRPr lang="en-US" sz="2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tutorial"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Brewer" /&gt;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www.geeksfarm.com"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element is used to embed scripts into an HTML document</a:t>
            </a:r>
          </a:p>
          <a:p>
            <a:pPr lvl="1">
              <a:defRPr/>
            </a:pPr>
            <a:r>
              <a:rPr lang="en-US" dirty="0" smtClean="0"/>
              <a:t>Script are executed in the client's Web browser</a:t>
            </a:r>
          </a:p>
          <a:p>
            <a:pPr lvl="1">
              <a:defRPr/>
            </a:pPr>
            <a:r>
              <a:rPr lang="en-US" dirty="0" smtClean="0"/>
              <a:t>Scripts can live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sections</a:t>
            </a:r>
          </a:p>
          <a:p>
            <a:pPr>
              <a:defRPr/>
            </a:pPr>
            <a:r>
              <a:rPr lang="en-US" dirty="0" smtClean="0"/>
              <a:t>Supported client-side scripting languages:</a:t>
            </a:r>
          </a:p>
          <a:p>
            <a:pPr lvl="1">
              <a:defRPr/>
            </a:pPr>
            <a:r>
              <a:rPr lang="en-US" dirty="0" smtClean="0"/>
              <a:t>JavaScript (it is not Java!)</a:t>
            </a:r>
          </a:p>
          <a:p>
            <a:pPr lvl="1">
              <a:defRPr/>
            </a:pPr>
            <a:r>
              <a:rPr lang="en-US" dirty="0" smtClean="0"/>
              <a:t>VBScript</a:t>
            </a:r>
          </a:p>
          <a:p>
            <a:pPr lvl="1">
              <a:defRPr/>
            </a:pPr>
            <a:r>
              <a:rPr lang="en-US" dirty="0" smtClean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 (2)</a:t>
            </a:r>
            <a:endParaRPr lang="bg-BG" dirty="0" smtClean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12775" indent="-514350">
              <a:lnSpc>
                <a:spcPct val="100000"/>
              </a:lnSpc>
              <a:buFont typeface="+mj-lt"/>
              <a:buAutoNum type="arabicPeriod" startAt="2"/>
              <a:defRPr/>
            </a:pPr>
            <a:r>
              <a:rPr lang="en-US" dirty="0"/>
              <a:t>HTML in </a:t>
            </a:r>
            <a:r>
              <a:rPr lang="en-US" dirty="0" smtClean="0"/>
              <a:t>Details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Text Styling and Formatting Tags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Hyperlinks: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/>
              <a:t>Hyperlinks </a:t>
            </a:r>
            <a:r>
              <a:rPr lang="en-US" dirty="0"/>
              <a:t>and Sections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Images: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Lists: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 smtClean="0"/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 smtClean="0"/>
              <a:t>HTML Forms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&lt;script&gt; Tag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999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title&gt;JavaScript Example&lt;/title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("&lt;p&gt;Hello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!&lt;\/p&gt;");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 smtClean="0"/>
              <a:t> element embeds formatting information (CSS styles) into an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12pt; line-height: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text-transform: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demo.&lt;br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span&gt;Test uppercase&lt;/span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Comments can exist anywhere between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tags</a:t>
            </a:r>
          </a:p>
          <a:p>
            <a:pPr>
              <a:defRPr/>
            </a:pPr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geeksfarm Logo (a JPG file)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logo.jpg"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=“geeksfarm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web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://geeksfarm.com/"&gt;geeksfarm&lt;/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 describes the viewable portion of the page</a:t>
            </a:r>
          </a:p>
          <a:p>
            <a:pPr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 smtClean="0"/>
              <a:t> section</a:t>
            </a:r>
          </a:p>
          <a:p>
            <a:pPr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762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"-//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title&gt;Page Title&lt;/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50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981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 smtClean="0"/>
              <a:t> on the same server in the same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parent.html</a:t>
            </a:r>
            <a:r>
              <a:rPr lang="en-US" dirty="0" smtClean="0"/>
              <a:t> on the same server in the parent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cat.html</a:t>
            </a:r>
            <a:r>
              <a:rPr lang="en-US" dirty="0" smtClean="0"/>
              <a:t> on the same server in the subdirectory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dirty="0" smtClean="0"/>
              <a:t>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"&gt;Fill Our Form&lt;/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 (2)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 smtClean="0"/>
              <a:t>Link to an external Web site:</a:t>
            </a:r>
            <a:endParaRPr lang="en-US" sz="2800" dirty="0" smtClean="0">
              <a:latin typeface="Courier New" pitchFamily="49" charset="0"/>
            </a:endParaRPr>
          </a:p>
          <a:p>
            <a:pPr lvl="1">
              <a:defRPr/>
            </a:pPr>
            <a:endParaRPr lang="en-US" sz="2800" dirty="0" smtClean="0"/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Always use a full URL, including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 smtClean="0"/>
              <a:t>", not just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www.somesite.com</a:t>
            </a:r>
            <a:r>
              <a:rPr lang="en-US" dirty="0" smtClean="0"/>
              <a:t>"</a:t>
            </a:r>
          </a:p>
          <a:p>
            <a:pPr lvl="1">
              <a:defRPr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target="_blank"</a:t>
            </a:r>
            <a:r>
              <a:rPr lang="en-US" dirty="0" smtClean="0"/>
              <a:t> attribute opens the link in a new window</a:t>
            </a:r>
          </a:p>
          <a:p>
            <a:pPr>
              <a:defRPr/>
            </a:pPr>
            <a:r>
              <a:rPr lang="en-US" dirty="0" smtClean="0"/>
              <a:t>Link to an e-mail address: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539750" y="1781606"/>
            <a:ext cx="80708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539750" y="5388524"/>
            <a:ext cx="807085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bugs here (by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e-mail only)&lt;/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 (3)</a:t>
            </a:r>
          </a:p>
        </p:txBody>
      </p:sp>
      <p:sp>
        <p:nvSpPr>
          <p:cNvPr id="95949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effectLst/>
        </p:spPr>
        <p:txBody>
          <a:bodyPr lIns="91436" tIns="45718" rIns="91436" bIns="45718"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Link to a document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apply-now.html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 the same server, in same directory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Using an image as a link button: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 the same server</a:t>
            </a:r>
            <a:r>
              <a:rPr lang="bg-BG" sz="2800" dirty="0" smtClean="0"/>
              <a:t>, </a:t>
            </a:r>
            <a:r>
              <a:rPr lang="en-US" sz="2800" dirty="0" smtClean="0"/>
              <a:t>in the subdirectory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en-US" sz="2800" dirty="0" smtClean="0"/>
              <a:t> of the parent directory: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685800" y="2808969"/>
            <a:ext cx="7773988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="apply-now.html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src="apply-now-button.jpg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/&gt;&lt;/a&gt;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685800" y="5529792"/>
            <a:ext cx="7773988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the Web Works?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37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WWW use classical client / server 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HTTP is text-based </a:t>
            </a:r>
            <a:r>
              <a:rPr lang="en-US" dirty="0"/>
              <a:t>request-response </a:t>
            </a:r>
            <a:r>
              <a:rPr lang="en-US" dirty="0" smtClean="0"/>
              <a:t>protocol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 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</a:t>
              </a:r>
              <a:r>
                <a:rPr kumimoji="0"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kumimoji="0"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and Sections</a:t>
            </a:r>
            <a:endParaRPr lang="bg-BG" smtClean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Link to a specific location in another document: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</a:t>
            </a:r>
            <a:endParaRPr lang="bg-BG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 Report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"&gt;Please report bugs here (by e-mail only)&lt;/a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apply-now-button.jpg” /&gt;&lt;/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(2) 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597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Inserting an image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19007"/>
              </p:ext>
            </p:extLst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php.png" alt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="PHP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: Draws a horizontal rule (line):</a:t>
            </a: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 smtClean="0"/>
              <a:t>: Deprecated!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&lt;font&gt;&lt;/font&gt;</a:t>
            </a:r>
            <a:r>
              <a:rPr lang="en-US" dirty="0" smtClean="0"/>
              <a:t>: Deprecated!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color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"&gt;Font3&lt;/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="+4"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"&gt;Font+4&lt;/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0420" name="Picture 5" descr="mi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a Web Page?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pages</a:t>
            </a:r>
            <a:r>
              <a:rPr lang="en-US" dirty="0" smtClean="0"/>
              <a:t> are text files containing HTML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Lists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00200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52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Characters – Example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&gt;&amp;copy;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2006 by Svetlin Nakov &amp;amp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his team&lt;/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&lt;p&gt;geeksfarm Academy™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&lt;p&gt;geeksfarm Academy™&lt;/p&gt;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</a:rPr>
              <a:t>&lt;DIV&gt;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</a:rPr>
              <a:t>&lt;SPAN&gt;</a:t>
            </a:r>
            <a:r>
              <a:rPr lang="en-US" dirty="0" smtClean="0"/>
              <a:t> Block and Inline Elements</a:t>
            </a:r>
            <a:endParaRPr lang="bg-BG" dirty="0"/>
          </a:p>
        </p:txBody>
      </p:sp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2680996" y="1343355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is a block element</a:t>
            </a:r>
          </a:p>
          <a:p>
            <a:pPr lvl="1">
              <a:defRPr/>
            </a:pPr>
            <a:r>
              <a:rPr lang="en-US" dirty="0" smtClean="0"/>
              <a:t>Other block elements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 smtClean="0"/>
              <a:t>, headings, lists,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 smtClean="0"/>
              <a:t> and etc.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 is an inline element</a:t>
            </a:r>
          </a:p>
          <a:p>
            <a:pPr lvl="1">
              <a:defRPr/>
            </a:pPr>
            <a:r>
              <a:rPr lang="en-US" dirty="0" smtClean="0"/>
              <a:t>Most HTML elements are inline,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Very useful with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3600" y="47244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7393">
            <a:off x="1947520" y="1600200"/>
            <a:ext cx="5062880" cy="2105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6454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An HTML file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noProof="1" smtClean="0"/>
              <a:t>NotePad, NotePad ++, PSPad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Or HTML editors (WYSIWYG Editors):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Microsoft FrontPage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Macromedia Dreamweaver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Netscape Composer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Microsoft Word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comprised of several core tags: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should not be used for layout. 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 (2)</a:t>
            </a:r>
            <a:endParaRPr lang="bg-BG" smtClean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row</a:t>
            </a: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cell in a row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556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755651" y="3500438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755651" y="5100935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  <p:extLst>
      <p:ext uri="{BB962C8B-B14F-4D97-AF65-F5344CB8AC3E}">
        <p14:creationId xmlns:p14="http://schemas.microsoft.com/office/powerpoint/2010/main" val="3907040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82117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Simple HTML Tables – Example (2)</a:t>
            </a:r>
            <a:endParaRPr lang="bg-BG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914775"/>
            <a:ext cx="2800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73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header, body and 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(most often 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54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194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81400" y="4425196"/>
            <a:ext cx="4419600" cy="527804"/>
          </a:xfrm>
          <a:prstGeom prst="wedgeRoundRectCallout">
            <a:avLst>
              <a:gd name="adj1" fmla="val -90128"/>
              <a:gd name="adj2" fmla="val 55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342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3528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797141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2192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50292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752600"/>
            <a:ext cx="53054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52600" y="685800"/>
            <a:ext cx="4038600" cy="953453"/>
          </a:xfrm>
          <a:prstGeom prst="wedgeRoundRectCallout">
            <a:avLst>
              <a:gd name="adj1" fmla="val 72723"/>
              <a:gd name="adj2" fmla="val 165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By default, header text is bold and centered.</a:t>
            </a:r>
          </a:p>
        </p:txBody>
      </p:sp>
    </p:spTree>
    <p:extLst>
      <p:ext uri="{BB962C8B-B14F-4D97-AF65-F5344CB8AC3E}">
        <p14:creationId xmlns:p14="http://schemas.microsoft.com/office/powerpoint/2010/main" val="1478725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data “cells”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nested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175" y="3905250"/>
            <a:ext cx="3095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99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important attributes: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82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5311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7400" y="3048000"/>
            <a:ext cx="5029200" cy="685800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774280"/>
            <a:ext cx="5029200" cy="569120"/>
          </a:xfrm>
        </p:spPr>
        <p:txBody>
          <a:bodyPr/>
          <a:lstStyle/>
          <a:p>
            <a:r>
              <a:rPr lang="en-US" dirty="0" smtClean="0"/>
              <a:t>Text, Images, Tables,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76550"/>
            <a:ext cx="3686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75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 cells have two important attributes: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39882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554301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342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Column and Row Span –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7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4267200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00200" y="5080232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0724" y="1517287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91136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Forms are the primary method for gathering data from site visitors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3105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44958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55626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819400"/>
            <a:ext cx="5065712" cy="1379101"/>
          </a:xfrm>
          <a:prstGeom prst="wedgeRoundRectCallout">
            <a:avLst>
              <a:gd name="adj1" fmla="val -37849"/>
              <a:gd name="adj2" fmla="val 77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“method" attribute tells how the form data should be sent – via GET or POST request</a:t>
            </a:r>
          </a:p>
        </p:txBody>
      </p:sp>
    </p:spTree>
    <p:extLst>
      <p:ext uri="{BB962C8B-B14F-4D97-AF65-F5344CB8AC3E}">
        <p14:creationId xmlns:p14="http://schemas.microsoft.com/office/powerpoint/2010/main" val="305480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Single-line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Multi-line textarea fields: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Hidden fields contain data not shown to the user: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Often used by JavaScript code</a:t>
            </a: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49309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 /&gt;</a:t>
            </a:r>
          </a:p>
        </p:txBody>
      </p:sp>
    </p:spTree>
    <p:extLst>
      <p:ext uri="{BB962C8B-B14F-4D97-AF65-F5344CB8AC3E}">
        <p14:creationId xmlns:p14="http://schemas.microsoft.com/office/powerpoint/2010/main" val="36505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Fieldsets</a:t>
            </a:r>
            <a:endParaRPr lang="en-US" dirty="0" smtClean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3000" dirty="0" smtClean="0"/>
              <a:t> 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rgbClr val="FFFFFF"/>
                </a:solidFill>
              </a:rPr>
              <a:t>&lt;legend&gt;</a:t>
            </a:r>
            <a:r>
              <a:rPr lang="en-US" sz="3000" dirty="0" smtClean="0"/>
              <a:t> is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</a:t>
            </a:r>
            <a:r>
              <a:rPr lang="en-US" sz="3000" dirty="0" smtClean="0"/>
              <a:t>'s title.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926372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187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Input Controls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Checkboxes: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Radio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only one 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</p:spTree>
    <p:extLst>
      <p:ext uri="{BB962C8B-B14F-4D97-AF65-F5344CB8AC3E}">
        <p14:creationId xmlns:p14="http://schemas.microsoft.com/office/powerpoint/2010/main" val="29174591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Dropdown menus: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dirty="0" smtClean="0"/>
              <a:t>Submit button: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752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611188" y="50364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name="submitBtn"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195355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HTML is comprised of “elements” and “tags”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Begins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 smtClean="0"/>
              <a:t> and ends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HTML describes structure using two main sections: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156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4299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(2)</a:t>
            </a:r>
            <a:endParaRPr lang="bg-BG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Reset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Image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Ordinary button – used for </a:t>
            </a:r>
            <a:r>
              <a:rPr lang="en-US" sz="3000" dirty="0" err="1" smtClean="0"/>
              <a:t>Javascript</a:t>
            </a:r>
            <a:r>
              <a:rPr lang="en-US" sz="3000" dirty="0" smtClean="0"/>
              <a:t>, no default action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7526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3808413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58629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</p:spTree>
    <p:extLst>
      <p:ext uri="{BB962C8B-B14F-4D97-AF65-F5344CB8AC3E}">
        <p14:creationId xmlns:p14="http://schemas.microsoft.com/office/powerpoint/2010/main" val="302194595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(3)</a:t>
            </a:r>
            <a:endParaRPr lang="bg-BG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Password input – a text field which masks the entered text with * signs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Multiple select field – displays the list of items in multiple lines, instead of one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4038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3"&gt;speakers&lt;/option&gt;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451510396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Other Form Controls (4)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File input – a field used for uploading files</a:t>
            </a:r>
          </a:p>
          <a:p>
            <a:pPr>
              <a:defRPr/>
            </a:pPr>
            <a:endParaRPr lang="en-US" sz="3000" dirty="0" smtClean="0"/>
          </a:p>
          <a:p>
            <a:pPr lvl="1">
              <a:defRPr/>
            </a:pPr>
            <a:r>
              <a:rPr lang="en-US" sz="2800" dirty="0" smtClean="0"/>
              <a:t>When used, it requires the form element to have a specific attribute: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17526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type="file" name="photo"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3581400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enctype="multipart/form-data"&gt;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type="file" name="photo"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99069075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Form labels are used to associate an explanatory text to a form field using the field's ID.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Clicking on a label focuses its associated field (checkboxes are toggled, radio buttons are checked)</a:t>
            </a:r>
          </a:p>
          <a:p>
            <a:pPr>
              <a:defRPr/>
            </a:pPr>
            <a:r>
              <a:rPr lang="en-US" sz="3000" dirty="0" smtClean="0"/>
              <a:t>Labels are both a usability and accessibility feature and are required in order to pass accessibility validation.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  <p:extLst>
      <p:ext uri="{BB962C8B-B14F-4D97-AF65-F5344CB8AC3E}">
        <p14:creationId xmlns:p14="http://schemas.microsoft.com/office/powerpoint/2010/main" val="1670814506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555626" y="1143000"/>
            <a:ext cx="805497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action="apply-now.php"&gt;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name="subject" type="hidden" value="Class"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&lt;fieldset&gt;&lt;legend&gt;Academic information&lt;/legend&gt;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for="degree"&gt;Degree&lt;/label&gt;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name="degree" id="degree"&gt;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value="BA"&gt;Bachelor of Art&lt;/option&gt;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value="BS"&gt;Bachelor of Science&lt;/option&gt;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value="MBA" selected="selected"&gt;Master 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Business Administration&lt;/option&gt;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for="studentid"&gt;Student ID&lt;/label&gt;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type="password" name="studentid"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&lt;/fieldset&gt;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&lt;fieldset&gt;&lt;legend&gt;Personal Details&lt;/legend&gt;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for="fname"&gt;First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name="fname" id="fname"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for="lname"&gt;Last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name="lname" id="lname" /&gt;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502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Example (2)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967683" name="Rectangle 3"/>
          <p:cNvSpPr>
            <a:spLocks noChangeArrowheads="1"/>
          </p:cNvSpPr>
          <p:nvPr/>
        </p:nvSpPr>
        <p:spPr bwMode="auto">
          <a:xfrm>
            <a:off x="534988" y="1255058"/>
            <a:ext cx="8075612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Gender: 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id="gm" value="m"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for="gm"&gt;Male&lt;/label&gt;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id="gf" value="f"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for="gf"&gt;Female&lt;/label&gt;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for="email"&gt;Email&lt;/label&gt;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name="email" id="email"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&lt;/fieldset&gt;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rows="4"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readonly="readonly"&gt;TERMS AND CONDITIONS...&lt;/textarea&gt;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name="submit" value="Send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type="reset" value="Clear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882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– Example (3)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5063" y="1295400"/>
            <a:ext cx="43338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38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TabIndex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tabindex</a:t>
            </a:r>
            <a:r>
              <a:rPr lang="en-US" dirty="0" smtClean="0"/>
              <a:t> HTML attribute controls the order in which form fields and hyperlinks are focused when repeatedly pressing the TAB key</a:t>
            </a:r>
          </a:p>
          <a:p>
            <a:pPr lvl="1"/>
            <a:r>
              <a:rPr lang="en-US" dirty="0" err="1" smtClean="0"/>
              <a:t>tabindex</a:t>
            </a:r>
            <a:r>
              <a:rPr lang="en-US" dirty="0" smtClean="0"/>
              <a:t>="0" (zero) - "natural" order</a:t>
            </a:r>
          </a:p>
          <a:p>
            <a:pPr lvl="1"/>
            <a:r>
              <a:rPr lang="en-US" dirty="0" smtClean="0"/>
              <a:t>If X &gt; Y, then elements with </a:t>
            </a:r>
            <a:r>
              <a:rPr lang="en-US" dirty="0" err="1" smtClean="0"/>
              <a:t>tabindex</a:t>
            </a:r>
            <a:r>
              <a:rPr lang="en-US" dirty="0" smtClean="0"/>
              <a:t>="X" are iterated before elements with </a:t>
            </a:r>
            <a:r>
              <a:rPr lang="en-US" dirty="0" err="1" smtClean="0"/>
              <a:t>tabindex</a:t>
            </a:r>
            <a:r>
              <a:rPr lang="en-US" dirty="0" smtClean="0"/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dirty="0" err="1" smtClean="0"/>
              <a:t>tabindex</a:t>
            </a:r>
            <a:r>
              <a:rPr lang="en-US" dirty="0" smtClean="0"/>
              <a:t> are skipped, however, this is not defined in the standard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3" y="57150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tabindex="10" /&gt;</a:t>
            </a:r>
          </a:p>
        </p:txBody>
      </p:sp>
    </p:spTree>
    <p:extLst>
      <p:ext uri="{BB962C8B-B14F-4D97-AF65-F5344CB8AC3E}">
        <p14:creationId xmlns:p14="http://schemas.microsoft.com/office/powerpoint/2010/main" val="19128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018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5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Code Formatting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The HTML source code should be formatted to increase readability and facilitate debugging.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Browsers ignore multiple whitespaces in the page source, so formatting is harmless.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For performance reasons, formatting can be sacrificed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25921085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0991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iframeGoogle" 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600" height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yes" scrolling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872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229600" cy="1524000"/>
          </a:xfrm>
        </p:spPr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391">
            <a:off x="568719" y="568719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230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What is CSS?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Styling with Cascading Stylesheets (CSS)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Selectors and style definitions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Linking HTML and CSS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Fonts, Backgrounds, Borders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The Box Model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Alignment, Z-Index, Margin, Padding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Positioning and Floating Elements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Visibility, Display, Overflow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CSS Development Tools</a:t>
            </a:r>
          </a:p>
          <a:p>
            <a:pPr marL="541338" indent="-541338">
              <a:tabLst/>
            </a:pPr>
            <a:endParaRPr lang="en-US" dirty="0" smtClean="0">
              <a:solidFill>
                <a:srgbClr val="FAF7C8"/>
              </a:solidFill>
            </a:endParaRPr>
          </a:p>
          <a:p>
            <a:endParaRPr lang="en-US" dirty="0" smtClean="0">
              <a:solidFill>
                <a:srgbClr val="FAF7C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A </a:t>
            </a:r>
            <a:r>
              <a:rPr lang="en-US" dirty="0" smtClean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6002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6764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3340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4864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4864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4864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4038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4102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4102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1600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(HTML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0093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(CSS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0574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1242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2004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0574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2766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3528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693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4776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Used to describe the presentation of documents</a:t>
            </a:r>
          </a:p>
          <a:p>
            <a:pPr lvl="1">
              <a:defRPr/>
            </a:pPr>
            <a:r>
              <a:rPr lang="en-US" sz="2800" dirty="0" smtClean="0"/>
              <a:t>Define sizes, spacing, fonts, colors, layout, etc.</a:t>
            </a:r>
          </a:p>
          <a:p>
            <a:pPr lvl="1">
              <a:defRPr/>
            </a:pPr>
            <a:r>
              <a:rPr lang="en-US" sz="2800" dirty="0" smtClean="0"/>
              <a:t>Improve content accessibility</a:t>
            </a:r>
          </a:p>
          <a:p>
            <a:pPr lvl="1">
              <a:defRPr/>
            </a:pPr>
            <a:r>
              <a:rPr lang="en-US" sz="2800" dirty="0" smtClean="0"/>
              <a:t>Improve 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Due to CSS, all HTML presentation tags and attributes are deprecated,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95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 (2)</a:t>
            </a:r>
            <a:endParaRPr lang="bg-BG" dirty="0" smtClean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60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Cascade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6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8270</TotalTime>
  <Words>16777</Words>
  <Application>Microsoft Office PowerPoint</Application>
  <PresentationFormat>On-screen Show (4:3)</PresentationFormat>
  <Paragraphs>2813</Paragraphs>
  <Slides>225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225</vt:i4>
      </vt:variant>
    </vt:vector>
  </HeadingPairs>
  <TitlesOfParts>
    <vt:vector size="237" baseType="lpstr">
      <vt:lpstr>Arial</vt:lpstr>
      <vt:lpstr>Bookman Old Style</vt:lpstr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Telerik-PowerPoint-Theme</vt:lpstr>
      <vt:lpstr>Image</vt:lpstr>
      <vt:lpstr>HTML Basics</vt:lpstr>
      <vt:lpstr>Table of Contents</vt:lpstr>
      <vt:lpstr>Table of Contents (2)</vt:lpstr>
      <vt:lpstr>How the Web Works?</vt:lpstr>
      <vt:lpstr>What is a Web Page?</vt:lpstr>
      <vt:lpstr>Creating HTML Pages</vt:lpstr>
      <vt:lpstr>HTML Basics</vt:lpstr>
      <vt:lpstr>HTML Structure</vt:lpstr>
      <vt:lpstr>HTML Code Formatting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Tags Attributes</vt:lpstr>
      <vt:lpstr>Headings and Paragraphs</vt:lpstr>
      <vt:lpstr>Headings and Paragraphs – Example </vt:lpstr>
      <vt:lpstr>Headings and Paragraphs – Example (2)</vt:lpstr>
      <vt:lpstr>Introduction to HTML</vt:lpstr>
      <vt:lpstr>Preface</vt:lpstr>
      <vt:lpstr>The &lt;!DOCTYPE&gt; Declaration</vt:lpstr>
      <vt:lpstr>HTML vs. XHTML</vt:lpstr>
      <vt:lpstr>XHTML vs. HTML (2)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&lt;head&gt; Section: &lt;style&gt;</vt:lpstr>
      <vt:lpstr>Comments: &lt;!-- --&gt; Tag</vt:lpstr>
      <vt:lpstr>&lt;body&gt; Section: Introduction</vt:lpstr>
      <vt:lpstr>Text Formatting</vt:lpstr>
      <vt:lpstr>Text Formatting – Example</vt:lpstr>
      <vt:lpstr>Text Formatting – Example (2)</vt:lpstr>
      <vt:lpstr>Hyperlinks: &lt;a&gt; Tag</vt:lpstr>
      <vt:lpstr>Hyperlinks: &lt;a&gt; Tag (2)</vt:lpstr>
      <vt:lpstr>Hyperlinks: &lt;a&gt; Tag (3)</vt:lpstr>
      <vt:lpstr>Hyperlinks and Sections</vt:lpstr>
      <vt:lpstr>Hyperlinks – Example</vt:lpstr>
      <vt:lpstr>Hyperlinks – Example (2)</vt:lpstr>
      <vt:lpstr>Links to the Same Document – Example </vt:lpstr>
      <vt:lpstr>Links to the Same Document – Example (2) </vt:lpstr>
      <vt:lpstr>Images: &lt;img&gt; tag</vt:lpstr>
      <vt:lpstr>Miscellaneous Tags</vt:lpstr>
      <vt:lpstr>Miscellaneous Tags – Example</vt:lpstr>
      <vt:lpstr>Ordered Lists: &lt;ol&gt; Tag</vt:lpstr>
      <vt:lpstr>Unordered Lists: &lt;ul&gt; Tag</vt:lpstr>
      <vt:lpstr>Definition lists: &lt;dl&gt; tag</vt:lpstr>
      <vt:lpstr>Lists – Example</vt:lpstr>
      <vt:lpstr>HTML Special Characters</vt:lpstr>
      <vt:lpstr>Special Characters – Example</vt:lpstr>
      <vt:lpstr>Special Chars – Example (2)</vt:lpstr>
      <vt:lpstr>Using &lt;DIV&gt; and &lt;SPAN&gt; Block and Inline Elements</vt:lpstr>
      <vt:lpstr>Block and Inline Elements</vt:lpstr>
      <vt:lpstr>The &lt;div&gt; Tag</vt:lpstr>
      <vt:lpstr>The &lt;span&gt; Tag</vt:lpstr>
      <vt:lpstr>HTML Tables</vt:lpstr>
      <vt:lpstr>HTML Tables</vt:lpstr>
      <vt:lpstr>HTML Tables (2)</vt:lpstr>
      <vt:lpstr>Simple HTML Tables – Example</vt:lpstr>
      <vt:lpstr>Simple HTML Tables – Example (2)</vt:lpstr>
      <vt:lpstr>Complete HTML Tables</vt:lpstr>
      <vt:lpstr>Complete HTML Table: Example</vt:lpstr>
      <vt:lpstr>Complete HTML Table: Example (2)</vt:lpstr>
      <vt:lpstr>Nested Tables</vt:lpstr>
      <vt:lpstr>Cell Spacing and Padding</vt:lpstr>
      <vt:lpstr>Cell Spacing and Padding – Example</vt:lpstr>
      <vt:lpstr>Cell Spacing and Padding – Example (2)</vt:lpstr>
      <vt:lpstr>Column and Row Span</vt:lpstr>
      <vt:lpstr>Column and Row Span – Example</vt:lpstr>
      <vt:lpstr>Column and Row Span – Example (2)</vt:lpstr>
      <vt:lpstr>HTML Forms</vt:lpstr>
      <vt:lpstr>HTML Forms</vt:lpstr>
      <vt:lpstr>Form Fields</vt:lpstr>
      <vt:lpstr>Fieldsets</vt:lpstr>
      <vt:lpstr>Form Input Controls</vt:lpstr>
      <vt:lpstr>Other Form Controls</vt:lpstr>
      <vt:lpstr>Other Form Controls (2)</vt:lpstr>
      <vt:lpstr>Other Form Controls (3)</vt:lpstr>
      <vt:lpstr>Other Form Controls (4)</vt:lpstr>
      <vt:lpstr>Labels</vt:lpstr>
      <vt:lpstr>HTML Forms – Example</vt:lpstr>
      <vt:lpstr>HTML Forms – Example (2)</vt:lpstr>
      <vt:lpstr>HTML Forms – Example (3)</vt:lpstr>
      <vt:lpstr>TabIndex</vt:lpstr>
      <vt:lpstr>HTML Frames</vt:lpstr>
      <vt:lpstr>HTML Frames</vt:lpstr>
      <vt:lpstr>HTML Frames – Demo</vt:lpstr>
      <vt:lpstr>Inline Frames: &lt;iframe&gt;</vt:lpstr>
      <vt:lpstr>Cascading Style Sheets (CSS)</vt:lpstr>
      <vt:lpstr>Table of Contents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“Cascading”? (2)</vt:lpstr>
      <vt:lpstr>Why “Cascading”? (3)</vt:lpstr>
      <vt:lpstr>Style Sheets Syntax</vt:lpstr>
      <vt:lpstr>Selectors</vt:lpstr>
      <vt:lpstr>Selectors (2)</vt:lpstr>
      <vt:lpstr>Selectors (3)</vt:lpstr>
      <vt:lpstr>Selectors (4)</vt:lpstr>
      <vt:lpstr>Selectors (5)</vt:lpstr>
      <vt:lpstr>Values in the CSS Rules</vt:lpstr>
      <vt:lpstr>Default Browser Styles</vt:lpstr>
      <vt:lpstr>Linking HTML and CSS</vt:lpstr>
      <vt:lpstr>Linking HTML and CSS (2)</vt:lpstr>
      <vt:lpstr>Inline Styles: Example</vt:lpstr>
      <vt:lpstr>Inline Styles: Example</vt:lpstr>
      <vt:lpstr>CSS Cascade (Precedence)</vt:lpstr>
      <vt:lpstr>CSS Specificity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Text-related CSS Properties</vt:lpstr>
      <vt:lpstr>CSS Rules for Fonts (2)</vt:lpstr>
      <vt:lpstr>Shorthand Font Property</vt:lpstr>
      <vt:lpstr>Backgrounds</vt:lpstr>
      <vt:lpstr>Backgrounds (2)</vt:lpstr>
      <vt:lpstr>Background Shorthand Property</vt:lpstr>
      <vt:lpstr>Background-image or &lt;img&gt;?</vt:lpstr>
      <vt:lpstr>Borders</vt:lpstr>
      <vt:lpstr>Border Shorthand Property</vt:lpstr>
      <vt:lpstr>Width and Height</vt:lpstr>
      <vt:lpstr>Margin and Padding</vt:lpstr>
      <vt:lpstr>Margin and Padding: Short Rules</vt:lpstr>
      <vt:lpstr>The Box Model</vt:lpstr>
      <vt:lpstr>IE Quirks Mode</vt:lpstr>
      <vt:lpstr>Positioning</vt:lpstr>
      <vt:lpstr>Positioning (2)</vt:lpstr>
      <vt:lpstr>Positioning (3)</vt:lpstr>
      <vt:lpstr>Inline element positioning</vt:lpstr>
      <vt:lpstr>Float</vt:lpstr>
      <vt:lpstr>Float (2)</vt:lpstr>
      <vt:lpstr>Clear</vt:lpstr>
      <vt:lpstr>Clear (2)</vt:lpstr>
      <vt:lpstr>Opacity</vt:lpstr>
      <vt:lpstr>Visibility</vt:lpstr>
      <vt:lpstr>Display</vt:lpstr>
      <vt:lpstr>Display (2)</vt:lpstr>
      <vt:lpstr>Overflow</vt:lpstr>
      <vt:lpstr>Other CSS Properties</vt:lpstr>
      <vt:lpstr>Benefits of using CSS</vt:lpstr>
      <vt:lpstr>Maintenance Example</vt:lpstr>
      <vt:lpstr>CSS Development Tools</vt:lpstr>
      <vt:lpstr>CSS Development Tools (3)</vt:lpstr>
      <vt:lpstr>CSS Development Tools (4)</vt:lpstr>
      <vt:lpstr>Introduction to JavaScript</vt:lpstr>
      <vt:lpstr>Table of Contents</vt:lpstr>
      <vt:lpstr>Table of Contents (2)</vt:lpstr>
      <vt:lpstr>Table of Contents (3)</vt:lpstr>
      <vt:lpstr>DHTML</vt:lpstr>
      <vt:lpstr>What is DHTML?</vt:lpstr>
      <vt:lpstr>DTHML = HTML + CSS + JavaScript</vt:lpstr>
      <vt:lpstr>JavaScript</vt:lpstr>
      <vt:lpstr>JavaScript</vt:lpstr>
      <vt:lpstr>JavaScript Advantages</vt:lpstr>
      <vt:lpstr>What Can JavaScript Do?</vt:lpstr>
      <vt:lpstr>The First Script</vt:lpstr>
      <vt:lpstr>Another Small Example</vt:lpstr>
      <vt:lpstr>Using JavaScript Code</vt:lpstr>
      <vt:lpstr>JavaScript – When is Executed?</vt:lpstr>
      <vt:lpstr>Calling a JavaScript Function from Event Handler – Example</vt:lpstr>
      <vt:lpstr>Using External Script Files</vt:lpstr>
      <vt:lpstr>The JavaScript Syntax</vt:lpstr>
      <vt:lpstr>JavaScript Syntax</vt:lpstr>
      <vt:lpstr>Data Types</vt:lpstr>
      <vt:lpstr>Everything is Object</vt:lpstr>
      <vt:lpstr>String Operations</vt:lpstr>
      <vt:lpstr>Arrays Operations and Properties</vt:lpstr>
      <vt:lpstr>Standard Popup Boxes</vt:lpstr>
      <vt:lpstr>Sum of Numbers – Example</vt:lpstr>
      <vt:lpstr>Sum of Numbers – Example (2)</vt:lpstr>
      <vt:lpstr>JavaScript Prompt – Example</vt:lpstr>
      <vt:lpstr>Conditional Statement (if)</vt:lpstr>
      <vt:lpstr>Conditional Statement (if) (2)</vt:lpstr>
      <vt:lpstr>Switch Statement</vt:lpstr>
      <vt:lpstr>Loops</vt:lpstr>
      <vt:lpstr>Functions </vt:lpstr>
      <vt:lpstr>Function Arguments  and Return Value</vt:lpstr>
      <vt:lpstr>Document Object Model (DOM)</vt:lpstr>
      <vt:lpstr>Document Object Model (DOM)</vt:lpstr>
      <vt:lpstr>Accessing Elements</vt:lpstr>
      <vt:lpstr>DOM Manipulation</vt:lpstr>
      <vt:lpstr>Common Element Properties</vt:lpstr>
      <vt:lpstr>Common Element Properties (2)</vt:lpstr>
      <vt:lpstr>Accessing Elements through the DOM Tree Structure</vt:lpstr>
      <vt:lpstr>Accessing Elements through the DOM Tree – Example</vt:lpstr>
      <vt:lpstr>The HTML DOM Event Model</vt:lpstr>
      <vt:lpstr>The HTML DOM Event Model</vt:lpstr>
      <vt:lpstr>The HTML DOM Event Model (2)</vt:lpstr>
      <vt:lpstr>The HTML DOM Event Model (3)</vt:lpstr>
      <vt:lpstr>Common DOM Events</vt:lpstr>
      <vt:lpstr>Common DOM Events (2)</vt:lpstr>
      <vt:lpstr>onload Event – Example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Document and Location</vt:lpstr>
      <vt:lpstr>Form Validation – Example</vt:lpstr>
      <vt:lpstr>The Math Object</vt:lpstr>
      <vt:lpstr>The Date Object</vt:lpstr>
      <vt:lpstr>Timers: setTimeout()</vt:lpstr>
      <vt:lpstr>Timers: setInterval()</vt:lpstr>
      <vt:lpstr>Timer – Example</vt:lpstr>
      <vt:lpstr>Debugging JavaScript</vt:lpstr>
      <vt:lpstr>Debugging JavaScript</vt:lpstr>
      <vt:lpstr>Firebug</vt:lpstr>
      <vt:lpstr>Firebug (2)</vt:lpstr>
      <vt:lpstr>JavaScript Console Object</vt:lpstr>
      <vt:lpstr>HTML, CSS and JavaScript Basics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/>
  <cp:lastModifiedBy>ThikPad</cp:lastModifiedBy>
  <cp:revision>733</cp:revision>
  <dcterms:created xsi:type="dcterms:W3CDTF">2007-12-08T16:03:35Z</dcterms:created>
  <dcterms:modified xsi:type="dcterms:W3CDTF">2017-06-13T11:20:16Z</dcterms:modified>
</cp:coreProperties>
</file>