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48"/>
  </p:notesMasterIdLst>
  <p:handoutMasterIdLst>
    <p:handoutMasterId r:id="rId49"/>
  </p:handoutMasterIdLst>
  <p:sldIdLst>
    <p:sldId id="320" r:id="rId2"/>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62" r:id="rId20"/>
    <p:sldId id="338" r:id="rId21"/>
    <p:sldId id="363" r:id="rId22"/>
    <p:sldId id="339" r:id="rId23"/>
    <p:sldId id="340" r:id="rId24"/>
    <p:sldId id="364" r:id="rId25"/>
    <p:sldId id="341" r:id="rId26"/>
    <p:sldId id="342" r:id="rId27"/>
    <p:sldId id="343" r:id="rId28"/>
    <p:sldId id="344" r:id="rId29"/>
    <p:sldId id="345" r:id="rId30"/>
    <p:sldId id="346" r:id="rId31"/>
    <p:sldId id="347" r:id="rId32"/>
    <p:sldId id="348" r:id="rId33"/>
    <p:sldId id="349" r:id="rId34"/>
    <p:sldId id="350" r:id="rId35"/>
    <p:sldId id="365" r:id="rId36"/>
    <p:sldId id="351" r:id="rId37"/>
    <p:sldId id="352" r:id="rId38"/>
    <p:sldId id="353" r:id="rId39"/>
    <p:sldId id="354" r:id="rId40"/>
    <p:sldId id="355" r:id="rId41"/>
    <p:sldId id="356" r:id="rId42"/>
    <p:sldId id="357" r:id="rId43"/>
    <p:sldId id="358" r:id="rId44"/>
    <p:sldId id="359" r:id="rId45"/>
    <p:sldId id="360" r:id="rId46"/>
    <p:sldId id="361" r:id="rId4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507"/>
    <a:srgbClr val="406000"/>
    <a:srgbClr val="486C00"/>
    <a:srgbClr val="F6AF2E"/>
    <a:srgbClr val="FFFFFF"/>
    <a:srgbClr val="EBFFD2"/>
    <a:srgbClr val="A4F6F0"/>
    <a:srgbClr val="E8FFC8"/>
    <a:srgbClr val="FAF7C8"/>
    <a:srgbClr val="FAF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varScale="1">
        <p:scale>
          <a:sx n="71" d="100"/>
          <a:sy n="71" d="100"/>
        </p:scale>
        <p:origin x="12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6/20/2017</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2651630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6/20/2017</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10972034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8507">
            <a:alpha val="94000"/>
          </a:srgbClr>
        </a:soli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no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4340648"/>
            <a:ext cx="6898673" cy="993352"/>
          </a:xfrm>
        </p:spPr>
        <p:txBody>
          <a:bodyPr/>
          <a:lstStyle/>
          <a:p>
            <a:r>
              <a:rPr lang="id-ID" b="0" dirty="0">
                <a:effectLst/>
              </a:rPr>
              <a:t>Architectural Patterns and Styles</a:t>
            </a:r>
            <a:br>
              <a:rPr lang="id-ID" b="0" dirty="0">
                <a:effectLst/>
              </a:rPr>
            </a:br>
            <a:endParaRPr lang="en-US" dirty="0"/>
          </a:p>
        </p:txBody>
      </p:sp>
      <p:sp>
        <p:nvSpPr>
          <p:cNvPr id="3" name="Subtitle 2"/>
          <p:cNvSpPr>
            <a:spLocks noGrp="1"/>
          </p:cNvSpPr>
          <p:nvPr>
            <p:ph type="subTitle" idx="1"/>
          </p:nvPr>
        </p:nvSpPr>
        <p:spPr>
          <a:xfrm>
            <a:off x="2586649" y="5334000"/>
            <a:ext cx="5943600" cy="569120"/>
          </a:xfrm>
        </p:spPr>
        <p:txBody>
          <a:bodyPr/>
          <a:lstStyle/>
          <a:p>
            <a:endParaRPr lang="en-US" noProof="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lstStyle/>
          <a:p>
            <a:r>
              <a:rPr lang="id-ID" b="0" dirty="0">
                <a:effectLst/>
              </a:rPr>
              <a:t>Component-Based Architectural Style</a:t>
            </a:r>
          </a:p>
        </p:txBody>
      </p:sp>
      <p:sp>
        <p:nvSpPr>
          <p:cNvPr id="3" name="Content Placeholder 2"/>
          <p:cNvSpPr>
            <a:spLocks noGrp="1"/>
          </p:cNvSpPr>
          <p:nvPr>
            <p:ph idx="1"/>
          </p:nvPr>
        </p:nvSpPr>
        <p:spPr/>
        <p:txBody>
          <a:bodyPr/>
          <a:lstStyle/>
          <a:p>
            <a:r>
              <a:rPr lang="en-US" b="0" dirty="0">
                <a:effectLst/>
              </a:rPr>
              <a:t>Component-based architecture describes a software engineering approach to system design and development. </a:t>
            </a:r>
            <a:endParaRPr lang="id-ID" b="0" dirty="0" smtClean="0">
              <a:effectLst/>
            </a:endParaRPr>
          </a:p>
          <a:p>
            <a:r>
              <a:rPr lang="en-US" b="0" dirty="0" smtClean="0">
                <a:effectLst/>
              </a:rPr>
              <a:t>It </a:t>
            </a:r>
            <a:r>
              <a:rPr lang="en-US" b="0" dirty="0">
                <a:effectLst/>
              </a:rPr>
              <a:t>focuses on the decomposition of the design into individual functional or logical components that expose well-defined communication interfaces containing methods, events, and properties. </a:t>
            </a:r>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6146" name="Picture 2" descr="Image result for Component-Based Architectural 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576" y="4738982"/>
            <a:ext cx="2788024" cy="192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10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Component-Based Architectural </a:t>
            </a:r>
            <a:r>
              <a:rPr lang="id-ID" b="0" dirty="0" smtClean="0">
                <a:effectLst/>
              </a:rPr>
              <a:t>Style</a:t>
            </a:r>
            <a:br>
              <a:rPr lang="id-ID" b="0" dirty="0" smtClean="0">
                <a:effectLst/>
              </a:rPr>
            </a:br>
            <a:r>
              <a:rPr lang="id-ID" b="0" dirty="0" smtClean="0">
                <a:effectLst/>
              </a:rPr>
              <a:t>(</a:t>
            </a:r>
            <a:r>
              <a:rPr lang="en-US" b="0" dirty="0">
                <a:effectLst/>
              </a:rPr>
              <a:t>key </a:t>
            </a:r>
            <a:r>
              <a:rPr lang="en-US" b="0" dirty="0" smtClean="0">
                <a:effectLst/>
              </a:rPr>
              <a:t>principle</a:t>
            </a:r>
            <a:r>
              <a:rPr lang="id-ID" b="0" dirty="0" smtClean="0">
                <a:effectLst/>
              </a:rPr>
              <a:t>)</a:t>
            </a:r>
            <a:endParaRPr lang="id-ID" dirty="0"/>
          </a:p>
        </p:txBody>
      </p:sp>
      <p:sp>
        <p:nvSpPr>
          <p:cNvPr id="3" name="Content Placeholder 2"/>
          <p:cNvSpPr>
            <a:spLocks noGrp="1"/>
          </p:cNvSpPr>
          <p:nvPr>
            <p:ph idx="1"/>
          </p:nvPr>
        </p:nvSpPr>
        <p:spPr/>
        <p:txBody>
          <a:bodyPr>
            <a:noAutofit/>
          </a:bodyPr>
          <a:lstStyle/>
          <a:p>
            <a:r>
              <a:rPr lang="en-US" sz="1600" b="0" dirty="0">
                <a:effectLst/>
              </a:rPr>
              <a:t>The key principle of the component-based style is the use of components that are:</a:t>
            </a:r>
          </a:p>
          <a:p>
            <a:pPr lvl="1"/>
            <a:r>
              <a:rPr lang="en-US" sz="1600" dirty="0">
                <a:effectLst/>
              </a:rPr>
              <a:t>Reusable</a:t>
            </a:r>
            <a:r>
              <a:rPr lang="en-US" sz="1600" b="0" dirty="0">
                <a:effectLst/>
              </a:rPr>
              <a:t>. Components are usually designed to be reused in different scenarios in different applications. However, some components may be designed for a specific task.</a:t>
            </a:r>
          </a:p>
          <a:p>
            <a:pPr lvl="1"/>
            <a:r>
              <a:rPr lang="en-US" sz="1600" dirty="0">
                <a:effectLst/>
              </a:rPr>
              <a:t>Replaceable</a:t>
            </a:r>
            <a:r>
              <a:rPr lang="en-US" sz="1600" b="0" dirty="0">
                <a:effectLst/>
              </a:rPr>
              <a:t>. Components may be readily substituted with other similar components.</a:t>
            </a:r>
          </a:p>
          <a:p>
            <a:pPr lvl="1"/>
            <a:r>
              <a:rPr lang="en-US" sz="1600" dirty="0">
                <a:effectLst/>
              </a:rPr>
              <a:t>Not context specific</a:t>
            </a:r>
            <a:r>
              <a:rPr lang="en-US" sz="1600" b="0" dirty="0">
                <a:effectLst/>
              </a:rPr>
              <a:t>. Components are designed to operate in different environments and contexts. Specific information, such as state data, should be passed to the component instead of being included in or accessed by the component.</a:t>
            </a:r>
          </a:p>
          <a:p>
            <a:pPr lvl="1"/>
            <a:r>
              <a:rPr lang="en-US" sz="1600" dirty="0">
                <a:effectLst/>
              </a:rPr>
              <a:t>Extensible</a:t>
            </a:r>
            <a:r>
              <a:rPr lang="en-US" sz="1600" b="0" dirty="0">
                <a:effectLst/>
              </a:rPr>
              <a:t>. A component can be extended from existing components to provide new behavior</a:t>
            </a:r>
            <a:r>
              <a:rPr lang="en-US" sz="1600" b="0" dirty="0" smtClean="0">
                <a:effectLst/>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343728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Component-Based Architectural Style</a:t>
            </a:r>
            <a:br>
              <a:rPr lang="id-ID" b="0" dirty="0">
                <a:effectLst/>
              </a:rPr>
            </a:br>
            <a:r>
              <a:rPr lang="id-ID" b="0" dirty="0">
                <a:effectLst/>
              </a:rPr>
              <a:t>(</a:t>
            </a:r>
            <a:r>
              <a:rPr lang="en-US" b="0" dirty="0">
                <a:effectLst/>
              </a:rPr>
              <a:t>key principle</a:t>
            </a:r>
            <a:r>
              <a:rPr lang="id-ID" b="0" dirty="0">
                <a:effectLst/>
              </a:rPr>
              <a:t>)</a:t>
            </a:r>
            <a:endParaRPr lang="id-ID" dirty="0"/>
          </a:p>
        </p:txBody>
      </p:sp>
      <p:sp>
        <p:nvSpPr>
          <p:cNvPr id="3" name="Content Placeholder 2"/>
          <p:cNvSpPr>
            <a:spLocks noGrp="1"/>
          </p:cNvSpPr>
          <p:nvPr>
            <p:ph idx="1"/>
          </p:nvPr>
        </p:nvSpPr>
        <p:spPr/>
        <p:txBody>
          <a:bodyPr/>
          <a:lstStyle/>
          <a:p>
            <a:pPr lvl="1"/>
            <a:r>
              <a:rPr lang="en-US" dirty="0">
                <a:effectLst/>
              </a:rPr>
              <a:t>Encapsulated</a:t>
            </a:r>
            <a:r>
              <a:rPr lang="en-US" b="0" dirty="0">
                <a:effectLst/>
              </a:rPr>
              <a:t>. Components expose interfaces that allow the caller to use its functionality, and do not reveal details of the internal processes or any internal variables or state.</a:t>
            </a:r>
          </a:p>
          <a:p>
            <a:pPr lvl="1"/>
            <a:r>
              <a:rPr lang="en-US" dirty="0">
                <a:effectLst/>
              </a:rPr>
              <a:t>Independent</a:t>
            </a:r>
            <a:r>
              <a:rPr lang="en-US" b="0" dirty="0">
                <a:effectLst/>
              </a:rPr>
              <a:t>. Components are designed to have minimal dependencies on other components. Therefore components can be deployed into any appropriate environment without affecting other components or systems.</a:t>
            </a:r>
          </a:p>
          <a:p>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343728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Component-Based Architectural </a:t>
            </a:r>
            <a:r>
              <a:rPr lang="id-ID" b="0" dirty="0" smtClean="0">
                <a:effectLst/>
              </a:rPr>
              <a:t>Style</a:t>
            </a:r>
            <a:br>
              <a:rPr lang="id-ID" b="0" dirty="0" smtClean="0">
                <a:effectLst/>
              </a:rPr>
            </a:br>
            <a:r>
              <a:rPr lang="id-ID" b="0" dirty="0" smtClean="0">
                <a:effectLst/>
              </a:rPr>
              <a:t>(</a:t>
            </a:r>
            <a:r>
              <a:rPr lang="en-US" b="0" dirty="0">
                <a:effectLst/>
              </a:rPr>
              <a:t>main </a:t>
            </a:r>
            <a:r>
              <a:rPr lang="en-US" b="0" dirty="0" smtClean="0">
                <a:effectLst/>
              </a:rPr>
              <a:t>benefits</a:t>
            </a:r>
            <a:r>
              <a:rPr lang="id-ID" b="0" dirty="0" smtClean="0">
                <a:effectLst/>
              </a:rPr>
              <a:t>)</a:t>
            </a:r>
            <a:endParaRPr lang="id-ID" dirty="0"/>
          </a:p>
        </p:txBody>
      </p:sp>
      <p:sp>
        <p:nvSpPr>
          <p:cNvPr id="3" name="Content Placeholder 2"/>
          <p:cNvSpPr>
            <a:spLocks noGrp="1"/>
          </p:cNvSpPr>
          <p:nvPr>
            <p:ph idx="1"/>
          </p:nvPr>
        </p:nvSpPr>
        <p:spPr/>
        <p:txBody>
          <a:bodyPr>
            <a:normAutofit fontScale="77500" lnSpcReduction="20000"/>
          </a:bodyPr>
          <a:lstStyle/>
          <a:p>
            <a:r>
              <a:rPr lang="en-US" b="0" dirty="0">
                <a:effectLst/>
              </a:rPr>
              <a:t>The following are the main benefits of the component-based architectural style:</a:t>
            </a:r>
          </a:p>
          <a:p>
            <a:pPr lvl="1"/>
            <a:r>
              <a:rPr lang="en-US" dirty="0">
                <a:effectLst/>
              </a:rPr>
              <a:t>Ease of deployment</a:t>
            </a:r>
            <a:r>
              <a:rPr lang="en-US" b="0" dirty="0">
                <a:effectLst/>
              </a:rPr>
              <a:t>. As new compatible versions become available, you can replace existing versions with no impact on the other components or the system as a whole.</a:t>
            </a:r>
          </a:p>
          <a:p>
            <a:pPr lvl="1"/>
            <a:r>
              <a:rPr lang="en-US" dirty="0">
                <a:effectLst/>
              </a:rPr>
              <a:t>Reduced cost</a:t>
            </a:r>
            <a:r>
              <a:rPr lang="en-US" b="0" dirty="0">
                <a:effectLst/>
              </a:rPr>
              <a:t>. The use of third-party components allows you to spread the cost of development and maintenance.</a:t>
            </a:r>
          </a:p>
          <a:p>
            <a:pPr lvl="1"/>
            <a:r>
              <a:rPr lang="en-US" dirty="0">
                <a:effectLst/>
              </a:rPr>
              <a:t>Ease of development</a:t>
            </a:r>
            <a:r>
              <a:rPr lang="en-US" b="0" dirty="0">
                <a:effectLst/>
              </a:rPr>
              <a:t>. Components implement well-known interfaces to provide defined functionality, allowing development without impacting other parts of the system.</a:t>
            </a:r>
          </a:p>
          <a:p>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396837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Component-Based Architectural Style</a:t>
            </a:r>
            <a:br>
              <a:rPr lang="id-ID" b="0" dirty="0">
                <a:effectLst/>
              </a:rPr>
            </a:br>
            <a:r>
              <a:rPr lang="id-ID" b="0" dirty="0">
                <a:effectLst/>
              </a:rPr>
              <a:t>(</a:t>
            </a:r>
            <a:r>
              <a:rPr lang="en-US" b="0" dirty="0">
                <a:effectLst/>
              </a:rPr>
              <a:t>main benefits</a:t>
            </a:r>
            <a:r>
              <a:rPr lang="id-ID" b="0" dirty="0">
                <a:effectLst/>
              </a:rPr>
              <a:t>)</a:t>
            </a:r>
            <a:endParaRPr lang="id-ID" dirty="0"/>
          </a:p>
        </p:txBody>
      </p:sp>
      <p:sp>
        <p:nvSpPr>
          <p:cNvPr id="3" name="Content Placeholder 2"/>
          <p:cNvSpPr>
            <a:spLocks noGrp="1"/>
          </p:cNvSpPr>
          <p:nvPr>
            <p:ph idx="1"/>
          </p:nvPr>
        </p:nvSpPr>
        <p:spPr/>
        <p:txBody>
          <a:bodyPr/>
          <a:lstStyle/>
          <a:p>
            <a:pPr lvl="1"/>
            <a:r>
              <a:rPr lang="en-US" dirty="0">
                <a:effectLst/>
              </a:rPr>
              <a:t>Reusable</a:t>
            </a:r>
            <a:r>
              <a:rPr lang="en-US" b="0" dirty="0">
                <a:effectLst/>
              </a:rPr>
              <a:t>. The use of reusable components means that they can be used to spread the development and maintenance cost across several applications or systems.</a:t>
            </a:r>
          </a:p>
          <a:p>
            <a:pPr lvl="1"/>
            <a:r>
              <a:rPr lang="en-US" dirty="0">
                <a:effectLst/>
              </a:rPr>
              <a:t>Mitigation of technical complexity</a:t>
            </a:r>
            <a:r>
              <a:rPr lang="en-US" b="0" dirty="0">
                <a:effectLst/>
              </a:rPr>
              <a:t>. Components mitigate complexity through the use of a component container and its services. Example component services include component activation, lifetime management, method queuing, </a:t>
            </a:r>
            <a:r>
              <a:rPr lang="en-US" b="0" dirty="0" smtClean="0">
                <a:effectLst/>
              </a:rPr>
              <a:t>even ting, </a:t>
            </a:r>
            <a:r>
              <a:rPr lang="en-US" b="0" dirty="0">
                <a:effectLst/>
              </a:rPr>
              <a:t>and transactions.</a:t>
            </a:r>
          </a:p>
          <a:p>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3968377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en-US" b="0" dirty="0">
                <a:effectLst/>
              </a:rPr>
              <a:t>Domain Driven Design Architectural </a:t>
            </a:r>
            <a:r>
              <a:rPr lang="en-US" b="0" dirty="0" smtClean="0">
                <a:effectLst/>
              </a:rPr>
              <a:t>Style</a:t>
            </a:r>
            <a:endParaRPr lang="id-ID" dirty="0"/>
          </a:p>
        </p:txBody>
      </p:sp>
      <p:sp>
        <p:nvSpPr>
          <p:cNvPr id="3" name="Content Placeholder 2"/>
          <p:cNvSpPr>
            <a:spLocks noGrp="1"/>
          </p:cNvSpPr>
          <p:nvPr>
            <p:ph idx="1"/>
          </p:nvPr>
        </p:nvSpPr>
        <p:spPr/>
        <p:txBody>
          <a:bodyPr/>
          <a:lstStyle/>
          <a:p>
            <a:r>
              <a:rPr lang="en-US" b="0" dirty="0">
                <a:effectLst/>
              </a:rPr>
              <a:t>Domain Driven Design (DDD) is an object-oriented approach to designing software based on the business domain, its elements and behaviors, and the relationships between them. </a:t>
            </a:r>
            <a:endParaRPr lang="id-ID" b="0" dirty="0" smtClean="0">
              <a:effectLst/>
            </a:endParaRPr>
          </a:p>
          <a:p>
            <a:r>
              <a:rPr lang="en-US" b="0" dirty="0" smtClean="0">
                <a:effectLst/>
              </a:rPr>
              <a:t>It </a:t>
            </a:r>
            <a:r>
              <a:rPr lang="en-US" b="0" dirty="0">
                <a:effectLst/>
              </a:rPr>
              <a:t>aims to enable software systems that are a realization of the underlying business domain by defining a domain model expressed in the language of business domain experts. </a:t>
            </a:r>
            <a:endParaRPr lang="id-ID" b="0" dirty="0" smtClean="0">
              <a:effectLst/>
            </a:endParaRPr>
          </a:p>
          <a:p>
            <a:r>
              <a:rPr lang="en-US" b="0" dirty="0" smtClean="0">
                <a:effectLst/>
              </a:rPr>
              <a:t>The </a:t>
            </a:r>
            <a:r>
              <a:rPr lang="en-US" b="0" dirty="0">
                <a:effectLst/>
              </a:rPr>
              <a:t>domain model can be viewed as a framework from which solutions can then be rationalized</a:t>
            </a:r>
            <a:r>
              <a:rPr lang="en-US" b="0" dirty="0" smtClean="0">
                <a:effectLst/>
              </a:rPr>
              <a:t>.</a:t>
            </a:r>
            <a:endParaRPr lang="id-ID" b="0" dirty="0" smtClean="0">
              <a:effectLst/>
            </a:endParaRPr>
          </a:p>
          <a:p>
            <a:r>
              <a:rPr lang="en-US" b="0" dirty="0" smtClean="0">
                <a:effectLst/>
              </a:rPr>
              <a:t>.</a:t>
            </a:r>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147588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en-US" b="0" dirty="0">
                <a:effectLst/>
              </a:rPr>
              <a:t>Domain Driven Design Architectural </a:t>
            </a:r>
            <a:r>
              <a:rPr lang="en-US" b="0" dirty="0" smtClean="0">
                <a:effectLst/>
              </a:rPr>
              <a:t>Style</a:t>
            </a:r>
            <a:endParaRPr lang="id-ID" dirty="0"/>
          </a:p>
        </p:txBody>
      </p:sp>
      <p:sp>
        <p:nvSpPr>
          <p:cNvPr id="3" name="Content Placeholder 2"/>
          <p:cNvSpPr>
            <a:spLocks noGrp="1"/>
          </p:cNvSpPr>
          <p:nvPr>
            <p:ph idx="1"/>
          </p:nvPr>
        </p:nvSpPr>
        <p:spPr/>
        <p:txBody>
          <a:bodyPr>
            <a:normAutofit/>
          </a:bodyPr>
          <a:lstStyle/>
          <a:p>
            <a:r>
              <a:rPr lang="en-US" b="0" dirty="0">
                <a:effectLst/>
              </a:rPr>
              <a:t>To apply Domain Driven Design, you must have a good understanding of the business domain you want to model, or be skilled in acquiring such business knowledge. The development team will often work with business domain experts to model the domain. </a:t>
            </a:r>
            <a:endParaRPr lang="id-ID" b="0" dirty="0" smtClean="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7170"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11793"/>
          <a:stretch/>
        </p:blipFill>
        <p:spPr bwMode="auto">
          <a:xfrm>
            <a:off x="4706444" y="3988479"/>
            <a:ext cx="3872780" cy="2564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8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en-US" b="0" dirty="0" smtClean="0">
                <a:effectLst/>
              </a:rPr>
              <a:t>Domain Driven Design Architectural Style</a:t>
            </a:r>
            <a:r>
              <a:rPr lang="id-ID" b="0" dirty="0" smtClean="0">
                <a:effectLst/>
              </a:rPr>
              <a:t/>
            </a:r>
            <a:br>
              <a:rPr lang="id-ID" b="0" dirty="0" smtClean="0">
                <a:effectLst/>
              </a:rPr>
            </a:br>
            <a:r>
              <a:rPr lang="id-ID" b="0" dirty="0" smtClean="0">
                <a:effectLst/>
              </a:rPr>
              <a:t>(m</a:t>
            </a:r>
            <a:r>
              <a:rPr lang="en-US" b="0" dirty="0" err="1" smtClean="0">
                <a:effectLst/>
              </a:rPr>
              <a:t>ain</a:t>
            </a:r>
            <a:r>
              <a:rPr lang="en-US" b="0" dirty="0" smtClean="0">
                <a:effectLst/>
              </a:rPr>
              <a:t> benefits</a:t>
            </a:r>
            <a:r>
              <a:rPr lang="id-ID" b="0" dirty="0" smtClean="0">
                <a:effectLst/>
              </a:rPr>
              <a:t>)</a:t>
            </a:r>
            <a:endParaRPr lang="id-ID" dirty="0"/>
          </a:p>
        </p:txBody>
      </p:sp>
      <p:sp>
        <p:nvSpPr>
          <p:cNvPr id="3" name="Content Placeholder 2"/>
          <p:cNvSpPr>
            <a:spLocks noGrp="1"/>
          </p:cNvSpPr>
          <p:nvPr>
            <p:ph idx="1"/>
          </p:nvPr>
        </p:nvSpPr>
        <p:spPr/>
        <p:txBody>
          <a:bodyPr>
            <a:normAutofit fontScale="70000" lnSpcReduction="20000"/>
          </a:bodyPr>
          <a:lstStyle/>
          <a:p>
            <a:r>
              <a:rPr lang="en-US" b="0" dirty="0">
                <a:effectLst/>
              </a:rPr>
              <a:t>The following are the main benefits of the Domain Driven Design style:</a:t>
            </a:r>
          </a:p>
          <a:p>
            <a:pPr lvl="1"/>
            <a:r>
              <a:rPr lang="en-US" dirty="0">
                <a:effectLst/>
              </a:rPr>
              <a:t>Communication</a:t>
            </a:r>
            <a:r>
              <a:rPr lang="en-US" b="0" dirty="0">
                <a:effectLst/>
              </a:rPr>
              <a:t>. All parties within a development team can use the domain model and the entities it defines to communicate business knowledge and requirements using a common business domain language, without requiring technical jargon.</a:t>
            </a:r>
          </a:p>
          <a:p>
            <a:pPr lvl="1"/>
            <a:r>
              <a:rPr lang="en-US" dirty="0">
                <a:effectLst/>
              </a:rPr>
              <a:t>Extensible</a:t>
            </a:r>
            <a:r>
              <a:rPr lang="en-US" b="0" dirty="0">
                <a:effectLst/>
              </a:rPr>
              <a:t>. The domain model is often modular and flexible, making it easy to update and extend as conditions and requirements change.</a:t>
            </a:r>
          </a:p>
          <a:p>
            <a:pPr lvl="1"/>
            <a:r>
              <a:rPr lang="en-US" dirty="0">
                <a:effectLst/>
              </a:rPr>
              <a:t>Testable</a:t>
            </a:r>
            <a:r>
              <a:rPr lang="en-US" b="0" dirty="0">
                <a:effectLst/>
              </a:rPr>
              <a:t>. The domain model objects are loosely coupled and cohesive, allowing them to be more easily tested.</a:t>
            </a:r>
          </a:p>
          <a:p>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1147588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a:bodyPr>
          <a:lstStyle/>
          <a:p>
            <a:r>
              <a:rPr lang="id-ID" b="0" dirty="0">
                <a:effectLst/>
              </a:rPr>
              <a:t>Layered Architectural Style</a:t>
            </a:r>
          </a:p>
        </p:txBody>
      </p:sp>
      <p:sp>
        <p:nvSpPr>
          <p:cNvPr id="3" name="Content Placeholder 2"/>
          <p:cNvSpPr>
            <a:spLocks noGrp="1"/>
          </p:cNvSpPr>
          <p:nvPr>
            <p:ph idx="1"/>
          </p:nvPr>
        </p:nvSpPr>
        <p:spPr/>
        <p:txBody>
          <a:bodyPr/>
          <a:lstStyle/>
          <a:p>
            <a:r>
              <a:rPr lang="en-US" b="0" dirty="0">
                <a:effectLst/>
              </a:rPr>
              <a:t>Layered architecture focuses on the grouping of related functionality within an application into distinct layers that are stacked vertically on top of each other. </a:t>
            </a:r>
            <a:endParaRPr lang="id-ID" b="0" dirty="0" smtClean="0">
              <a:effectLst/>
            </a:endParaRPr>
          </a:p>
          <a:p>
            <a:r>
              <a:rPr lang="en-US" b="0" dirty="0" smtClean="0">
                <a:effectLst/>
              </a:rPr>
              <a:t>Functionality </a:t>
            </a:r>
            <a:r>
              <a:rPr lang="en-US" b="0" dirty="0">
                <a:effectLst/>
              </a:rPr>
              <a:t>within each layer is related by a common role or responsibility. Communication between layers is explicit and loosely coupled. </a:t>
            </a:r>
            <a:endParaRPr lang="id-ID" b="0" dirty="0" smtClean="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147588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a:bodyPr>
          <a:lstStyle/>
          <a:p>
            <a:r>
              <a:rPr lang="id-ID" b="0" dirty="0">
                <a:effectLst/>
              </a:rPr>
              <a:t>Layered Architectural Style</a:t>
            </a:r>
          </a:p>
        </p:txBody>
      </p:sp>
      <p:sp>
        <p:nvSpPr>
          <p:cNvPr id="3" name="Content Placeholder 2"/>
          <p:cNvSpPr>
            <a:spLocks noGrp="1"/>
          </p:cNvSpPr>
          <p:nvPr>
            <p:ph idx="1"/>
          </p:nvPr>
        </p:nvSpPr>
        <p:spPr/>
        <p:txBody>
          <a:bodyPr/>
          <a:lstStyle/>
          <a:p>
            <a:endParaRPr lang="id-ID" b="0" dirty="0" smtClean="0">
              <a:effectLst/>
            </a:endParaRPr>
          </a:p>
          <a:p>
            <a:r>
              <a:rPr lang="en-US" b="0" dirty="0" smtClean="0">
                <a:effectLst/>
              </a:rPr>
              <a:t>Layering </a:t>
            </a:r>
            <a:r>
              <a:rPr lang="en-US" b="0" dirty="0">
                <a:effectLst/>
              </a:rPr>
              <a:t>your application appropriately helps to support a strong separation of concerns that, in turn, supports flexibility and </a:t>
            </a:r>
            <a:r>
              <a:rPr lang="en-US" b="0" dirty="0" smtClean="0">
                <a:effectLst/>
              </a:rPr>
              <a:t>maintainability</a:t>
            </a:r>
            <a:r>
              <a:rPr lang="id-ID" b="0" dirty="0" smtClean="0">
                <a:effectLst/>
              </a:rPr>
              <a:t>.</a:t>
            </a:r>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14758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What Is An Architectural Style</a:t>
            </a:r>
            <a:r>
              <a:rPr lang="en-US" b="0" dirty="0" smtClean="0">
                <a:effectLst/>
              </a:rPr>
              <a:t>?</a:t>
            </a:r>
            <a:endParaRPr lang="id-ID" dirty="0"/>
          </a:p>
        </p:txBody>
      </p:sp>
      <p:sp>
        <p:nvSpPr>
          <p:cNvPr id="3" name="Content Placeholder 2"/>
          <p:cNvSpPr>
            <a:spLocks noGrp="1"/>
          </p:cNvSpPr>
          <p:nvPr>
            <p:ph idx="1"/>
          </p:nvPr>
        </p:nvSpPr>
        <p:spPr/>
        <p:txBody>
          <a:bodyPr/>
          <a:lstStyle/>
          <a:p>
            <a:r>
              <a:rPr lang="en-US" b="0" dirty="0">
                <a:effectLst/>
              </a:rPr>
              <a:t>An architectural style, sometimes called an architectural pattern, </a:t>
            </a:r>
            <a:r>
              <a:rPr lang="en-US" b="0" dirty="0" smtClean="0">
                <a:effectLst/>
              </a:rPr>
              <a:t>is a set of principles</a:t>
            </a:r>
            <a:r>
              <a:rPr lang="id-ID" b="0" dirty="0" smtClean="0">
                <a:effectLst/>
              </a:rPr>
              <a:t>-</a:t>
            </a:r>
            <a:r>
              <a:rPr lang="en-US" b="0" dirty="0" smtClean="0">
                <a:effectLst/>
              </a:rPr>
              <a:t>a </a:t>
            </a:r>
            <a:r>
              <a:rPr lang="en-US" b="0" dirty="0">
                <a:effectLst/>
              </a:rPr>
              <a:t>coarse grained pattern that </a:t>
            </a:r>
            <a:r>
              <a:rPr lang="en-US" b="0" dirty="0" smtClean="0">
                <a:effectLst/>
              </a:rPr>
              <a:t>provides </a:t>
            </a:r>
            <a:r>
              <a:rPr lang="en-US" b="0" dirty="0">
                <a:effectLst/>
              </a:rPr>
              <a:t>an abstract framework for a family of systems. </a:t>
            </a:r>
            <a:endParaRPr lang="id-ID" b="0" dirty="0" smtClean="0">
              <a:effectLst/>
            </a:endParaRPr>
          </a:p>
          <a:p>
            <a:r>
              <a:rPr lang="en-US" b="0" dirty="0" smtClean="0">
                <a:effectLst/>
              </a:rPr>
              <a:t>An architectural style improves partitioning and promotes design reuse by providing solutions to frequently recurring problems.</a:t>
            </a:r>
            <a:endParaRPr lang="id-ID" b="0" dirty="0" smtClean="0">
              <a:effectLst/>
            </a:endParaRPr>
          </a:p>
          <a:p>
            <a:r>
              <a:rPr lang="id-ID" b="0" dirty="0">
                <a:effectLst/>
              </a:rPr>
              <a:t>A</a:t>
            </a:r>
            <a:r>
              <a:rPr lang="id-ID" b="0" dirty="0" smtClean="0">
                <a:effectLst/>
              </a:rPr>
              <a:t>r</a:t>
            </a:r>
            <a:r>
              <a:rPr lang="en-US" b="0" dirty="0" smtClean="0">
                <a:effectLst/>
              </a:rPr>
              <a:t>chitecture </a:t>
            </a:r>
            <a:r>
              <a:rPr lang="en-US" b="0" dirty="0">
                <a:effectLst/>
              </a:rPr>
              <a:t>styles and patterns as sets of principles that shape an application</a:t>
            </a:r>
            <a:r>
              <a:rPr lang="en-US" b="0" dirty="0" smtClean="0">
                <a:effectLst/>
              </a:rPr>
              <a:t>.</a:t>
            </a:r>
            <a:r>
              <a:rPr lang="id-ID" b="0" dirty="0" smtClean="0">
                <a:effectLst/>
              </a:rPr>
              <a:t>	</a:t>
            </a:r>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2233336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0" dirty="0">
                <a:effectLst/>
              </a:rPr>
              <a:t>Layered Architectural </a:t>
            </a:r>
            <a:r>
              <a:rPr lang="id-ID" b="0" dirty="0" smtClean="0">
                <a:effectLst/>
              </a:rPr>
              <a:t>Style</a:t>
            </a:r>
            <a:br>
              <a:rPr lang="id-ID" b="0" dirty="0" smtClean="0">
                <a:effectLst/>
              </a:rPr>
            </a:br>
            <a:r>
              <a:rPr lang="id-ID" b="0" dirty="0" smtClean="0">
                <a:effectLst/>
              </a:rPr>
              <a:t>(</a:t>
            </a:r>
            <a:r>
              <a:rPr lang="en-US" b="0" dirty="0">
                <a:effectLst/>
              </a:rPr>
              <a:t>principles</a:t>
            </a:r>
            <a:r>
              <a:rPr lang="id-ID" b="0" dirty="0" smtClean="0">
                <a:effectLst/>
              </a:rPr>
              <a:t>)</a:t>
            </a:r>
            <a:endParaRPr lang="id-ID" dirty="0"/>
          </a:p>
        </p:txBody>
      </p:sp>
      <p:sp>
        <p:nvSpPr>
          <p:cNvPr id="3" name="Content Placeholder 2"/>
          <p:cNvSpPr>
            <a:spLocks noGrp="1"/>
          </p:cNvSpPr>
          <p:nvPr>
            <p:ph idx="1"/>
          </p:nvPr>
        </p:nvSpPr>
        <p:spPr/>
        <p:txBody>
          <a:bodyPr>
            <a:normAutofit/>
          </a:bodyPr>
          <a:lstStyle/>
          <a:p>
            <a:r>
              <a:rPr lang="en-US" sz="1800" b="0" dirty="0">
                <a:effectLst/>
              </a:rPr>
              <a:t>Common principles for designs that use the layered architectural style include:</a:t>
            </a:r>
          </a:p>
          <a:p>
            <a:pPr lvl="1"/>
            <a:r>
              <a:rPr lang="en-US" sz="1800" dirty="0">
                <a:effectLst/>
              </a:rPr>
              <a:t>Abstraction</a:t>
            </a:r>
            <a:r>
              <a:rPr lang="en-US" sz="1800" b="0" dirty="0">
                <a:effectLst/>
              </a:rPr>
              <a:t>. Layered architecture abstracts the view of the system as whole while providing enough detail to understand the roles and responsibilities of individual layers and the relationship between them</a:t>
            </a:r>
            <a:r>
              <a:rPr lang="en-US" sz="1800" b="0" dirty="0" smtClean="0">
                <a:effectLst/>
              </a:rPr>
              <a:t>.</a:t>
            </a:r>
            <a:endParaRPr lang="id-ID" sz="1800" b="0" dirty="0" smtClean="0">
              <a:effectLst/>
            </a:endParaRPr>
          </a:p>
          <a:p>
            <a:pPr lvl="1"/>
            <a:r>
              <a:rPr lang="en-US" sz="1800" dirty="0">
                <a:effectLst/>
              </a:rPr>
              <a:t>Encapsulation</a:t>
            </a:r>
            <a:r>
              <a:rPr lang="en-US" sz="1800" b="0" dirty="0">
                <a:effectLst/>
              </a:rPr>
              <a:t>. No assumptions need to be made about data types, methods and properties, or implementation during design, as these features are not exposed at layer boundaries.</a:t>
            </a:r>
          </a:p>
          <a:p>
            <a:pPr lvl="1"/>
            <a:endParaRPr lang="en-US" sz="1800"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pic>
        <p:nvPicPr>
          <p:cNvPr id="8194" name="Picture 2" descr="Image result for Layered Architectural Style"/>
          <p:cNvPicPr>
            <a:picLocks noChangeAspect="1" noChangeArrowheads="1"/>
          </p:cNvPicPr>
          <p:nvPr/>
        </p:nvPicPr>
        <p:blipFill rotWithShape="1">
          <a:blip r:embed="rId2">
            <a:extLst>
              <a:ext uri="{28A0092B-C50C-407E-A947-70E740481C1C}">
                <a14:useLocalDpi xmlns:a14="http://schemas.microsoft.com/office/drawing/2010/main" val="0"/>
              </a:ext>
            </a:extLst>
          </a:blip>
          <a:srcRect r="4702" b="14442"/>
          <a:stretch/>
        </p:blipFill>
        <p:spPr bwMode="auto">
          <a:xfrm>
            <a:off x="5106123" y="4291853"/>
            <a:ext cx="3504477"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394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0" dirty="0">
                <a:effectLst/>
              </a:rPr>
              <a:t>Layered Architectural </a:t>
            </a:r>
            <a:r>
              <a:rPr lang="id-ID" b="0" dirty="0" smtClean="0">
                <a:effectLst/>
              </a:rPr>
              <a:t>Style</a:t>
            </a:r>
            <a:br>
              <a:rPr lang="id-ID" b="0" dirty="0" smtClean="0">
                <a:effectLst/>
              </a:rPr>
            </a:br>
            <a:r>
              <a:rPr lang="id-ID" b="0" dirty="0" smtClean="0">
                <a:effectLst/>
              </a:rPr>
              <a:t>(</a:t>
            </a:r>
            <a:r>
              <a:rPr lang="en-US" b="0" dirty="0">
                <a:effectLst/>
              </a:rPr>
              <a:t>principles</a:t>
            </a:r>
            <a:r>
              <a:rPr lang="id-ID" b="0" dirty="0" smtClean="0">
                <a:effectLst/>
              </a:rPr>
              <a:t>)</a:t>
            </a:r>
            <a:endParaRPr lang="id-ID" dirty="0"/>
          </a:p>
        </p:txBody>
      </p:sp>
      <p:sp>
        <p:nvSpPr>
          <p:cNvPr id="3" name="Content Placeholder 2"/>
          <p:cNvSpPr>
            <a:spLocks noGrp="1"/>
          </p:cNvSpPr>
          <p:nvPr>
            <p:ph idx="1"/>
          </p:nvPr>
        </p:nvSpPr>
        <p:spPr/>
        <p:txBody>
          <a:bodyPr>
            <a:normAutofit/>
          </a:bodyPr>
          <a:lstStyle/>
          <a:p>
            <a:pPr lvl="1"/>
            <a:r>
              <a:rPr lang="en-US" sz="2400" dirty="0" smtClean="0">
                <a:effectLst/>
              </a:rPr>
              <a:t>Clearly defined functional layers</a:t>
            </a:r>
            <a:r>
              <a:rPr lang="en-US" sz="2400" b="0" dirty="0" smtClean="0">
                <a:effectLst/>
              </a:rPr>
              <a:t>. The separation between functionality in each layer is clear. Upper layers such as the presentation layer send commands to lower layers, such as the business and data layers, and may react to events in these layers, allowing data to flow both up and down between the layers.</a:t>
            </a:r>
            <a:endParaRPr lang="id-ID" sz="2400" b="0" dirty="0" smtClean="0">
              <a:effectLst/>
            </a:endParaRPr>
          </a:p>
          <a:p>
            <a:pPr lvl="1"/>
            <a:r>
              <a:rPr lang="en-US" sz="2400" dirty="0">
                <a:effectLst/>
              </a:rPr>
              <a:t>High cohesion</a:t>
            </a:r>
            <a:r>
              <a:rPr lang="en-US" sz="2400" b="0" dirty="0">
                <a:effectLst/>
              </a:rPr>
              <a:t>. Well-defined responsibility boundaries for each layer, and ensuring that each layer contains functionality directly related to the tasks of that layer, will help to maximize cohesion within the layer.</a:t>
            </a:r>
          </a:p>
          <a:p>
            <a:pPr lvl="1"/>
            <a:endParaRPr lang="en-US" sz="2400" b="0" dirty="0" smtClean="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773394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0" dirty="0">
                <a:effectLst/>
              </a:rPr>
              <a:t>Layered Architectural Style</a:t>
            </a:r>
            <a:br>
              <a:rPr lang="id-ID" b="0" dirty="0">
                <a:effectLst/>
              </a:rPr>
            </a:br>
            <a:r>
              <a:rPr lang="id-ID" b="0" dirty="0">
                <a:effectLst/>
              </a:rPr>
              <a:t>(</a:t>
            </a:r>
            <a:r>
              <a:rPr lang="en-US" b="0" dirty="0">
                <a:effectLst/>
              </a:rPr>
              <a:t>principles</a:t>
            </a:r>
            <a:r>
              <a:rPr lang="id-ID" b="0" dirty="0">
                <a:effectLst/>
              </a:rPr>
              <a:t>)</a:t>
            </a:r>
            <a:endParaRPr lang="id-ID" dirty="0"/>
          </a:p>
        </p:txBody>
      </p:sp>
      <p:sp>
        <p:nvSpPr>
          <p:cNvPr id="3" name="Content Placeholder 2"/>
          <p:cNvSpPr>
            <a:spLocks noGrp="1"/>
          </p:cNvSpPr>
          <p:nvPr>
            <p:ph idx="1"/>
          </p:nvPr>
        </p:nvSpPr>
        <p:spPr/>
        <p:txBody>
          <a:bodyPr/>
          <a:lstStyle/>
          <a:p>
            <a:pPr lvl="1"/>
            <a:r>
              <a:rPr lang="en-US" dirty="0" smtClean="0">
                <a:effectLst/>
              </a:rPr>
              <a:t>Reusable</a:t>
            </a:r>
            <a:r>
              <a:rPr lang="en-US" b="0" dirty="0" smtClean="0">
                <a:effectLst/>
              </a:rPr>
              <a:t>. Lower layers have no dependencies on higher layers, potentially allowing them to be reusable in other scenarios.</a:t>
            </a:r>
          </a:p>
          <a:p>
            <a:pPr lvl="1"/>
            <a:r>
              <a:rPr lang="en-US" dirty="0" smtClean="0">
                <a:effectLst/>
              </a:rPr>
              <a:t>Loose coupling</a:t>
            </a:r>
            <a:r>
              <a:rPr lang="en-US" b="0" dirty="0" smtClean="0">
                <a:effectLst/>
              </a:rPr>
              <a:t>. Communication between layers is based on abstraction and events to provide loose coupling between layers.</a:t>
            </a:r>
          </a:p>
          <a:p>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3773394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0" dirty="0">
                <a:effectLst/>
              </a:rPr>
              <a:t>Message Bus Architectural Style</a:t>
            </a:r>
          </a:p>
        </p:txBody>
      </p:sp>
      <p:sp>
        <p:nvSpPr>
          <p:cNvPr id="3" name="Content Placeholder 2"/>
          <p:cNvSpPr>
            <a:spLocks noGrp="1"/>
          </p:cNvSpPr>
          <p:nvPr>
            <p:ph idx="1"/>
          </p:nvPr>
        </p:nvSpPr>
        <p:spPr/>
        <p:txBody>
          <a:bodyPr>
            <a:normAutofit/>
          </a:bodyPr>
          <a:lstStyle/>
          <a:p>
            <a:r>
              <a:rPr lang="en-US" b="0" dirty="0" smtClean="0">
                <a:effectLst/>
              </a:rPr>
              <a:t>Message bus architecture describes the principle of using a software system that can receive and send messages using one or more communication channels, so that applications can interact without needing to know specific details about each other. </a:t>
            </a:r>
            <a:endParaRPr lang="id-ID" b="0" dirty="0" smtClean="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pic>
        <p:nvPicPr>
          <p:cNvPr id="9218" name="Picture 2" descr="Image result for Message Bus Architectural 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624" y="3680880"/>
            <a:ext cx="3688976" cy="288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121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0" dirty="0">
                <a:effectLst/>
              </a:rPr>
              <a:t>Message Bus Architectural Style</a:t>
            </a:r>
          </a:p>
        </p:txBody>
      </p:sp>
      <p:sp>
        <p:nvSpPr>
          <p:cNvPr id="3" name="Content Placeholder 2"/>
          <p:cNvSpPr>
            <a:spLocks noGrp="1"/>
          </p:cNvSpPr>
          <p:nvPr>
            <p:ph idx="1"/>
          </p:nvPr>
        </p:nvSpPr>
        <p:spPr/>
        <p:txBody>
          <a:bodyPr>
            <a:normAutofit/>
          </a:bodyPr>
          <a:lstStyle/>
          <a:p>
            <a:r>
              <a:rPr lang="en-US" b="0" smtClean="0">
                <a:effectLst/>
              </a:rPr>
              <a:t>It </a:t>
            </a:r>
            <a:r>
              <a:rPr lang="en-US" b="0" dirty="0" smtClean="0">
                <a:effectLst/>
              </a:rPr>
              <a:t>is a style for designing applications where interaction between applications is accomplished by passing messages (usually asynchronously) over a common bus. </a:t>
            </a:r>
            <a:endParaRPr lang="id-ID" b="0" dirty="0" smtClean="0">
              <a:effectLst/>
            </a:endParaRPr>
          </a:p>
          <a:p>
            <a:r>
              <a:rPr lang="en-US" b="0" dirty="0" smtClean="0">
                <a:effectLst/>
              </a:rPr>
              <a:t>The most common implementations of message bus architecture use either a messaging router or a Publish/Subscribe pattern, and are often implemented using a messaging system such as Message Queuing.</a:t>
            </a:r>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1607121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0" dirty="0">
                <a:effectLst/>
              </a:rPr>
              <a:t>Message Bus Architectural Style</a:t>
            </a:r>
          </a:p>
        </p:txBody>
      </p:sp>
      <p:sp>
        <p:nvSpPr>
          <p:cNvPr id="3" name="Content Placeholder 2"/>
          <p:cNvSpPr>
            <a:spLocks noGrp="1"/>
          </p:cNvSpPr>
          <p:nvPr>
            <p:ph idx="1"/>
          </p:nvPr>
        </p:nvSpPr>
        <p:spPr/>
        <p:txBody>
          <a:bodyPr/>
          <a:lstStyle/>
          <a:p>
            <a:r>
              <a:rPr lang="en-US" b="0" dirty="0">
                <a:effectLst/>
              </a:rPr>
              <a:t>A message bus provides the ability to handle:</a:t>
            </a:r>
          </a:p>
          <a:p>
            <a:pPr lvl="1"/>
            <a:r>
              <a:rPr lang="en-US" dirty="0">
                <a:effectLst/>
              </a:rPr>
              <a:t>Message-oriented communications</a:t>
            </a:r>
            <a:r>
              <a:rPr lang="en-US" b="0" dirty="0">
                <a:effectLst/>
              </a:rPr>
              <a:t>. All communication between applications is based on messages that use known schemas.</a:t>
            </a:r>
          </a:p>
          <a:p>
            <a:pPr lvl="1"/>
            <a:r>
              <a:rPr lang="en-US" dirty="0">
                <a:effectLst/>
              </a:rPr>
              <a:t>Complex processing logic</a:t>
            </a:r>
            <a:r>
              <a:rPr lang="en-US" b="0" dirty="0">
                <a:effectLst/>
              </a:rPr>
              <a:t>. Complex operations can be executed by combining a set of smaller operations, each of which supports specific tasks, as part of a multistep itinerary</a:t>
            </a:r>
            <a:r>
              <a:rPr lang="en-US" b="0" dirty="0" smtClean="0">
                <a:effectLst/>
              </a:rPr>
              <a:t>.</a:t>
            </a:r>
            <a:endParaRPr lang="en-US"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1607121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0" dirty="0">
                <a:effectLst/>
              </a:rPr>
              <a:t>Message Bus Architectural Style</a:t>
            </a:r>
          </a:p>
        </p:txBody>
      </p:sp>
      <p:sp>
        <p:nvSpPr>
          <p:cNvPr id="3" name="Content Placeholder 2"/>
          <p:cNvSpPr>
            <a:spLocks noGrp="1"/>
          </p:cNvSpPr>
          <p:nvPr>
            <p:ph idx="1"/>
          </p:nvPr>
        </p:nvSpPr>
        <p:spPr/>
        <p:txBody>
          <a:bodyPr/>
          <a:lstStyle/>
          <a:p>
            <a:pPr lvl="1"/>
            <a:r>
              <a:rPr lang="en-US" dirty="0" smtClean="0">
                <a:effectLst/>
              </a:rPr>
              <a:t>Modifications </a:t>
            </a:r>
            <a:r>
              <a:rPr lang="en-US" dirty="0">
                <a:effectLst/>
              </a:rPr>
              <a:t>to processing logic</a:t>
            </a:r>
            <a:r>
              <a:rPr lang="en-US" b="0" dirty="0">
                <a:effectLst/>
              </a:rPr>
              <a:t>. Because interaction with the bus is based on common schemas and commands, you can insert or remove applications on the bus to change the logic that is used to process messages.</a:t>
            </a:r>
          </a:p>
          <a:p>
            <a:pPr lvl="1"/>
            <a:r>
              <a:rPr lang="en-US" dirty="0">
                <a:effectLst/>
              </a:rPr>
              <a:t>Integration with different environments</a:t>
            </a:r>
            <a:r>
              <a:rPr lang="en-US" b="0" dirty="0">
                <a:effectLst/>
              </a:rPr>
              <a:t>. By using a message-based communication model based on common standards, you can interact with applications developed for different environments, such as Microsoft .NET and Java.</a:t>
            </a:r>
          </a:p>
          <a:p>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1607121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0" dirty="0">
                <a:effectLst/>
              </a:rPr>
              <a:t>Message Bus Architectural </a:t>
            </a:r>
            <a:r>
              <a:rPr lang="id-ID" b="0" dirty="0" smtClean="0">
                <a:effectLst/>
              </a:rPr>
              <a:t>Style</a:t>
            </a:r>
            <a:br>
              <a:rPr lang="id-ID" b="0" dirty="0" smtClean="0">
                <a:effectLst/>
              </a:rPr>
            </a:br>
            <a:r>
              <a:rPr lang="id-ID" b="0" dirty="0" smtClean="0">
                <a:effectLst/>
              </a:rPr>
              <a:t>(</a:t>
            </a:r>
            <a:r>
              <a:rPr lang="en-US" b="0" dirty="0">
                <a:effectLst/>
              </a:rPr>
              <a:t>Variations</a:t>
            </a:r>
            <a:r>
              <a:rPr lang="id-ID" b="0" dirty="0" smtClean="0">
                <a:effectLst/>
              </a:rPr>
              <a:t>)</a:t>
            </a:r>
            <a:endParaRPr lang="id-ID" b="0" dirty="0">
              <a:effectLst/>
            </a:endParaRPr>
          </a:p>
        </p:txBody>
      </p:sp>
      <p:sp>
        <p:nvSpPr>
          <p:cNvPr id="3" name="Content Placeholder 2"/>
          <p:cNvSpPr>
            <a:spLocks noGrp="1"/>
          </p:cNvSpPr>
          <p:nvPr>
            <p:ph idx="1"/>
          </p:nvPr>
        </p:nvSpPr>
        <p:spPr/>
        <p:txBody>
          <a:bodyPr>
            <a:normAutofit fontScale="62500" lnSpcReduction="20000"/>
          </a:bodyPr>
          <a:lstStyle/>
          <a:p>
            <a:r>
              <a:rPr lang="en-US" b="0" dirty="0">
                <a:effectLst/>
              </a:rPr>
              <a:t>Variations on the message bus style include:</a:t>
            </a:r>
          </a:p>
          <a:p>
            <a:pPr lvl="1"/>
            <a:r>
              <a:rPr lang="en-US" dirty="0">
                <a:effectLst/>
              </a:rPr>
              <a:t>Enterprise Service Bus (ESB)</a:t>
            </a:r>
            <a:r>
              <a:rPr lang="en-US" b="0" dirty="0">
                <a:effectLst/>
              </a:rPr>
              <a:t>. Based on message bus designs, an ESB uses services for communication between the bus and components attached to the bus. An ESB will usually provide services that transform messages from one format to another, allowing clients that use incompatible message formats to communicate with each other</a:t>
            </a:r>
          </a:p>
          <a:p>
            <a:pPr lvl="1"/>
            <a:r>
              <a:rPr lang="en-US" dirty="0">
                <a:effectLst/>
              </a:rPr>
              <a:t>Internet Service Bus (ISB)</a:t>
            </a:r>
            <a:r>
              <a:rPr lang="en-US" b="0" dirty="0">
                <a:effectLst/>
              </a:rPr>
              <a:t>. This is similar to an enterprise service bus, but with applications hosted in the cloud instead of on an enterprise network. A core concept of ISB is the use of Uniform Resource Identifiers (URIs) and policies to control the routing of logic through applications and services in the cloud.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1728235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0" dirty="0">
                <a:effectLst/>
              </a:rPr>
              <a:t>Message Bus Architectural </a:t>
            </a:r>
            <a:r>
              <a:rPr lang="id-ID" b="0" dirty="0" smtClean="0">
                <a:effectLst/>
              </a:rPr>
              <a:t>Style</a:t>
            </a:r>
            <a:br>
              <a:rPr lang="id-ID" b="0" dirty="0" smtClean="0">
                <a:effectLst/>
              </a:rPr>
            </a:br>
            <a:r>
              <a:rPr lang="id-ID" b="0" dirty="0" smtClean="0">
                <a:effectLst/>
              </a:rPr>
              <a:t>(</a:t>
            </a:r>
            <a:r>
              <a:rPr lang="en-US" b="0" dirty="0">
                <a:effectLst/>
              </a:rPr>
              <a:t>main </a:t>
            </a:r>
            <a:r>
              <a:rPr lang="en-US" b="0" dirty="0" smtClean="0">
                <a:effectLst/>
              </a:rPr>
              <a:t>benefits</a:t>
            </a:r>
            <a:r>
              <a:rPr lang="id-ID" b="0" dirty="0" smtClean="0">
                <a:effectLst/>
              </a:rPr>
              <a:t>)</a:t>
            </a:r>
            <a:endParaRPr lang="id-ID" b="0" dirty="0">
              <a:effectLst/>
            </a:endParaRPr>
          </a:p>
        </p:txBody>
      </p:sp>
      <p:sp>
        <p:nvSpPr>
          <p:cNvPr id="3" name="Content Placeholder 2"/>
          <p:cNvSpPr>
            <a:spLocks noGrp="1"/>
          </p:cNvSpPr>
          <p:nvPr>
            <p:ph idx="1"/>
          </p:nvPr>
        </p:nvSpPr>
        <p:spPr/>
        <p:txBody>
          <a:bodyPr>
            <a:noAutofit/>
          </a:bodyPr>
          <a:lstStyle/>
          <a:p>
            <a:r>
              <a:rPr lang="en-US" b="0" dirty="0">
                <a:effectLst/>
              </a:rPr>
              <a:t>The main benefits of the message-bus architectural style are:</a:t>
            </a:r>
          </a:p>
          <a:p>
            <a:pPr lvl="1"/>
            <a:r>
              <a:rPr lang="en-US" dirty="0">
                <a:effectLst/>
              </a:rPr>
              <a:t>Extensibility</a:t>
            </a:r>
            <a:r>
              <a:rPr lang="en-US" b="0" dirty="0">
                <a:effectLst/>
              </a:rPr>
              <a:t>. Applications can be added to or removed from the bus without having an impact on the existing applications.</a:t>
            </a:r>
          </a:p>
          <a:p>
            <a:pPr lvl="1"/>
            <a:r>
              <a:rPr lang="en-US" dirty="0">
                <a:effectLst/>
              </a:rPr>
              <a:t>Low complexity</a:t>
            </a:r>
            <a:r>
              <a:rPr lang="en-US" b="0" dirty="0">
                <a:effectLst/>
              </a:rPr>
              <a:t>. Application complexity is reduced because each application only needs to know how to communicate with the bus</a:t>
            </a:r>
            <a:r>
              <a:rPr lang="en-US" b="0" dirty="0" smtClean="0">
                <a:effectLst/>
              </a:rPr>
              <a:t>.</a:t>
            </a:r>
            <a:endParaRPr lang="en-US"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3547629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0" dirty="0">
                <a:effectLst/>
              </a:rPr>
              <a:t>Message Bus Architectural Style</a:t>
            </a:r>
            <a:br>
              <a:rPr lang="id-ID" b="0" dirty="0">
                <a:effectLst/>
              </a:rPr>
            </a:br>
            <a:r>
              <a:rPr lang="id-ID" b="0" dirty="0">
                <a:effectLst/>
              </a:rPr>
              <a:t>(</a:t>
            </a:r>
            <a:r>
              <a:rPr lang="en-US" b="0" dirty="0">
                <a:effectLst/>
              </a:rPr>
              <a:t>main benefits</a:t>
            </a:r>
            <a:r>
              <a:rPr lang="id-ID" b="0" dirty="0">
                <a:effectLst/>
              </a:rPr>
              <a:t>)</a:t>
            </a:r>
            <a:endParaRPr lang="id-ID" b="0" dirty="0">
              <a:effectLst/>
            </a:endParaRPr>
          </a:p>
        </p:txBody>
      </p:sp>
      <p:sp>
        <p:nvSpPr>
          <p:cNvPr id="3" name="Content Placeholder 2"/>
          <p:cNvSpPr>
            <a:spLocks noGrp="1"/>
          </p:cNvSpPr>
          <p:nvPr>
            <p:ph idx="1"/>
          </p:nvPr>
        </p:nvSpPr>
        <p:spPr/>
        <p:txBody>
          <a:bodyPr>
            <a:noAutofit/>
          </a:bodyPr>
          <a:lstStyle/>
          <a:p>
            <a:pPr lvl="1"/>
            <a:r>
              <a:rPr lang="en-US" dirty="0" smtClean="0">
                <a:effectLst/>
              </a:rPr>
              <a:t>Flexibility</a:t>
            </a:r>
            <a:r>
              <a:rPr lang="en-US" b="0" dirty="0">
                <a:effectLst/>
              </a:rPr>
              <a:t>. The set of applications that make up a complex process, or the communication patterns between applications, can be changed easily to match changes in business or user requirements, simply through changes to the configuration or parameters that control routing.</a:t>
            </a:r>
          </a:p>
          <a:p>
            <a:pPr lvl="1"/>
            <a:r>
              <a:rPr lang="en-US" dirty="0">
                <a:effectLst/>
              </a:rPr>
              <a:t>Loose coupling</a:t>
            </a:r>
            <a:r>
              <a:rPr lang="en-US" b="0" dirty="0">
                <a:effectLst/>
              </a:rPr>
              <a:t>. As long as applications expose a suitable interface for communication with the message bus, there is no dependency on the application itself, allowing changes, updates, and replacements that expose the same interface</a:t>
            </a:r>
            <a:r>
              <a:rPr lang="en-US" b="0" dirty="0" smtClean="0">
                <a:effectLst/>
              </a:rPr>
              <a:t>.</a:t>
            </a:r>
            <a:endParaRPr lang="en-US"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354762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Category</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79431022"/>
              </p:ext>
            </p:extLst>
          </p:nvPr>
        </p:nvGraphicFramePr>
        <p:xfrm>
          <a:off x="628650" y="2449830"/>
          <a:ext cx="7886700" cy="2872740"/>
        </p:xfrm>
        <a:graphic>
          <a:graphicData uri="http://schemas.openxmlformats.org/drawingml/2006/table">
            <a:tbl>
              <a:tblPr firstRow="1">
                <a:tableStyleId>{08FB837D-C827-4EFA-A057-4D05807E0F7C}</a:tableStyleId>
              </a:tblPr>
              <a:tblGrid>
                <a:gridCol w="3943350">
                  <a:extLst>
                    <a:ext uri="{9D8B030D-6E8A-4147-A177-3AD203B41FA5}">
                      <a16:colId xmlns:a16="http://schemas.microsoft.com/office/drawing/2014/main" val="163540613"/>
                    </a:ext>
                  </a:extLst>
                </a:gridCol>
                <a:gridCol w="3943350">
                  <a:extLst>
                    <a:ext uri="{9D8B030D-6E8A-4147-A177-3AD203B41FA5}">
                      <a16:colId xmlns:a16="http://schemas.microsoft.com/office/drawing/2014/main" val="2853314526"/>
                    </a:ext>
                  </a:extLst>
                </a:gridCol>
              </a:tblGrid>
              <a:tr h="0">
                <a:tc>
                  <a:txBody>
                    <a:bodyPr/>
                    <a:lstStyle/>
                    <a:p>
                      <a:pPr algn="ctr"/>
                      <a:r>
                        <a:rPr lang="id-ID" b="1" dirty="0">
                          <a:effectLst/>
                        </a:rPr>
                        <a:t>Category</a:t>
                      </a:r>
                      <a:endParaRPr lang="id-ID" b="1" dirty="0">
                        <a:solidFill>
                          <a:srgbClr val="2A2A2A"/>
                        </a:solidFill>
                        <a:effectLst/>
                      </a:endParaRPr>
                    </a:p>
                  </a:txBody>
                  <a:tcPr marL="76200" marR="76200" marT="95250" marB="95250" anchor="ctr"/>
                </a:tc>
                <a:tc>
                  <a:txBody>
                    <a:bodyPr/>
                    <a:lstStyle/>
                    <a:p>
                      <a:pPr algn="ctr"/>
                      <a:r>
                        <a:rPr lang="id-ID" b="1" dirty="0">
                          <a:effectLst/>
                        </a:rPr>
                        <a:t>Architecture styles</a:t>
                      </a:r>
                      <a:endParaRPr lang="id-ID" b="1" dirty="0">
                        <a:solidFill>
                          <a:srgbClr val="2A2A2A"/>
                        </a:solidFill>
                        <a:effectLst/>
                      </a:endParaRPr>
                    </a:p>
                  </a:txBody>
                  <a:tcPr marL="76200" marR="76200" marT="95250" marB="95250" anchor="ctr"/>
                </a:tc>
                <a:extLst>
                  <a:ext uri="{0D108BD9-81ED-4DB2-BD59-A6C34878D82A}">
                    <a16:rowId xmlns:a16="http://schemas.microsoft.com/office/drawing/2014/main" val="656301258"/>
                  </a:ext>
                </a:extLst>
              </a:tr>
              <a:tr h="0">
                <a:tc>
                  <a:txBody>
                    <a:bodyPr/>
                    <a:lstStyle/>
                    <a:p>
                      <a:pPr fontAlgn="t"/>
                      <a:r>
                        <a:rPr lang="id-ID" dirty="0">
                          <a:effectLst/>
                        </a:rPr>
                        <a:t>Communication</a:t>
                      </a:r>
                      <a:endParaRPr lang="id-ID" dirty="0">
                        <a:solidFill>
                          <a:srgbClr val="2A2A2A"/>
                        </a:solidFill>
                        <a:effectLst/>
                      </a:endParaRPr>
                    </a:p>
                  </a:txBody>
                  <a:tcPr marL="76200" marR="76200" marT="95250" marB="95250"/>
                </a:tc>
                <a:tc>
                  <a:txBody>
                    <a:bodyPr/>
                    <a:lstStyle/>
                    <a:p>
                      <a:pPr fontAlgn="t"/>
                      <a:r>
                        <a:rPr lang="en-US" dirty="0">
                          <a:effectLst/>
                        </a:rPr>
                        <a:t>Service-Oriented Architecture (SOA), Message Bus</a:t>
                      </a:r>
                      <a:endParaRPr lang="en-US" dirty="0">
                        <a:solidFill>
                          <a:srgbClr val="2A2A2A"/>
                        </a:solidFill>
                        <a:effectLst/>
                      </a:endParaRPr>
                    </a:p>
                  </a:txBody>
                  <a:tcPr marL="76200" marR="76200" marT="95250" marB="95250"/>
                </a:tc>
                <a:extLst>
                  <a:ext uri="{0D108BD9-81ED-4DB2-BD59-A6C34878D82A}">
                    <a16:rowId xmlns:a16="http://schemas.microsoft.com/office/drawing/2014/main" val="3380128372"/>
                  </a:ext>
                </a:extLst>
              </a:tr>
              <a:tr h="0">
                <a:tc>
                  <a:txBody>
                    <a:bodyPr/>
                    <a:lstStyle/>
                    <a:p>
                      <a:pPr fontAlgn="t"/>
                      <a:r>
                        <a:rPr lang="id-ID" dirty="0">
                          <a:effectLst/>
                        </a:rPr>
                        <a:t>Deployment</a:t>
                      </a:r>
                      <a:endParaRPr lang="id-ID" dirty="0">
                        <a:solidFill>
                          <a:srgbClr val="2A2A2A"/>
                        </a:solidFill>
                        <a:effectLst/>
                      </a:endParaRPr>
                    </a:p>
                  </a:txBody>
                  <a:tcPr marL="76200" marR="76200" marT="95250" marB="95250"/>
                </a:tc>
                <a:tc>
                  <a:txBody>
                    <a:bodyPr/>
                    <a:lstStyle/>
                    <a:p>
                      <a:pPr fontAlgn="t"/>
                      <a:r>
                        <a:rPr lang="id-ID" dirty="0">
                          <a:effectLst/>
                        </a:rPr>
                        <a:t>Client/Server, N-Tier, 3-Tier</a:t>
                      </a:r>
                      <a:endParaRPr lang="id-ID" dirty="0">
                        <a:solidFill>
                          <a:srgbClr val="2A2A2A"/>
                        </a:solidFill>
                        <a:effectLst/>
                      </a:endParaRPr>
                    </a:p>
                  </a:txBody>
                  <a:tcPr marL="76200" marR="76200" marT="95250" marB="95250"/>
                </a:tc>
                <a:extLst>
                  <a:ext uri="{0D108BD9-81ED-4DB2-BD59-A6C34878D82A}">
                    <a16:rowId xmlns:a16="http://schemas.microsoft.com/office/drawing/2014/main" val="4284429116"/>
                  </a:ext>
                </a:extLst>
              </a:tr>
              <a:tr h="0">
                <a:tc>
                  <a:txBody>
                    <a:bodyPr/>
                    <a:lstStyle/>
                    <a:p>
                      <a:pPr fontAlgn="t"/>
                      <a:r>
                        <a:rPr lang="id-ID" dirty="0">
                          <a:effectLst/>
                        </a:rPr>
                        <a:t>Domain</a:t>
                      </a:r>
                      <a:endParaRPr lang="id-ID" dirty="0">
                        <a:solidFill>
                          <a:srgbClr val="2A2A2A"/>
                        </a:solidFill>
                        <a:effectLst/>
                      </a:endParaRPr>
                    </a:p>
                  </a:txBody>
                  <a:tcPr marL="76200" marR="76200" marT="95250" marB="95250"/>
                </a:tc>
                <a:tc>
                  <a:txBody>
                    <a:bodyPr/>
                    <a:lstStyle/>
                    <a:p>
                      <a:pPr fontAlgn="t"/>
                      <a:r>
                        <a:rPr lang="id-ID" dirty="0">
                          <a:effectLst/>
                        </a:rPr>
                        <a:t>Domain Driven Design</a:t>
                      </a:r>
                      <a:endParaRPr lang="id-ID" dirty="0">
                        <a:solidFill>
                          <a:srgbClr val="2A2A2A"/>
                        </a:solidFill>
                        <a:effectLst/>
                      </a:endParaRPr>
                    </a:p>
                  </a:txBody>
                  <a:tcPr marL="76200" marR="76200" marT="95250" marB="95250"/>
                </a:tc>
                <a:extLst>
                  <a:ext uri="{0D108BD9-81ED-4DB2-BD59-A6C34878D82A}">
                    <a16:rowId xmlns:a16="http://schemas.microsoft.com/office/drawing/2014/main" val="3371511893"/>
                  </a:ext>
                </a:extLst>
              </a:tr>
              <a:tr h="0">
                <a:tc>
                  <a:txBody>
                    <a:bodyPr/>
                    <a:lstStyle/>
                    <a:p>
                      <a:pPr fontAlgn="t"/>
                      <a:r>
                        <a:rPr lang="id-ID" dirty="0">
                          <a:effectLst/>
                        </a:rPr>
                        <a:t>Structure</a:t>
                      </a:r>
                      <a:endParaRPr lang="id-ID" dirty="0">
                        <a:solidFill>
                          <a:srgbClr val="2A2A2A"/>
                        </a:solidFill>
                        <a:effectLst/>
                      </a:endParaRPr>
                    </a:p>
                  </a:txBody>
                  <a:tcPr marL="76200" marR="76200" marT="95250" marB="95250"/>
                </a:tc>
                <a:tc>
                  <a:txBody>
                    <a:bodyPr/>
                    <a:lstStyle/>
                    <a:p>
                      <a:pPr fontAlgn="t"/>
                      <a:r>
                        <a:rPr lang="id-ID" dirty="0">
                          <a:effectLst/>
                        </a:rPr>
                        <a:t>Component-Based, Object-Oriented, Layered Architecture</a:t>
                      </a:r>
                      <a:endParaRPr lang="id-ID" dirty="0">
                        <a:solidFill>
                          <a:srgbClr val="2A2A2A"/>
                        </a:solidFill>
                        <a:effectLst/>
                      </a:endParaRPr>
                    </a:p>
                  </a:txBody>
                  <a:tcPr marL="76200" marR="76200" marT="95250" marB="95250"/>
                </a:tc>
                <a:extLst>
                  <a:ext uri="{0D108BD9-81ED-4DB2-BD59-A6C34878D82A}">
                    <a16:rowId xmlns:a16="http://schemas.microsoft.com/office/drawing/2014/main" val="3245056497"/>
                  </a:ext>
                </a:extLst>
              </a:tr>
            </a:tbl>
          </a:graphicData>
        </a:graphic>
      </p:graphicFrame>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912851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0" dirty="0">
                <a:effectLst/>
              </a:rPr>
              <a:t>Message Bus Architectural Style</a:t>
            </a:r>
            <a:br>
              <a:rPr lang="id-ID" b="0" dirty="0">
                <a:effectLst/>
              </a:rPr>
            </a:br>
            <a:r>
              <a:rPr lang="id-ID" b="0" dirty="0">
                <a:effectLst/>
              </a:rPr>
              <a:t>(</a:t>
            </a:r>
            <a:r>
              <a:rPr lang="en-US" b="0" dirty="0">
                <a:effectLst/>
              </a:rPr>
              <a:t>main benefits</a:t>
            </a:r>
            <a:r>
              <a:rPr lang="id-ID" b="0" dirty="0">
                <a:effectLst/>
              </a:rPr>
              <a:t>)</a:t>
            </a:r>
            <a:endParaRPr lang="id-ID" b="0" dirty="0">
              <a:effectLst/>
            </a:endParaRPr>
          </a:p>
        </p:txBody>
      </p:sp>
      <p:sp>
        <p:nvSpPr>
          <p:cNvPr id="3" name="Content Placeholder 2"/>
          <p:cNvSpPr>
            <a:spLocks noGrp="1"/>
          </p:cNvSpPr>
          <p:nvPr>
            <p:ph idx="1"/>
          </p:nvPr>
        </p:nvSpPr>
        <p:spPr/>
        <p:txBody>
          <a:bodyPr>
            <a:noAutofit/>
          </a:bodyPr>
          <a:lstStyle/>
          <a:p>
            <a:pPr lvl="1"/>
            <a:r>
              <a:rPr lang="en-US" smtClean="0">
                <a:effectLst/>
              </a:rPr>
              <a:t>Scalability</a:t>
            </a:r>
            <a:r>
              <a:rPr lang="en-US" b="0" dirty="0">
                <a:effectLst/>
              </a:rPr>
              <a:t>. Multiple instances of the same application can be attached to the bus in order to handle multiple requests at the same time.</a:t>
            </a:r>
          </a:p>
          <a:p>
            <a:pPr lvl="1"/>
            <a:r>
              <a:rPr lang="en-US" dirty="0">
                <a:effectLst/>
              </a:rPr>
              <a:t>Application simplicity</a:t>
            </a:r>
            <a:r>
              <a:rPr lang="en-US" b="0" dirty="0">
                <a:effectLst/>
              </a:rPr>
              <a:t>. Although a message bus implementation adds complexity to the infrastructure, each application needs to support only a single connection to the message bus instead of multiple connections to other applications.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3547629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0" dirty="0">
                <a:effectLst/>
              </a:rPr>
              <a:t>N-Tier / 3-Tier Architectural </a:t>
            </a:r>
            <a:r>
              <a:rPr lang="id-ID" b="0" dirty="0" smtClean="0">
                <a:effectLst/>
              </a:rPr>
              <a:t>Style</a:t>
            </a:r>
            <a:endParaRPr lang="id-ID" dirty="0"/>
          </a:p>
        </p:txBody>
      </p:sp>
      <p:sp>
        <p:nvSpPr>
          <p:cNvPr id="3" name="Content Placeholder 2"/>
          <p:cNvSpPr>
            <a:spLocks noGrp="1"/>
          </p:cNvSpPr>
          <p:nvPr>
            <p:ph idx="1"/>
          </p:nvPr>
        </p:nvSpPr>
        <p:spPr/>
        <p:txBody>
          <a:bodyPr/>
          <a:lstStyle/>
          <a:p>
            <a:r>
              <a:rPr lang="en-US" b="0" dirty="0">
                <a:effectLst/>
              </a:rPr>
              <a:t>N-tier and 3-tier are architectural deployment styles that describe the separation of functionality into segments in much the same way as the layered style, but with each segment being a tier that can be located on a physically separate computer. </a:t>
            </a:r>
            <a:endParaRPr lang="id-ID" b="0" dirty="0" smtClean="0">
              <a:effectLst/>
            </a:endParaRPr>
          </a:p>
          <a:p>
            <a:r>
              <a:rPr lang="en-US" b="0" dirty="0" smtClean="0">
                <a:effectLst/>
              </a:rPr>
              <a:t>They </a:t>
            </a:r>
            <a:r>
              <a:rPr lang="en-US" b="0" dirty="0">
                <a:effectLst/>
              </a:rPr>
              <a:t>evolved through the component-oriented approach, generally using platform specific methods for communication instead of a message-based approach.</a:t>
            </a:r>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390661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0" dirty="0">
                <a:effectLst/>
              </a:rPr>
              <a:t>N-Tier / 3-Tier Architectural </a:t>
            </a:r>
            <a:r>
              <a:rPr lang="id-ID" b="0" dirty="0" smtClean="0">
                <a:effectLst/>
              </a:rPr>
              <a:t>Style</a:t>
            </a:r>
            <a:endParaRPr lang="id-ID" dirty="0"/>
          </a:p>
        </p:txBody>
      </p:sp>
      <p:sp>
        <p:nvSpPr>
          <p:cNvPr id="3" name="Content Placeholder 2"/>
          <p:cNvSpPr>
            <a:spLocks noGrp="1"/>
          </p:cNvSpPr>
          <p:nvPr>
            <p:ph idx="1"/>
          </p:nvPr>
        </p:nvSpPr>
        <p:spPr/>
        <p:txBody>
          <a:bodyPr>
            <a:normAutofit/>
          </a:bodyPr>
          <a:lstStyle/>
          <a:p>
            <a:r>
              <a:rPr lang="en-US" b="0" dirty="0">
                <a:effectLst/>
              </a:rPr>
              <a:t>N-tier application architecture is characterized by the functional decomposition of applications, service components, and their distributed deployment, providing improved scalability, availability, manageability, and resource utilization. </a:t>
            </a:r>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pic>
        <p:nvPicPr>
          <p:cNvPr id="10242" name="Picture 2" descr="Image result for N-Tier Architecture 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636644"/>
            <a:ext cx="3429000" cy="306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78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0" dirty="0">
                <a:effectLst/>
              </a:rPr>
              <a:t>N-Tier / 3-Tier Architectural </a:t>
            </a:r>
            <a:r>
              <a:rPr lang="id-ID" b="0" dirty="0" smtClean="0">
                <a:effectLst/>
              </a:rPr>
              <a:t>Style</a:t>
            </a:r>
            <a:br>
              <a:rPr lang="id-ID" b="0" dirty="0" smtClean="0">
                <a:effectLst/>
              </a:rPr>
            </a:br>
            <a:r>
              <a:rPr lang="id-ID" b="0" dirty="0" smtClean="0">
                <a:effectLst/>
              </a:rPr>
              <a:t>(main benefits)</a:t>
            </a:r>
            <a:endParaRPr lang="id-ID" dirty="0"/>
          </a:p>
        </p:txBody>
      </p:sp>
      <p:sp>
        <p:nvSpPr>
          <p:cNvPr id="3" name="Content Placeholder 2"/>
          <p:cNvSpPr>
            <a:spLocks noGrp="1"/>
          </p:cNvSpPr>
          <p:nvPr>
            <p:ph idx="1"/>
          </p:nvPr>
        </p:nvSpPr>
        <p:spPr/>
        <p:txBody>
          <a:bodyPr>
            <a:normAutofit fontScale="62500" lnSpcReduction="20000"/>
          </a:bodyPr>
          <a:lstStyle/>
          <a:p>
            <a:r>
              <a:rPr lang="en-US" b="0" dirty="0">
                <a:effectLst/>
              </a:rPr>
              <a:t>The main benefits of the N-tier/3-tier architectural style are:</a:t>
            </a:r>
          </a:p>
          <a:p>
            <a:pPr lvl="1"/>
            <a:r>
              <a:rPr lang="en-US" dirty="0" smtClean="0">
                <a:effectLst/>
              </a:rPr>
              <a:t>Maintainability</a:t>
            </a:r>
            <a:r>
              <a:rPr lang="en-US" b="0" dirty="0" smtClean="0">
                <a:effectLst/>
              </a:rPr>
              <a:t>. Because each tier is independent of the other tiers, updates or changes can be carried out without affecting the application as a whole.</a:t>
            </a:r>
          </a:p>
          <a:p>
            <a:pPr lvl="1"/>
            <a:r>
              <a:rPr lang="en-US" dirty="0" smtClean="0">
                <a:effectLst/>
              </a:rPr>
              <a:t>Scalability</a:t>
            </a:r>
            <a:r>
              <a:rPr lang="en-US" b="0" dirty="0" smtClean="0">
                <a:effectLst/>
              </a:rPr>
              <a:t>. Because tiers are based on the deployment of layers, scaling out an application is reasonably straightforward.</a:t>
            </a:r>
          </a:p>
          <a:p>
            <a:pPr lvl="1"/>
            <a:r>
              <a:rPr lang="en-US" dirty="0" smtClean="0">
                <a:effectLst/>
              </a:rPr>
              <a:t>Flexibility</a:t>
            </a:r>
            <a:r>
              <a:rPr lang="en-US" b="0" dirty="0" smtClean="0">
                <a:effectLst/>
              </a:rPr>
              <a:t>. Because each tier can be managed or scaled independently, flexibility is increased.</a:t>
            </a:r>
          </a:p>
          <a:p>
            <a:pPr lvl="1"/>
            <a:r>
              <a:rPr lang="en-US" dirty="0" smtClean="0">
                <a:effectLst/>
              </a:rPr>
              <a:t>Availability</a:t>
            </a:r>
            <a:r>
              <a:rPr lang="en-US" b="0" dirty="0" smtClean="0">
                <a:effectLst/>
              </a:rPr>
              <a:t>. Applications can exploit the modular architecture of enabling systems using easily scalable components, which increases availability.</a:t>
            </a:r>
            <a:endParaRPr lang="en-US"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846972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lstStyle/>
          <a:p>
            <a:r>
              <a:rPr lang="id-ID" b="0" dirty="0">
                <a:effectLst/>
              </a:rPr>
              <a:t>Object-Oriented Architectural Style</a:t>
            </a:r>
          </a:p>
        </p:txBody>
      </p:sp>
      <p:sp>
        <p:nvSpPr>
          <p:cNvPr id="3" name="Content Placeholder 2"/>
          <p:cNvSpPr>
            <a:spLocks noGrp="1"/>
          </p:cNvSpPr>
          <p:nvPr>
            <p:ph idx="1"/>
          </p:nvPr>
        </p:nvSpPr>
        <p:spPr/>
        <p:txBody>
          <a:bodyPr>
            <a:normAutofit/>
          </a:bodyPr>
          <a:lstStyle/>
          <a:p>
            <a:r>
              <a:rPr lang="en-US" b="0" dirty="0">
                <a:effectLst/>
              </a:rPr>
              <a:t>Object-oriented architecture is a design paradigm based on the division of responsibilities for an application or system into individual reusable and self-sufficient objects, each containing the data and the behavior relevant to the object. </a:t>
            </a:r>
            <a:endParaRPr lang="id-ID" b="0" dirty="0" smtClean="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1126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657600"/>
            <a:ext cx="2947283" cy="2647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972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lstStyle/>
          <a:p>
            <a:r>
              <a:rPr lang="id-ID" b="0" dirty="0">
                <a:effectLst/>
              </a:rPr>
              <a:t>Object-Oriented Architectural Style</a:t>
            </a:r>
          </a:p>
        </p:txBody>
      </p:sp>
      <p:sp>
        <p:nvSpPr>
          <p:cNvPr id="3" name="Content Placeholder 2"/>
          <p:cNvSpPr>
            <a:spLocks noGrp="1"/>
          </p:cNvSpPr>
          <p:nvPr>
            <p:ph idx="1"/>
          </p:nvPr>
        </p:nvSpPr>
        <p:spPr/>
        <p:txBody>
          <a:bodyPr>
            <a:normAutofit/>
          </a:bodyPr>
          <a:lstStyle/>
          <a:p>
            <a:r>
              <a:rPr lang="en-US" b="0" smtClean="0">
                <a:effectLst/>
              </a:rPr>
              <a:t>An </a:t>
            </a:r>
            <a:r>
              <a:rPr lang="en-US" b="0" dirty="0">
                <a:effectLst/>
              </a:rPr>
              <a:t>object-oriented design views a system as a series of cooperating objects, instead of a set of routines or procedural instructions. </a:t>
            </a:r>
            <a:endParaRPr lang="id-ID" b="0" dirty="0" smtClean="0">
              <a:effectLst/>
            </a:endParaRPr>
          </a:p>
          <a:p>
            <a:r>
              <a:rPr lang="en-US" b="0" dirty="0" smtClean="0">
                <a:effectLst/>
              </a:rPr>
              <a:t>Objects </a:t>
            </a:r>
            <a:r>
              <a:rPr lang="en-US" b="0" dirty="0">
                <a:effectLst/>
              </a:rPr>
              <a:t>are discrete, independent, and loosely coupled; they communicate through interfaces, by calling methods or accessing properties in other objects, and by sending and receiving messages.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3846972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Object-Oriented Architectural </a:t>
            </a:r>
            <a:r>
              <a:rPr lang="id-ID" b="0" dirty="0" smtClean="0">
                <a:effectLst/>
              </a:rPr>
              <a:t>Style</a:t>
            </a:r>
            <a:br>
              <a:rPr lang="id-ID" b="0" dirty="0" smtClean="0">
                <a:effectLst/>
              </a:rPr>
            </a:br>
            <a:r>
              <a:rPr lang="id-ID" b="0" dirty="0" smtClean="0">
                <a:effectLst/>
              </a:rPr>
              <a:t>(</a:t>
            </a:r>
            <a:r>
              <a:rPr lang="en-US" b="0" dirty="0">
                <a:effectLst/>
              </a:rPr>
              <a:t>key </a:t>
            </a:r>
            <a:r>
              <a:rPr lang="en-US" b="0" dirty="0" smtClean="0">
                <a:effectLst/>
              </a:rPr>
              <a:t>principles</a:t>
            </a:r>
            <a:r>
              <a:rPr lang="id-ID" b="0" dirty="0" smtClean="0">
                <a:effectLst/>
              </a:rPr>
              <a:t>)</a:t>
            </a:r>
            <a:endParaRPr lang="id-ID" b="0" dirty="0">
              <a:effectLst/>
            </a:endParaRPr>
          </a:p>
        </p:txBody>
      </p:sp>
      <p:sp>
        <p:nvSpPr>
          <p:cNvPr id="3" name="Content Placeholder 2"/>
          <p:cNvSpPr>
            <a:spLocks noGrp="1"/>
          </p:cNvSpPr>
          <p:nvPr>
            <p:ph idx="1"/>
          </p:nvPr>
        </p:nvSpPr>
        <p:spPr/>
        <p:txBody>
          <a:bodyPr>
            <a:normAutofit fontScale="62500" lnSpcReduction="20000"/>
          </a:bodyPr>
          <a:lstStyle/>
          <a:p>
            <a:r>
              <a:rPr lang="en-US" b="0" dirty="0">
                <a:effectLst/>
              </a:rPr>
              <a:t>The key principles of the object-oriented architectural style are:</a:t>
            </a:r>
          </a:p>
          <a:p>
            <a:pPr lvl="1"/>
            <a:r>
              <a:rPr lang="en-US" dirty="0">
                <a:effectLst/>
              </a:rPr>
              <a:t>Abstraction</a:t>
            </a:r>
            <a:r>
              <a:rPr lang="en-US" b="0" dirty="0">
                <a:effectLst/>
              </a:rPr>
              <a:t>. This allows you to reduce a complex operation into a generalization that retains the base characteristics of the operation. For example, an abstract interface can be a well-known definition that supports data access operations using simple methods such as </a:t>
            </a:r>
            <a:r>
              <a:rPr lang="en-US" dirty="0">
                <a:effectLst/>
              </a:rPr>
              <a:t>Get</a:t>
            </a:r>
            <a:r>
              <a:rPr lang="en-US" b="0" dirty="0">
                <a:effectLst/>
              </a:rPr>
              <a:t> and </a:t>
            </a:r>
            <a:r>
              <a:rPr lang="en-US" dirty="0">
                <a:effectLst/>
              </a:rPr>
              <a:t>Update</a:t>
            </a:r>
            <a:r>
              <a:rPr lang="en-US" b="0" dirty="0">
                <a:effectLst/>
              </a:rPr>
              <a:t>. Another form of abstraction could be metadata used to provide a mapping between two formats that hold structured data.</a:t>
            </a:r>
          </a:p>
          <a:p>
            <a:pPr lvl="1"/>
            <a:r>
              <a:rPr lang="en-US" dirty="0">
                <a:effectLst/>
              </a:rPr>
              <a:t>Composition</a:t>
            </a:r>
            <a:r>
              <a:rPr lang="en-US" b="0" dirty="0">
                <a:effectLst/>
              </a:rPr>
              <a:t>. Objects can be assembled from other objects, and can choose to hide these internal objects from other classes or expose them as simple interfaces</a:t>
            </a:r>
            <a:r>
              <a:rPr lang="en-US" b="0" dirty="0" smtClean="0">
                <a:effectLst/>
              </a:rPr>
              <a:t>.</a:t>
            </a:r>
            <a:endParaRPr lang="en-US"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4063916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Object-Oriented Architectural Style</a:t>
            </a:r>
            <a:br>
              <a:rPr lang="id-ID" b="0" dirty="0">
                <a:effectLst/>
              </a:rPr>
            </a:br>
            <a:r>
              <a:rPr lang="id-ID" b="0" dirty="0">
                <a:effectLst/>
              </a:rPr>
              <a:t>(</a:t>
            </a:r>
            <a:r>
              <a:rPr lang="en-US" b="0" dirty="0">
                <a:effectLst/>
              </a:rPr>
              <a:t>key principles</a:t>
            </a:r>
            <a:r>
              <a:rPr lang="id-ID" b="0" dirty="0">
                <a:effectLst/>
              </a:rPr>
              <a:t>)</a:t>
            </a:r>
            <a:endParaRPr lang="id-ID" b="0" dirty="0">
              <a:effectLst/>
            </a:endParaRPr>
          </a:p>
        </p:txBody>
      </p:sp>
      <p:sp>
        <p:nvSpPr>
          <p:cNvPr id="3" name="Content Placeholder 2"/>
          <p:cNvSpPr>
            <a:spLocks noGrp="1"/>
          </p:cNvSpPr>
          <p:nvPr>
            <p:ph idx="1"/>
          </p:nvPr>
        </p:nvSpPr>
        <p:spPr/>
        <p:txBody>
          <a:bodyPr>
            <a:normAutofit fontScale="77500" lnSpcReduction="20000"/>
          </a:bodyPr>
          <a:lstStyle/>
          <a:p>
            <a:pPr lvl="1"/>
            <a:r>
              <a:rPr lang="en-US" dirty="0" smtClean="0">
                <a:effectLst/>
              </a:rPr>
              <a:t>Inheritance</a:t>
            </a:r>
            <a:r>
              <a:rPr lang="en-US" b="0" dirty="0">
                <a:effectLst/>
              </a:rPr>
              <a:t>. Objects can inherit from other objects, and use functionality in the base object or override it to implement new behavior. Moreover, inheritance makes maintenance and updates easier, as changes to the base object are propagated automatically to the inheriting objects.</a:t>
            </a:r>
          </a:p>
          <a:p>
            <a:pPr lvl="1"/>
            <a:r>
              <a:rPr lang="en-US" dirty="0">
                <a:effectLst/>
              </a:rPr>
              <a:t>Encapsulation</a:t>
            </a:r>
            <a:r>
              <a:rPr lang="en-US" b="0" dirty="0">
                <a:effectLst/>
              </a:rPr>
              <a:t>. Objects expose functionality only through methods, properties, and events, and hide the internal details such as state and variables from other objects. This makes it easier to update or replace objects, as long as their interfaces are compatible, without affecting other objects and code</a:t>
            </a:r>
            <a:r>
              <a:rPr lang="en-US" b="0" dirty="0" smtClean="0">
                <a:effectLst/>
              </a:rPr>
              <a:t>.</a:t>
            </a:r>
            <a:endParaRPr lang="en-US"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4063916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Object-Oriented Architectural Style</a:t>
            </a:r>
            <a:br>
              <a:rPr lang="id-ID" b="0" dirty="0">
                <a:effectLst/>
              </a:rPr>
            </a:br>
            <a:r>
              <a:rPr lang="id-ID" b="0" dirty="0">
                <a:effectLst/>
              </a:rPr>
              <a:t>(</a:t>
            </a:r>
            <a:r>
              <a:rPr lang="en-US" b="0" dirty="0">
                <a:effectLst/>
              </a:rPr>
              <a:t>key principles</a:t>
            </a:r>
            <a:r>
              <a:rPr lang="id-ID" b="0" dirty="0">
                <a:effectLst/>
              </a:rPr>
              <a:t>)</a:t>
            </a:r>
            <a:endParaRPr lang="id-ID" b="0" dirty="0">
              <a:effectLst/>
            </a:endParaRPr>
          </a:p>
        </p:txBody>
      </p:sp>
      <p:sp>
        <p:nvSpPr>
          <p:cNvPr id="3" name="Content Placeholder 2"/>
          <p:cNvSpPr>
            <a:spLocks noGrp="1"/>
          </p:cNvSpPr>
          <p:nvPr>
            <p:ph idx="1"/>
          </p:nvPr>
        </p:nvSpPr>
        <p:spPr/>
        <p:txBody>
          <a:bodyPr>
            <a:normAutofit/>
          </a:bodyPr>
          <a:lstStyle/>
          <a:p>
            <a:pPr lvl="1"/>
            <a:r>
              <a:rPr lang="en-US" smtClean="0">
                <a:effectLst/>
              </a:rPr>
              <a:t>Polymorphism</a:t>
            </a:r>
            <a:r>
              <a:rPr lang="en-US" b="0" dirty="0">
                <a:effectLst/>
              </a:rPr>
              <a:t>. This allows you to override the behavior of a base type that supports operations in your application by implementing new types that are interchangeable with the existing object.</a:t>
            </a:r>
          </a:p>
          <a:p>
            <a:pPr lvl="1"/>
            <a:r>
              <a:rPr lang="en-US" dirty="0">
                <a:effectLst/>
              </a:rPr>
              <a:t>Decoupling</a:t>
            </a:r>
            <a:r>
              <a:rPr lang="en-US" b="0" dirty="0">
                <a:effectLst/>
              </a:rPr>
              <a:t>. Objects can be decoupled from the consumer by defining an abstract interface that the object implements and the consumer can understand. This allows you to provide alternative implementations without affecting consumers of the interface.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4063916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Object-Oriented Architectural </a:t>
            </a:r>
            <a:r>
              <a:rPr lang="id-ID" b="0" dirty="0" smtClean="0">
                <a:effectLst/>
              </a:rPr>
              <a:t>Style</a:t>
            </a:r>
            <a:br>
              <a:rPr lang="id-ID" b="0" dirty="0" smtClean="0">
                <a:effectLst/>
              </a:rPr>
            </a:br>
            <a:r>
              <a:rPr lang="id-ID" b="0" dirty="0" smtClean="0">
                <a:effectLst/>
              </a:rPr>
              <a:t>(main benefits)</a:t>
            </a:r>
            <a:endParaRPr lang="id-ID" b="0" dirty="0">
              <a:effectLst/>
            </a:endParaRPr>
          </a:p>
        </p:txBody>
      </p:sp>
      <p:sp>
        <p:nvSpPr>
          <p:cNvPr id="3" name="Content Placeholder 2"/>
          <p:cNvSpPr>
            <a:spLocks noGrp="1"/>
          </p:cNvSpPr>
          <p:nvPr>
            <p:ph idx="1"/>
          </p:nvPr>
        </p:nvSpPr>
        <p:spPr/>
        <p:txBody>
          <a:bodyPr>
            <a:noAutofit/>
          </a:bodyPr>
          <a:lstStyle/>
          <a:p>
            <a:r>
              <a:rPr lang="en-US" sz="2800" b="0" dirty="0">
                <a:effectLst/>
              </a:rPr>
              <a:t>The main benefits of the object-oriented architectural style are that it is:</a:t>
            </a:r>
          </a:p>
          <a:p>
            <a:pPr lvl="1"/>
            <a:r>
              <a:rPr lang="en-US" sz="2800" dirty="0">
                <a:effectLst/>
              </a:rPr>
              <a:t>Understandable</a:t>
            </a:r>
            <a:r>
              <a:rPr lang="en-US" sz="2800" b="0" dirty="0">
                <a:effectLst/>
              </a:rPr>
              <a:t>. It maps the application more closely to the real world objects, making it more understandable.</a:t>
            </a:r>
          </a:p>
          <a:p>
            <a:pPr lvl="1"/>
            <a:r>
              <a:rPr lang="en-US" sz="2800" dirty="0">
                <a:effectLst/>
              </a:rPr>
              <a:t>Reusable</a:t>
            </a:r>
            <a:r>
              <a:rPr lang="en-US" sz="2800" b="0" dirty="0">
                <a:effectLst/>
              </a:rPr>
              <a:t>. It provides for reusability through polymorphism and abstraction</a:t>
            </a:r>
            <a:r>
              <a:rPr lang="en-US" sz="2800" b="0" dirty="0" smtClean="0">
                <a:effectLst/>
              </a:rPr>
              <a:t>.</a:t>
            </a:r>
            <a:endParaRPr lang="en-US" sz="2800"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52584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0" dirty="0">
                <a:effectLst/>
              </a:rPr>
              <a:t>Architectural </a:t>
            </a:r>
            <a:r>
              <a:rPr lang="id-ID" b="0" dirty="0" smtClean="0">
                <a:effectLst/>
              </a:rPr>
              <a:t>Styles</a:t>
            </a:r>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9890714"/>
              </p:ext>
            </p:extLst>
          </p:nvPr>
        </p:nvGraphicFramePr>
        <p:xfrm>
          <a:off x="609600" y="1327423"/>
          <a:ext cx="7848600" cy="4977448"/>
        </p:xfrm>
        <a:graphic>
          <a:graphicData uri="http://schemas.openxmlformats.org/drawingml/2006/table">
            <a:tbl>
              <a:tblPr firstRow="1">
                <a:tableStyleId>{08FB837D-C827-4EFA-A057-4D05807E0F7C}</a:tableStyleId>
              </a:tblPr>
              <a:tblGrid>
                <a:gridCol w="2438400">
                  <a:extLst>
                    <a:ext uri="{9D8B030D-6E8A-4147-A177-3AD203B41FA5}">
                      <a16:colId xmlns:a16="http://schemas.microsoft.com/office/drawing/2014/main" val="2961892474"/>
                    </a:ext>
                  </a:extLst>
                </a:gridCol>
                <a:gridCol w="5410200">
                  <a:extLst>
                    <a:ext uri="{9D8B030D-6E8A-4147-A177-3AD203B41FA5}">
                      <a16:colId xmlns:a16="http://schemas.microsoft.com/office/drawing/2014/main" val="3932451629"/>
                    </a:ext>
                  </a:extLst>
                </a:gridCol>
              </a:tblGrid>
              <a:tr h="195901">
                <a:tc>
                  <a:txBody>
                    <a:bodyPr/>
                    <a:lstStyle/>
                    <a:p>
                      <a:pPr algn="ctr"/>
                      <a:r>
                        <a:rPr lang="id-ID" sz="1200" b="1" dirty="0">
                          <a:effectLst/>
                        </a:rPr>
                        <a:t>Architecture style</a:t>
                      </a:r>
                      <a:endParaRPr lang="id-ID" sz="1200" b="1" dirty="0">
                        <a:solidFill>
                          <a:srgbClr val="2A2A2A"/>
                        </a:solidFill>
                        <a:effectLst/>
                      </a:endParaRPr>
                    </a:p>
                  </a:txBody>
                  <a:tcPr marL="36216" marR="36216" marT="45270" marB="45270" anchor="ctr"/>
                </a:tc>
                <a:tc>
                  <a:txBody>
                    <a:bodyPr/>
                    <a:lstStyle/>
                    <a:p>
                      <a:pPr algn="ctr"/>
                      <a:r>
                        <a:rPr lang="id-ID" sz="1200" b="1" dirty="0">
                          <a:effectLst/>
                        </a:rPr>
                        <a:t>Description</a:t>
                      </a:r>
                      <a:endParaRPr lang="id-ID" sz="1200" b="1" dirty="0">
                        <a:solidFill>
                          <a:srgbClr val="2A2A2A"/>
                        </a:solidFill>
                        <a:effectLst/>
                      </a:endParaRPr>
                    </a:p>
                  </a:txBody>
                  <a:tcPr marL="36216" marR="36216" marT="45270" marB="45270" anchor="ctr"/>
                </a:tc>
                <a:extLst>
                  <a:ext uri="{0D108BD9-81ED-4DB2-BD59-A6C34878D82A}">
                    <a16:rowId xmlns:a16="http://schemas.microsoft.com/office/drawing/2014/main" val="387552174"/>
                  </a:ext>
                </a:extLst>
              </a:tr>
              <a:tr h="638741">
                <a:tc>
                  <a:txBody>
                    <a:bodyPr/>
                    <a:lstStyle/>
                    <a:p>
                      <a:pPr fontAlgn="t"/>
                      <a:r>
                        <a:rPr lang="id-ID" sz="1200" dirty="0">
                          <a:effectLst/>
                        </a:rPr>
                        <a:t>Client/Server</a:t>
                      </a:r>
                      <a:endParaRPr lang="id-ID" sz="1200" dirty="0">
                        <a:solidFill>
                          <a:srgbClr val="2A2A2A"/>
                        </a:solidFill>
                        <a:effectLst/>
                      </a:endParaRPr>
                    </a:p>
                  </a:txBody>
                  <a:tcPr marL="36216" marR="36216" marT="45270" marB="45270"/>
                </a:tc>
                <a:tc>
                  <a:txBody>
                    <a:bodyPr/>
                    <a:lstStyle/>
                    <a:p>
                      <a:pPr fontAlgn="t"/>
                      <a:r>
                        <a:rPr lang="en-US" sz="1200" dirty="0">
                          <a:effectLst/>
                        </a:rPr>
                        <a:t>Segregates the system into two applications, where the client makes requests to the server. In many cases, the server is a database with application logic represented as stored procedures.</a:t>
                      </a:r>
                      <a:endParaRPr lang="en-US" sz="1200" dirty="0">
                        <a:solidFill>
                          <a:srgbClr val="2A2A2A"/>
                        </a:solidFill>
                        <a:effectLst/>
                      </a:endParaRPr>
                    </a:p>
                  </a:txBody>
                  <a:tcPr marL="36216" marR="36216" marT="45270" marB="45270"/>
                </a:tc>
                <a:extLst>
                  <a:ext uri="{0D108BD9-81ED-4DB2-BD59-A6C34878D82A}">
                    <a16:rowId xmlns:a16="http://schemas.microsoft.com/office/drawing/2014/main" val="820608521"/>
                  </a:ext>
                </a:extLst>
              </a:tr>
              <a:tr h="526572">
                <a:tc>
                  <a:txBody>
                    <a:bodyPr/>
                    <a:lstStyle/>
                    <a:p>
                      <a:pPr fontAlgn="t"/>
                      <a:r>
                        <a:rPr lang="id-ID" sz="1200">
                          <a:effectLst/>
                        </a:rPr>
                        <a:t>Component-Based Architecture</a:t>
                      </a:r>
                      <a:endParaRPr lang="id-ID" sz="1200">
                        <a:solidFill>
                          <a:srgbClr val="2A2A2A"/>
                        </a:solidFill>
                        <a:effectLst/>
                      </a:endParaRPr>
                    </a:p>
                  </a:txBody>
                  <a:tcPr marL="36216" marR="36216" marT="45270" marB="45270"/>
                </a:tc>
                <a:tc>
                  <a:txBody>
                    <a:bodyPr/>
                    <a:lstStyle/>
                    <a:p>
                      <a:pPr fontAlgn="t"/>
                      <a:r>
                        <a:rPr lang="en-US" sz="1200" dirty="0">
                          <a:effectLst/>
                        </a:rPr>
                        <a:t>Decomposes application design into reusable functional or logical components that expose well-defined communication interfaces.</a:t>
                      </a:r>
                      <a:endParaRPr lang="en-US" sz="1200" dirty="0">
                        <a:solidFill>
                          <a:srgbClr val="2A2A2A"/>
                        </a:solidFill>
                        <a:effectLst/>
                      </a:endParaRPr>
                    </a:p>
                  </a:txBody>
                  <a:tcPr marL="36216" marR="36216" marT="45270" marB="45270"/>
                </a:tc>
                <a:extLst>
                  <a:ext uri="{0D108BD9-81ED-4DB2-BD59-A6C34878D82A}">
                    <a16:rowId xmlns:a16="http://schemas.microsoft.com/office/drawing/2014/main" val="3513704960"/>
                  </a:ext>
                </a:extLst>
              </a:tr>
              <a:tr h="526572">
                <a:tc>
                  <a:txBody>
                    <a:bodyPr/>
                    <a:lstStyle/>
                    <a:p>
                      <a:pPr fontAlgn="t"/>
                      <a:r>
                        <a:rPr lang="id-ID" sz="1200">
                          <a:effectLst/>
                        </a:rPr>
                        <a:t>Domain Driven Design</a:t>
                      </a:r>
                      <a:endParaRPr lang="id-ID" sz="1200">
                        <a:solidFill>
                          <a:srgbClr val="2A2A2A"/>
                        </a:solidFill>
                        <a:effectLst/>
                      </a:endParaRPr>
                    </a:p>
                  </a:txBody>
                  <a:tcPr marL="36216" marR="36216" marT="45270" marB="45270"/>
                </a:tc>
                <a:tc>
                  <a:txBody>
                    <a:bodyPr/>
                    <a:lstStyle/>
                    <a:p>
                      <a:pPr fontAlgn="t"/>
                      <a:r>
                        <a:rPr lang="en-US" sz="1200" dirty="0">
                          <a:effectLst/>
                        </a:rPr>
                        <a:t>An object-oriented architectural style focused on modeling a business domain and defining business objects based on entities within the business domain.</a:t>
                      </a:r>
                      <a:endParaRPr lang="en-US" sz="1200" dirty="0">
                        <a:solidFill>
                          <a:srgbClr val="2A2A2A"/>
                        </a:solidFill>
                        <a:effectLst/>
                      </a:endParaRPr>
                    </a:p>
                  </a:txBody>
                  <a:tcPr marL="36216" marR="36216" marT="45270" marB="45270"/>
                </a:tc>
                <a:extLst>
                  <a:ext uri="{0D108BD9-81ED-4DB2-BD59-A6C34878D82A}">
                    <a16:rowId xmlns:a16="http://schemas.microsoft.com/office/drawing/2014/main" val="887460980"/>
                  </a:ext>
                </a:extLst>
              </a:tr>
              <a:tr h="302233">
                <a:tc>
                  <a:txBody>
                    <a:bodyPr/>
                    <a:lstStyle/>
                    <a:p>
                      <a:pPr fontAlgn="t"/>
                      <a:r>
                        <a:rPr lang="id-ID" sz="1200">
                          <a:effectLst/>
                        </a:rPr>
                        <a:t>Layered Architecture</a:t>
                      </a:r>
                      <a:endParaRPr lang="id-ID" sz="1200">
                        <a:solidFill>
                          <a:srgbClr val="2A2A2A"/>
                        </a:solidFill>
                        <a:effectLst/>
                      </a:endParaRPr>
                    </a:p>
                  </a:txBody>
                  <a:tcPr marL="36216" marR="36216" marT="45270" marB="45270"/>
                </a:tc>
                <a:tc>
                  <a:txBody>
                    <a:bodyPr/>
                    <a:lstStyle/>
                    <a:p>
                      <a:pPr fontAlgn="t"/>
                      <a:r>
                        <a:rPr lang="en-US" sz="1200" dirty="0">
                          <a:effectLst/>
                        </a:rPr>
                        <a:t>Partitions the concerns of the application into stacked groups (layers).</a:t>
                      </a:r>
                      <a:endParaRPr lang="en-US" sz="1200" dirty="0">
                        <a:solidFill>
                          <a:srgbClr val="2A2A2A"/>
                        </a:solidFill>
                        <a:effectLst/>
                      </a:endParaRPr>
                    </a:p>
                  </a:txBody>
                  <a:tcPr marL="36216" marR="36216" marT="45270" marB="45270"/>
                </a:tc>
                <a:extLst>
                  <a:ext uri="{0D108BD9-81ED-4DB2-BD59-A6C34878D82A}">
                    <a16:rowId xmlns:a16="http://schemas.microsoft.com/office/drawing/2014/main" val="4179547973"/>
                  </a:ext>
                </a:extLst>
              </a:tr>
              <a:tr h="863080">
                <a:tc>
                  <a:txBody>
                    <a:bodyPr/>
                    <a:lstStyle/>
                    <a:p>
                      <a:pPr fontAlgn="t"/>
                      <a:r>
                        <a:rPr lang="id-ID" sz="1200">
                          <a:effectLst/>
                        </a:rPr>
                        <a:t>Message Bus</a:t>
                      </a:r>
                      <a:endParaRPr lang="id-ID" sz="1200">
                        <a:solidFill>
                          <a:srgbClr val="2A2A2A"/>
                        </a:solidFill>
                        <a:effectLst/>
                      </a:endParaRPr>
                    </a:p>
                  </a:txBody>
                  <a:tcPr marL="36216" marR="36216" marT="45270" marB="45270"/>
                </a:tc>
                <a:tc>
                  <a:txBody>
                    <a:bodyPr/>
                    <a:lstStyle/>
                    <a:p>
                      <a:pPr fontAlgn="t"/>
                      <a:r>
                        <a:rPr lang="en-US" sz="1200" dirty="0">
                          <a:effectLst/>
                        </a:rPr>
                        <a:t>An architecture style that prescribes use of a software system that can receive and send messages using one or more communication channels, so that applications can interact without needing to know specific details about each other.</a:t>
                      </a:r>
                      <a:endParaRPr lang="en-US" sz="1200" dirty="0">
                        <a:solidFill>
                          <a:srgbClr val="2A2A2A"/>
                        </a:solidFill>
                        <a:effectLst/>
                      </a:endParaRPr>
                    </a:p>
                  </a:txBody>
                  <a:tcPr marL="36216" marR="36216" marT="45270" marB="45270"/>
                </a:tc>
                <a:extLst>
                  <a:ext uri="{0D108BD9-81ED-4DB2-BD59-A6C34878D82A}">
                    <a16:rowId xmlns:a16="http://schemas.microsoft.com/office/drawing/2014/main" val="557678970"/>
                  </a:ext>
                </a:extLst>
              </a:tr>
              <a:tr h="638741">
                <a:tc>
                  <a:txBody>
                    <a:bodyPr/>
                    <a:lstStyle/>
                    <a:p>
                      <a:pPr fontAlgn="t"/>
                      <a:r>
                        <a:rPr lang="id-ID" sz="1200">
                          <a:effectLst/>
                        </a:rPr>
                        <a:t>N-Tier / 3-Tier</a:t>
                      </a:r>
                      <a:endParaRPr lang="id-ID" sz="1200">
                        <a:solidFill>
                          <a:srgbClr val="2A2A2A"/>
                        </a:solidFill>
                        <a:effectLst/>
                      </a:endParaRPr>
                    </a:p>
                  </a:txBody>
                  <a:tcPr marL="36216" marR="36216" marT="45270" marB="45270"/>
                </a:tc>
                <a:tc>
                  <a:txBody>
                    <a:bodyPr/>
                    <a:lstStyle/>
                    <a:p>
                      <a:pPr fontAlgn="t"/>
                      <a:r>
                        <a:rPr lang="en-US" sz="1200" dirty="0">
                          <a:effectLst/>
                        </a:rPr>
                        <a:t>Segregates functionality into separate segments in much the same way as the layered style, but with each segment being a tier located on a physically separate computer.</a:t>
                      </a:r>
                      <a:endParaRPr lang="en-US" sz="1200" dirty="0">
                        <a:solidFill>
                          <a:srgbClr val="2A2A2A"/>
                        </a:solidFill>
                        <a:effectLst/>
                      </a:endParaRPr>
                    </a:p>
                  </a:txBody>
                  <a:tcPr marL="36216" marR="36216" marT="45270" marB="45270"/>
                </a:tc>
                <a:extLst>
                  <a:ext uri="{0D108BD9-81ED-4DB2-BD59-A6C34878D82A}">
                    <a16:rowId xmlns:a16="http://schemas.microsoft.com/office/drawing/2014/main" val="1088745128"/>
                  </a:ext>
                </a:extLst>
              </a:tr>
              <a:tr h="750911">
                <a:tc>
                  <a:txBody>
                    <a:bodyPr/>
                    <a:lstStyle/>
                    <a:p>
                      <a:pPr fontAlgn="t"/>
                      <a:r>
                        <a:rPr lang="id-ID" sz="1200">
                          <a:effectLst/>
                        </a:rPr>
                        <a:t>Object-Oriented</a:t>
                      </a:r>
                      <a:endParaRPr lang="id-ID" sz="1200">
                        <a:solidFill>
                          <a:srgbClr val="2A2A2A"/>
                        </a:solidFill>
                        <a:effectLst/>
                      </a:endParaRPr>
                    </a:p>
                  </a:txBody>
                  <a:tcPr marL="36216" marR="36216" marT="45270" marB="45270"/>
                </a:tc>
                <a:tc>
                  <a:txBody>
                    <a:bodyPr/>
                    <a:lstStyle/>
                    <a:p>
                      <a:pPr fontAlgn="t"/>
                      <a:r>
                        <a:rPr lang="en-US" sz="1200" dirty="0">
                          <a:effectLst/>
                        </a:rPr>
                        <a:t>A design paradigm based on division of responsibilities for an application or system into individual reusable and self-sufficient objects, each containing the data and the behavior relevant to the object.</a:t>
                      </a:r>
                      <a:endParaRPr lang="en-US" sz="1200" dirty="0">
                        <a:solidFill>
                          <a:srgbClr val="2A2A2A"/>
                        </a:solidFill>
                        <a:effectLst/>
                      </a:endParaRPr>
                    </a:p>
                  </a:txBody>
                  <a:tcPr marL="36216" marR="36216" marT="45270" marB="45270"/>
                </a:tc>
                <a:extLst>
                  <a:ext uri="{0D108BD9-81ED-4DB2-BD59-A6C34878D82A}">
                    <a16:rowId xmlns:a16="http://schemas.microsoft.com/office/drawing/2014/main" val="974193617"/>
                  </a:ext>
                </a:extLst>
              </a:tr>
              <a:tr h="414403">
                <a:tc>
                  <a:txBody>
                    <a:bodyPr/>
                    <a:lstStyle/>
                    <a:p>
                      <a:pPr fontAlgn="t"/>
                      <a:r>
                        <a:rPr lang="id-ID" sz="1200">
                          <a:effectLst/>
                        </a:rPr>
                        <a:t>Service-Oriented Architecture (SOA)</a:t>
                      </a:r>
                      <a:endParaRPr lang="id-ID" sz="1200">
                        <a:solidFill>
                          <a:srgbClr val="2A2A2A"/>
                        </a:solidFill>
                        <a:effectLst/>
                      </a:endParaRPr>
                    </a:p>
                  </a:txBody>
                  <a:tcPr marL="36216" marR="36216" marT="45270" marB="45270"/>
                </a:tc>
                <a:tc>
                  <a:txBody>
                    <a:bodyPr/>
                    <a:lstStyle/>
                    <a:p>
                      <a:pPr fontAlgn="t"/>
                      <a:r>
                        <a:rPr lang="en-US" sz="1200" dirty="0">
                          <a:effectLst/>
                        </a:rPr>
                        <a:t>Refers to applications that expose and consume functionality as a service using contracts and messages.</a:t>
                      </a:r>
                      <a:endParaRPr lang="en-US" sz="1200" dirty="0">
                        <a:solidFill>
                          <a:srgbClr val="2A2A2A"/>
                        </a:solidFill>
                        <a:effectLst/>
                      </a:endParaRPr>
                    </a:p>
                  </a:txBody>
                  <a:tcPr marL="36216" marR="36216" marT="45270" marB="45270"/>
                </a:tc>
                <a:extLst>
                  <a:ext uri="{0D108BD9-81ED-4DB2-BD59-A6C34878D82A}">
                    <a16:rowId xmlns:a16="http://schemas.microsoft.com/office/drawing/2014/main" val="2742207327"/>
                  </a:ext>
                </a:extLst>
              </a:tr>
            </a:tbl>
          </a:graphicData>
        </a:graphic>
      </p:graphicFrame>
    </p:spTree>
    <p:extLst>
      <p:ext uri="{BB962C8B-B14F-4D97-AF65-F5344CB8AC3E}">
        <p14:creationId xmlns:p14="http://schemas.microsoft.com/office/powerpoint/2010/main" val="7444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Object-Oriented Architectural Style</a:t>
            </a:r>
            <a:br>
              <a:rPr lang="id-ID" b="0" dirty="0">
                <a:effectLst/>
              </a:rPr>
            </a:br>
            <a:r>
              <a:rPr lang="id-ID" b="0" dirty="0">
                <a:effectLst/>
              </a:rPr>
              <a:t>(main benefits)</a:t>
            </a:r>
            <a:endParaRPr lang="id-ID" b="0" dirty="0">
              <a:effectLst/>
            </a:endParaRPr>
          </a:p>
        </p:txBody>
      </p:sp>
      <p:sp>
        <p:nvSpPr>
          <p:cNvPr id="3" name="Content Placeholder 2"/>
          <p:cNvSpPr>
            <a:spLocks noGrp="1"/>
          </p:cNvSpPr>
          <p:nvPr>
            <p:ph idx="1"/>
          </p:nvPr>
        </p:nvSpPr>
        <p:spPr/>
        <p:txBody>
          <a:bodyPr>
            <a:noAutofit/>
          </a:bodyPr>
          <a:lstStyle/>
          <a:p>
            <a:pPr lvl="1"/>
            <a:r>
              <a:rPr lang="en-US" sz="2400" dirty="0" smtClean="0">
                <a:effectLst/>
              </a:rPr>
              <a:t>Testable</a:t>
            </a:r>
            <a:r>
              <a:rPr lang="en-US" sz="2400" b="0" dirty="0">
                <a:effectLst/>
              </a:rPr>
              <a:t>. It provides for improved testability through encapsulation.</a:t>
            </a:r>
          </a:p>
          <a:p>
            <a:pPr lvl="1"/>
            <a:r>
              <a:rPr lang="en-US" sz="2400" dirty="0">
                <a:effectLst/>
              </a:rPr>
              <a:t>Extensible</a:t>
            </a:r>
            <a:r>
              <a:rPr lang="en-US" sz="2400" b="0" dirty="0">
                <a:effectLst/>
              </a:rPr>
              <a:t>. Encapsulation, polymorphism, and abstraction ensure that a change in the representation of data does not affect the interfaces that the object exposes, which would limit the capability to communicate and interact with other objects.</a:t>
            </a:r>
          </a:p>
          <a:p>
            <a:pPr lvl="1"/>
            <a:r>
              <a:rPr lang="en-US" sz="2400" dirty="0">
                <a:effectLst/>
              </a:rPr>
              <a:t>Highly Cohesive</a:t>
            </a:r>
            <a:r>
              <a:rPr lang="en-US" sz="2400" b="0" dirty="0">
                <a:effectLst/>
              </a:rPr>
              <a:t>. By locating only related methods and features in an object, and using different objects for different sets of features, you can achieve a high level of cohesion.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525840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lstStyle/>
          <a:p>
            <a:r>
              <a:rPr lang="id-ID" b="0" dirty="0">
                <a:effectLst/>
              </a:rPr>
              <a:t>Service-Oriented Architectural Style</a:t>
            </a:r>
          </a:p>
        </p:txBody>
      </p:sp>
      <p:sp>
        <p:nvSpPr>
          <p:cNvPr id="3" name="Content Placeholder 2"/>
          <p:cNvSpPr>
            <a:spLocks noGrp="1"/>
          </p:cNvSpPr>
          <p:nvPr>
            <p:ph idx="1"/>
          </p:nvPr>
        </p:nvSpPr>
        <p:spPr/>
        <p:txBody>
          <a:bodyPr>
            <a:noAutofit/>
          </a:bodyPr>
          <a:lstStyle/>
          <a:p>
            <a:pPr lvl="1"/>
            <a:r>
              <a:rPr lang="en-US" sz="2400" b="0" dirty="0">
                <a:effectLst/>
              </a:rPr>
              <a:t>Service-oriented architecture (SOA) enables application functionality to be provided as a set of services, and the creation of applications that make use of software services. </a:t>
            </a:r>
            <a:endParaRPr lang="id-ID" sz="2400" b="0" dirty="0" smtClean="0">
              <a:effectLst/>
            </a:endParaRPr>
          </a:p>
          <a:p>
            <a:pPr lvl="1"/>
            <a:r>
              <a:rPr lang="en-US" sz="2400" b="0" dirty="0" smtClean="0">
                <a:effectLst/>
              </a:rPr>
              <a:t>Services </a:t>
            </a:r>
            <a:r>
              <a:rPr lang="en-US" sz="2400" b="0" dirty="0">
                <a:effectLst/>
              </a:rPr>
              <a:t>are loosely coupled because they use standards-based interfaces that can be invoked, published, and discovered. </a:t>
            </a:r>
            <a:endParaRPr lang="id-ID" sz="2400" b="0" dirty="0" smtClean="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12290" name="Picture 2" descr="Image result for Service-Oriented Architectural 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435" y="3674950"/>
            <a:ext cx="5029200" cy="28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29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lstStyle/>
          <a:p>
            <a:r>
              <a:rPr lang="id-ID" b="0" dirty="0">
                <a:effectLst/>
              </a:rPr>
              <a:t>Service-Oriented Architectural Style</a:t>
            </a:r>
          </a:p>
        </p:txBody>
      </p:sp>
      <p:sp>
        <p:nvSpPr>
          <p:cNvPr id="3" name="Content Placeholder 2"/>
          <p:cNvSpPr>
            <a:spLocks noGrp="1"/>
          </p:cNvSpPr>
          <p:nvPr>
            <p:ph idx="1"/>
          </p:nvPr>
        </p:nvSpPr>
        <p:spPr/>
        <p:txBody>
          <a:bodyPr>
            <a:noAutofit/>
          </a:bodyPr>
          <a:lstStyle/>
          <a:p>
            <a:pPr lvl="1"/>
            <a:r>
              <a:rPr lang="en-US" b="0" dirty="0" smtClean="0">
                <a:effectLst/>
              </a:rPr>
              <a:t>Services </a:t>
            </a:r>
            <a:r>
              <a:rPr lang="en-US" b="0" dirty="0">
                <a:effectLst/>
              </a:rPr>
              <a:t>in SOA are focused on providing a schema and message-based interaction with an application through interfaces that are application scoped, and not component or object-based. </a:t>
            </a:r>
            <a:endParaRPr lang="id-ID" b="0" dirty="0" smtClean="0">
              <a:effectLst/>
            </a:endParaRPr>
          </a:p>
          <a:p>
            <a:pPr lvl="1"/>
            <a:r>
              <a:rPr lang="en-US" b="0" dirty="0" smtClean="0">
                <a:effectLst/>
              </a:rPr>
              <a:t>An </a:t>
            </a:r>
            <a:r>
              <a:rPr lang="en-US" b="0" dirty="0">
                <a:effectLst/>
              </a:rPr>
              <a:t>SOA service should not be treated as a component-based service provider.</a:t>
            </a:r>
            <a:endParaRPr lang="en-US" sz="2400"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342329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Service-Oriented Architectural </a:t>
            </a:r>
            <a:r>
              <a:rPr lang="id-ID" b="0" dirty="0" smtClean="0">
                <a:effectLst/>
              </a:rPr>
              <a:t>Style</a:t>
            </a:r>
            <a:br>
              <a:rPr lang="id-ID" b="0" dirty="0" smtClean="0">
                <a:effectLst/>
              </a:rPr>
            </a:br>
            <a:r>
              <a:rPr lang="id-ID" b="0" dirty="0" smtClean="0">
                <a:effectLst/>
              </a:rPr>
              <a:t>(principles)</a:t>
            </a:r>
            <a:endParaRPr lang="id-ID" b="0" dirty="0">
              <a:effectLst/>
            </a:endParaRPr>
          </a:p>
        </p:txBody>
      </p:sp>
      <p:sp>
        <p:nvSpPr>
          <p:cNvPr id="3" name="Content Placeholder 2"/>
          <p:cNvSpPr>
            <a:spLocks noGrp="1"/>
          </p:cNvSpPr>
          <p:nvPr>
            <p:ph idx="1"/>
          </p:nvPr>
        </p:nvSpPr>
        <p:spPr/>
        <p:txBody>
          <a:bodyPr>
            <a:noAutofit/>
          </a:bodyPr>
          <a:lstStyle/>
          <a:p>
            <a:r>
              <a:rPr lang="id-ID" b="0" dirty="0" smtClean="0">
                <a:effectLst/>
              </a:rPr>
              <a:t>T</a:t>
            </a:r>
            <a:r>
              <a:rPr lang="en-US" b="0" dirty="0" smtClean="0">
                <a:effectLst/>
              </a:rPr>
              <a:t>he </a:t>
            </a:r>
            <a:r>
              <a:rPr lang="en-US" b="0" dirty="0">
                <a:effectLst/>
              </a:rPr>
              <a:t>key principles of the </a:t>
            </a:r>
            <a:r>
              <a:rPr lang="en-US" b="0" dirty="0" smtClean="0">
                <a:effectLst/>
              </a:rPr>
              <a:t>SOA </a:t>
            </a:r>
            <a:r>
              <a:rPr lang="en-US" b="0" dirty="0">
                <a:effectLst/>
              </a:rPr>
              <a:t>architectural style are:</a:t>
            </a:r>
          </a:p>
          <a:p>
            <a:pPr lvl="1"/>
            <a:r>
              <a:rPr lang="en-US" dirty="0">
                <a:effectLst/>
              </a:rPr>
              <a:t>Services are autonomous</a:t>
            </a:r>
            <a:r>
              <a:rPr lang="en-US" b="0" dirty="0">
                <a:effectLst/>
              </a:rPr>
              <a:t>. Each service is maintained, developed, deployed, and versioned independently.</a:t>
            </a:r>
          </a:p>
          <a:p>
            <a:pPr lvl="1"/>
            <a:r>
              <a:rPr lang="en-US" dirty="0">
                <a:effectLst/>
              </a:rPr>
              <a:t>Services are distributable</a:t>
            </a:r>
            <a:r>
              <a:rPr lang="en-US" b="0" dirty="0">
                <a:effectLst/>
              </a:rPr>
              <a:t>. Services can be located anywhere on a network, locally or remotely, as long as the network supports the required communication protocols</a:t>
            </a:r>
            <a:r>
              <a:rPr lang="en-US" b="0" dirty="0" smtClean="0">
                <a:effectLst/>
              </a:rPr>
              <a:t>.</a:t>
            </a:r>
            <a:endParaRPr lang="en-US"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273570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Service-Oriented Architectural Style</a:t>
            </a:r>
            <a:br>
              <a:rPr lang="id-ID" b="0" dirty="0">
                <a:effectLst/>
              </a:rPr>
            </a:br>
            <a:r>
              <a:rPr lang="id-ID" b="0" dirty="0">
                <a:effectLst/>
              </a:rPr>
              <a:t>(principles)</a:t>
            </a:r>
            <a:endParaRPr lang="id-ID" b="0" dirty="0">
              <a:effectLst/>
            </a:endParaRPr>
          </a:p>
        </p:txBody>
      </p:sp>
      <p:sp>
        <p:nvSpPr>
          <p:cNvPr id="3" name="Content Placeholder 2"/>
          <p:cNvSpPr>
            <a:spLocks noGrp="1"/>
          </p:cNvSpPr>
          <p:nvPr>
            <p:ph idx="1"/>
          </p:nvPr>
        </p:nvSpPr>
        <p:spPr/>
        <p:txBody>
          <a:bodyPr>
            <a:noAutofit/>
          </a:bodyPr>
          <a:lstStyle/>
          <a:p>
            <a:pPr lvl="1"/>
            <a:r>
              <a:rPr lang="en-US" smtClean="0">
                <a:effectLst/>
              </a:rPr>
              <a:t>Services </a:t>
            </a:r>
            <a:r>
              <a:rPr lang="en-US" dirty="0">
                <a:effectLst/>
              </a:rPr>
              <a:t>are loosely coupled</a:t>
            </a:r>
            <a:r>
              <a:rPr lang="en-US" b="0" dirty="0">
                <a:effectLst/>
              </a:rPr>
              <a:t>. Each service is independent of others, and can be replaced or updated without breaking applications that use it as long as the interface is still compatible.</a:t>
            </a:r>
          </a:p>
          <a:p>
            <a:pPr lvl="1"/>
            <a:r>
              <a:rPr lang="en-US" dirty="0">
                <a:effectLst/>
              </a:rPr>
              <a:t>Services share schema and contract, not class</a:t>
            </a:r>
            <a:r>
              <a:rPr lang="en-US" b="0" dirty="0">
                <a:effectLst/>
              </a:rPr>
              <a:t>. Services share contracts and schemas when they communicate, not internal classes.</a:t>
            </a:r>
          </a:p>
          <a:p>
            <a:pPr lvl="1"/>
            <a:r>
              <a:rPr lang="en-US" dirty="0">
                <a:effectLst/>
              </a:rPr>
              <a:t>Compatibility is based on policy</a:t>
            </a:r>
            <a:r>
              <a:rPr lang="en-US" b="0" dirty="0">
                <a:effectLst/>
              </a:rPr>
              <a:t>. Policy in this case means definition of features such as transport, protocol, and security.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273570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Service-Oriented Architectural </a:t>
            </a:r>
            <a:r>
              <a:rPr lang="id-ID" b="0" dirty="0" smtClean="0">
                <a:effectLst/>
              </a:rPr>
              <a:t>Style</a:t>
            </a:r>
            <a:br>
              <a:rPr lang="id-ID" b="0" dirty="0" smtClean="0">
                <a:effectLst/>
              </a:rPr>
            </a:br>
            <a:r>
              <a:rPr lang="id-ID" b="0" dirty="0" smtClean="0">
                <a:effectLst/>
              </a:rPr>
              <a:t>(main benefit)</a:t>
            </a:r>
            <a:endParaRPr lang="id-ID" b="0" dirty="0">
              <a:effectLst/>
            </a:endParaRPr>
          </a:p>
        </p:txBody>
      </p:sp>
      <p:sp>
        <p:nvSpPr>
          <p:cNvPr id="3" name="Content Placeholder 2"/>
          <p:cNvSpPr>
            <a:spLocks noGrp="1"/>
          </p:cNvSpPr>
          <p:nvPr>
            <p:ph idx="1"/>
          </p:nvPr>
        </p:nvSpPr>
        <p:spPr/>
        <p:txBody>
          <a:bodyPr>
            <a:noAutofit/>
          </a:bodyPr>
          <a:lstStyle/>
          <a:p>
            <a:r>
              <a:rPr lang="en-US" b="0" dirty="0">
                <a:effectLst/>
              </a:rPr>
              <a:t>The main benefits of the SOA architectural style are:</a:t>
            </a:r>
          </a:p>
          <a:p>
            <a:pPr lvl="1"/>
            <a:r>
              <a:rPr lang="en-US" dirty="0">
                <a:effectLst/>
              </a:rPr>
              <a:t>Domain alignment</a:t>
            </a:r>
            <a:r>
              <a:rPr lang="en-US" b="0" dirty="0">
                <a:effectLst/>
              </a:rPr>
              <a:t>. Reuse of common services with standard interfaces increases business and technology opportunities and reduces cost.</a:t>
            </a:r>
          </a:p>
          <a:p>
            <a:pPr lvl="1"/>
            <a:r>
              <a:rPr lang="en-US" dirty="0">
                <a:effectLst/>
              </a:rPr>
              <a:t>Abstraction</a:t>
            </a:r>
            <a:r>
              <a:rPr lang="en-US" b="0" dirty="0">
                <a:effectLst/>
              </a:rPr>
              <a:t>. Services are autonomous and accessed through a formal contract, which provides loose coupling and </a:t>
            </a:r>
            <a:r>
              <a:rPr lang="en-US" b="0" dirty="0" smtClean="0">
                <a:effectLst/>
              </a:rPr>
              <a:t>abstraction.</a:t>
            </a:r>
            <a:endParaRPr lang="en-US"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extLst>
      <p:ext uri="{BB962C8B-B14F-4D97-AF65-F5344CB8AC3E}">
        <p14:creationId xmlns:p14="http://schemas.microsoft.com/office/powerpoint/2010/main" val="4143680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Service-Oriented Architectural Style</a:t>
            </a:r>
            <a:br>
              <a:rPr lang="id-ID" b="0" dirty="0">
                <a:effectLst/>
              </a:rPr>
            </a:br>
            <a:r>
              <a:rPr lang="id-ID" b="0" dirty="0">
                <a:effectLst/>
              </a:rPr>
              <a:t>(main benefit)</a:t>
            </a:r>
            <a:endParaRPr lang="id-ID" b="0" dirty="0">
              <a:effectLst/>
            </a:endParaRPr>
          </a:p>
        </p:txBody>
      </p:sp>
      <p:sp>
        <p:nvSpPr>
          <p:cNvPr id="3" name="Content Placeholder 2"/>
          <p:cNvSpPr>
            <a:spLocks noGrp="1"/>
          </p:cNvSpPr>
          <p:nvPr>
            <p:ph idx="1"/>
          </p:nvPr>
        </p:nvSpPr>
        <p:spPr/>
        <p:txBody>
          <a:bodyPr>
            <a:normAutofit fontScale="77500" lnSpcReduction="20000"/>
          </a:bodyPr>
          <a:lstStyle/>
          <a:p>
            <a:pPr lvl="1"/>
            <a:r>
              <a:rPr lang="en-US" dirty="0" smtClean="0">
                <a:effectLst/>
              </a:rPr>
              <a:t>Discoverability</a:t>
            </a:r>
            <a:r>
              <a:rPr lang="en-US" b="0" dirty="0">
                <a:effectLst/>
              </a:rPr>
              <a:t>. Services can expose descriptions that allow other applications and services to locate them and automatically determine the interface.</a:t>
            </a:r>
          </a:p>
          <a:p>
            <a:pPr lvl="1"/>
            <a:r>
              <a:rPr lang="en-US" dirty="0">
                <a:effectLst/>
              </a:rPr>
              <a:t>Interoperability</a:t>
            </a:r>
            <a:r>
              <a:rPr lang="en-US" b="0" dirty="0">
                <a:effectLst/>
              </a:rPr>
              <a:t>. Because the protocols and data formats are based on industry standards, the provider and consumer of the service can be built and deployed on different platforms.</a:t>
            </a:r>
          </a:p>
          <a:p>
            <a:pPr lvl="1"/>
            <a:r>
              <a:rPr lang="en-US" dirty="0">
                <a:effectLst/>
              </a:rPr>
              <a:t>Rationalization</a:t>
            </a:r>
            <a:r>
              <a:rPr lang="en-US" b="0" dirty="0">
                <a:effectLst/>
              </a:rPr>
              <a:t>. Services can be granular in order to provide specific functionality, rather than duplicating the functionality in number of applications, which removes duplication.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extLst>
      <p:ext uri="{BB962C8B-B14F-4D97-AF65-F5344CB8AC3E}">
        <p14:creationId xmlns:p14="http://schemas.microsoft.com/office/powerpoint/2010/main" val="414368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effectLst/>
              </a:rPr>
              <a:t>Combining Architectural </a:t>
            </a:r>
            <a:r>
              <a:rPr lang="id-ID" dirty="0" smtClean="0">
                <a:effectLst/>
              </a:rPr>
              <a:t>Styles</a:t>
            </a:r>
            <a:endParaRPr lang="id-ID" dirty="0"/>
          </a:p>
        </p:txBody>
      </p:sp>
      <p:sp>
        <p:nvSpPr>
          <p:cNvPr id="3" name="Content Placeholder 2"/>
          <p:cNvSpPr>
            <a:spLocks noGrp="1"/>
          </p:cNvSpPr>
          <p:nvPr>
            <p:ph idx="1"/>
          </p:nvPr>
        </p:nvSpPr>
        <p:spPr/>
        <p:txBody>
          <a:bodyPr>
            <a:normAutofit/>
          </a:bodyPr>
          <a:lstStyle/>
          <a:p>
            <a:r>
              <a:rPr lang="en-US" b="0" dirty="0">
                <a:effectLst/>
              </a:rPr>
              <a:t>The architecture of a software system is almost never limited to a single architectural style, but is often a combination of architectural styles that make up the complete system. </a:t>
            </a:r>
            <a:endParaRPr lang="id-ID" b="0" dirty="0" smtClean="0">
              <a:effectLst/>
            </a:endParaRPr>
          </a:p>
          <a:p>
            <a:r>
              <a:rPr lang="en-US" b="0" dirty="0" smtClean="0">
                <a:effectLst/>
              </a:rPr>
              <a:t>A </a:t>
            </a:r>
            <a:r>
              <a:rPr lang="en-US" b="0" dirty="0">
                <a:effectLst/>
              </a:rPr>
              <a:t>combination of architecture styles is also useful if you are building a public facing Web application, where you can achieve effective separation of concerns by using the layered architecture style. This will separate your presentation logic from your business logic and your data access logic.</a:t>
            </a:r>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502330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0" dirty="0">
                <a:effectLst/>
              </a:rPr>
              <a:t>Client/Server Architectural </a:t>
            </a:r>
            <a:r>
              <a:rPr lang="id-ID" b="0" dirty="0" smtClean="0">
                <a:effectLst/>
              </a:rPr>
              <a:t>Style</a:t>
            </a:r>
            <a:endParaRPr lang="id-ID" dirty="0"/>
          </a:p>
        </p:txBody>
      </p:sp>
      <p:sp>
        <p:nvSpPr>
          <p:cNvPr id="3" name="Content Placeholder 2"/>
          <p:cNvSpPr>
            <a:spLocks noGrp="1"/>
          </p:cNvSpPr>
          <p:nvPr>
            <p:ph idx="1"/>
          </p:nvPr>
        </p:nvSpPr>
        <p:spPr/>
        <p:txBody>
          <a:bodyPr/>
          <a:lstStyle/>
          <a:p>
            <a:r>
              <a:rPr lang="en-US" b="0" dirty="0">
                <a:effectLst/>
              </a:rPr>
              <a:t>The client/server architectural style describes distributed systems that involve a separate client and server system, and a connecting network. The simplest form of client/server system involves a server application that is accessed directly by multiple clients, referred to as a 2-Tier architectural style</a:t>
            </a:r>
            <a:r>
              <a:rPr lang="en-US" b="0" dirty="0" smtClean="0">
                <a:effectLst/>
              </a:rPr>
              <a:t>.</a:t>
            </a:r>
            <a:endParaRPr lang="id-ID" b="0" dirty="0" smtClean="0">
              <a:effectLst/>
            </a:endParaRPr>
          </a:p>
          <a:p>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5124" name="Picture 4" descr="Image result for Client/Server Architectural 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025" y="4343400"/>
            <a:ext cx="4346575" cy="188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79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382000" cy="914400"/>
          </a:xfrm>
        </p:spPr>
        <p:txBody>
          <a:bodyPr>
            <a:normAutofit fontScale="90000"/>
          </a:bodyPr>
          <a:lstStyle/>
          <a:p>
            <a:r>
              <a:rPr lang="id-ID" b="0" dirty="0">
                <a:effectLst/>
              </a:rPr>
              <a:t>Client/Server Architectural </a:t>
            </a:r>
            <a:r>
              <a:rPr lang="id-ID" b="0" dirty="0" smtClean="0">
                <a:effectLst/>
              </a:rPr>
              <a:t>style </a:t>
            </a:r>
            <a:br>
              <a:rPr lang="id-ID" b="0" dirty="0" smtClean="0">
                <a:effectLst/>
              </a:rPr>
            </a:br>
            <a:r>
              <a:rPr lang="id-ID" b="0" dirty="0" smtClean="0">
                <a:effectLst/>
              </a:rPr>
              <a:t>(variations)</a:t>
            </a:r>
            <a:endParaRPr lang="id-ID" dirty="0"/>
          </a:p>
        </p:txBody>
      </p:sp>
      <p:sp>
        <p:nvSpPr>
          <p:cNvPr id="3" name="Content Placeholder 2"/>
          <p:cNvSpPr>
            <a:spLocks noGrp="1"/>
          </p:cNvSpPr>
          <p:nvPr>
            <p:ph idx="1"/>
          </p:nvPr>
        </p:nvSpPr>
        <p:spPr/>
        <p:txBody>
          <a:bodyPr>
            <a:noAutofit/>
          </a:bodyPr>
          <a:lstStyle/>
          <a:p>
            <a:r>
              <a:rPr lang="en-US" sz="1800" b="0" dirty="0">
                <a:effectLst/>
              </a:rPr>
              <a:t>Other variations on the client/server style include:</a:t>
            </a:r>
          </a:p>
          <a:p>
            <a:pPr lvl="1"/>
            <a:r>
              <a:rPr lang="en-US" sz="1800" dirty="0">
                <a:effectLst/>
              </a:rPr>
              <a:t>Client-Queue-Client systems</a:t>
            </a:r>
            <a:r>
              <a:rPr lang="en-US" sz="1800" b="0" dirty="0">
                <a:effectLst/>
              </a:rPr>
              <a:t>. This approach allows clients to communicate with other clients through a server-based queue. Clients can read data from and send data to a server that acts simply as a queue to store the data. This allows clients to distribute and synchronize files and information. This is sometimes known as a </a:t>
            </a:r>
            <a:r>
              <a:rPr lang="en-US" sz="1800" b="0" i="1" dirty="0">
                <a:effectLst/>
              </a:rPr>
              <a:t>passive queue</a:t>
            </a:r>
            <a:r>
              <a:rPr lang="en-US" sz="1800" b="0" dirty="0">
                <a:effectLst/>
              </a:rPr>
              <a:t> architecture.</a:t>
            </a:r>
          </a:p>
          <a:p>
            <a:pPr lvl="1"/>
            <a:r>
              <a:rPr lang="en-US" sz="1800" dirty="0">
                <a:effectLst/>
              </a:rPr>
              <a:t>Peer-to-Peer (P2P) applications</a:t>
            </a:r>
            <a:r>
              <a:rPr lang="en-US" sz="1800" b="0" dirty="0">
                <a:effectLst/>
              </a:rPr>
              <a:t>. Developed from the Client-Queue-Client style, the P2P style allows the client and server to swap their roles in order to distribute and synchronize files and information across multiple clients. It extends the client/server style through multiple responses to requests, shared data, resource discovery, and resilience to removal of peers</a:t>
            </a:r>
            <a:r>
              <a:rPr lang="en-US" sz="1800" b="0" dirty="0" smtClean="0">
                <a:effectLst/>
              </a:rPr>
              <a:t>.</a:t>
            </a:r>
            <a:endParaRPr lang="en-US" sz="1800"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100056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382000" cy="914400"/>
          </a:xfrm>
        </p:spPr>
        <p:txBody>
          <a:bodyPr/>
          <a:lstStyle/>
          <a:p>
            <a:r>
              <a:rPr lang="id-ID" b="0" dirty="0">
                <a:effectLst/>
              </a:rPr>
              <a:t>Client/Server Architectural </a:t>
            </a:r>
            <a:r>
              <a:rPr lang="id-ID" b="0" dirty="0" smtClean="0">
                <a:effectLst/>
              </a:rPr>
              <a:t>variations</a:t>
            </a:r>
            <a:endParaRPr lang="id-ID" dirty="0"/>
          </a:p>
        </p:txBody>
      </p:sp>
      <p:sp>
        <p:nvSpPr>
          <p:cNvPr id="3" name="Content Placeholder 2"/>
          <p:cNvSpPr>
            <a:spLocks noGrp="1"/>
          </p:cNvSpPr>
          <p:nvPr>
            <p:ph idx="1"/>
          </p:nvPr>
        </p:nvSpPr>
        <p:spPr/>
        <p:txBody>
          <a:bodyPr>
            <a:noAutofit/>
          </a:bodyPr>
          <a:lstStyle/>
          <a:p>
            <a:pPr marL="574675" lvl="2" indent="-282575">
              <a:buClr>
                <a:schemeClr val="accent5">
                  <a:lumMod val="40000"/>
                  <a:lumOff val="60000"/>
                </a:schemeClr>
              </a:buClr>
              <a:buSzPct val="70000"/>
              <a:buFont typeface="Wingdings 2" pitchFamily="18" charset="2"/>
              <a:buChar char=""/>
              <a:tabLst>
                <a:tab pos="282575" algn="l"/>
              </a:tabLst>
            </a:pPr>
            <a:r>
              <a:rPr lang="en-US" sz="1800" dirty="0">
                <a:effectLst/>
              </a:rPr>
              <a:t>Application servers</a:t>
            </a:r>
            <a:r>
              <a:rPr lang="en-US" sz="1800" b="0" dirty="0">
                <a:effectLst/>
              </a:rPr>
              <a:t>. A specialized architectural style where the server hosts and executes applications and services that a thin client accesses through a browser or specialized client installed software. An example is a client executing an application that runs on the server through a framework such as Terminal Services.</a:t>
            </a:r>
          </a:p>
          <a:p>
            <a:endParaRPr lang="en-US" sz="1400"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100056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rmAutofit fontScale="90000"/>
          </a:bodyPr>
          <a:lstStyle/>
          <a:p>
            <a:r>
              <a:rPr lang="id-ID" b="0" dirty="0">
                <a:effectLst/>
              </a:rPr>
              <a:t>Client/Server Architectural </a:t>
            </a:r>
            <a:r>
              <a:rPr lang="id-ID" b="0" dirty="0" smtClean="0">
                <a:effectLst/>
              </a:rPr>
              <a:t>variations</a:t>
            </a:r>
            <a:br>
              <a:rPr lang="id-ID" b="0" dirty="0" smtClean="0">
                <a:effectLst/>
              </a:rPr>
            </a:br>
            <a:r>
              <a:rPr lang="id-ID" b="0" dirty="0" smtClean="0">
                <a:effectLst/>
              </a:rPr>
              <a:t>(</a:t>
            </a:r>
            <a:r>
              <a:rPr lang="en-US" b="0" dirty="0">
                <a:effectLst/>
              </a:rPr>
              <a:t>main </a:t>
            </a:r>
            <a:r>
              <a:rPr lang="en-US" b="0" dirty="0" smtClean="0">
                <a:effectLst/>
              </a:rPr>
              <a:t>benefits</a:t>
            </a:r>
            <a:r>
              <a:rPr lang="id-ID" b="0" dirty="0" smtClean="0">
                <a:effectLst/>
              </a:rPr>
              <a:t>)</a:t>
            </a:r>
            <a:endParaRPr lang="id-ID" dirty="0"/>
          </a:p>
        </p:txBody>
      </p:sp>
      <p:sp>
        <p:nvSpPr>
          <p:cNvPr id="3" name="Content Placeholder 2"/>
          <p:cNvSpPr>
            <a:spLocks noGrp="1"/>
          </p:cNvSpPr>
          <p:nvPr>
            <p:ph idx="1"/>
          </p:nvPr>
        </p:nvSpPr>
        <p:spPr/>
        <p:txBody>
          <a:bodyPr>
            <a:normAutofit fontScale="70000" lnSpcReduction="20000"/>
          </a:bodyPr>
          <a:lstStyle/>
          <a:p>
            <a:r>
              <a:rPr lang="en-US" b="0" dirty="0">
                <a:effectLst/>
              </a:rPr>
              <a:t>The main benefits of the client/server architectural style are:</a:t>
            </a:r>
          </a:p>
          <a:p>
            <a:pPr lvl="1"/>
            <a:r>
              <a:rPr lang="en-US" dirty="0">
                <a:effectLst/>
              </a:rPr>
              <a:t>Higher security</a:t>
            </a:r>
            <a:r>
              <a:rPr lang="en-US" b="0" dirty="0">
                <a:effectLst/>
              </a:rPr>
              <a:t>. All data is stored on the server, which generally offers a greater control of security than client machines.</a:t>
            </a:r>
          </a:p>
          <a:p>
            <a:pPr lvl="1"/>
            <a:r>
              <a:rPr lang="en-US" dirty="0">
                <a:effectLst/>
              </a:rPr>
              <a:t>Centralized data access</a:t>
            </a:r>
            <a:r>
              <a:rPr lang="en-US" b="0" dirty="0">
                <a:effectLst/>
              </a:rPr>
              <a:t>. Because data is stored only on the server, access and updates to the data are far easier to administer than in other architectural styles.</a:t>
            </a:r>
          </a:p>
          <a:p>
            <a:pPr lvl="1"/>
            <a:r>
              <a:rPr lang="en-US" dirty="0">
                <a:effectLst/>
              </a:rPr>
              <a:t>Ease of maintenance</a:t>
            </a:r>
            <a:r>
              <a:rPr lang="en-US" b="0" dirty="0">
                <a:effectLst/>
              </a:rPr>
              <a:t>. Roles and responsibilities of a computing system are distributed among several servers that are known to each other through a network. This ensures that a client remains unaware and unaffected by a server repair, upgrade, or relocation.</a:t>
            </a:r>
          </a:p>
          <a:p>
            <a:endParaRPr lang="id-ID"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877467748"/>
      </p:ext>
    </p:extLst>
  </p:cSld>
  <p:clrMapOvr>
    <a:masterClrMapping/>
  </p:clrMapOvr>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8395</TotalTime>
  <Words>3228</Words>
  <Application>Microsoft Office PowerPoint</Application>
  <PresentationFormat>On-screen Show (4:3)</PresentationFormat>
  <Paragraphs>226</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Consolas</vt:lpstr>
      <vt:lpstr>Corbel</vt:lpstr>
      <vt:lpstr>Wingdings 2</vt:lpstr>
      <vt:lpstr>Telerik-PowerPoint-Theme</vt:lpstr>
      <vt:lpstr>Architectural Patterns and Styles </vt:lpstr>
      <vt:lpstr>What Is An Architectural Style?</vt:lpstr>
      <vt:lpstr>Category</vt:lpstr>
      <vt:lpstr>Architectural Styles</vt:lpstr>
      <vt:lpstr>Combining Architectural Styles</vt:lpstr>
      <vt:lpstr>Client/Server Architectural Style</vt:lpstr>
      <vt:lpstr>Client/Server Architectural style  (variations)</vt:lpstr>
      <vt:lpstr>Client/Server Architectural variations</vt:lpstr>
      <vt:lpstr>Client/Server Architectural variations (main benefits)</vt:lpstr>
      <vt:lpstr>Component-Based Architectural Style</vt:lpstr>
      <vt:lpstr>Component-Based Architectural Style (key principle)</vt:lpstr>
      <vt:lpstr>Component-Based Architectural Style (key principle)</vt:lpstr>
      <vt:lpstr>Component-Based Architectural Style (main benefits)</vt:lpstr>
      <vt:lpstr>Component-Based Architectural Style (main benefits)</vt:lpstr>
      <vt:lpstr>Domain Driven Design Architectural Style</vt:lpstr>
      <vt:lpstr>Domain Driven Design Architectural Style</vt:lpstr>
      <vt:lpstr>Domain Driven Design Architectural Style (main benefits)</vt:lpstr>
      <vt:lpstr>Layered Architectural Style</vt:lpstr>
      <vt:lpstr>Layered Architectural Style</vt:lpstr>
      <vt:lpstr>Layered Architectural Style (principles)</vt:lpstr>
      <vt:lpstr>Layered Architectural Style (principles)</vt:lpstr>
      <vt:lpstr>Layered Architectural Style (principles)</vt:lpstr>
      <vt:lpstr>Message Bus Architectural Style</vt:lpstr>
      <vt:lpstr>Message Bus Architectural Style</vt:lpstr>
      <vt:lpstr>Message Bus Architectural Style</vt:lpstr>
      <vt:lpstr>Message Bus Architectural Style</vt:lpstr>
      <vt:lpstr>Message Bus Architectural Style (Variations)</vt:lpstr>
      <vt:lpstr>Message Bus Architectural Style (main benefits)</vt:lpstr>
      <vt:lpstr>Message Bus Architectural Style (main benefits)</vt:lpstr>
      <vt:lpstr>Message Bus Architectural Style (main benefits)</vt:lpstr>
      <vt:lpstr>N-Tier / 3-Tier Architectural Style</vt:lpstr>
      <vt:lpstr>N-Tier / 3-Tier Architectural Style</vt:lpstr>
      <vt:lpstr>N-Tier / 3-Tier Architectural Style (main benefits)</vt:lpstr>
      <vt:lpstr>Object-Oriented Architectural Style</vt:lpstr>
      <vt:lpstr>Object-Oriented Architectural Style</vt:lpstr>
      <vt:lpstr>Object-Oriented Architectural Style (key principles)</vt:lpstr>
      <vt:lpstr>Object-Oriented Architectural Style (key principles)</vt:lpstr>
      <vt:lpstr>Object-Oriented Architectural Style (key principles)</vt:lpstr>
      <vt:lpstr>Object-Oriented Architectural Style (main benefits)</vt:lpstr>
      <vt:lpstr>Object-Oriented Architectural Style (main benefits)</vt:lpstr>
      <vt:lpstr>Service-Oriented Architectural Style</vt:lpstr>
      <vt:lpstr>Service-Oriented Architectural Style</vt:lpstr>
      <vt:lpstr>Service-Oriented Architectural Style (principles)</vt:lpstr>
      <vt:lpstr>Service-Oriented Architectural Style (principles)</vt:lpstr>
      <vt:lpstr>Service-Oriented Architectural Style (main benefit)</vt:lpstr>
      <vt:lpstr>Service-Oriented Architectural Style (main benefit)</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Basics - HTML, Text, Images, Tables, Forms</dc:title>
  <dc:creator/>
  <cp:lastModifiedBy>ThikPad</cp:lastModifiedBy>
  <cp:revision>754</cp:revision>
  <dcterms:created xsi:type="dcterms:W3CDTF">2007-12-08T16:03:35Z</dcterms:created>
  <dcterms:modified xsi:type="dcterms:W3CDTF">2017-06-20T05:19:13Z</dcterms:modified>
</cp:coreProperties>
</file>