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dirty="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1AE000-8648-43FC-A38A-6B42B4B6B988}"/>
              </a:ext>
            </a:extLst>
          </p:cNvPr>
          <p:cNvSpPr>
            <a:spLocks noGrp="1"/>
          </p:cNvSpPr>
          <p:nvPr>
            <p:ph type="ctrTitle"/>
          </p:nvPr>
        </p:nvSpPr>
        <p:spPr/>
        <p:txBody>
          <a:bodyPr/>
          <a:lstStyle/>
          <a:p>
            <a:r>
              <a:rPr lang="fr-FR" dirty="0"/>
              <a:t>Installation de GLPI</a:t>
            </a:r>
          </a:p>
        </p:txBody>
      </p:sp>
      <p:sp>
        <p:nvSpPr>
          <p:cNvPr id="3" name="Sous-titre 2">
            <a:extLst>
              <a:ext uri="{FF2B5EF4-FFF2-40B4-BE49-F238E27FC236}">
                <a16:creationId xmlns:a16="http://schemas.microsoft.com/office/drawing/2014/main" id="{5A0060F0-DCC7-4723-8987-6D4B1C5FFBC2}"/>
              </a:ext>
            </a:extLst>
          </p:cNvPr>
          <p:cNvSpPr>
            <a:spLocks noGrp="1"/>
          </p:cNvSpPr>
          <p:nvPr>
            <p:ph type="subTitle" idx="1"/>
          </p:nvPr>
        </p:nvSpPr>
        <p:spPr/>
        <p:txBody>
          <a:bodyPr/>
          <a:lstStyle/>
          <a:p>
            <a:r>
              <a:rPr lang="fr-FR" dirty="0"/>
              <a:t>Elsam Fawzy</a:t>
            </a:r>
          </a:p>
        </p:txBody>
      </p:sp>
    </p:spTree>
    <p:extLst>
      <p:ext uri="{BB962C8B-B14F-4D97-AF65-F5344CB8AC3E}">
        <p14:creationId xmlns:p14="http://schemas.microsoft.com/office/powerpoint/2010/main" val="2993677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AC4A1B-E842-44F3-A853-940EEC596BCA}"/>
              </a:ext>
            </a:extLst>
          </p:cNvPr>
          <p:cNvSpPr>
            <a:spLocks noGrp="1"/>
          </p:cNvSpPr>
          <p:nvPr>
            <p:ph type="title"/>
          </p:nvPr>
        </p:nvSpPr>
        <p:spPr/>
        <p:txBody>
          <a:bodyPr/>
          <a:lstStyle/>
          <a:p>
            <a:r>
              <a:rPr lang="fr-FR" b="1" u="sng" dirty="0">
                <a:solidFill>
                  <a:srgbClr val="FF0000"/>
                </a:solidFill>
              </a:rPr>
              <a:t>I/Etape D’installation de GLPI</a:t>
            </a:r>
            <a:br>
              <a:rPr lang="fr-FR" dirty="0"/>
            </a:br>
            <a:endParaRPr lang="fr-FR" dirty="0"/>
          </a:p>
        </p:txBody>
      </p:sp>
      <p:sp>
        <p:nvSpPr>
          <p:cNvPr id="3" name="Espace réservé du contenu 2">
            <a:extLst>
              <a:ext uri="{FF2B5EF4-FFF2-40B4-BE49-F238E27FC236}">
                <a16:creationId xmlns:a16="http://schemas.microsoft.com/office/drawing/2014/main" id="{0E76D115-AAC6-4FBF-B608-A2B070368C3B}"/>
              </a:ext>
            </a:extLst>
          </p:cNvPr>
          <p:cNvSpPr>
            <a:spLocks noGrp="1"/>
          </p:cNvSpPr>
          <p:nvPr>
            <p:ph idx="1"/>
          </p:nvPr>
        </p:nvSpPr>
        <p:spPr/>
        <p:txBody>
          <a:bodyPr/>
          <a:lstStyle/>
          <a:p>
            <a:r>
              <a:rPr lang="fr-FR" dirty="0"/>
              <a:t>On nous demande de nous connecter au nouvelle utilisateur qu’on na pue crée au par avant .</a:t>
            </a:r>
          </a:p>
        </p:txBody>
      </p:sp>
      <p:pic>
        <p:nvPicPr>
          <p:cNvPr id="8" name="Image 7">
            <a:extLst>
              <a:ext uri="{FF2B5EF4-FFF2-40B4-BE49-F238E27FC236}">
                <a16:creationId xmlns:a16="http://schemas.microsoft.com/office/drawing/2014/main" id="{0F0D1A75-45AA-4EB9-BD20-A0883600D674}"/>
              </a:ext>
            </a:extLst>
          </p:cNvPr>
          <p:cNvPicPr>
            <a:picLocks noChangeAspect="1"/>
          </p:cNvPicPr>
          <p:nvPr/>
        </p:nvPicPr>
        <p:blipFill>
          <a:blip r:embed="rId2"/>
          <a:stretch>
            <a:fillRect/>
          </a:stretch>
        </p:blipFill>
        <p:spPr>
          <a:xfrm>
            <a:off x="1589029" y="3091450"/>
            <a:ext cx="6924657" cy="3180101"/>
          </a:xfrm>
          <a:prstGeom prst="rect">
            <a:avLst/>
          </a:prstGeom>
        </p:spPr>
      </p:pic>
    </p:spTree>
    <p:extLst>
      <p:ext uri="{BB962C8B-B14F-4D97-AF65-F5344CB8AC3E}">
        <p14:creationId xmlns:p14="http://schemas.microsoft.com/office/powerpoint/2010/main" val="1259854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AC4A1B-E842-44F3-A853-940EEC596BCA}"/>
              </a:ext>
            </a:extLst>
          </p:cNvPr>
          <p:cNvSpPr>
            <a:spLocks noGrp="1"/>
          </p:cNvSpPr>
          <p:nvPr>
            <p:ph type="title"/>
          </p:nvPr>
        </p:nvSpPr>
        <p:spPr/>
        <p:txBody>
          <a:bodyPr/>
          <a:lstStyle/>
          <a:p>
            <a:r>
              <a:rPr lang="fr-FR" b="1" u="sng" dirty="0">
                <a:solidFill>
                  <a:srgbClr val="FF0000"/>
                </a:solidFill>
              </a:rPr>
              <a:t>I/Etape D’installation de GLPI</a:t>
            </a:r>
            <a:br>
              <a:rPr lang="fr-FR" dirty="0"/>
            </a:br>
            <a:endParaRPr lang="fr-FR" dirty="0"/>
          </a:p>
        </p:txBody>
      </p:sp>
      <p:sp>
        <p:nvSpPr>
          <p:cNvPr id="3" name="Espace réservé du contenu 2">
            <a:extLst>
              <a:ext uri="{FF2B5EF4-FFF2-40B4-BE49-F238E27FC236}">
                <a16:creationId xmlns:a16="http://schemas.microsoft.com/office/drawing/2014/main" id="{0E76D115-AAC6-4FBF-B608-A2B070368C3B}"/>
              </a:ext>
            </a:extLst>
          </p:cNvPr>
          <p:cNvSpPr>
            <a:spLocks noGrp="1"/>
          </p:cNvSpPr>
          <p:nvPr>
            <p:ph idx="1"/>
          </p:nvPr>
        </p:nvSpPr>
        <p:spPr/>
        <p:txBody>
          <a:bodyPr/>
          <a:lstStyle/>
          <a:p>
            <a:r>
              <a:rPr lang="fr-FR" dirty="0"/>
              <a:t>La connexion réussit on nous demande choisir la BDD crée pour y mettre tout les donnée du GLPI </a:t>
            </a:r>
          </a:p>
        </p:txBody>
      </p:sp>
      <p:pic>
        <p:nvPicPr>
          <p:cNvPr id="5" name="Image 4">
            <a:extLst>
              <a:ext uri="{FF2B5EF4-FFF2-40B4-BE49-F238E27FC236}">
                <a16:creationId xmlns:a16="http://schemas.microsoft.com/office/drawing/2014/main" id="{F4A6528E-D7DE-4C46-A20C-EA31D3866D45}"/>
              </a:ext>
            </a:extLst>
          </p:cNvPr>
          <p:cNvPicPr>
            <a:picLocks noChangeAspect="1"/>
          </p:cNvPicPr>
          <p:nvPr/>
        </p:nvPicPr>
        <p:blipFill>
          <a:blip r:embed="rId2"/>
          <a:stretch>
            <a:fillRect/>
          </a:stretch>
        </p:blipFill>
        <p:spPr>
          <a:xfrm>
            <a:off x="1276165" y="2916555"/>
            <a:ext cx="6598328" cy="3354996"/>
          </a:xfrm>
          <a:prstGeom prst="rect">
            <a:avLst/>
          </a:prstGeom>
        </p:spPr>
      </p:pic>
    </p:spTree>
    <p:extLst>
      <p:ext uri="{BB962C8B-B14F-4D97-AF65-F5344CB8AC3E}">
        <p14:creationId xmlns:p14="http://schemas.microsoft.com/office/powerpoint/2010/main" val="2650747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AC4A1B-E842-44F3-A853-940EEC596BCA}"/>
              </a:ext>
            </a:extLst>
          </p:cNvPr>
          <p:cNvSpPr>
            <a:spLocks noGrp="1"/>
          </p:cNvSpPr>
          <p:nvPr>
            <p:ph type="title"/>
          </p:nvPr>
        </p:nvSpPr>
        <p:spPr/>
        <p:txBody>
          <a:bodyPr/>
          <a:lstStyle/>
          <a:p>
            <a:r>
              <a:rPr lang="fr-FR" b="1" u="sng" dirty="0">
                <a:solidFill>
                  <a:srgbClr val="FF0000"/>
                </a:solidFill>
              </a:rPr>
              <a:t>I/Etape D’installation de GLPI</a:t>
            </a:r>
            <a:br>
              <a:rPr lang="fr-FR" dirty="0"/>
            </a:br>
            <a:endParaRPr lang="fr-FR" dirty="0"/>
          </a:p>
        </p:txBody>
      </p:sp>
      <p:sp>
        <p:nvSpPr>
          <p:cNvPr id="3" name="Espace réservé du contenu 2">
            <a:extLst>
              <a:ext uri="{FF2B5EF4-FFF2-40B4-BE49-F238E27FC236}">
                <a16:creationId xmlns:a16="http://schemas.microsoft.com/office/drawing/2014/main" id="{0E76D115-AAC6-4FBF-B608-A2B070368C3B}"/>
              </a:ext>
            </a:extLst>
          </p:cNvPr>
          <p:cNvSpPr>
            <a:spLocks noGrp="1"/>
          </p:cNvSpPr>
          <p:nvPr>
            <p:ph idx="1"/>
          </p:nvPr>
        </p:nvSpPr>
        <p:spPr>
          <a:xfrm>
            <a:off x="677334" y="1636807"/>
            <a:ext cx="8596668" cy="3880773"/>
          </a:xfrm>
        </p:spPr>
        <p:txBody>
          <a:bodyPr>
            <a:normAutofit fontScale="92500" lnSpcReduction="20000"/>
          </a:bodyPr>
          <a:lstStyle/>
          <a:p>
            <a:r>
              <a:rPr lang="fr-FR" b="1" dirty="0">
                <a:solidFill>
                  <a:srgbClr val="FF0000"/>
                </a:solidFill>
                <a:effectLst>
                  <a:outerShdw blurRad="38100" dist="38100" dir="2700000" algn="tl">
                    <a:srgbClr val="000000">
                      <a:alpha val="43137"/>
                    </a:srgbClr>
                  </a:outerShdw>
                </a:effectLst>
              </a:rPr>
              <a:t>J’ai pue rencontrée une erreur durant la connexion a la BDD au niveaux de la version de la Base de donnée qui n’était pas compatible !</a:t>
            </a:r>
          </a:p>
          <a:p>
            <a:endParaRPr lang="fr-FR" b="1" dirty="0">
              <a:solidFill>
                <a:srgbClr val="FF0000"/>
              </a:solidFill>
              <a:effectLst>
                <a:outerShdw blurRad="38100" dist="38100" dir="2700000" algn="tl">
                  <a:srgbClr val="000000">
                    <a:alpha val="43137"/>
                  </a:srgbClr>
                </a:outerShdw>
              </a:effectLst>
            </a:endParaRPr>
          </a:p>
          <a:p>
            <a:endParaRPr lang="fr-FR" b="1" dirty="0">
              <a:solidFill>
                <a:srgbClr val="FF0000"/>
              </a:solidFill>
              <a:effectLst>
                <a:outerShdw blurRad="38100" dist="38100" dir="2700000" algn="tl">
                  <a:srgbClr val="000000">
                    <a:alpha val="43137"/>
                  </a:srgbClr>
                </a:outerShdw>
              </a:effectLst>
            </a:endParaRPr>
          </a:p>
          <a:p>
            <a:endParaRPr lang="fr-FR" b="1" dirty="0">
              <a:solidFill>
                <a:srgbClr val="FF0000"/>
              </a:solidFill>
              <a:effectLst>
                <a:outerShdw blurRad="38100" dist="38100" dir="2700000" algn="tl">
                  <a:srgbClr val="000000">
                    <a:alpha val="43137"/>
                  </a:srgbClr>
                </a:outerShdw>
              </a:effectLst>
            </a:endParaRPr>
          </a:p>
          <a:p>
            <a:endParaRPr lang="fr-FR" b="1" dirty="0">
              <a:solidFill>
                <a:srgbClr val="FF0000"/>
              </a:solidFill>
              <a:effectLst>
                <a:outerShdw blurRad="38100" dist="38100" dir="2700000" algn="tl">
                  <a:srgbClr val="000000">
                    <a:alpha val="43137"/>
                  </a:srgbClr>
                </a:outerShdw>
              </a:effectLst>
            </a:endParaRPr>
          </a:p>
          <a:p>
            <a:endParaRPr lang="fr-FR" b="1" dirty="0">
              <a:solidFill>
                <a:srgbClr val="FF0000"/>
              </a:solidFill>
              <a:effectLst>
                <a:outerShdw blurRad="38100" dist="38100" dir="2700000" algn="tl">
                  <a:srgbClr val="000000">
                    <a:alpha val="43137"/>
                  </a:srgbClr>
                </a:outerShdw>
              </a:effectLst>
            </a:endParaRPr>
          </a:p>
          <a:p>
            <a:endParaRPr lang="fr-FR" b="1" dirty="0">
              <a:solidFill>
                <a:srgbClr val="FF0000"/>
              </a:solidFill>
              <a:effectLst>
                <a:outerShdw blurRad="38100" dist="38100" dir="2700000" algn="tl">
                  <a:srgbClr val="000000">
                    <a:alpha val="43137"/>
                  </a:srgbClr>
                </a:outerShdw>
              </a:effectLst>
            </a:endParaRPr>
          </a:p>
          <a:p>
            <a:endParaRPr lang="fr-FR" b="1" dirty="0">
              <a:solidFill>
                <a:srgbClr val="FF0000"/>
              </a:solidFill>
              <a:effectLst>
                <a:outerShdw blurRad="38100" dist="38100" dir="2700000" algn="tl">
                  <a:srgbClr val="000000">
                    <a:alpha val="43137"/>
                  </a:srgbClr>
                </a:outerShdw>
              </a:effectLst>
            </a:endParaRPr>
          </a:p>
          <a:p>
            <a:endParaRPr lang="fr-FR" b="1" dirty="0">
              <a:solidFill>
                <a:srgbClr val="FF0000"/>
              </a:solidFill>
              <a:effectLst>
                <a:outerShdw blurRad="38100" dist="38100" dir="2700000" algn="tl">
                  <a:srgbClr val="000000">
                    <a:alpha val="43137"/>
                  </a:srgbClr>
                </a:outerShdw>
              </a:effectLst>
            </a:endParaRPr>
          </a:p>
          <a:p>
            <a:endParaRPr lang="fr-FR" b="1" dirty="0">
              <a:solidFill>
                <a:srgbClr val="FF0000"/>
              </a:solidFill>
              <a:effectLst>
                <a:outerShdw blurRad="38100" dist="38100" dir="2700000" algn="tl">
                  <a:srgbClr val="000000">
                    <a:alpha val="43137"/>
                  </a:srgbClr>
                </a:outerShdw>
              </a:effectLst>
            </a:endParaRPr>
          </a:p>
          <a:p>
            <a:r>
              <a:rPr lang="fr-FR" b="1" dirty="0">
                <a:solidFill>
                  <a:schemeClr val="accent1"/>
                </a:solidFill>
                <a:effectLst>
                  <a:outerShdw blurRad="38100" dist="38100" dir="2700000" algn="tl">
                    <a:srgbClr val="000000">
                      <a:alpha val="43137"/>
                    </a:srgbClr>
                  </a:outerShdw>
                </a:effectLst>
              </a:rPr>
              <a:t>Solution trouver je change la version de GLPI de la version 9.4.1  à 9.2,2  </a:t>
            </a:r>
            <a:r>
              <a:rPr lang="fr-FR" b="1" dirty="0">
                <a:solidFill>
                  <a:schemeClr val="accent1"/>
                </a:solidFill>
                <a:effectLst>
                  <a:outerShdw blurRad="38100" dist="38100" dir="2700000" algn="tl">
                    <a:srgbClr val="000000">
                      <a:alpha val="43137"/>
                    </a:srgbClr>
                  </a:outerShdw>
                </a:effectLst>
                <a:sym typeface="Wingdings" panose="05000000000000000000" pitchFamily="2" charset="2"/>
              </a:rPr>
              <a:t></a:t>
            </a:r>
            <a:endParaRPr lang="fr-FR" b="1" dirty="0">
              <a:solidFill>
                <a:schemeClr val="accent1"/>
              </a:solidFill>
              <a:effectLst>
                <a:outerShdw blurRad="38100" dist="38100" dir="2700000" algn="tl">
                  <a:srgbClr val="000000">
                    <a:alpha val="43137"/>
                  </a:srgbClr>
                </a:outerShdw>
              </a:effectLst>
            </a:endParaRPr>
          </a:p>
        </p:txBody>
      </p:sp>
      <p:pic>
        <p:nvPicPr>
          <p:cNvPr id="6" name="Image 5">
            <a:extLst>
              <a:ext uri="{FF2B5EF4-FFF2-40B4-BE49-F238E27FC236}">
                <a16:creationId xmlns:a16="http://schemas.microsoft.com/office/drawing/2014/main" id="{1DED7769-829A-49B0-83F2-3F86EC0B978A}"/>
              </a:ext>
            </a:extLst>
          </p:cNvPr>
          <p:cNvPicPr>
            <a:picLocks noChangeAspect="1"/>
          </p:cNvPicPr>
          <p:nvPr/>
        </p:nvPicPr>
        <p:blipFill>
          <a:blip r:embed="rId2"/>
          <a:stretch>
            <a:fillRect/>
          </a:stretch>
        </p:blipFill>
        <p:spPr>
          <a:xfrm>
            <a:off x="1367162" y="2389217"/>
            <a:ext cx="6774601" cy="2831976"/>
          </a:xfrm>
          <a:prstGeom prst="rect">
            <a:avLst/>
          </a:prstGeom>
        </p:spPr>
      </p:pic>
    </p:spTree>
    <p:extLst>
      <p:ext uri="{BB962C8B-B14F-4D97-AF65-F5344CB8AC3E}">
        <p14:creationId xmlns:p14="http://schemas.microsoft.com/office/powerpoint/2010/main" val="1462657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AC4A1B-E842-44F3-A853-940EEC596BCA}"/>
              </a:ext>
            </a:extLst>
          </p:cNvPr>
          <p:cNvSpPr>
            <a:spLocks noGrp="1"/>
          </p:cNvSpPr>
          <p:nvPr>
            <p:ph type="title"/>
          </p:nvPr>
        </p:nvSpPr>
        <p:spPr/>
        <p:txBody>
          <a:bodyPr/>
          <a:lstStyle/>
          <a:p>
            <a:r>
              <a:rPr lang="fr-FR" b="1" u="sng" dirty="0">
                <a:solidFill>
                  <a:srgbClr val="FF0000"/>
                </a:solidFill>
              </a:rPr>
              <a:t>I/Etape D’installation de GLPI</a:t>
            </a:r>
            <a:br>
              <a:rPr lang="fr-FR" dirty="0"/>
            </a:br>
            <a:endParaRPr lang="fr-FR" dirty="0"/>
          </a:p>
        </p:txBody>
      </p:sp>
      <p:sp>
        <p:nvSpPr>
          <p:cNvPr id="3" name="Espace réservé du contenu 2">
            <a:extLst>
              <a:ext uri="{FF2B5EF4-FFF2-40B4-BE49-F238E27FC236}">
                <a16:creationId xmlns:a16="http://schemas.microsoft.com/office/drawing/2014/main" id="{0E76D115-AAC6-4FBF-B608-A2B070368C3B}"/>
              </a:ext>
            </a:extLst>
          </p:cNvPr>
          <p:cNvSpPr>
            <a:spLocks noGrp="1"/>
          </p:cNvSpPr>
          <p:nvPr>
            <p:ph idx="1"/>
          </p:nvPr>
        </p:nvSpPr>
        <p:spPr>
          <a:xfrm>
            <a:off x="677334" y="1636807"/>
            <a:ext cx="8596668" cy="3880773"/>
          </a:xfrm>
        </p:spPr>
        <p:txBody>
          <a:bodyPr>
            <a:normAutofit/>
          </a:bodyPr>
          <a:lstStyle/>
          <a:p>
            <a:r>
              <a:rPr lang="fr-FR" dirty="0">
                <a:solidFill>
                  <a:schemeClr val="tx1"/>
                </a:solidFill>
              </a:rPr>
              <a:t>Apres avoir résolue mon erreur je tombe sur l’étape 3 qui me confirme la connexion à la BDD .</a:t>
            </a:r>
          </a:p>
        </p:txBody>
      </p:sp>
      <p:pic>
        <p:nvPicPr>
          <p:cNvPr id="5" name="Image 4">
            <a:extLst>
              <a:ext uri="{FF2B5EF4-FFF2-40B4-BE49-F238E27FC236}">
                <a16:creationId xmlns:a16="http://schemas.microsoft.com/office/drawing/2014/main" id="{5C7FE274-7A4B-4E4B-AFDD-76621B40F4B4}"/>
              </a:ext>
            </a:extLst>
          </p:cNvPr>
          <p:cNvPicPr>
            <a:picLocks noChangeAspect="1"/>
          </p:cNvPicPr>
          <p:nvPr/>
        </p:nvPicPr>
        <p:blipFill>
          <a:blip r:embed="rId2"/>
          <a:stretch>
            <a:fillRect/>
          </a:stretch>
        </p:blipFill>
        <p:spPr>
          <a:xfrm>
            <a:off x="553850" y="2716567"/>
            <a:ext cx="8843636" cy="2729992"/>
          </a:xfrm>
          <a:prstGeom prst="rect">
            <a:avLst/>
          </a:prstGeom>
        </p:spPr>
      </p:pic>
    </p:spTree>
    <p:extLst>
      <p:ext uri="{BB962C8B-B14F-4D97-AF65-F5344CB8AC3E}">
        <p14:creationId xmlns:p14="http://schemas.microsoft.com/office/powerpoint/2010/main" val="3647049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AC4A1B-E842-44F3-A853-940EEC596BCA}"/>
              </a:ext>
            </a:extLst>
          </p:cNvPr>
          <p:cNvSpPr>
            <a:spLocks noGrp="1"/>
          </p:cNvSpPr>
          <p:nvPr>
            <p:ph type="title"/>
          </p:nvPr>
        </p:nvSpPr>
        <p:spPr/>
        <p:txBody>
          <a:bodyPr/>
          <a:lstStyle/>
          <a:p>
            <a:r>
              <a:rPr lang="fr-FR" b="1" u="sng" dirty="0">
                <a:solidFill>
                  <a:srgbClr val="FF0000"/>
                </a:solidFill>
              </a:rPr>
              <a:t>I/Etape D’installation de GLPI</a:t>
            </a:r>
            <a:br>
              <a:rPr lang="fr-FR" dirty="0"/>
            </a:br>
            <a:endParaRPr lang="fr-FR" dirty="0"/>
          </a:p>
        </p:txBody>
      </p:sp>
      <p:sp>
        <p:nvSpPr>
          <p:cNvPr id="3" name="Espace réservé du contenu 2">
            <a:extLst>
              <a:ext uri="{FF2B5EF4-FFF2-40B4-BE49-F238E27FC236}">
                <a16:creationId xmlns:a16="http://schemas.microsoft.com/office/drawing/2014/main" id="{0E76D115-AAC6-4FBF-B608-A2B070368C3B}"/>
              </a:ext>
            </a:extLst>
          </p:cNvPr>
          <p:cNvSpPr>
            <a:spLocks noGrp="1"/>
          </p:cNvSpPr>
          <p:nvPr>
            <p:ph idx="1"/>
          </p:nvPr>
        </p:nvSpPr>
        <p:spPr>
          <a:xfrm>
            <a:off x="677334" y="1636807"/>
            <a:ext cx="8596668" cy="3880773"/>
          </a:xfrm>
        </p:spPr>
        <p:txBody>
          <a:bodyPr>
            <a:normAutofit/>
          </a:bodyPr>
          <a:lstStyle/>
          <a:p>
            <a:pPr lvl="1"/>
            <a:r>
              <a:rPr lang="fr-FR" dirty="0">
                <a:solidFill>
                  <a:schemeClr val="tx1"/>
                </a:solidFill>
              </a:rPr>
              <a:t>Enfin la </a:t>
            </a:r>
            <a:r>
              <a:rPr lang="fr-FR" dirty="0" err="1">
                <a:solidFill>
                  <a:schemeClr val="tx1"/>
                </a:solidFill>
              </a:rPr>
              <a:t>derniere</a:t>
            </a:r>
            <a:r>
              <a:rPr lang="fr-FR" dirty="0">
                <a:solidFill>
                  <a:schemeClr val="tx1"/>
                </a:solidFill>
              </a:rPr>
              <a:t>  </a:t>
            </a:r>
            <a:r>
              <a:rPr lang="fr-FR" dirty="0" err="1">
                <a:solidFill>
                  <a:schemeClr val="tx1"/>
                </a:solidFill>
              </a:rPr>
              <a:t>etape</a:t>
            </a:r>
            <a:r>
              <a:rPr lang="fr-FR" dirty="0">
                <a:solidFill>
                  <a:schemeClr val="tx1"/>
                </a:solidFill>
              </a:rPr>
              <a:t> l’</a:t>
            </a:r>
            <a:r>
              <a:rPr lang="fr-FR" dirty="0" err="1">
                <a:solidFill>
                  <a:schemeClr val="tx1"/>
                </a:solidFill>
              </a:rPr>
              <a:t>etape</a:t>
            </a:r>
            <a:r>
              <a:rPr lang="fr-FR" dirty="0">
                <a:solidFill>
                  <a:schemeClr val="tx1"/>
                </a:solidFill>
              </a:rPr>
              <a:t> 4 elle qui </a:t>
            </a:r>
            <a:r>
              <a:rPr lang="fr-FR" dirty="0" err="1">
                <a:solidFill>
                  <a:schemeClr val="tx1"/>
                </a:solidFill>
              </a:rPr>
              <a:t>vousdemande</a:t>
            </a:r>
            <a:r>
              <a:rPr lang="fr-FR" dirty="0">
                <a:solidFill>
                  <a:schemeClr val="tx1"/>
                </a:solidFill>
              </a:rPr>
              <a:t> l’envoi </a:t>
            </a:r>
            <a:r>
              <a:rPr lang="fr-FR" dirty="0" err="1">
                <a:solidFill>
                  <a:schemeClr val="tx1"/>
                </a:solidFill>
              </a:rPr>
              <a:t>sz</a:t>
            </a:r>
            <a:r>
              <a:rPr lang="fr-FR" dirty="0">
                <a:solidFill>
                  <a:schemeClr val="tx1"/>
                </a:solidFill>
              </a:rPr>
              <a:t> </a:t>
            </a:r>
            <a:r>
              <a:rPr lang="fr-FR" dirty="0" err="1">
                <a:solidFill>
                  <a:schemeClr val="tx1"/>
                </a:solidFill>
              </a:rPr>
              <a:t>qtatistique</a:t>
            </a:r>
            <a:r>
              <a:rPr lang="fr-FR" dirty="0">
                <a:solidFill>
                  <a:schemeClr val="tx1"/>
                </a:solidFill>
              </a:rPr>
              <a:t> d’usage et nous donne nos identifiant a </a:t>
            </a:r>
            <a:r>
              <a:rPr lang="fr-FR" dirty="0" err="1">
                <a:solidFill>
                  <a:schemeClr val="tx1"/>
                </a:solidFill>
              </a:rPr>
              <a:t>GLPi</a:t>
            </a:r>
            <a:endParaRPr lang="fr-FR" dirty="0">
              <a:solidFill>
                <a:schemeClr val="tx1"/>
              </a:solidFill>
            </a:endParaRPr>
          </a:p>
        </p:txBody>
      </p:sp>
      <p:pic>
        <p:nvPicPr>
          <p:cNvPr id="6" name="Image 5">
            <a:extLst>
              <a:ext uri="{FF2B5EF4-FFF2-40B4-BE49-F238E27FC236}">
                <a16:creationId xmlns:a16="http://schemas.microsoft.com/office/drawing/2014/main" id="{9CAA7432-0E7C-4FDD-BD2E-159C0BE9CACF}"/>
              </a:ext>
            </a:extLst>
          </p:cNvPr>
          <p:cNvPicPr>
            <a:picLocks noChangeAspect="1"/>
          </p:cNvPicPr>
          <p:nvPr/>
        </p:nvPicPr>
        <p:blipFill>
          <a:blip r:embed="rId2"/>
          <a:stretch>
            <a:fillRect/>
          </a:stretch>
        </p:blipFill>
        <p:spPr>
          <a:xfrm>
            <a:off x="309128" y="2663301"/>
            <a:ext cx="4325015" cy="2197509"/>
          </a:xfrm>
          <a:prstGeom prst="rect">
            <a:avLst/>
          </a:prstGeom>
        </p:spPr>
      </p:pic>
      <p:pic>
        <p:nvPicPr>
          <p:cNvPr id="8" name="Image 7">
            <a:extLst>
              <a:ext uri="{FF2B5EF4-FFF2-40B4-BE49-F238E27FC236}">
                <a16:creationId xmlns:a16="http://schemas.microsoft.com/office/drawing/2014/main" id="{BE49166E-9CF3-4475-BA36-E34CB9132B92}"/>
              </a:ext>
            </a:extLst>
          </p:cNvPr>
          <p:cNvPicPr>
            <a:picLocks noChangeAspect="1"/>
          </p:cNvPicPr>
          <p:nvPr/>
        </p:nvPicPr>
        <p:blipFill>
          <a:blip r:embed="rId3"/>
          <a:stretch>
            <a:fillRect/>
          </a:stretch>
        </p:blipFill>
        <p:spPr>
          <a:xfrm>
            <a:off x="4975668" y="2528718"/>
            <a:ext cx="4576705" cy="2466673"/>
          </a:xfrm>
          <a:prstGeom prst="rect">
            <a:avLst/>
          </a:prstGeom>
        </p:spPr>
      </p:pic>
    </p:spTree>
    <p:extLst>
      <p:ext uri="{BB962C8B-B14F-4D97-AF65-F5344CB8AC3E}">
        <p14:creationId xmlns:p14="http://schemas.microsoft.com/office/powerpoint/2010/main" val="2994638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AC4A1B-E842-44F3-A853-940EEC596BCA}"/>
              </a:ext>
            </a:extLst>
          </p:cNvPr>
          <p:cNvSpPr>
            <a:spLocks noGrp="1"/>
          </p:cNvSpPr>
          <p:nvPr>
            <p:ph type="title"/>
          </p:nvPr>
        </p:nvSpPr>
        <p:spPr/>
        <p:txBody>
          <a:bodyPr/>
          <a:lstStyle/>
          <a:p>
            <a:r>
              <a:rPr lang="fr-FR" b="1" u="sng" dirty="0">
                <a:solidFill>
                  <a:srgbClr val="FF0000"/>
                </a:solidFill>
              </a:rPr>
              <a:t>I/Etape D’installation de GLPI</a:t>
            </a:r>
            <a:br>
              <a:rPr lang="fr-FR" dirty="0"/>
            </a:br>
            <a:endParaRPr lang="fr-FR" dirty="0"/>
          </a:p>
        </p:txBody>
      </p:sp>
      <p:sp>
        <p:nvSpPr>
          <p:cNvPr id="3" name="Espace réservé du contenu 2">
            <a:extLst>
              <a:ext uri="{FF2B5EF4-FFF2-40B4-BE49-F238E27FC236}">
                <a16:creationId xmlns:a16="http://schemas.microsoft.com/office/drawing/2014/main" id="{0E76D115-AAC6-4FBF-B608-A2B070368C3B}"/>
              </a:ext>
            </a:extLst>
          </p:cNvPr>
          <p:cNvSpPr>
            <a:spLocks noGrp="1"/>
          </p:cNvSpPr>
          <p:nvPr>
            <p:ph idx="1"/>
          </p:nvPr>
        </p:nvSpPr>
        <p:spPr/>
        <p:txBody>
          <a:bodyPr/>
          <a:lstStyle/>
          <a:p>
            <a:r>
              <a:rPr lang="fr-FR" dirty="0"/>
              <a:t>Installation et connexion faite nous tombons sur le tableau de bord de GLPI </a:t>
            </a:r>
          </a:p>
        </p:txBody>
      </p:sp>
      <p:pic>
        <p:nvPicPr>
          <p:cNvPr id="6" name="Image 5">
            <a:extLst>
              <a:ext uri="{FF2B5EF4-FFF2-40B4-BE49-F238E27FC236}">
                <a16:creationId xmlns:a16="http://schemas.microsoft.com/office/drawing/2014/main" id="{E7C7C65F-667F-4CD7-9B28-94E01399ED5E}"/>
              </a:ext>
            </a:extLst>
          </p:cNvPr>
          <p:cNvPicPr>
            <a:picLocks noChangeAspect="1"/>
          </p:cNvPicPr>
          <p:nvPr/>
        </p:nvPicPr>
        <p:blipFill>
          <a:blip r:embed="rId2"/>
          <a:stretch>
            <a:fillRect/>
          </a:stretch>
        </p:blipFill>
        <p:spPr>
          <a:xfrm>
            <a:off x="1752856" y="2663300"/>
            <a:ext cx="6445624" cy="3150597"/>
          </a:xfrm>
          <a:prstGeom prst="rect">
            <a:avLst/>
          </a:prstGeom>
        </p:spPr>
      </p:pic>
    </p:spTree>
    <p:extLst>
      <p:ext uri="{BB962C8B-B14F-4D97-AF65-F5344CB8AC3E}">
        <p14:creationId xmlns:p14="http://schemas.microsoft.com/office/powerpoint/2010/main" val="1402003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E0A2F7-67B0-4BD1-A876-EC7E714DC84A}"/>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567CBAB-C5A0-45A4-AAA5-D9D2A2F52BAA}"/>
              </a:ext>
            </a:extLst>
          </p:cNvPr>
          <p:cNvSpPr>
            <a:spLocks noGrp="1"/>
          </p:cNvSpPr>
          <p:nvPr>
            <p:ph idx="1"/>
          </p:nvPr>
        </p:nvSpPr>
        <p:spPr/>
        <p:txBody>
          <a:bodyPr/>
          <a:lstStyle/>
          <a:p>
            <a:r>
              <a:rPr lang="fr-FR" dirty="0"/>
              <a:t>Utilisation de :</a:t>
            </a:r>
          </a:p>
          <a:p>
            <a:pPr marL="0" indent="0">
              <a:buNone/>
            </a:pPr>
            <a:r>
              <a:rPr lang="fr-FR" dirty="0"/>
              <a:t>- </a:t>
            </a:r>
            <a:r>
              <a:rPr lang="fr-FR" dirty="0" err="1"/>
              <a:t>Wamp</a:t>
            </a:r>
            <a:r>
              <a:rPr lang="fr-FR" dirty="0"/>
              <a:t> version 3.1.7</a:t>
            </a:r>
          </a:p>
          <a:p>
            <a:pPr marL="0" indent="0">
              <a:buNone/>
            </a:pPr>
            <a:r>
              <a:rPr lang="fr-FR" dirty="0"/>
              <a:t>- GLPI Version 9.2,2</a:t>
            </a:r>
          </a:p>
        </p:txBody>
      </p:sp>
    </p:spTree>
    <p:extLst>
      <p:ext uri="{BB962C8B-B14F-4D97-AF65-F5344CB8AC3E}">
        <p14:creationId xmlns:p14="http://schemas.microsoft.com/office/powerpoint/2010/main" val="3102332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7DF1AD-CEA2-4C78-A241-3E804CAC4DFD}"/>
              </a:ext>
            </a:extLst>
          </p:cNvPr>
          <p:cNvSpPr>
            <a:spLocks noGrp="1"/>
          </p:cNvSpPr>
          <p:nvPr>
            <p:ph type="title"/>
          </p:nvPr>
        </p:nvSpPr>
        <p:spPr>
          <a:xfrm>
            <a:off x="677334" y="609600"/>
            <a:ext cx="4001198" cy="1320800"/>
          </a:xfrm>
        </p:spPr>
        <p:txBody>
          <a:bodyPr/>
          <a:lstStyle/>
          <a:p>
            <a:pPr algn="ctr"/>
            <a:r>
              <a:rPr lang="fr-FR" dirty="0"/>
              <a:t>Présentation</a:t>
            </a:r>
            <a:br>
              <a:rPr lang="fr-FR" dirty="0"/>
            </a:br>
            <a:r>
              <a:rPr lang="fr-FR" dirty="0"/>
              <a:t>GLPI</a:t>
            </a:r>
          </a:p>
        </p:txBody>
      </p:sp>
      <p:sp>
        <p:nvSpPr>
          <p:cNvPr id="3" name="Espace réservé du contenu 2">
            <a:extLst>
              <a:ext uri="{FF2B5EF4-FFF2-40B4-BE49-F238E27FC236}">
                <a16:creationId xmlns:a16="http://schemas.microsoft.com/office/drawing/2014/main" id="{7FEFF3F4-B409-4E3D-93A0-11BEFE5AB111}"/>
              </a:ext>
            </a:extLst>
          </p:cNvPr>
          <p:cNvSpPr>
            <a:spLocks noGrp="1"/>
          </p:cNvSpPr>
          <p:nvPr>
            <p:ph idx="1"/>
          </p:nvPr>
        </p:nvSpPr>
        <p:spPr>
          <a:xfrm>
            <a:off x="62145" y="2160589"/>
            <a:ext cx="4696285" cy="3880773"/>
          </a:xfrm>
        </p:spPr>
        <p:txBody>
          <a:bodyPr>
            <a:normAutofit fontScale="70000" lnSpcReduction="20000"/>
          </a:bodyPr>
          <a:lstStyle/>
          <a:p>
            <a:pPr marL="0" indent="0">
              <a:buNone/>
            </a:pPr>
            <a:r>
              <a:rPr lang="fr-FR" dirty="0"/>
              <a:t>GLPI est une application web qui aide les entreprises à gérer leur système d’information.</a:t>
            </a:r>
          </a:p>
          <a:p>
            <a:pPr marL="0" indent="0">
              <a:buNone/>
            </a:pPr>
            <a:r>
              <a:rPr lang="fr-FR" dirty="0"/>
              <a:t>Parmi ses caractéristiques, cette solution est capable de :</a:t>
            </a:r>
          </a:p>
          <a:p>
            <a:pPr>
              <a:buFontTx/>
              <a:buChar char="-"/>
            </a:pPr>
            <a:r>
              <a:rPr lang="fr-FR" i="1" dirty="0"/>
              <a:t>construire un inventaire de toutes les ressources de la société et de </a:t>
            </a:r>
          </a:p>
          <a:p>
            <a:pPr>
              <a:buFontTx/>
              <a:buChar char="-"/>
            </a:pPr>
            <a:r>
              <a:rPr lang="fr-FR" i="1" dirty="0"/>
              <a:t>réaliser la gestion des tâches administratives et financières.</a:t>
            </a:r>
          </a:p>
          <a:p>
            <a:pPr marL="0" indent="0">
              <a:buNone/>
            </a:pPr>
            <a:r>
              <a:rPr lang="fr-FR" dirty="0"/>
              <a:t> Les fonctionnalités de cette solution aident les Administrateurs IT à créer :</a:t>
            </a:r>
          </a:p>
          <a:p>
            <a:pPr>
              <a:buFontTx/>
              <a:buChar char="-"/>
            </a:pPr>
            <a:r>
              <a:rPr lang="fr-FR" i="1" dirty="0"/>
              <a:t>une base de données regroupant des ressources techniques et de gestion, ainsi qu’</a:t>
            </a:r>
          </a:p>
          <a:p>
            <a:pPr>
              <a:buFontTx/>
              <a:buChar char="-"/>
            </a:pPr>
            <a:r>
              <a:rPr lang="fr-FR" i="1" dirty="0"/>
              <a:t>un historique des actions de maintenance.</a:t>
            </a:r>
          </a:p>
          <a:p>
            <a:pPr>
              <a:buFontTx/>
              <a:buChar char="-"/>
            </a:pPr>
            <a:r>
              <a:rPr lang="fr-FR" dirty="0"/>
              <a:t> La fonctionnalité de gestion d'assistance ou helpdesk fournit aux utilisateurs un service leur permettant de </a:t>
            </a:r>
            <a:r>
              <a:rPr lang="fr-FR" b="1" u="sng" dirty="0"/>
              <a:t>signaler des incidents </a:t>
            </a:r>
            <a:r>
              <a:rPr lang="fr-FR" dirty="0"/>
              <a:t>ou de </a:t>
            </a:r>
            <a:r>
              <a:rPr lang="fr-FR" b="1" u="sng" dirty="0"/>
              <a:t>créer des demandes basées sur un actif ou non</a:t>
            </a:r>
            <a:r>
              <a:rPr lang="fr-FR" dirty="0"/>
              <a:t>, ceci par la création d'un ticket d’assistance</a:t>
            </a:r>
          </a:p>
        </p:txBody>
      </p:sp>
      <p:cxnSp>
        <p:nvCxnSpPr>
          <p:cNvPr id="5" name="Connecteur droit 4">
            <a:extLst>
              <a:ext uri="{FF2B5EF4-FFF2-40B4-BE49-F238E27FC236}">
                <a16:creationId xmlns:a16="http://schemas.microsoft.com/office/drawing/2014/main" id="{391894B5-6A6B-4EC0-B96F-22CC8A1D8C9F}"/>
              </a:ext>
            </a:extLst>
          </p:cNvPr>
          <p:cNvCxnSpPr/>
          <p:nvPr/>
        </p:nvCxnSpPr>
        <p:spPr>
          <a:xfrm>
            <a:off x="4758431" y="2130641"/>
            <a:ext cx="0" cy="396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77283E04-2EAC-48C8-B6A4-08606D4C38B4}"/>
              </a:ext>
            </a:extLst>
          </p:cNvPr>
          <p:cNvCxnSpPr/>
          <p:nvPr/>
        </p:nvCxnSpPr>
        <p:spPr>
          <a:xfrm>
            <a:off x="4822054" y="2130641"/>
            <a:ext cx="0" cy="3968318"/>
          </a:xfrm>
          <a:prstGeom prst="line">
            <a:avLst/>
          </a:prstGeom>
        </p:spPr>
        <p:style>
          <a:lnRef idx="1">
            <a:schemeClr val="accent1"/>
          </a:lnRef>
          <a:fillRef idx="0">
            <a:schemeClr val="accent1"/>
          </a:fillRef>
          <a:effectRef idx="0">
            <a:schemeClr val="accent1"/>
          </a:effectRef>
          <a:fontRef idx="minor">
            <a:schemeClr val="tx1"/>
          </a:fontRef>
        </p:style>
      </p:cxnSp>
      <p:pic>
        <p:nvPicPr>
          <p:cNvPr id="8" name="Image 7">
            <a:extLst>
              <a:ext uri="{FF2B5EF4-FFF2-40B4-BE49-F238E27FC236}">
                <a16:creationId xmlns:a16="http://schemas.microsoft.com/office/drawing/2014/main" id="{658720BB-558A-4163-BD36-6CF7E669C321}"/>
              </a:ext>
            </a:extLst>
          </p:cNvPr>
          <p:cNvPicPr>
            <a:picLocks noChangeAspect="1"/>
          </p:cNvPicPr>
          <p:nvPr/>
        </p:nvPicPr>
        <p:blipFill>
          <a:blip r:embed="rId2"/>
          <a:stretch>
            <a:fillRect/>
          </a:stretch>
        </p:blipFill>
        <p:spPr>
          <a:xfrm>
            <a:off x="7369947" y="2355444"/>
            <a:ext cx="2034146" cy="1759356"/>
          </a:xfrm>
          <a:prstGeom prst="rect">
            <a:avLst/>
          </a:prstGeom>
        </p:spPr>
      </p:pic>
      <p:pic>
        <p:nvPicPr>
          <p:cNvPr id="10" name="Image 9">
            <a:extLst>
              <a:ext uri="{FF2B5EF4-FFF2-40B4-BE49-F238E27FC236}">
                <a16:creationId xmlns:a16="http://schemas.microsoft.com/office/drawing/2014/main" id="{DE5B8535-69E7-4508-9CEF-03DB0A58A0EC}"/>
              </a:ext>
            </a:extLst>
          </p:cNvPr>
          <p:cNvPicPr>
            <a:picLocks noChangeAspect="1"/>
          </p:cNvPicPr>
          <p:nvPr/>
        </p:nvPicPr>
        <p:blipFill>
          <a:blip r:embed="rId3"/>
          <a:stretch>
            <a:fillRect/>
          </a:stretch>
        </p:blipFill>
        <p:spPr>
          <a:xfrm>
            <a:off x="5021952" y="4339603"/>
            <a:ext cx="2186703" cy="1759356"/>
          </a:xfrm>
          <a:prstGeom prst="rect">
            <a:avLst/>
          </a:prstGeom>
        </p:spPr>
      </p:pic>
      <p:sp>
        <p:nvSpPr>
          <p:cNvPr id="11" name="Rectangle 10">
            <a:extLst>
              <a:ext uri="{FF2B5EF4-FFF2-40B4-BE49-F238E27FC236}">
                <a16:creationId xmlns:a16="http://schemas.microsoft.com/office/drawing/2014/main" id="{61B45AE0-2329-4BE8-8988-419B13134777}"/>
              </a:ext>
            </a:extLst>
          </p:cNvPr>
          <p:cNvSpPr/>
          <p:nvPr/>
        </p:nvSpPr>
        <p:spPr>
          <a:xfrm>
            <a:off x="5021952" y="2355444"/>
            <a:ext cx="2186710" cy="1837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5AD06894-A5CA-4090-B522-1B91EC605F9F}"/>
              </a:ext>
            </a:extLst>
          </p:cNvPr>
          <p:cNvSpPr/>
          <p:nvPr/>
        </p:nvSpPr>
        <p:spPr>
          <a:xfrm>
            <a:off x="7369947" y="4339603"/>
            <a:ext cx="2034146" cy="1701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02012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12455C-2113-49E3-8511-81B2C3EB42D8}"/>
              </a:ext>
            </a:extLst>
          </p:cNvPr>
          <p:cNvSpPr>
            <a:spLocks noGrp="1"/>
          </p:cNvSpPr>
          <p:nvPr>
            <p:ph type="title"/>
          </p:nvPr>
        </p:nvSpPr>
        <p:spPr/>
        <p:txBody>
          <a:bodyPr/>
          <a:lstStyle/>
          <a:p>
            <a:r>
              <a:rPr lang="fr-FR" b="1" u="sng" dirty="0"/>
              <a:t>Sommaire</a:t>
            </a:r>
          </a:p>
        </p:txBody>
      </p:sp>
      <p:sp>
        <p:nvSpPr>
          <p:cNvPr id="3" name="Espace réservé du contenu 2">
            <a:extLst>
              <a:ext uri="{FF2B5EF4-FFF2-40B4-BE49-F238E27FC236}">
                <a16:creationId xmlns:a16="http://schemas.microsoft.com/office/drawing/2014/main" id="{B534FE15-3727-4105-813C-55B6854E8AD7}"/>
              </a:ext>
            </a:extLst>
          </p:cNvPr>
          <p:cNvSpPr>
            <a:spLocks noGrp="1"/>
          </p:cNvSpPr>
          <p:nvPr>
            <p:ph idx="1"/>
          </p:nvPr>
        </p:nvSpPr>
        <p:spPr/>
        <p:txBody>
          <a:bodyPr/>
          <a:lstStyle/>
          <a:p>
            <a:r>
              <a:rPr lang="fr-FR" dirty="0"/>
              <a:t>Etape D’installation de GLPI</a:t>
            </a:r>
          </a:p>
        </p:txBody>
      </p:sp>
    </p:spTree>
    <p:extLst>
      <p:ext uri="{BB962C8B-B14F-4D97-AF65-F5344CB8AC3E}">
        <p14:creationId xmlns:p14="http://schemas.microsoft.com/office/powerpoint/2010/main" val="95055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AC4A1B-E842-44F3-A853-940EEC596BCA}"/>
              </a:ext>
            </a:extLst>
          </p:cNvPr>
          <p:cNvSpPr>
            <a:spLocks noGrp="1"/>
          </p:cNvSpPr>
          <p:nvPr>
            <p:ph type="title"/>
          </p:nvPr>
        </p:nvSpPr>
        <p:spPr/>
        <p:txBody>
          <a:bodyPr/>
          <a:lstStyle/>
          <a:p>
            <a:r>
              <a:rPr lang="fr-FR" b="1" u="sng" dirty="0">
                <a:solidFill>
                  <a:srgbClr val="FF0000"/>
                </a:solidFill>
              </a:rPr>
              <a:t>I/Etape D’installation de GLPI</a:t>
            </a:r>
            <a:br>
              <a:rPr lang="fr-FR" dirty="0"/>
            </a:br>
            <a:endParaRPr lang="fr-FR" dirty="0"/>
          </a:p>
        </p:txBody>
      </p:sp>
      <p:sp>
        <p:nvSpPr>
          <p:cNvPr id="3" name="Espace réservé du contenu 2">
            <a:extLst>
              <a:ext uri="{FF2B5EF4-FFF2-40B4-BE49-F238E27FC236}">
                <a16:creationId xmlns:a16="http://schemas.microsoft.com/office/drawing/2014/main" id="{0E76D115-AAC6-4FBF-B608-A2B070368C3B}"/>
              </a:ext>
            </a:extLst>
          </p:cNvPr>
          <p:cNvSpPr>
            <a:spLocks noGrp="1"/>
          </p:cNvSpPr>
          <p:nvPr>
            <p:ph idx="1"/>
          </p:nvPr>
        </p:nvSpPr>
        <p:spPr/>
        <p:txBody>
          <a:bodyPr/>
          <a:lstStyle/>
          <a:p>
            <a:r>
              <a:rPr lang="fr-FR" dirty="0"/>
              <a:t>Mettre le fichier GLPI dans le dossier WWW de </a:t>
            </a:r>
            <a:r>
              <a:rPr lang="fr-FR" dirty="0" err="1"/>
              <a:t>Wamp</a:t>
            </a:r>
            <a:r>
              <a:rPr lang="fr-FR" dirty="0"/>
              <a:t> .</a:t>
            </a:r>
          </a:p>
        </p:txBody>
      </p:sp>
      <p:pic>
        <p:nvPicPr>
          <p:cNvPr id="5" name="Image 4">
            <a:extLst>
              <a:ext uri="{FF2B5EF4-FFF2-40B4-BE49-F238E27FC236}">
                <a16:creationId xmlns:a16="http://schemas.microsoft.com/office/drawing/2014/main" id="{73A3A609-19F5-45F3-AE55-61E0C7B2BE7E}"/>
              </a:ext>
            </a:extLst>
          </p:cNvPr>
          <p:cNvPicPr>
            <a:picLocks noChangeAspect="1"/>
          </p:cNvPicPr>
          <p:nvPr/>
        </p:nvPicPr>
        <p:blipFill>
          <a:blip r:embed="rId2"/>
          <a:stretch>
            <a:fillRect/>
          </a:stretch>
        </p:blipFill>
        <p:spPr>
          <a:xfrm>
            <a:off x="3684048" y="2841247"/>
            <a:ext cx="4823903" cy="2899025"/>
          </a:xfrm>
          <a:prstGeom prst="rect">
            <a:avLst/>
          </a:prstGeom>
        </p:spPr>
      </p:pic>
      <p:cxnSp>
        <p:nvCxnSpPr>
          <p:cNvPr id="8" name="Connecteur droit 7">
            <a:extLst>
              <a:ext uri="{FF2B5EF4-FFF2-40B4-BE49-F238E27FC236}">
                <a16:creationId xmlns:a16="http://schemas.microsoft.com/office/drawing/2014/main" id="{EFFA611C-6ED7-4D0A-8250-CDC3FDDCF863}"/>
              </a:ext>
            </a:extLst>
          </p:cNvPr>
          <p:cNvCxnSpPr/>
          <p:nvPr/>
        </p:nvCxnSpPr>
        <p:spPr>
          <a:xfrm>
            <a:off x="6471821" y="2947386"/>
            <a:ext cx="0" cy="719092"/>
          </a:xfrm>
          <a:prstGeom prst="line">
            <a:avLst/>
          </a:prstGeom>
          <a:ln w="38100">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9" name="Connecteur droit 8">
            <a:extLst>
              <a:ext uri="{FF2B5EF4-FFF2-40B4-BE49-F238E27FC236}">
                <a16:creationId xmlns:a16="http://schemas.microsoft.com/office/drawing/2014/main" id="{C7E1DD5C-FC29-4861-818E-43AA9BA79756}"/>
              </a:ext>
            </a:extLst>
          </p:cNvPr>
          <p:cNvCxnSpPr>
            <a:cxnSpLocks/>
          </p:cNvCxnSpPr>
          <p:nvPr/>
        </p:nvCxnSpPr>
        <p:spPr>
          <a:xfrm flipH="1">
            <a:off x="6471822" y="3666478"/>
            <a:ext cx="608952" cy="0"/>
          </a:xfrm>
          <a:prstGeom prst="line">
            <a:avLst/>
          </a:prstGeom>
          <a:ln w="38100">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12" name="Connecteur droit 11">
            <a:extLst>
              <a:ext uri="{FF2B5EF4-FFF2-40B4-BE49-F238E27FC236}">
                <a16:creationId xmlns:a16="http://schemas.microsoft.com/office/drawing/2014/main" id="{8F520A53-BDC3-4796-A95B-4B4744D5AA95}"/>
              </a:ext>
            </a:extLst>
          </p:cNvPr>
          <p:cNvCxnSpPr/>
          <p:nvPr/>
        </p:nvCxnSpPr>
        <p:spPr>
          <a:xfrm>
            <a:off x="7080774" y="2947386"/>
            <a:ext cx="0" cy="719092"/>
          </a:xfrm>
          <a:prstGeom prst="line">
            <a:avLst/>
          </a:prstGeom>
          <a:ln w="38100">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13" name="Connecteur droit 12">
            <a:extLst>
              <a:ext uri="{FF2B5EF4-FFF2-40B4-BE49-F238E27FC236}">
                <a16:creationId xmlns:a16="http://schemas.microsoft.com/office/drawing/2014/main" id="{19C4D579-CDEF-4828-8F15-A412EC3C7982}"/>
              </a:ext>
            </a:extLst>
          </p:cNvPr>
          <p:cNvCxnSpPr>
            <a:cxnSpLocks/>
          </p:cNvCxnSpPr>
          <p:nvPr/>
        </p:nvCxnSpPr>
        <p:spPr>
          <a:xfrm flipH="1">
            <a:off x="6471821" y="2957744"/>
            <a:ext cx="608952" cy="0"/>
          </a:xfrm>
          <a:prstGeom prst="line">
            <a:avLst/>
          </a:prstGeom>
          <a:ln w="38100">
            <a:solidFill>
              <a:srgbClr val="FF0000"/>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876758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AC4A1B-E842-44F3-A853-940EEC596BCA}"/>
              </a:ext>
            </a:extLst>
          </p:cNvPr>
          <p:cNvSpPr>
            <a:spLocks noGrp="1"/>
          </p:cNvSpPr>
          <p:nvPr>
            <p:ph type="title"/>
          </p:nvPr>
        </p:nvSpPr>
        <p:spPr/>
        <p:txBody>
          <a:bodyPr/>
          <a:lstStyle/>
          <a:p>
            <a:r>
              <a:rPr lang="fr-FR" b="1" u="sng" dirty="0">
                <a:solidFill>
                  <a:srgbClr val="FF0000"/>
                </a:solidFill>
              </a:rPr>
              <a:t>I/Etape D’installation de GLPI</a:t>
            </a:r>
            <a:br>
              <a:rPr lang="fr-FR" dirty="0"/>
            </a:br>
            <a:endParaRPr lang="fr-FR" dirty="0"/>
          </a:p>
        </p:txBody>
      </p:sp>
      <p:sp>
        <p:nvSpPr>
          <p:cNvPr id="3" name="Espace réservé du contenu 2">
            <a:extLst>
              <a:ext uri="{FF2B5EF4-FFF2-40B4-BE49-F238E27FC236}">
                <a16:creationId xmlns:a16="http://schemas.microsoft.com/office/drawing/2014/main" id="{0E76D115-AAC6-4FBF-B608-A2B070368C3B}"/>
              </a:ext>
            </a:extLst>
          </p:cNvPr>
          <p:cNvSpPr>
            <a:spLocks noGrp="1"/>
          </p:cNvSpPr>
          <p:nvPr>
            <p:ph idx="1"/>
          </p:nvPr>
        </p:nvSpPr>
        <p:spPr/>
        <p:txBody>
          <a:bodyPr/>
          <a:lstStyle/>
          <a:p>
            <a:r>
              <a:rPr lang="fr-FR" dirty="0"/>
              <a:t>Création d’une nouvelle BDD sur PhpMyAdmin que j’ai nommée GLPI </a:t>
            </a:r>
          </a:p>
        </p:txBody>
      </p:sp>
      <p:pic>
        <p:nvPicPr>
          <p:cNvPr id="6" name="Image 5">
            <a:extLst>
              <a:ext uri="{FF2B5EF4-FFF2-40B4-BE49-F238E27FC236}">
                <a16:creationId xmlns:a16="http://schemas.microsoft.com/office/drawing/2014/main" id="{FC1628E0-958A-408A-8990-A64E04869620}"/>
              </a:ext>
            </a:extLst>
          </p:cNvPr>
          <p:cNvPicPr>
            <a:picLocks noChangeAspect="1"/>
          </p:cNvPicPr>
          <p:nvPr/>
        </p:nvPicPr>
        <p:blipFill>
          <a:blip r:embed="rId2"/>
          <a:stretch>
            <a:fillRect/>
          </a:stretch>
        </p:blipFill>
        <p:spPr>
          <a:xfrm>
            <a:off x="7370242" y="2649129"/>
            <a:ext cx="1667226" cy="2670852"/>
          </a:xfrm>
          <a:prstGeom prst="rect">
            <a:avLst/>
          </a:prstGeom>
        </p:spPr>
      </p:pic>
      <p:cxnSp>
        <p:nvCxnSpPr>
          <p:cNvPr id="10" name="Connecteur droit avec flèche 9">
            <a:extLst>
              <a:ext uri="{FF2B5EF4-FFF2-40B4-BE49-F238E27FC236}">
                <a16:creationId xmlns:a16="http://schemas.microsoft.com/office/drawing/2014/main" id="{04859BFA-7EEA-45A0-9361-FA12053039C3}"/>
              </a:ext>
            </a:extLst>
          </p:cNvPr>
          <p:cNvCxnSpPr>
            <a:cxnSpLocks/>
          </p:cNvCxnSpPr>
          <p:nvPr/>
        </p:nvCxnSpPr>
        <p:spPr>
          <a:xfrm>
            <a:off x="4083728" y="2583402"/>
            <a:ext cx="3428557" cy="1331650"/>
          </a:xfrm>
          <a:prstGeom prst="straightConnector1">
            <a:avLst/>
          </a:prstGeom>
          <a:ln w="38100">
            <a:headEnd type="triangle"/>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09690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AC4A1B-E842-44F3-A853-940EEC596BCA}"/>
              </a:ext>
            </a:extLst>
          </p:cNvPr>
          <p:cNvSpPr>
            <a:spLocks noGrp="1"/>
          </p:cNvSpPr>
          <p:nvPr>
            <p:ph type="title"/>
          </p:nvPr>
        </p:nvSpPr>
        <p:spPr/>
        <p:txBody>
          <a:bodyPr/>
          <a:lstStyle/>
          <a:p>
            <a:r>
              <a:rPr lang="fr-FR" b="1" u="sng" dirty="0">
                <a:solidFill>
                  <a:srgbClr val="FF0000"/>
                </a:solidFill>
              </a:rPr>
              <a:t>I/Etape D’installation de GLPI</a:t>
            </a:r>
            <a:br>
              <a:rPr lang="fr-FR" dirty="0"/>
            </a:br>
            <a:endParaRPr lang="fr-FR" dirty="0"/>
          </a:p>
        </p:txBody>
      </p:sp>
      <p:sp>
        <p:nvSpPr>
          <p:cNvPr id="3" name="Espace réservé du contenu 2">
            <a:extLst>
              <a:ext uri="{FF2B5EF4-FFF2-40B4-BE49-F238E27FC236}">
                <a16:creationId xmlns:a16="http://schemas.microsoft.com/office/drawing/2014/main" id="{0E76D115-AAC6-4FBF-B608-A2B070368C3B}"/>
              </a:ext>
            </a:extLst>
          </p:cNvPr>
          <p:cNvSpPr>
            <a:spLocks noGrp="1"/>
          </p:cNvSpPr>
          <p:nvPr>
            <p:ph idx="1"/>
          </p:nvPr>
        </p:nvSpPr>
        <p:spPr/>
        <p:txBody>
          <a:bodyPr/>
          <a:lstStyle/>
          <a:p>
            <a:r>
              <a:rPr lang="fr-FR" dirty="0"/>
              <a:t>Création d’un nouvelle utilisateur sur PhpMyAdmin que j’ai nommée </a:t>
            </a:r>
            <a:r>
              <a:rPr lang="fr-FR" dirty="0" err="1"/>
              <a:t>Glpi</a:t>
            </a:r>
            <a:endParaRPr lang="fr-FR" dirty="0"/>
          </a:p>
          <a:p>
            <a:pPr marL="0" indent="0">
              <a:buNone/>
            </a:pPr>
            <a:r>
              <a:rPr lang="fr-FR" dirty="0"/>
              <a:t>Qui prend tout les privilège vue qu’il et Amin </a:t>
            </a:r>
          </a:p>
        </p:txBody>
      </p:sp>
      <p:pic>
        <p:nvPicPr>
          <p:cNvPr id="5" name="Image 4">
            <a:extLst>
              <a:ext uri="{FF2B5EF4-FFF2-40B4-BE49-F238E27FC236}">
                <a16:creationId xmlns:a16="http://schemas.microsoft.com/office/drawing/2014/main" id="{BC809E01-7E79-404C-B7B9-A0BAC10C1227}"/>
              </a:ext>
            </a:extLst>
          </p:cNvPr>
          <p:cNvPicPr>
            <a:picLocks noChangeAspect="1"/>
          </p:cNvPicPr>
          <p:nvPr/>
        </p:nvPicPr>
        <p:blipFill>
          <a:blip r:embed="rId2"/>
          <a:stretch>
            <a:fillRect/>
          </a:stretch>
        </p:blipFill>
        <p:spPr>
          <a:xfrm>
            <a:off x="677334" y="3031957"/>
            <a:ext cx="5152533" cy="1664367"/>
          </a:xfrm>
          <a:prstGeom prst="rect">
            <a:avLst/>
          </a:prstGeom>
        </p:spPr>
      </p:pic>
      <p:pic>
        <p:nvPicPr>
          <p:cNvPr id="8" name="Image 7">
            <a:extLst>
              <a:ext uri="{FF2B5EF4-FFF2-40B4-BE49-F238E27FC236}">
                <a16:creationId xmlns:a16="http://schemas.microsoft.com/office/drawing/2014/main" id="{B9DF2597-C30C-4E93-ACD8-7BE517C6CB7C}"/>
              </a:ext>
            </a:extLst>
          </p:cNvPr>
          <p:cNvPicPr>
            <a:picLocks noChangeAspect="1"/>
          </p:cNvPicPr>
          <p:nvPr/>
        </p:nvPicPr>
        <p:blipFill>
          <a:blip r:embed="rId3"/>
          <a:stretch>
            <a:fillRect/>
          </a:stretch>
        </p:blipFill>
        <p:spPr>
          <a:xfrm>
            <a:off x="677334" y="4764504"/>
            <a:ext cx="5152533" cy="1956535"/>
          </a:xfrm>
          <a:prstGeom prst="rect">
            <a:avLst/>
          </a:prstGeom>
        </p:spPr>
      </p:pic>
      <p:pic>
        <p:nvPicPr>
          <p:cNvPr id="11" name="Image 10">
            <a:extLst>
              <a:ext uri="{FF2B5EF4-FFF2-40B4-BE49-F238E27FC236}">
                <a16:creationId xmlns:a16="http://schemas.microsoft.com/office/drawing/2014/main" id="{9FED6896-4987-4366-B992-2230157AF2A6}"/>
              </a:ext>
            </a:extLst>
          </p:cNvPr>
          <p:cNvPicPr>
            <a:picLocks noChangeAspect="1"/>
          </p:cNvPicPr>
          <p:nvPr/>
        </p:nvPicPr>
        <p:blipFill>
          <a:blip r:embed="rId4"/>
          <a:stretch>
            <a:fillRect/>
          </a:stretch>
        </p:blipFill>
        <p:spPr>
          <a:xfrm>
            <a:off x="5959016" y="3031957"/>
            <a:ext cx="3088731" cy="3706300"/>
          </a:xfrm>
          <a:prstGeom prst="rect">
            <a:avLst/>
          </a:prstGeom>
        </p:spPr>
      </p:pic>
    </p:spTree>
    <p:extLst>
      <p:ext uri="{BB962C8B-B14F-4D97-AF65-F5344CB8AC3E}">
        <p14:creationId xmlns:p14="http://schemas.microsoft.com/office/powerpoint/2010/main" val="2671051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AC4A1B-E842-44F3-A853-940EEC596BCA}"/>
              </a:ext>
            </a:extLst>
          </p:cNvPr>
          <p:cNvSpPr>
            <a:spLocks noGrp="1"/>
          </p:cNvSpPr>
          <p:nvPr>
            <p:ph type="title"/>
          </p:nvPr>
        </p:nvSpPr>
        <p:spPr/>
        <p:txBody>
          <a:bodyPr/>
          <a:lstStyle/>
          <a:p>
            <a:r>
              <a:rPr lang="fr-FR" b="1" u="sng" dirty="0">
                <a:solidFill>
                  <a:srgbClr val="FF0000"/>
                </a:solidFill>
              </a:rPr>
              <a:t>I/Etape D’installation de GLPI</a:t>
            </a:r>
            <a:br>
              <a:rPr lang="fr-FR" dirty="0"/>
            </a:br>
            <a:endParaRPr lang="fr-FR" dirty="0"/>
          </a:p>
        </p:txBody>
      </p:sp>
      <p:sp>
        <p:nvSpPr>
          <p:cNvPr id="3" name="Espace réservé du contenu 2">
            <a:extLst>
              <a:ext uri="{FF2B5EF4-FFF2-40B4-BE49-F238E27FC236}">
                <a16:creationId xmlns:a16="http://schemas.microsoft.com/office/drawing/2014/main" id="{0E76D115-AAC6-4FBF-B608-A2B070368C3B}"/>
              </a:ext>
            </a:extLst>
          </p:cNvPr>
          <p:cNvSpPr>
            <a:spLocks noGrp="1"/>
          </p:cNvSpPr>
          <p:nvPr>
            <p:ph idx="1"/>
          </p:nvPr>
        </p:nvSpPr>
        <p:spPr/>
        <p:txBody>
          <a:bodyPr/>
          <a:lstStyle/>
          <a:p>
            <a:r>
              <a:rPr lang="fr-FR" dirty="0"/>
              <a:t>Taper sur le navigateur web « localhost/</a:t>
            </a:r>
            <a:r>
              <a:rPr lang="fr-FR" dirty="0" err="1"/>
              <a:t>glpi</a:t>
            </a:r>
            <a:r>
              <a:rPr lang="fr-FR" dirty="0"/>
              <a:t>  » pour </a:t>
            </a:r>
            <a:r>
              <a:rPr lang="fr-FR" dirty="0" err="1"/>
              <a:t>atterire</a:t>
            </a:r>
            <a:r>
              <a:rPr lang="fr-FR" dirty="0"/>
              <a:t> sur la plateforme GLPI</a:t>
            </a:r>
          </a:p>
          <a:p>
            <a:endParaRPr lang="fr-FR" dirty="0"/>
          </a:p>
          <a:p>
            <a:endParaRPr lang="fr-FR" dirty="0"/>
          </a:p>
          <a:p>
            <a:r>
              <a:rPr lang="fr-FR" dirty="0"/>
              <a:t>Vous atterrisse sur la première page qui vous demande choisir la langue utilisée ici le Français </a:t>
            </a:r>
          </a:p>
          <a:p>
            <a:r>
              <a:rPr lang="fr-FR" dirty="0"/>
              <a:t>Puis sur la page qui la succède et la page concernant les condition d’utilisation qu’il faut accepter ,</a:t>
            </a:r>
          </a:p>
        </p:txBody>
      </p:sp>
      <p:pic>
        <p:nvPicPr>
          <p:cNvPr id="6" name="Image 5">
            <a:extLst>
              <a:ext uri="{FF2B5EF4-FFF2-40B4-BE49-F238E27FC236}">
                <a16:creationId xmlns:a16="http://schemas.microsoft.com/office/drawing/2014/main" id="{8F5B38BE-1AFE-4D78-A2A6-D5E2E8C81A47}"/>
              </a:ext>
            </a:extLst>
          </p:cNvPr>
          <p:cNvPicPr>
            <a:picLocks noChangeAspect="1"/>
          </p:cNvPicPr>
          <p:nvPr/>
        </p:nvPicPr>
        <p:blipFill>
          <a:blip r:embed="rId2"/>
          <a:stretch>
            <a:fillRect/>
          </a:stretch>
        </p:blipFill>
        <p:spPr>
          <a:xfrm>
            <a:off x="2064619" y="2956961"/>
            <a:ext cx="2255520" cy="403860"/>
          </a:xfrm>
          <a:prstGeom prst="rect">
            <a:avLst/>
          </a:prstGeom>
        </p:spPr>
      </p:pic>
      <p:pic>
        <p:nvPicPr>
          <p:cNvPr id="9" name="Image 8">
            <a:extLst>
              <a:ext uri="{FF2B5EF4-FFF2-40B4-BE49-F238E27FC236}">
                <a16:creationId xmlns:a16="http://schemas.microsoft.com/office/drawing/2014/main" id="{3C89EBD8-C5E5-4E8B-A2B8-540C19B5FDE0}"/>
              </a:ext>
            </a:extLst>
          </p:cNvPr>
          <p:cNvPicPr>
            <a:picLocks noChangeAspect="1"/>
          </p:cNvPicPr>
          <p:nvPr/>
        </p:nvPicPr>
        <p:blipFill>
          <a:blip r:embed="rId3"/>
          <a:stretch>
            <a:fillRect/>
          </a:stretch>
        </p:blipFill>
        <p:spPr>
          <a:xfrm>
            <a:off x="4922729" y="4876800"/>
            <a:ext cx="3806749" cy="1687262"/>
          </a:xfrm>
          <a:prstGeom prst="rect">
            <a:avLst/>
          </a:prstGeom>
        </p:spPr>
      </p:pic>
    </p:spTree>
    <p:extLst>
      <p:ext uri="{BB962C8B-B14F-4D97-AF65-F5344CB8AC3E}">
        <p14:creationId xmlns:p14="http://schemas.microsoft.com/office/powerpoint/2010/main" val="286686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AC4A1B-E842-44F3-A853-940EEC596BCA}"/>
              </a:ext>
            </a:extLst>
          </p:cNvPr>
          <p:cNvSpPr>
            <a:spLocks noGrp="1"/>
          </p:cNvSpPr>
          <p:nvPr>
            <p:ph type="title"/>
          </p:nvPr>
        </p:nvSpPr>
        <p:spPr/>
        <p:txBody>
          <a:bodyPr/>
          <a:lstStyle/>
          <a:p>
            <a:r>
              <a:rPr lang="fr-FR" b="1" u="sng" dirty="0">
                <a:solidFill>
                  <a:srgbClr val="FF0000"/>
                </a:solidFill>
              </a:rPr>
              <a:t>I/Etape D’installation de GLPI</a:t>
            </a:r>
            <a:br>
              <a:rPr lang="fr-FR" dirty="0"/>
            </a:br>
            <a:endParaRPr lang="fr-FR" dirty="0"/>
          </a:p>
        </p:txBody>
      </p:sp>
      <p:sp>
        <p:nvSpPr>
          <p:cNvPr id="3" name="Espace réservé du contenu 2">
            <a:extLst>
              <a:ext uri="{FF2B5EF4-FFF2-40B4-BE49-F238E27FC236}">
                <a16:creationId xmlns:a16="http://schemas.microsoft.com/office/drawing/2014/main" id="{0E76D115-AAC6-4FBF-B608-A2B070368C3B}"/>
              </a:ext>
            </a:extLst>
          </p:cNvPr>
          <p:cNvSpPr>
            <a:spLocks noGrp="1"/>
          </p:cNvSpPr>
          <p:nvPr>
            <p:ph idx="1"/>
          </p:nvPr>
        </p:nvSpPr>
        <p:spPr/>
        <p:txBody>
          <a:bodyPr/>
          <a:lstStyle/>
          <a:p>
            <a:r>
              <a:rPr lang="fr-FR" dirty="0"/>
              <a:t>Ensuite nous atterrissons sur la page « Début de l’installation » ou 2 choix ce propose a nous « Installer&gt; ou &lt;&lt; Mettre a jour &gt;&gt; nous choisissons installer . </a:t>
            </a:r>
          </a:p>
        </p:txBody>
      </p:sp>
      <p:pic>
        <p:nvPicPr>
          <p:cNvPr id="6" name="Image 5">
            <a:extLst>
              <a:ext uri="{FF2B5EF4-FFF2-40B4-BE49-F238E27FC236}">
                <a16:creationId xmlns:a16="http://schemas.microsoft.com/office/drawing/2014/main" id="{F54263F8-8E0F-4F85-9BFD-8AE1B7358637}"/>
              </a:ext>
            </a:extLst>
          </p:cNvPr>
          <p:cNvPicPr>
            <a:picLocks noChangeAspect="1"/>
          </p:cNvPicPr>
          <p:nvPr/>
        </p:nvPicPr>
        <p:blipFill>
          <a:blip r:embed="rId2"/>
          <a:stretch>
            <a:fillRect/>
          </a:stretch>
        </p:blipFill>
        <p:spPr>
          <a:xfrm>
            <a:off x="1162975" y="3005787"/>
            <a:ext cx="7883371" cy="3354539"/>
          </a:xfrm>
          <a:prstGeom prst="rect">
            <a:avLst/>
          </a:prstGeom>
        </p:spPr>
      </p:pic>
    </p:spTree>
    <p:extLst>
      <p:ext uri="{BB962C8B-B14F-4D97-AF65-F5344CB8AC3E}">
        <p14:creationId xmlns:p14="http://schemas.microsoft.com/office/powerpoint/2010/main" val="899249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AC4A1B-E842-44F3-A853-940EEC596BCA}"/>
              </a:ext>
            </a:extLst>
          </p:cNvPr>
          <p:cNvSpPr>
            <a:spLocks noGrp="1"/>
          </p:cNvSpPr>
          <p:nvPr>
            <p:ph type="title"/>
          </p:nvPr>
        </p:nvSpPr>
        <p:spPr/>
        <p:txBody>
          <a:bodyPr/>
          <a:lstStyle/>
          <a:p>
            <a:r>
              <a:rPr lang="fr-FR" b="1" u="sng" dirty="0">
                <a:solidFill>
                  <a:srgbClr val="FF0000"/>
                </a:solidFill>
              </a:rPr>
              <a:t>I/Etape D’installation de GLPI</a:t>
            </a:r>
            <a:br>
              <a:rPr lang="fr-FR" dirty="0"/>
            </a:br>
            <a:endParaRPr lang="fr-FR" dirty="0"/>
          </a:p>
        </p:txBody>
      </p:sp>
      <p:sp>
        <p:nvSpPr>
          <p:cNvPr id="3" name="Espace réservé du contenu 2">
            <a:extLst>
              <a:ext uri="{FF2B5EF4-FFF2-40B4-BE49-F238E27FC236}">
                <a16:creationId xmlns:a16="http://schemas.microsoft.com/office/drawing/2014/main" id="{0E76D115-AAC6-4FBF-B608-A2B070368C3B}"/>
              </a:ext>
            </a:extLst>
          </p:cNvPr>
          <p:cNvSpPr>
            <a:spLocks noGrp="1"/>
          </p:cNvSpPr>
          <p:nvPr>
            <p:ph idx="1"/>
          </p:nvPr>
        </p:nvSpPr>
        <p:spPr/>
        <p:txBody>
          <a:bodyPr/>
          <a:lstStyle/>
          <a:p>
            <a:r>
              <a:rPr lang="fr-FR" dirty="0"/>
              <a:t>Nous atterrissons sur la page de vérification de la compatibilité de notre environnement ou l’on peut voir ou il y’a des problème qui peut survenir après vérification on appuyé sur continuer .</a:t>
            </a:r>
          </a:p>
        </p:txBody>
      </p:sp>
      <p:pic>
        <p:nvPicPr>
          <p:cNvPr id="5" name="Image 4">
            <a:extLst>
              <a:ext uri="{FF2B5EF4-FFF2-40B4-BE49-F238E27FC236}">
                <a16:creationId xmlns:a16="http://schemas.microsoft.com/office/drawing/2014/main" id="{206D7EAC-EE83-47D8-8BFB-5D517F775C7D}"/>
              </a:ext>
            </a:extLst>
          </p:cNvPr>
          <p:cNvPicPr>
            <a:picLocks noChangeAspect="1"/>
          </p:cNvPicPr>
          <p:nvPr/>
        </p:nvPicPr>
        <p:blipFill>
          <a:blip r:embed="rId2"/>
          <a:stretch>
            <a:fillRect/>
          </a:stretch>
        </p:blipFill>
        <p:spPr>
          <a:xfrm>
            <a:off x="1459345" y="3286653"/>
            <a:ext cx="6837335" cy="3295617"/>
          </a:xfrm>
          <a:prstGeom prst="rect">
            <a:avLst/>
          </a:prstGeom>
        </p:spPr>
      </p:pic>
    </p:spTree>
    <p:extLst>
      <p:ext uri="{BB962C8B-B14F-4D97-AF65-F5344CB8AC3E}">
        <p14:creationId xmlns:p14="http://schemas.microsoft.com/office/powerpoint/2010/main" val="8170391"/>
      </p:ext>
    </p:extLst>
  </p:cSld>
  <p:clrMapOvr>
    <a:masterClrMapping/>
  </p:clrMapOvr>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53</TotalTime>
  <Words>426</Words>
  <Application>Microsoft Office PowerPoint</Application>
  <PresentationFormat>Grand écran</PresentationFormat>
  <Paragraphs>55</Paragraphs>
  <Slides>16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Arial</vt:lpstr>
      <vt:lpstr>Trebuchet MS</vt:lpstr>
      <vt:lpstr>Wingdings 3</vt:lpstr>
      <vt:lpstr>Facette</vt:lpstr>
      <vt:lpstr>Installation de GLPI</vt:lpstr>
      <vt:lpstr>Présentation GLPI</vt:lpstr>
      <vt:lpstr>Sommaire</vt:lpstr>
      <vt:lpstr>I/Etape D’installation de GLPI </vt:lpstr>
      <vt:lpstr>I/Etape D’installation de GLPI </vt:lpstr>
      <vt:lpstr>I/Etape D’installation de GLPI </vt:lpstr>
      <vt:lpstr>I/Etape D’installation de GLPI </vt:lpstr>
      <vt:lpstr>I/Etape D’installation de GLPI </vt:lpstr>
      <vt:lpstr>I/Etape D’installation de GLPI </vt:lpstr>
      <vt:lpstr>I/Etape D’installation de GLPI </vt:lpstr>
      <vt:lpstr>I/Etape D’installation de GLPI </vt:lpstr>
      <vt:lpstr>I/Etape D’installation de GLPI </vt:lpstr>
      <vt:lpstr>I/Etape D’installation de GLPI </vt:lpstr>
      <vt:lpstr>I/Etape D’installation de GLPI </vt:lpstr>
      <vt:lpstr>I/Etape D’installation de GLPI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Installation de GLPI</dc:title>
  <dc:creator>Fawzy Elsam</dc:creator>
  <cp:lastModifiedBy>Fawzy Elsam</cp:lastModifiedBy>
  <cp:revision>7</cp:revision>
  <dcterms:created xsi:type="dcterms:W3CDTF">2019-04-07T17:42:36Z</dcterms:created>
  <dcterms:modified xsi:type="dcterms:W3CDTF">2019-04-07T18:36:16Z</dcterms:modified>
</cp:coreProperties>
</file>