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 Slab"/>
      <p:regular r:id="rId43"/>
      <p:bold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Roboto Mon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Slab-bold.fntdata"/><Relationship Id="rId43" Type="http://schemas.openxmlformats.org/officeDocument/2006/relationships/font" Target="fonts/RobotoSlab-regular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italic.fntdata"/><Relationship Id="rId50" Type="http://schemas.openxmlformats.org/officeDocument/2006/relationships/font" Target="fonts/RobotoMono-bold.fntdata"/><Relationship Id="rId52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5f5dad8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5f5dad8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6009ad7b6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6009ad7b6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6273c04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6273c04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6273c04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6273c04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6299255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6299255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699b5f0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699b5f0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6ad9146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6ad914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731cf1b8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731cf1b8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731cf1b8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731cf1b8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77de849e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77de849e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5eb1fc23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5eb1fc23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77de849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77de849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78fc226d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78fc226d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50601d4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f50601d4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50601d45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f50601d45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50601d45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50601d45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f50601d45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f50601d45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f506bda45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f506bda45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506bda45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f506bda45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85c89d78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c85c89d78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85c89d7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c85c89d7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5eb1fc23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5eb1fc23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c85c89d7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c85c89d7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85c89d78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85c89d78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506bda45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506bda45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802715ee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c802715ee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802715e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c802715e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85c89d78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c85c89d78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c85c89d78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c85c89d78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c8b654d5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c8b654d5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5eb1fc23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5eb1fc23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5eb1fc23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5eb1fc23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5f5dad81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5f5dad81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5f5dad8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5f5dad8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6009ad7b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6009ad7b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5f5dad8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5f5dad8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krzysztof-turowski/distributed-framework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mailto:git@github.com" TargetMode="External"/><Relationship Id="rId4" Type="http://schemas.openxmlformats.org/officeDocument/2006/relationships/hyperlink" Target="https://github.com/fax4ever/distributed-framework/blob/wildfire/aggregation/wild_fire/wild_fire.go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price of validity in dynamic networks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2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DDS Practical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Fabio Massimo Ercoli - 802397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PART ONE: Problem analysis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 Single-Site Validity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</a:t>
            </a:r>
            <a:r>
              <a:rPr lang="en">
                <a:solidFill>
                  <a:schemeClr val="accent6"/>
                </a:solidFill>
              </a:rPr>
              <a:t>(1−ε) q(H) ≤ v ≤ (1+ε) q(H) with probability at least 1−ζ for some H</a:t>
            </a:r>
            <a:r>
              <a:rPr baseline="-25000" lang="en">
                <a:solidFill>
                  <a:schemeClr val="accent6"/>
                </a:solidFill>
              </a:rPr>
              <a:t>C</a:t>
            </a:r>
            <a:r>
              <a:rPr lang="en">
                <a:solidFill>
                  <a:schemeClr val="accent6"/>
                </a:solidFill>
              </a:rPr>
              <a:t>⊆H⊆H</a:t>
            </a:r>
            <a:r>
              <a:rPr baseline="-25000" lang="en">
                <a:solidFill>
                  <a:schemeClr val="accent6"/>
                </a:solidFill>
              </a:rPr>
              <a:t>U</a:t>
            </a:r>
            <a:r>
              <a:rPr lang="en">
                <a:solidFill>
                  <a:schemeClr val="accent6"/>
                </a:solidFill>
              </a:rPr>
              <a:t>, 0&lt;ε&lt;1 and 0&lt;ζ&lt;1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ALL-REPORT can be modified into RANDOMIZED-REPORT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</a:t>
            </a:r>
            <a:r>
              <a:rPr baseline="-25000" lang="en"/>
              <a:t>q</a:t>
            </a:r>
            <a:r>
              <a:rPr lang="en"/>
              <a:t> floods a message containing an additional parameter 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host that receives the message sends a 1 to h with probability 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v = |M|/p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current solutions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ALL-REPORT pays a high price in terms of communication costs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SPANNING-TREE</a:t>
            </a:r>
            <a:r>
              <a:rPr lang="en"/>
              <a:t> (hosts are organized into a spanning tree rooted at h</a:t>
            </a:r>
            <a:r>
              <a:rPr baseline="-25000" lang="en"/>
              <a:t>q</a:t>
            </a:r>
            <a:r>
              <a:rPr lang="en"/>
              <a:t> during Broadcast). It is sensitive to failures as there is a unique path along which the attribute value from each host is propagated to h</a:t>
            </a:r>
            <a:r>
              <a:rPr baseline="-25000" lang="en"/>
              <a:t>q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DIRECTED-ACYCLIC-GRAPH (providing each host with up to k parents, thus organizing the hosts into a directed acyclic graph)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Both these protocols forsake </a:t>
            </a:r>
            <a:r>
              <a:rPr lang="en">
                <a:solidFill>
                  <a:schemeClr val="accent6"/>
                </a:solidFill>
              </a:rPr>
              <a:t>query semantics</a:t>
            </a:r>
            <a:r>
              <a:rPr lang="en"/>
              <a:t> for </a:t>
            </a:r>
            <a:r>
              <a:rPr lang="en">
                <a:solidFill>
                  <a:schemeClr val="accent5"/>
                </a:solidFill>
              </a:rPr>
              <a:t>communication efficiency</a:t>
            </a:r>
            <a:r>
              <a:rPr lang="en"/>
              <a:t>, they may return results that are arbitrarily bad!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WILD-FIRE protocol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87900" y="1489825"/>
            <a:ext cx="3731400" cy="3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BROADCAST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Node h</a:t>
            </a:r>
            <a:r>
              <a:rPr baseline="-25000" lang="en"/>
              <a:t>q </a:t>
            </a:r>
            <a:r>
              <a:rPr lang="en"/>
              <a:t>set timeout to 2D</a:t>
            </a:r>
            <a:r>
              <a:rPr lang="en" sz="1500"/>
              <a:t>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n transition to </a:t>
            </a:r>
            <a:r>
              <a:rPr lang="en">
                <a:solidFill>
                  <a:schemeClr val="accent5"/>
                </a:solidFill>
              </a:rPr>
              <a:t>active</a:t>
            </a:r>
            <a:r>
              <a:rPr lang="en"/>
              <a:t> state: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value of A (partial aggregate) is locally computed.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broadcast message is sent to the neighbors to activate then.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4181925" y="653150"/>
            <a:ext cx="4889700" cy="4189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upon event &lt; aq, Init &gt; do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active := FALSE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t // local time (bounded skew)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upon event &lt; aq, Query | q &gt; do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active := TRUE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 := local-compute-max(q)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for all p ∈ Π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trigger &lt; pl, Send | p, [BROADCAST, q, 0, D] &gt;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start-timer(2Dδ)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upon event &lt; pl, Deliver | from, [BROADCAST, q, t, D] &gt; do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if (active = FALSE ∧ t &lt; 2Dδ) then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active := TRUE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 := local-compute-max(q)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for all p ∈ Π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trigger &lt; pl, Send | p, [BROADCAST, q, 0, D] &gt;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WILD-FIRE protocol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87900" y="1489825"/>
            <a:ext cx="3794100" cy="3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CONVERGECAST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this phase results are locally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combined</a:t>
            </a:r>
            <a:r>
              <a:rPr lang="en"/>
              <a:t>. If the combination produces a new result, the </a:t>
            </a:r>
            <a:r>
              <a:rPr lang="en"/>
              <a:t>neighbors will be informed in turn.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2Dδ time passes the output of the query will be returned to the layer above.</a:t>
            </a:r>
            <a:endParaRPr baseline="-25000"/>
          </a:p>
        </p:txBody>
      </p:sp>
      <p:sp>
        <p:nvSpPr>
          <p:cNvPr id="141" name="Google Shape;141;p25"/>
          <p:cNvSpPr txBox="1"/>
          <p:nvPr/>
        </p:nvSpPr>
        <p:spPr>
          <a:xfrm>
            <a:off x="4181925" y="653150"/>
            <a:ext cx="4889700" cy="4189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upon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active = TRUE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for all p ∈ Π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trigger &lt; pl, Send | p, [CONVCAST, q, A] &gt;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upon event &lt; pl, Deliver | from, [CONVCAST, q, A'] &gt; do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if (t ≤ 2Dδ) then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Anew := combine(q, A, A')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if (Anew != A) then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A := Anew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for all p ∈ Π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trigger &lt; pl, Send | p, [CONVCAST, q, A] &gt;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else if (A != A') then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trigger &lt; pl, Send | from, [CONVCAST, q, A] &gt;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upon &lt; Timeout &gt; do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trigger &lt; aq, QueryReturn | A &gt;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WILD-FIRE</a:t>
            </a:r>
            <a:r>
              <a:rPr lang="en"/>
              <a:t> Execution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8368201" cy="268484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2335775" y="1935925"/>
            <a:ext cx="624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B(5)</a:t>
            </a:r>
            <a:endParaRPr b="1"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985325" y="1935925"/>
            <a:ext cx="624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B(5)</a:t>
            </a:r>
            <a:endParaRPr b="1"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411625" y="3192850"/>
            <a:ext cx="852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B(15)</a:t>
            </a:r>
            <a:endParaRPr b="1"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4840550" y="3192850"/>
            <a:ext cx="852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B(5)</a:t>
            </a:r>
            <a:endParaRPr b="1"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3526275" y="2007450"/>
            <a:ext cx="852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(15)</a:t>
            </a:r>
            <a:endParaRPr b="1"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6041625" y="3083300"/>
            <a:ext cx="852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C(25)</a:t>
            </a:r>
            <a:endParaRPr b="1"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7479625" y="3146675"/>
            <a:ext cx="852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C(25)</a:t>
            </a:r>
            <a:endParaRPr b="1"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7479625" y="1935925"/>
            <a:ext cx="852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C(15)</a:t>
            </a:r>
            <a:endParaRPr b="1"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387900" y="4242725"/>
            <a:ext cx="836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execution suggests that the algorithm implementation can be improved…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WILD-FIRE / Single-Site Validity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to proof for </a:t>
            </a:r>
            <a:r>
              <a:rPr lang="en">
                <a:solidFill>
                  <a:schemeClr val="accent5"/>
                </a:solidFill>
              </a:rPr>
              <a:t>maximum</a:t>
            </a:r>
            <a:r>
              <a:rPr lang="en"/>
              <a:t> or </a:t>
            </a:r>
            <a:r>
              <a:rPr lang="en">
                <a:solidFill>
                  <a:schemeClr val="accent5"/>
                </a:solidFill>
              </a:rPr>
              <a:t>minimum</a:t>
            </a:r>
            <a:r>
              <a:rPr lang="en"/>
              <a:t> aggregation functions.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Let h be connected to h</a:t>
            </a:r>
            <a:r>
              <a:rPr baseline="-25000" lang="en" sz="1600"/>
              <a:t>q</a:t>
            </a:r>
            <a:r>
              <a:rPr lang="en" sz="1600"/>
              <a:t> through a stable path P of length at most L.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There are no failures on 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Broadcast message takes time at most Lδ to reach 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Convergecast message takes time at most Lδ to reach h</a:t>
            </a:r>
            <a:r>
              <a:rPr baseline="-25000" lang="en" sz="1600"/>
              <a:t>q</a:t>
            </a:r>
            <a:r>
              <a:rPr lang="en" sz="1600"/>
              <a:t> s</a:t>
            </a:r>
            <a:r>
              <a:rPr lang="en" sz="1600"/>
              <a:t>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host h ∈ H</a:t>
            </a:r>
            <a:r>
              <a:rPr baseline="-25000" lang="en"/>
              <a:t>C</a:t>
            </a:r>
            <a:r>
              <a:rPr lang="en"/>
              <a:t>, it participates in query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hosts h ∈ H</a:t>
            </a:r>
            <a:r>
              <a:rPr baseline="-25000" lang="en"/>
              <a:t>U</a:t>
            </a:r>
            <a:r>
              <a:rPr lang="en"/>
              <a:t> participate in query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=&gt; v = q (H) for some H</a:t>
            </a:r>
            <a:r>
              <a:rPr baseline="-25000" lang="en"/>
              <a:t>C</a:t>
            </a:r>
            <a:r>
              <a:rPr lang="en"/>
              <a:t> ⊆ H ⊆ H</a:t>
            </a:r>
            <a:r>
              <a:rPr baseline="-25000" lang="en"/>
              <a:t>U</a:t>
            </a:r>
            <a:r>
              <a:rPr lang="en"/>
              <a:t> .</a:t>
            </a:r>
            <a:r>
              <a:rPr lang="en">
                <a:solidFill>
                  <a:schemeClr val="accent5"/>
                </a:solidFill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Flajolet and Martin algorithm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Count</a:t>
            </a:r>
            <a:r>
              <a:rPr lang="en"/>
              <a:t> and </a:t>
            </a:r>
            <a:r>
              <a:rPr lang="en">
                <a:solidFill>
                  <a:schemeClr val="accent5"/>
                </a:solidFill>
              </a:rPr>
              <a:t>sum</a:t>
            </a:r>
            <a:r>
              <a:rPr lang="en"/>
              <a:t> combining function (+) is </a:t>
            </a:r>
            <a:r>
              <a:rPr lang="en">
                <a:solidFill>
                  <a:schemeClr val="accent6"/>
                </a:solidFill>
              </a:rPr>
              <a:t>duplicate sensitive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[FM] estimates the number of </a:t>
            </a:r>
            <a:r>
              <a:rPr lang="en">
                <a:solidFill>
                  <a:schemeClr val="accent5"/>
                </a:solidFill>
              </a:rPr>
              <a:t>distinct elements</a:t>
            </a:r>
            <a:r>
              <a:rPr lang="en"/>
              <a:t> in a set M = {v∈V}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c</a:t>
            </a:r>
            <a:r>
              <a:rPr lang="en"/>
              <a:t> vectors {B</a:t>
            </a:r>
            <a:r>
              <a:rPr baseline="-25000" lang="en"/>
              <a:t>i</a:t>
            </a:r>
            <a:r>
              <a:rPr lang="en"/>
              <a:t>} of size O(log|V|)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c</a:t>
            </a:r>
            <a:r>
              <a:rPr lang="en"/>
              <a:t> exponentially distributed random functions {map</a:t>
            </a:r>
            <a:r>
              <a:rPr baseline="-25000" lang="en"/>
              <a:t>i</a:t>
            </a:r>
            <a:r>
              <a:rPr lang="en"/>
              <a:t>} V -&gt; [0, 2log|V|]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half the elements of V return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quarter return 1, an eighth to 2, and so on…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∀ 1≤i≤c ∀v </a:t>
            </a:r>
            <a:r>
              <a:rPr lang="en"/>
              <a:t>B</a:t>
            </a:r>
            <a:r>
              <a:rPr baseline="-25000" lang="en"/>
              <a:t>i</a:t>
            </a:r>
            <a:r>
              <a:rPr lang="en"/>
              <a:t>[map</a:t>
            </a:r>
            <a:r>
              <a:rPr baseline="-25000" lang="en"/>
              <a:t>i</a:t>
            </a:r>
            <a:r>
              <a:rPr lang="en"/>
              <a:t>(v)] = 1 z</a:t>
            </a:r>
            <a:r>
              <a:rPr baseline="-25000" lang="en"/>
              <a:t>i</a:t>
            </a:r>
            <a:r>
              <a:rPr lang="en"/>
              <a:t> = lowest order bit that is 0 in B</a:t>
            </a:r>
            <a:r>
              <a:rPr baseline="-25000" lang="en"/>
              <a:t>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z = mean{z</a:t>
            </a:r>
            <a:r>
              <a:rPr baseline="-25000" lang="en"/>
              <a:t>i</a:t>
            </a:r>
            <a:r>
              <a:rPr lang="en"/>
              <a:t>} =&gt; m’ = 2</a:t>
            </a:r>
            <a:r>
              <a:rPr baseline="30000" lang="en"/>
              <a:t>z</a:t>
            </a:r>
            <a:r>
              <a:rPr lang="en"/>
              <a:t>/0.78 =&gt;  Pr(1/c ≤ m’/m ≤ c) &gt;= 1 - 2/c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WILD-FIRE Count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B</a:t>
            </a:r>
            <a:r>
              <a:rPr baseline="-25000" lang="en"/>
              <a:t>i</a:t>
            </a:r>
            <a:r>
              <a:rPr lang="en"/>
              <a:t> = ⋁(B</a:t>
            </a:r>
            <a:r>
              <a:rPr baseline="-25000" lang="en"/>
              <a:t>i</a:t>
            </a:r>
            <a:r>
              <a:rPr baseline="30000" lang="en"/>
              <a:t>v</a:t>
            </a:r>
            <a:r>
              <a:rPr lang="en"/>
              <a:t>), where B</a:t>
            </a:r>
            <a:r>
              <a:rPr baseline="-25000" lang="en"/>
              <a:t>i</a:t>
            </a:r>
            <a:r>
              <a:rPr lang="en"/>
              <a:t>[map</a:t>
            </a:r>
            <a:r>
              <a:rPr baseline="-25000" lang="en"/>
              <a:t>i</a:t>
            </a:r>
            <a:r>
              <a:rPr lang="en"/>
              <a:t>(v)] = 1 ∧ </a:t>
            </a:r>
            <a:r>
              <a:rPr lang="en"/>
              <a:t>B</a:t>
            </a:r>
            <a:r>
              <a:rPr baseline="-25000" lang="en"/>
              <a:t>i</a:t>
            </a:r>
            <a:r>
              <a:rPr lang="en"/>
              <a:t>[other]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broadcast message includes the param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h becomes active, it creates </a:t>
            </a:r>
            <a:r>
              <a:rPr lang="en">
                <a:solidFill>
                  <a:schemeClr val="accent6"/>
                </a:solidFill>
              </a:rPr>
              <a:t>c</a:t>
            </a:r>
            <a:r>
              <a:rPr lang="en"/>
              <a:t> vectors B</a:t>
            </a:r>
            <a:r>
              <a:rPr baseline="-25000" lang="en"/>
              <a:t>1</a:t>
            </a:r>
            <a:r>
              <a:rPr baseline="30000" lang="en"/>
              <a:t>h</a:t>
            </a:r>
            <a:r>
              <a:rPr lang="en"/>
              <a:t>, B</a:t>
            </a:r>
            <a:r>
              <a:rPr baseline="-25000" lang="en"/>
              <a:t>2</a:t>
            </a:r>
            <a:r>
              <a:rPr baseline="30000" lang="en"/>
              <a:t>h</a:t>
            </a:r>
            <a:r>
              <a:rPr lang="en"/>
              <a:t>, … , B</a:t>
            </a:r>
            <a:r>
              <a:rPr baseline="-25000" lang="en"/>
              <a:t>c</a:t>
            </a:r>
            <a:r>
              <a:rPr baseline="30000" lang="en"/>
              <a:t>h</a:t>
            </a:r>
            <a:endParaRPr baseline="30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total of </a:t>
            </a:r>
            <a:r>
              <a:rPr lang="en">
                <a:solidFill>
                  <a:schemeClr val="accent6"/>
                </a:solidFill>
              </a:rPr>
              <a:t>c</a:t>
            </a:r>
            <a:r>
              <a:rPr lang="en"/>
              <a:t> fair coin toss sequences are generated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h sets b</a:t>
            </a:r>
            <a:r>
              <a:rPr baseline="-25000" lang="en"/>
              <a:t>i</a:t>
            </a:r>
            <a:r>
              <a:rPr lang="en"/>
              <a:t> bit in B</a:t>
            </a:r>
            <a:r>
              <a:rPr baseline="-25000" lang="en"/>
              <a:t>i</a:t>
            </a:r>
            <a:r>
              <a:rPr baseline="30000" lang="en"/>
              <a:t>h</a:t>
            </a:r>
            <a:r>
              <a:rPr lang="en"/>
              <a:t> to 1 where b</a:t>
            </a:r>
            <a:r>
              <a:rPr baseline="-25000" lang="en"/>
              <a:t>i</a:t>
            </a:r>
            <a:r>
              <a:rPr lang="en"/>
              <a:t> is the index of the last Tail in the i-th sequence (simulation of map</a:t>
            </a:r>
            <a:r>
              <a:rPr baseline="-25000" lang="en"/>
              <a:t>i </a:t>
            </a:r>
            <a:r>
              <a:rPr lang="en"/>
              <a:t>where h</a:t>
            </a:r>
            <a:r>
              <a:rPr baseline="-25000" lang="en"/>
              <a:t> </a:t>
            </a:r>
            <a:r>
              <a:rPr lang="en"/>
              <a:t>pretending to have a </a:t>
            </a:r>
            <a:r>
              <a:rPr lang="en">
                <a:solidFill>
                  <a:schemeClr val="accent5"/>
                </a:solidFill>
              </a:rPr>
              <a:t>distinct element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 is a </a:t>
            </a:r>
            <a:r>
              <a:rPr lang="en">
                <a:solidFill>
                  <a:schemeClr val="accent6"/>
                </a:solidFill>
              </a:rPr>
              <a:t>duplicate-insensitive</a:t>
            </a:r>
            <a:r>
              <a:rPr lang="en"/>
              <a:t> operator, we can use WILDFIRE to assure Single-Site Validity of the final vectors and compute m’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WILD-FIRE Sum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output is an estimate of the sum of elements in 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host wants to sum </a:t>
            </a:r>
            <a:r>
              <a:rPr lang="en">
                <a:solidFill>
                  <a:schemeClr val="accent4"/>
                </a:solidFill>
              </a:rPr>
              <a:t>h</a:t>
            </a:r>
            <a:r>
              <a:rPr lang="en"/>
              <a:t> pretending to have </a:t>
            </a:r>
            <a:r>
              <a:rPr lang="en">
                <a:solidFill>
                  <a:schemeClr val="accent4"/>
                </a:solidFill>
              </a:rPr>
              <a:t>h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distinct </a:t>
            </a:r>
            <a:r>
              <a:rPr lang="en">
                <a:solidFill>
                  <a:schemeClr val="accent5"/>
                </a:solidFill>
              </a:rPr>
              <a:t>elements </a:t>
            </a:r>
            <a:r>
              <a:rPr lang="en"/>
              <a:t>(instead of 1) from other hosts. Thus it runs the count procedure </a:t>
            </a:r>
            <a:r>
              <a:rPr lang="en">
                <a:solidFill>
                  <a:schemeClr val="accent4"/>
                </a:solidFill>
              </a:rPr>
              <a:t>h</a:t>
            </a:r>
            <a:r>
              <a:rPr lang="en"/>
              <a:t> times.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host creates </a:t>
            </a:r>
            <a:r>
              <a:rPr lang="en">
                <a:solidFill>
                  <a:schemeClr val="accent6"/>
                </a:solidFill>
              </a:rPr>
              <a:t>c</a:t>
            </a:r>
            <a:r>
              <a:rPr lang="en"/>
              <a:t> vectors B</a:t>
            </a:r>
            <a:r>
              <a:rPr baseline="-25000" lang="en"/>
              <a:t>1</a:t>
            </a:r>
            <a:r>
              <a:rPr baseline="30000" lang="en"/>
              <a:t>h</a:t>
            </a:r>
            <a:r>
              <a:rPr lang="en"/>
              <a:t>, B</a:t>
            </a:r>
            <a:r>
              <a:rPr baseline="-25000" lang="en"/>
              <a:t>2</a:t>
            </a:r>
            <a:r>
              <a:rPr baseline="30000" lang="en"/>
              <a:t>h</a:t>
            </a:r>
            <a:r>
              <a:rPr lang="en"/>
              <a:t>, … , B</a:t>
            </a:r>
            <a:r>
              <a:rPr baseline="-25000" lang="en"/>
              <a:t>c</a:t>
            </a:r>
            <a:r>
              <a:rPr baseline="30000" lang="en"/>
              <a:t>h </a:t>
            </a:r>
            <a:r>
              <a:rPr lang="en"/>
              <a:t>of size O(log |M||V|) each: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≤ i ≤ </a:t>
            </a:r>
            <a:r>
              <a:rPr lang="en">
                <a:solidFill>
                  <a:schemeClr val="accent4"/>
                </a:solidFill>
              </a:rPr>
              <a:t>h</a:t>
            </a:r>
            <a:r>
              <a:rPr lang="en"/>
              <a:t> </a:t>
            </a:r>
            <a:r>
              <a:rPr lang="en"/>
              <a:t>B</a:t>
            </a:r>
            <a:r>
              <a:rPr baseline="-25000" lang="en"/>
              <a:t>1</a:t>
            </a:r>
            <a:r>
              <a:rPr baseline="30000" lang="en"/>
              <a:t>h,i</a:t>
            </a:r>
            <a:r>
              <a:rPr lang="en"/>
              <a:t>, B</a:t>
            </a:r>
            <a:r>
              <a:rPr baseline="-25000" lang="en"/>
              <a:t>2</a:t>
            </a:r>
            <a:r>
              <a:rPr baseline="30000" lang="en"/>
              <a:t>h,i</a:t>
            </a:r>
            <a:r>
              <a:rPr lang="en"/>
              <a:t>, … , B</a:t>
            </a:r>
            <a:r>
              <a:rPr baseline="-25000" lang="en"/>
              <a:t>c</a:t>
            </a:r>
            <a:r>
              <a:rPr baseline="30000" lang="en"/>
              <a:t>h,i </a:t>
            </a:r>
            <a:r>
              <a:rPr lang="en"/>
              <a:t>are produced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≤ j ≤ </a:t>
            </a:r>
            <a:r>
              <a:rPr lang="en">
                <a:solidFill>
                  <a:schemeClr val="accent6"/>
                </a:solidFill>
              </a:rPr>
              <a:t>c </a:t>
            </a:r>
            <a:r>
              <a:rPr lang="en"/>
              <a:t>B</a:t>
            </a:r>
            <a:r>
              <a:rPr baseline="-25000" lang="en"/>
              <a:t>j</a:t>
            </a:r>
            <a:r>
              <a:rPr baseline="30000" lang="en"/>
              <a:t>h</a:t>
            </a:r>
            <a:r>
              <a:rPr lang="en"/>
              <a:t>=⋁(B</a:t>
            </a:r>
            <a:r>
              <a:rPr baseline="-25000" lang="en"/>
              <a:t>j</a:t>
            </a:r>
            <a:r>
              <a:rPr baseline="30000" lang="en"/>
              <a:t>h,i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broadcast message includes the param c</a:t>
            </a:r>
            <a:r>
              <a:rPr lang="en"/>
              <a:t> and the estimate of log(M).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time 2</a:t>
            </a:r>
            <a:r>
              <a:rPr baseline="30000" lang="en"/>
              <a:t>z</a:t>
            </a:r>
            <a:r>
              <a:rPr lang="en"/>
              <a:t>/0.78 is the sum. Pr(1/c ≤ v’/v ≤ c) &gt;= 1 - 2/c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approximate count queries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87900" y="15169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baseline="-25000" lang="en"/>
              <a:t>t</a:t>
            </a:r>
            <a:r>
              <a:rPr lang="en"/>
              <a:t> sample set of size s taken at t-th</a:t>
            </a:r>
            <a:r>
              <a:rPr baseline="-25000" lang="en"/>
              <a:t> </a:t>
            </a:r>
            <a:r>
              <a:rPr lang="en"/>
              <a:t>interval.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 on expander graph topologies, the operation would perform s random walks of length O(log|H|) each.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 host in the network has the same probability of </a:t>
            </a:r>
            <a:r>
              <a:rPr lang="en">
                <a:solidFill>
                  <a:schemeClr val="accent5"/>
                </a:solidFill>
              </a:rPr>
              <a:t>occurring in a sample</a:t>
            </a:r>
            <a:r>
              <a:rPr lang="en"/>
              <a:t> and </a:t>
            </a:r>
            <a:r>
              <a:rPr lang="en">
                <a:solidFill>
                  <a:schemeClr val="accent5"/>
                </a:solidFill>
              </a:rPr>
              <a:t>leaving at each time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baseline="-25000" lang="en"/>
              <a:t>t </a:t>
            </a:r>
            <a:r>
              <a:rPr lang="en"/>
              <a:t>marked hosts, hosts alive </a:t>
            </a:r>
            <a:r>
              <a:rPr lang="en"/>
              <a:t>during</a:t>
            </a:r>
            <a:r>
              <a:rPr lang="en"/>
              <a:t> the sampling operation.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baseline="-25000" lang="en"/>
              <a:t>t</a:t>
            </a:r>
            <a:r>
              <a:rPr lang="en"/>
              <a:t> = </a:t>
            </a:r>
            <a:r>
              <a:rPr lang="en"/>
              <a:t>|M</a:t>
            </a:r>
            <a:r>
              <a:rPr baseline="-25000" lang="en"/>
              <a:t>t </a:t>
            </a:r>
            <a:r>
              <a:rPr lang="en"/>
              <a:t>∩ N</a:t>
            </a:r>
            <a:r>
              <a:rPr baseline="-25000" lang="en"/>
              <a:t>t</a:t>
            </a:r>
            <a:r>
              <a:rPr lang="en"/>
              <a:t>|</a:t>
            </a:r>
            <a:r>
              <a:rPr baseline="-25000" lang="en"/>
              <a:t>  </a:t>
            </a:r>
            <a:r>
              <a:rPr lang="en"/>
              <a:t>=&gt; m</a:t>
            </a:r>
            <a:r>
              <a:rPr baseline="-25000" lang="en"/>
              <a:t>t</a:t>
            </a:r>
            <a:r>
              <a:rPr lang="en"/>
              <a:t>/|N</a:t>
            </a:r>
            <a:r>
              <a:rPr baseline="-25000" lang="en"/>
              <a:t>t</a:t>
            </a:r>
            <a:r>
              <a:rPr lang="en"/>
              <a:t>| ≃ |M</a:t>
            </a:r>
            <a:r>
              <a:rPr baseline="-25000" lang="en"/>
              <a:t>t</a:t>
            </a:r>
            <a:r>
              <a:rPr lang="en"/>
              <a:t>|/|H</a:t>
            </a:r>
            <a:r>
              <a:rPr baseline="-25000" lang="en"/>
              <a:t>t</a:t>
            </a:r>
            <a:r>
              <a:rPr lang="en"/>
              <a:t>| =&gt; </a:t>
            </a:r>
            <a:r>
              <a:rPr lang="en">
                <a:solidFill>
                  <a:schemeClr val="accent6"/>
                </a:solidFill>
              </a:rPr>
              <a:t>Ĥ</a:t>
            </a:r>
            <a:r>
              <a:rPr baseline="-25000" lang="en">
                <a:solidFill>
                  <a:schemeClr val="accent6"/>
                </a:solidFill>
              </a:rPr>
              <a:t>t</a:t>
            </a:r>
            <a:r>
              <a:rPr lang="en">
                <a:solidFill>
                  <a:schemeClr val="accent6"/>
                </a:solidFill>
              </a:rPr>
              <a:t> = |M</a:t>
            </a:r>
            <a:r>
              <a:rPr baseline="-25000" lang="en">
                <a:solidFill>
                  <a:schemeClr val="accent6"/>
                </a:solidFill>
              </a:rPr>
              <a:t>t</a:t>
            </a:r>
            <a:r>
              <a:rPr lang="en">
                <a:solidFill>
                  <a:schemeClr val="accent6"/>
                </a:solidFill>
              </a:rPr>
              <a:t>||N</a:t>
            </a:r>
            <a:r>
              <a:rPr baseline="-25000" lang="en">
                <a:solidFill>
                  <a:schemeClr val="accent6"/>
                </a:solidFill>
              </a:rPr>
              <a:t>t</a:t>
            </a:r>
            <a:r>
              <a:rPr lang="en">
                <a:solidFill>
                  <a:schemeClr val="accent6"/>
                </a:solidFill>
              </a:rPr>
              <a:t>| / m</a:t>
            </a:r>
            <a:r>
              <a:rPr baseline="-25000" lang="en">
                <a:solidFill>
                  <a:schemeClr val="accent6"/>
                </a:solidFill>
              </a:rPr>
              <a:t>t</a:t>
            </a:r>
            <a:endParaRPr baseline="-25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</a:t>
            </a:r>
            <a:r>
              <a:rPr baseline="-25000" lang="en"/>
              <a:t>q </a:t>
            </a:r>
            <a:r>
              <a:rPr lang="en"/>
              <a:t>probes all M</a:t>
            </a:r>
            <a:r>
              <a:rPr baseline="-25000" lang="en"/>
              <a:t>t</a:t>
            </a:r>
            <a:r>
              <a:rPr baseline="30000" lang="en"/>
              <a:t>’</a:t>
            </a:r>
            <a:r>
              <a:rPr lang="en"/>
              <a:t>= M</a:t>
            </a:r>
            <a:r>
              <a:rPr baseline="-25000" lang="en"/>
              <a:t>t-1</a:t>
            </a:r>
            <a:r>
              <a:rPr lang="en"/>
              <a:t>∪ N</a:t>
            </a:r>
            <a:r>
              <a:rPr baseline="-25000" lang="en"/>
              <a:t>t-1</a:t>
            </a:r>
            <a:r>
              <a:rPr lang="en"/>
              <a:t>. M</a:t>
            </a:r>
            <a:r>
              <a:rPr baseline="-25000" lang="en"/>
              <a:t>t </a:t>
            </a:r>
            <a:r>
              <a:rPr lang="en"/>
              <a:t>will be the alive hosts in M</a:t>
            </a:r>
            <a:r>
              <a:rPr baseline="-25000" lang="en"/>
              <a:t>t</a:t>
            </a:r>
            <a:r>
              <a:rPr baseline="30000" lang="en"/>
              <a:t>’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setting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ndirected graph G := (H, 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t</a:t>
            </a:r>
            <a:r>
              <a:rPr lang="en"/>
              <a:t> : set of hosts { h</a:t>
            </a:r>
            <a:r>
              <a:rPr baseline="-25000" lang="en"/>
              <a:t>1</a:t>
            </a:r>
            <a:r>
              <a:rPr lang="en"/>
              <a:t> , h</a:t>
            </a:r>
            <a:r>
              <a:rPr baseline="-25000" lang="en"/>
              <a:t>2</a:t>
            </a:r>
            <a:r>
              <a:rPr lang="en"/>
              <a:t> , . . . , h</a:t>
            </a:r>
            <a:r>
              <a:rPr baseline="-25000" lang="en"/>
              <a:t>n</a:t>
            </a:r>
            <a:r>
              <a:rPr lang="en"/>
              <a:t> } at time t. D</a:t>
            </a:r>
            <a:r>
              <a:rPr baseline="-25000" lang="en"/>
              <a:t>t </a:t>
            </a:r>
            <a:r>
              <a:rPr lang="en"/>
              <a:t>is the diameter at time 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E: set of pairs (h, h’) </a:t>
            </a:r>
            <a:r>
              <a:rPr lang="en">
                <a:solidFill>
                  <a:schemeClr val="accent5"/>
                </a:solidFill>
              </a:rPr>
              <a:t>symmetric neighbor relations</a:t>
            </a:r>
            <a:r>
              <a:rPr lang="en"/>
              <a:t> between hosts h, h’ ∈ H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Aggregation queries functions (min, max, count, sum) issued by h</a:t>
            </a:r>
            <a:r>
              <a:rPr baseline="-25000" lang="en"/>
              <a:t>q</a:t>
            </a:r>
            <a:r>
              <a:rPr lang="en"/>
              <a:t> (</a:t>
            </a:r>
            <a:r>
              <a:rPr lang="en"/>
              <a:t>querying host)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 := q(H) :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values of the hosts are </a:t>
            </a:r>
            <a:r>
              <a:rPr lang="en">
                <a:solidFill>
                  <a:schemeClr val="accent5"/>
                </a:solidFill>
              </a:rPr>
              <a:t>query-dependent</a:t>
            </a:r>
            <a:r>
              <a:rPr lang="en"/>
              <a:t>: we assume that the values are not known prior to receiving the query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hosts are also not aware of the values of their neighbor hosts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WILD-FIRE Performance / Dependability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case: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Every host can potentially observe an update of its partial aggregate at every time instant during the query processing time.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update causes a host to propagate aggregates to its neighbors causing </a:t>
            </a:r>
            <a:r>
              <a:rPr lang="en">
                <a:solidFill>
                  <a:schemeClr val="accent6"/>
                </a:solidFill>
              </a:rPr>
              <a:t>2D|E|</a:t>
            </a:r>
            <a:r>
              <a:rPr lang="en"/>
              <a:t> messages (while SPANNING-TREE </a:t>
            </a:r>
            <a:r>
              <a:rPr lang="en">
                <a:solidFill>
                  <a:schemeClr val="accent6"/>
                </a:solidFill>
              </a:rPr>
              <a:t>|E|+|H|</a:t>
            </a:r>
            <a:r>
              <a:rPr lang="en"/>
              <a:t>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reducible to </a:t>
            </a:r>
            <a:r>
              <a:rPr lang="en">
                <a:solidFill>
                  <a:schemeClr val="accent6"/>
                </a:solidFill>
              </a:rPr>
              <a:t>2D|H|</a:t>
            </a:r>
            <a:r>
              <a:rPr lang="en"/>
              <a:t>, limiting the convergecast phase to (2D−l+1)δ, where l is the distance between hq  and 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Experiments on real-file network to see: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much this worst case can be observed in practice? (Performance)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</a:t>
            </a:r>
            <a:r>
              <a:rPr lang="en"/>
              <a:t>the Single-Site validity achieved in practice? (Dependability)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evaluation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WILD-FIRE, SPANNING-TREE and DIRECTED-ACYCLIC-GRAPH protocols are evaluated on real-life and synthetic networks.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model host failures by removing a total of R randomly selected hosts from G at a uniform rate. R is varied from </a:t>
            </a:r>
            <a:r>
              <a:rPr lang="en">
                <a:solidFill>
                  <a:schemeClr val="accent4"/>
                </a:solidFill>
              </a:rPr>
              <a:t>256</a:t>
            </a:r>
            <a:r>
              <a:rPr lang="en"/>
              <a:t> to </a:t>
            </a:r>
            <a:r>
              <a:rPr lang="en">
                <a:solidFill>
                  <a:schemeClr val="accent4"/>
                </a:solidFill>
              </a:rPr>
              <a:t>4096</a:t>
            </a:r>
            <a:r>
              <a:rPr lang="en"/>
              <a:t> to characterize different </a:t>
            </a:r>
            <a:r>
              <a:rPr lang="en">
                <a:solidFill>
                  <a:schemeClr val="accent6"/>
                </a:solidFill>
              </a:rPr>
              <a:t>degrees of dynamism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 are compared also with a </a:t>
            </a:r>
            <a:r>
              <a:rPr lang="en">
                <a:solidFill>
                  <a:schemeClr val="accent6"/>
                </a:solidFill>
              </a:rPr>
              <a:t>perfect Oracle</a:t>
            </a:r>
            <a:r>
              <a:rPr lang="en"/>
              <a:t> that detects reachability of each host from hq (not feasible in practice).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Communication cost</a:t>
            </a:r>
            <a:r>
              <a:rPr lang="en"/>
              <a:t>: number of messages sent between any host pairs (h, h</a:t>
            </a:r>
            <a:r>
              <a:rPr baseline="-25000" lang="en"/>
              <a:t>q</a:t>
            </a:r>
            <a:r>
              <a:rPr lang="en"/>
              <a:t>) in 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Computation cost </a:t>
            </a:r>
            <a:r>
              <a:rPr lang="en"/>
              <a:t>at a host h: is the number of messages processed at 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Time cost</a:t>
            </a:r>
            <a:r>
              <a:rPr lang="en"/>
              <a:t>: is the length of the longest chain of messages that occurs before the protocol terminates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sum/count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4824600" cy="23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/>
        </p:nvSpPr>
        <p:spPr>
          <a:xfrm>
            <a:off x="5296275" y="1489725"/>
            <a:ext cx="3702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|M| = 2</a:t>
            </a:r>
            <a:r>
              <a:rPr baseline="30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2</a:t>
            </a:r>
            <a:r>
              <a:rPr baseline="30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2</a:t>
            </a:r>
            <a:r>
              <a:rPr baseline="30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{2, 4, 8, …, 256}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Overestimate: m’/m &gt; 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Underestimate: m’/m &lt; 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Perfect accuracy: m’/m = 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m’/m quickly </a:t>
            </a: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converges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1 as </a:t>
            </a: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increases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get very good accuracy for relative small</a:t>
            </a: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c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values (≈ 8)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387900" y="1584350"/>
            <a:ext cx="742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m’/m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2634000" y="3720975"/>
            <a:ext cx="3324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Achieving Single-Site Validity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3921550" cy="17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25" y="3238825"/>
            <a:ext cx="3921489" cy="17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5"/>
          <p:cNvSpPr txBox="1"/>
          <p:nvPr/>
        </p:nvSpPr>
        <p:spPr>
          <a:xfrm>
            <a:off x="4309425" y="1489825"/>
            <a:ext cx="4446600" cy="3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Evaluated on different degrees of dynamism in the network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(R)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v=q(H) is less than 95% confidence level =&gt; </a:t>
            </a: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H ⊂H</a:t>
            </a:r>
            <a:r>
              <a:rPr baseline="-25000"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=&gt; single site validity is violated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WILD-FIRE continues to return values within the Single-Site Validity bounds even for </a:t>
            </a: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high dynamism rates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Same results for other synthetic topologies (Random, Power-Law and Grid)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87900" y="458025"/>
            <a:ext cx="4908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of Single-Site Validity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4908376" cy="234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 txBox="1"/>
          <p:nvPr/>
        </p:nvSpPr>
        <p:spPr>
          <a:xfrm>
            <a:off x="5296275" y="520850"/>
            <a:ext cx="37029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Communication costs are independent of how much D’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overestimates D.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DIRECTED-ACYCLIC-GRAPH and SPANNING-TREE the cost of Broadcast (|E|) dominates that of Convergecast (k|H|). So their curves overlap.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WILD-FIRE incurs </a:t>
            </a: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4 times higher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communication cost.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 ratio was observed on Power-Law topologies.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387900" y="3832625"/>
            <a:ext cx="4908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 for a </a:t>
            </a: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count query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 Random topologies.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87900" y="458025"/>
            <a:ext cx="4908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of Single-Site Validity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7"/>
          <p:cNvSpPr txBox="1"/>
          <p:nvPr/>
        </p:nvSpPr>
        <p:spPr>
          <a:xfrm>
            <a:off x="5296275" y="1489725"/>
            <a:ext cx="3702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387900" y="3932200"/>
            <a:ext cx="48753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|H|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Grid Topologies, with hosts having broadcast capabilities (host a message to all its neighbors via a single message)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9"/>
            <a:ext cx="4875301" cy="25095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 txBox="1"/>
          <p:nvPr/>
        </p:nvSpPr>
        <p:spPr>
          <a:xfrm>
            <a:off x="5296275" y="520800"/>
            <a:ext cx="37029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DIRECTED-ACYCLIC-GRAPH curve overlaps SPANNING-TREE as the cost of sending messages to k  1 parents is the same.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WILD-FIRE incurs </a:t>
            </a: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5 times higher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communication costs for count queries.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Costs of maximum queries are </a:t>
            </a: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smaller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than that for count.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Costs for minimum are </a:t>
            </a: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smaller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than those for SPANNING-TREE!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Thanks to the </a:t>
            </a: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early aggregation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performed by WILDFIRE. Convergecast starts as soon as a host becomes active, before Broadcast has completed.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87900" y="458025"/>
            <a:ext cx="4908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 cost</a:t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8"/>
          <p:cNvSpPr txBox="1"/>
          <p:nvPr/>
        </p:nvSpPr>
        <p:spPr>
          <a:xfrm>
            <a:off x="5296275" y="1489725"/>
            <a:ext cx="3702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387900" y="3932200"/>
            <a:ext cx="48753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≝ </a:t>
            </a: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The maximum number of messages processed by a host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(maximum non-zero X value)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5296275" y="520800"/>
            <a:ext cx="37029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Power-Law WILD-FIRE pays a computation cost that is </a:t>
            </a: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2 times higher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than that of SPANNING-TREE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Random </a:t>
            </a: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4 times higher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Grid </a:t>
            </a: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44 times higher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SPANNING-TREE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the Convergecast phase is directed from a host to its parent in the spanning tree.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WILD-FIRE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each message is sent by a host to all its </a:t>
            </a: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8 neighbors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it requires </a:t>
            </a: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5 times more messages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than SPANNING-TREE on the Grid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topologies.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00" y="1489727"/>
            <a:ext cx="4875300" cy="251810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8"/>
          <p:cNvSpPr/>
          <p:nvPr/>
        </p:nvSpPr>
        <p:spPr>
          <a:xfrm>
            <a:off x="3849475" y="3515825"/>
            <a:ext cx="398700" cy="3417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8"/>
          <p:cNvSpPr/>
          <p:nvPr/>
        </p:nvSpPr>
        <p:spPr>
          <a:xfrm>
            <a:off x="4372650" y="3515825"/>
            <a:ext cx="398700" cy="3417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8"/>
          <p:cNvSpPr/>
          <p:nvPr/>
        </p:nvSpPr>
        <p:spPr>
          <a:xfrm>
            <a:off x="1796275" y="3515825"/>
            <a:ext cx="398700" cy="341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8"/>
          <p:cNvSpPr/>
          <p:nvPr/>
        </p:nvSpPr>
        <p:spPr>
          <a:xfrm>
            <a:off x="4536700" y="3515825"/>
            <a:ext cx="398700" cy="341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87900" y="458025"/>
            <a:ext cx="4908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r>
              <a:rPr lang="en"/>
              <a:t> cost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9"/>
          <p:cNvSpPr txBox="1"/>
          <p:nvPr/>
        </p:nvSpPr>
        <p:spPr>
          <a:xfrm>
            <a:off x="5296275" y="1489725"/>
            <a:ext cx="3702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9"/>
          <p:cNvSpPr txBox="1"/>
          <p:nvPr/>
        </p:nvSpPr>
        <p:spPr>
          <a:xfrm>
            <a:off x="387900" y="3436875"/>
            <a:ext cx="41286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WILD-FIRE latency is 2D’δ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D’ increases time cost proportionally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Overestimate D has an impact on </a:t>
            </a: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time cost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while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doesn’t on </a:t>
            </a: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communication costs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9"/>
          <p:cNvSpPr txBox="1"/>
          <p:nvPr/>
        </p:nvSpPr>
        <p:spPr>
          <a:xfrm>
            <a:off x="4572000" y="3436875"/>
            <a:ext cx="44271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WILDFIRE for a count query on the synthetic topologies.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number of messages peaks close to Dδ. It decreases to 0 by time 2Dδ.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message during [2Dδ, 2D’δ].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00" y="1489725"/>
            <a:ext cx="4128725" cy="194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125" y="1190137"/>
            <a:ext cx="4222975" cy="2246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price of validity in dynamic networks</a:t>
            </a:r>
            <a:endParaRPr/>
          </a:p>
        </p:txBody>
      </p:sp>
      <p:sp>
        <p:nvSpPr>
          <p:cNvPr id="268" name="Google Shape;268;p40"/>
          <p:cNvSpPr txBox="1"/>
          <p:nvPr>
            <p:ph idx="1" type="subTitle"/>
          </p:nvPr>
        </p:nvSpPr>
        <p:spPr>
          <a:xfrm>
            <a:off x="1680300" y="3049450"/>
            <a:ext cx="57834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DDS Practical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Fabio Massimo Ercoli - 802397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PART TWO: WILDFIRE Implementation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WILD-FIRE Implementation</a:t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387900" y="1489825"/>
            <a:ext cx="8368200" cy="3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 convergecast message to all the </a:t>
            </a:r>
            <a:r>
              <a:rPr lang="en"/>
              <a:t>neighbors</a:t>
            </a:r>
            <a:r>
              <a:rPr lang="en"/>
              <a:t> each time a node delivers a </a:t>
            </a:r>
            <a:r>
              <a:rPr lang="en"/>
              <a:t>convergecast message that updates the local value A could be expensive.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implementation I’m proposing we apply a </a:t>
            </a:r>
            <a:r>
              <a:rPr lang="en">
                <a:solidFill>
                  <a:schemeClr val="accent5"/>
                </a:solidFill>
              </a:rPr>
              <a:t>batching strategy</a:t>
            </a:r>
            <a:r>
              <a:rPr lang="en"/>
              <a:t>, buffering all the convergecast messages received at each turn and applying them only when the turn finishes (a turn lasts for δ time).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a node is activated it always sends the broadcast message and its first convergecast message to all the neighbors.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</a:t>
            </a:r>
            <a:r>
              <a:rPr lang="en">
                <a:solidFill>
                  <a:schemeClr val="accent5"/>
                </a:solidFill>
              </a:rPr>
              <a:t>merge the messages types</a:t>
            </a:r>
            <a:r>
              <a:rPr lang="en"/>
              <a:t> broadcast and convergecast, piggybacking the current A on the broadcast message.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model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nstructured o</a:t>
            </a:r>
            <a:r>
              <a:rPr lang="en"/>
              <a:t>verlay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Undefined topology: generic graph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churn rate - highly dynamic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Crash-stop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Fail stop process model: </a:t>
            </a:r>
            <a:r>
              <a:rPr lang="en"/>
              <a:t>A host that leaves the network is called a failed host and does not participate in the network protocol anymore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Synchronous time model: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there are known upper bounds on process </a:t>
            </a:r>
            <a:r>
              <a:rPr lang="en">
                <a:solidFill>
                  <a:schemeClr val="accent6"/>
                </a:solidFill>
              </a:rPr>
              <a:t>execution speeds</a:t>
            </a:r>
            <a:r>
              <a:rPr lang="en"/>
              <a:t>, </a:t>
            </a:r>
            <a:r>
              <a:rPr lang="en">
                <a:solidFill>
                  <a:schemeClr val="accent6"/>
                </a:solidFill>
              </a:rPr>
              <a:t>message transmission delays</a:t>
            </a:r>
            <a:r>
              <a:rPr lang="en"/>
              <a:t>, and </a:t>
            </a:r>
            <a:r>
              <a:rPr lang="en">
                <a:solidFill>
                  <a:schemeClr val="accent6"/>
                </a:solidFill>
              </a:rPr>
              <a:t>clock drift rates</a:t>
            </a:r>
            <a:r>
              <a:rPr lang="en"/>
              <a:t>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 of the above bounds can be integrated in a known </a:t>
            </a:r>
            <a:r>
              <a:rPr lang="en">
                <a:solidFill>
                  <a:schemeClr val="accent5"/>
                </a:solidFill>
              </a:rPr>
              <a:t>universal maximum delay δ</a:t>
            </a:r>
            <a:r>
              <a:rPr lang="en"/>
              <a:t> between ( h, h’ ) ∈ 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2132100" y="1383525"/>
            <a:ext cx="6624000" cy="3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upon event &lt; aq, Query | q &gt; do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active := TRUE; t0 := now(); pendings := ∅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start-timer(δ)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D := estimate-diameter()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A := local-compute-query(q)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for all p ∈ Π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trigger &lt; pl, Send | p, [DATA, q, t0, D, A] 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upon event &lt; pl, Deliver | from, [DATA, q, t0', D', A'] &gt; do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if (now()-t0' &lt; 2D'δ) then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pendings := pendings ∪ {from, q, t0', D', A'}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if (active = FALSE ∧ timer is not started) then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	 start-timer(δ)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upon &lt; Timeout &gt; do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if (now()-t0' &lt; 2D'δ) then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process-pendings()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start-timer(δ)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active = FALSE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trigger &lt; aq, QueryReturn | A 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0" name="Google Shape;280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WILD-FIRE </a:t>
            </a: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2132100" y="1144125"/>
            <a:ext cx="6624000" cy="3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procedure process-pendings() do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if (pendings != ∅) then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if (active = FALSE) then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 t0 := pendings[0].t0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D := pendings[0].D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 A := local-compute-query(q)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processes := Π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forall c ∈ pendings do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 Anew := combine(c.q, c.A, A)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 processes := processes - {c.from}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forall c ∈ pendings do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if (c.A != Anew) then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   trigger &lt; pl, Send | c.from, [DATA, c.q, c.t0, c.D, Anew] &gt;	  	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if (Anew != A | active = FALSE) then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 A := Anew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 forall p ∈ processes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   trigger &lt; pl, Send | p, [DATA, pendings[0].q, t0, D, A] 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active := TRUE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pendings := {}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6" name="Google Shape;286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WILD-FIRE Implementation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</a:t>
            </a:r>
            <a:r>
              <a:rPr lang="en"/>
              <a:t> implementation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 it to contribute with an implementation of </a:t>
            </a:r>
            <a:r>
              <a:rPr lang="en"/>
              <a:t>the </a:t>
            </a:r>
            <a:r>
              <a:rPr lang="en"/>
              <a:t>WILD-FIRE protocol to support aggregated queries to the project: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https://github.com/krzysztof-turowski/distributed-framework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project already has several modules to set up, test and benchmark </a:t>
            </a:r>
            <a:r>
              <a:rPr lang="en">
                <a:solidFill>
                  <a:schemeClr val="accent6"/>
                </a:solidFill>
              </a:rPr>
              <a:t>synthetic distributed algorithms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networks are synthetic, because each node is not an independent process on an </a:t>
            </a:r>
            <a:r>
              <a:rPr lang="en"/>
              <a:t>independent machine, but a </a:t>
            </a:r>
            <a:r>
              <a:rPr lang="en">
                <a:solidFill>
                  <a:schemeClr val="accent6"/>
                </a:solidFill>
              </a:rPr>
              <a:t>goroutine</a:t>
            </a:r>
            <a:r>
              <a:rPr lang="en"/>
              <a:t>, whose real degree of parallelism is determined by the Go-engine. (concurrent  ≠ parallel).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thanks to synthetic utilities such as </a:t>
            </a:r>
            <a:r>
              <a:rPr lang="en">
                <a:highlight>
                  <a:schemeClr val="dk2"/>
                </a:highlight>
              </a:rPr>
              <a:t>synchronizers, channels, graph generators and failure generators</a:t>
            </a:r>
            <a:r>
              <a:rPr lang="en"/>
              <a:t>, a real distributed system seems to be pretty well simulated.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 the other hand, it would be </a:t>
            </a:r>
            <a:r>
              <a:rPr lang="en">
                <a:solidFill>
                  <a:srgbClr val="E06666"/>
                </a:solidFill>
              </a:rPr>
              <a:t>very expensive</a:t>
            </a:r>
            <a:r>
              <a:rPr lang="en"/>
              <a:t> to run and test our algorithm on a real distributed system.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concurrency primitives</a:t>
            </a:r>
            <a:endParaRPr/>
          </a:p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goroutine is a lightweight thread managed by the Go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Channels can be used to send messages between and synchronize </a:t>
            </a:r>
            <a:r>
              <a:rPr lang="en"/>
              <a:t>goroutine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default, sends and receives </a:t>
            </a:r>
            <a:r>
              <a:rPr lang="en">
                <a:solidFill>
                  <a:schemeClr val="accent6"/>
                </a:solidFill>
              </a:rPr>
              <a:t>block until the other side is ready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solidFill>
                  <a:schemeClr val="accent5"/>
                </a:solidFill>
              </a:rPr>
              <a:t>select case statement</a:t>
            </a:r>
            <a:r>
              <a:rPr lang="en"/>
              <a:t> lets a goroutine wait on </a:t>
            </a:r>
            <a:r>
              <a:rPr lang="en">
                <a:solidFill>
                  <a:schemeClr val="accent5"/>
                </a:solidFill>
              </a:rPr>
              <a:t>multiple</a:t>
            </a:r>
            <a:r>
              <a:rPr lang="en"/>
              <a:t> communication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project </a:t>
            </a:r>
            <a:r>
              <a:rPr lang="en">
                <a:solidFill>
                  <a:srgbClr val="E06666"/>
                </a:solidFill>
              </a:rPr>
              <a:t>mutexes are not used</a:t>
            </a:r>
            <a:r>
              <a:rPr lang="en"/>
              <a:t>, since memory is never shared, but synthetic nodes can only uses channel to communicate (to simulate real nodes)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framework main objects</a:t>
            </a:r>
            <a:endParaRPr/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Node</a:t>
            </a:r>
            <a:r>
              <a:rPr lang="en"/>
              <a:t>: index, linked to neighbor nodes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Runner / </a:t>
            </a:r>
            <a:r>
              <a:rPr lang="en">
                <a:solidFill>
                  <a:schemeClr val="accent5"/>
                </a:solidFill>
              </a:rPr>
              <a:t>Synchronizer</a:t>
            </a:r>
            <a:r>
              <a:rPr lang="en"/>
              <a:t>: process n events (</a:t>
            </a:r>
            <a:r>
              <a:rPr lang="en"/>
              <a:t>for a given time duration or a given number of rounds)</a:t>
            </a:r>
            <a:r>
              <a:rPr lang="en"/>
              <a:t> on a set of nodes, collecting time, </a:t>
            </a:r>
            <a:r>
              <a:rPr lang="en"/>
              <a:t>#rounds and #messages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Generator</a:t>
            </a:r>
            <a:r>
              <a:rPr lang="en"/>
              <a:t>: </a:t>
            </a:r>
            <a:r>
              <a:rPr lang="en"/>
              <a:t>generate</a:t>
            </a:r>
            <a:r>
              <a:rPr lang="en"/>
              <a:t> unique indexes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Graph builders</a:t>
            </a:r>
            <a:r>
              <a:rPr lang="en"/>
              <a:t>: empty, random, tree, ring, complete, torus, hypercube, hamiltonian, directed, undirected,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Metrics</a:t>
            </a:r>
            <a:r>
              <a:rPr lang="en"/>
              <a:t>: #messages - #rounds - time elapsed (duration)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parameters</a:t>
            </a:r>
            <a:endParaRPr/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</a:t>
            </a:r>
            <a:r>
              <a:rPr lang="en"/>
              <a:t>: number of nodes of our </a:t>
            </a:r>
            <a:r>
              <a:rPr lang="en">
                <a:solidFill>
                  <a:schemeClr val="accent6"/>
                </a:solidFill>
              </a:rPr>
              <a:t>random graph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edgeProbability</a:t>
            </a:r>
            <a:r>
              <a:rPr lang="en"/>
              <a:t>: probability of an edge will be generated between any pair of 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faultyProbability</a:t>
            </a:r>
            <a:r>
              <a:rPr lang="en"/>
              <a:t>: probability that a given edge may become faulty and if an edge is faulty the </a:t>
            </a:r>
            <a:r>
              <a:rPr lang="en"/>
              <a:t>probability</a:t>
            </a:r>
            <a:r>
              <a:rPr lang="en"/>
              <a:t> that may crash at each 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q</a:t>
            </a:r>
            <a:r>
              <a:rPr lang="en">
                <a:solidFill>
                  <a:schemeClr val="accent5"/>
                </a:solidFill>
              </a:rPr>
              <a:t>uery</a:t>
            </a:r>
            <a:r>
              <a:rPr lang="en"/>
              <a:t>: can be (min, max, </a:t>
            </a:r>
            <a:r>
              <a:rPr lang="en">
                <a:solidFill>
                  <a:srgbClr val="E06666"/>
                </a:solidFill>
              </a:rPr>
              <a:t>count</a:t>
            </a:r>
            <a:r>
              <a:rPr lang="en"/>
              <a:t>, </a:t>
            </a:r>
            <a:r>
              <a:rPr lang="en">
                <a:solidFill>
                  <a:srgbClr val="E06666"/>
                </a:solidFill>
              </a:rPr>
              <a:t>sum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diffValues</a:t>
            </a:r>
            <a:r>
              <a:rPr lang="en"/>
              <a:t>: local query values will be in the range [0, diffValues-1] for max and </a:t>
            </a:r>
            <a:r>
              <a:rPr lang="en"/>
              <a:t>[diffValues-1, 0] for min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diameterExtimation: </a:t>
            </a:r>
            <a:r>
              <a:rPr lang="en"/>
              <a:t>an overestimation of the diameter of the </a:t>
            </a:r>
            <a:r>
              <a:rPr lang="en">
                <a:solidFill>
                  <a:schemeClr val="accent6"/>
                </a:solidFill>
              </a:rPr>
              <a:t>random graph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output: </a:t>
            </a:r>
            <a:r>
              <a:rPr lang="en">
                <a:solidFill>
                  <a:schemeClr val="lt2"/>
                </a:solidFill>
              </a:rPr>
              <a:t>the </a:t>
            </a:r>
            <a:r>
              <a:rPr lang="en">
                <a:solidFill>
                  <a:schemeClr val="accent4"/>
                </a:solidFill>
              </a:rPr>
              <a:t>result</a:t>
            </a:r>
            <a:r>
              <a:rPr lang="en">
                <a:solidFill>
                  <a:schemeClr val="lt2"/>
                </a:solidFill>
              </a:rPr>
              <a:t> of the distributed query and the </a:t>
            </a:r>
            <a:r>
              <a:rPr lang="en">
                <a:solidFill>
                  <a:schemeClr val="accent4"/>
                </a:solidFill>
              </a:rPr>
              <a:t>#message</a:t>
            </a:r>
            <a:r>
              <a:rPr lang="en">
                <a:solidFill>
                  <a:schemeClr val="lt2"/>
                </a:solidFill>
              </a:rPr>
              <a:t> exchanged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WILD-FIRE Execute Algorithm</a:t>
            </a:r>
            <a:endParaRPr/>
          </a:p>
        </p:txBody>
      </p:sp>
      <p:sp>
        <p:nvSpPr>
          <p:cNvPr id="316" name="Google Shape;316;p4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git clone -b wildfire </a:t>
            </a: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git@github.com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:fax4ever/distributed-framework.git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[distributed-framework] go run example/wild-fire-aggregation-query.go 5000 0.01 0.2 max 50 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Params are: n  edgeProbability faultyProbability query diffValues diameterExtimation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Values can be changed on the main / test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[distributed-framework] go test -timeout 30s -run ^TestWildFireAggregationQuery$ github.com/krzysztof-turowski/distributed-framework/test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full algorithm is on the file: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https://github.com/fax4ever/distributed-framework/blob/wildfire/aggregation/wild_fire/wild_fire.go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[Demo time]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price of validity in dynamic networks</a:t>
            </a:r>
            <a:endParaRPr/>
          </a:p>
        </p:txBody>
      </p:sp>
      <p:sp>
        <p:nvSpPr>
          <p:cNvPr id="322" name="Google Shape;322;p49"/>
          <p:cNvSpPr txBox="1"/>
          <p:nvPr>
            <p:ph idx="1" type="subTitle"/>
          </p:nvPr>
        </p:nvSpPr>
        <p:spPr>
          <a:xfrm>
            <a:off x="1680300" y="3049450"/>
            <a:ext cx="57834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DDS Practical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Fabio Massimo Ercoli - 802397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Thank you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Algorithm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Termination (liveness)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Validity (safety)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Correctness condition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One-time query semantics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</a:t>
            </a:r>
            <a:r>
              <a:rPr lang="en">
                <a:solidFill>
                  <a:schemeClr val="accent5"/>
                </a:solidFill>
              </a:rPr>
              <a:t>meaning</a:t>
            </a:r>
            <a:r>
              <a:rPr lang="en"/>
              <a:t> of the answer to a query?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Implemented in two phases: </a:t>
            </a:r>
            <a:br>
              <a:rPr lang="en"/>
            </a:br>
            <a:r>
              <a:rPr lang="en"/>
              <a:t>broadcast &amp; convergecast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225" y="784600"/>
            <a:ext cx="2150775" cy="15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225" y="2936900"/>
            <a:ext cx="2150780" cy="15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</a:t>
            </a:r>
            <a:r>
              <a:rPr lang="en"/>
              <a:t> </a:t>
            </a:r>
            <a:r>
              <a:rPr lang="en"/>
              <a:t>Validit</a:t>
            </a:r>
            <a:r>
              <a:rPr lang="en"/>
              <a:t>y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O: query start time - T: query end time - </a:t>
            </a:r>
            <a:r>
              <a:rPr lang="en"/>
              <a:t>H</a:t>
            </a:r>
            <a:r>
              <a:rPr baseline="-25000" lang="en"/>
              <a:t>t</a:t>
            </a:r>
            <a:r>
              <a:rPr lang="en"/>
              <a:t>: hosts at time 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</a:t>
            </a:r>
            <a:r>
              <a:rPr lang="en">
                <a:solidFill>
                  <a:schemeClr val="accent6"/>
                </a:solidFill>
              </a:rPr>
              <a:t>∃t ∈ </a:t>
            </a:r>
            <a:r>
              <a:rPr lang="en">
                <a:solidFill>
                  <a:schemeClr val="accent6"/>
                </a:solidFill>
              </a:rPr>
              <a:t>[0, T]</a:t>
            </a:r>
            <a:r>
              <a:rPr lang="en">
                <a:solidFill>
                  <a:schemeClr val="accent6"/>
                </a:solidFill>
              </a:rPr>
              <a:t>:  </a:t>
            </a:r>
            <a:r>
              <a:rPr lang="en">
                <a:solidFill>
                  <a:schemeClr val="accent6"/>
                </a:solidFill>
              </a:rPr>
              <a:t>v = q(H</a:t>
            </a:r>
            <a:r>
              <a:rPr baseline="-25000" lang="en">
                <a:solidFill>
                  <a:schemeClr val="accent6"/>
                </a:solidFill>
              </a:rPr>
              <a:t>t</a:t>
            </a:r>
            <a:r>
              <a:rPr lang="en">
                <a:solidFill>
                  <a:schemeClr val="accent6"/>
                </a:solidFill>
              </a:rPr>
              <a:t>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We desire that the result returned be the exact value of the aggregate query at some time instant t in the interval [0, T]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no algorithm in the relaxed asynchronous model with reliable ordered communication that satisfies Snapshot Validity.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Proof: by contradiction, line topology, adding a new chain on h</a:t>
            </a:r>
            <a:r>
              <a:rPr baseline="-25000" lang="en"/>
              <a:t>1</a:t>
            </a:r>
            <a:r>
              <a:rPr lang="en"/>
              <a:t> at time t-1.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 Validity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present </a:t>
            </a:r>
            <a:r>
              <a:rPr lang="en"/>
              <a:t>H</a:t>
            </a:r>
            <a:r>
              <a:rPr baseline="-25000" lang="en"/>
              <a:t>I</a:t>
            </a:r>
            <a:r>
              <a:rPr lang="en"/>
              <a:t> = ∩</a:t>
            </a:r>
            <a:r>
              <a:rPr baseline="30000" lang="en"/>
              <a:t>T</a:t>
            </a:r>
            <a:r>
              <a:rPr baseline="-25000" lang="en"/>
              <a:t>t=0</a:t>
            </a:r>
            <a:r>
              <a:rPr lang="en"/>
              <a:t> H</a:t>
            </a:r>
            <a:r>
              <a:rPr baseline="-25000" lang="en"/>
              <a:t>t  </a:t>
            </a:r>
            <a:r>
              <a:rPr lang="en"/>
              <a:t>- Host that were alive at some instant H</a:t>
            </a:r>
            <a:r>
              <a:rPr baseline="-25000" lang="en"/>
              <a:t>U </a:t>
            </a:r>
            <a:r>
              <a:rPr lang="en"/>
              <a:t>= ∪</a:t>
            </a:r>
            <a:r>
              <a:rPr baseline="30000" lang="en"/>
              <a:t>T</a:t>
            </a:r>
            <a:r>
              <a:rPr baseline="-25000" lang="en"/>
              <a:t>t=0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</a:t>
            </a:r>
            <a:r>
              <a:rPr lang="en">
                <a:solidFill>
                  <a:schemeClr val="accent6"/>
                </a:solidFill>
              </a:rPr>
              <a:t>∃H: H</a:t>
            </a:r>
            <a:r>
              <a:rPr baseline="-25000" lang="en">
                <a:solidFill>
                  <a:schemeClr val="accent6"/>
                </a:solidFill>
              </a:rPr>
              <a:t>I</a:t>
            </a:r>
            <a:r>
              <a:rPr lang="en">
                <a:solidFill>
                  <a:schemeClr val="accent6"/>
                </a:solidFill>
              </a:rPr>
              <a:t> ⊆ H ⊆ H</a:t>
            </a:r>
            <a:r>
              <a:rPr baseline="-25000" lang="en">
                <a:solidFill>
                  <a:schemeClr val="accent6"/>
                </a:solidFill>
              </a:rPr>
              <a:t>u</a:t>
            </a:r>
            <a:r>
              <a:rPr lang="en">
                <a:solidFill>
                  <a:schemeClr val="accent6"/>
                </a:solidFill>
              </a:rPr>
              <a:t> ∧ v = q(H)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Interval Validity requires that v reflect data values that were in the network during query processing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Another impossibility result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Proof: by contradiction, ∃ h 1-connected to h</a:t>
            </a:r>
            <a:r>
              <a:rPr baseline="-25000" lang="en"/>
              <a:t>q</a:t>
            </a:r>
            <a:r>
              <a:rPr lang="en"/>
              <a:t>, execute same algorithm on G and G - {h}, in which h’ (connects h-h</a:t>
            </a:r>
            <a:r>
              <a:rPr baseline="-25000" lang="en"/>
              <a:t>q</a:t>
            </a:r>
            <a:r>
              <a:rPr lang="en"/>
              <a:t>) fails at time 1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Single-Site Validity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path p</a:t>
            </a:r>
            <a:r>
              <a:rPr baseline="-25000" lang="en"/>
              <a:t>h</a:t>
            </a:r>
            <a:r>
              <a:rPr lang="en"/>
              <a:t> is called stable if all the hosts h</a:t>
            </a:r>
            <a:r>
              <a:rPr baseline="-25000" lang="en"/>
              <a:t>0</a:t>
            </a:r>
            <a:r>
              <a:rPr lang="en"/>
              <a:t>, . . . , h</a:t>
            </a:r>
            <a:r>
              <a:rPr baseline="-25000" lang="en"/>
              <a:t>k</a:t>
            </a:r>
            <a:r>
              <a:rPr lang="en"/>
              <a:t>, and all connections (h</a:t>
            </a:r>
            <a:r>
              <a:rPr baseline="-25000" lang="en"/>
              <a:t>i</a:t>
            </a:r>
            <a:r>
              <a:rPr lang="en"/>
              <a:t>, h</a:t>
            </a:r>
            <a:r>
              <a:rPr baseline="-25000" lang="en"/>
              <a:t>i+1</a:t>
            </a:r>
            <a:r>
              <a:rPr lang="en"/>
              <a:t>), ∀i = 0, . . . , k − 1 are alive during the time interval [0, T]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c</a:t>
            </a:r>
            <a:r>
              <a:rPr lang="en"/>
              <a:t> = hosts h : ∃ at least 1 </a:t>
            </a:r>
            <a:r>
              <a:rPr lang="en">
                <a:solidFill>
                  <a:schemeClr val="accent6"/>
                </a:solidFill>
              </a:rPr>
              <a:t>stable path</a:t>
            </a:r>
            <a:r>
              <a:rPr lang="en"/>
              <a:t> from h to h</a:t>
            </a:r>
            <a:r>
              <a:rPr baseline="-25000" lang="en"/>
              <a:t>q</a:t>
            </a:r>
            <a:endParaRPr baseline="-2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</a:t>
            </a:r>
            <a:r>
              <a:rPr lang="en">
                <a:solidFill>
                  <a:schemeClr val="accent6"/>
                </a:solidFill>
              </a:rPr>
              <a:t>∃H: H</a:t>
            </a:r>
            <a:r>
              <a:rPr baseline="-25000" lang="en">
                <a:solidFill>
                  <a:schemeClr val="accent6"/>
                </a:solidFill>
              </a:rPr>
              <a:t>c</a:t>
            </a:r>
            <a:r>
              <a:rPr lang="en">
                <a:solidFill>
                  <a:schemeClr val="accent6"/>
                </a:solidFill>
              </a:rPr>
              <a:t> ⊆ H ⊆ H</a:t>
            </a:r>
            <a:r>
              <a:rPr baseline="-25000" lang="en">
                <a:solidFill>
                  <a:schemeClr val="accent6"/>
                </a:solidFill>
              </a:rPr>
              <a:t>u</a:t>
            </a:r>
            <a:r>
              <a:rPr lang="en">
                <a:solidFill>
                  <a:schemeClr val="accent6"/>
                </a:solidFill>
              </a:rPr>
              <a:t> ∧ v = q(H)</a:t>
            </a:r>
            <a:r>
              <a:rPr baseline="-25000" lang="en"/>
              <a:t> </a:t>
            </a:r>
            <a:endParaRPr baseline="-2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baseline="-25000" lang="en"/>
              <a:t>h</a:t>
            </a:r>
            <a:r>
              <a:rPr lang="en"/>
              <a:t> = length of the shortest stable path from h to h</a:t>
            </a:r>
            <a:r>
              <a:rPr baseline="-25000" lang="en"/>
              <a:t>q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 = max</a:t>
            </a:r>
            <a:r>
              <a:rPr baseline="-25000" lang="en"/>
              <a:t>h∈Hc</a:t>
            </a:r>
            <a:r>
              <a:rPr lang="en"/>
              <a:t>D</a:t>
            </a:r>
            <a:r>
              <a:rPr baseline="-25000" lang="en"/>
              <a:t>h </a:t>
            </a:r>
            <a:r>
              <a:rPr lang="en">
                <a:solidFill>
                  <a:schemeClr val="accent5"/>
                </a:solidFill>
              </a:rPr>
              <a:t>stable diameter </a:t>
            </a:r>
            <a:r>
              <a:rPr lang="en"/>
              <a:t>possibly to be overestimated by a reasonably small constant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Single-Site Validity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5"/>
            <a:ext cx="3240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</a:t>
            </a:r>
            <a:r>
              <a:rPr lang="en">
                <a:solidFill>
                  <a:schemeClr val="accent5"/>
                </a:solidFill>
              </a:rPr>
              <a:t>satisfied</a:t>
            </a:r>
            <a:r>
              <a:rPr lang="en"/>
              <a:t> in our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Proof: ALL-REPORT algorithm archives Single-Site Validity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H ⊆ H</a:t>
            </a:r>
            <a:r>
              <a:rPr baseline="-25000" lang="en">
                <a:solidFill>
                  <a:schemeClr val="accent6"/>
                </a:solidFill>
              </a:rPr>
              <a:t>u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lang="en"/>
              <a:t>contributions from alives (trivial)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H</a:t>
            </a:r>
            <a:r>
              <a:rPr baseline="-25000" lang="en">
                <a:solidFill>
                  <a:schemeClr val="accent6"/>
                </a:solidFill>
              </a:rPr>
              <a:t>c</a:t>
            </a:r>
            <a:r>
              <a:rPr lang="en">
                <a:solidFill>
                  <a:schemeClr val="accent6"/>
                </a:solidFill>
              </a:rPr>
              <a:t> ⊆ H </a:t>
            </a:r>
            <a:r>
              <a:rPr lang="en"/>
              <a:t>all hosts in H</a:t>
            </a:r>
            <a:r>
              <a:rPr baseline="-25000" lang="en"/>
              <a:t>c</a:t>
            </a:r>
            <a:r>
              <a:rPr lang="en"/>
              <a:t> must have sent their values to h</a:t>
            </a:r>
            <a:r>
              <a:rPr baseline="-25000" lang="en"/>
              <a:t>q</a:t>
            </a:r>
            <a:r>
              <a:rPr lang="en"/>
              <a:t> by time T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4181925" y="653150"/>
            <a:ext cx="4574100" cy="4189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upon event &lt; aq, Query | q &gt; do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 := {attribute}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for all p ∈ Π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trigger &lt; pl, Send | p, [QUERY, self, q] &gt;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start-timer(2Dδ)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upon event &lt; pl, Deliver | f, [QUERY, origin, q] &gt; do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if (origin != self) then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for all p ∈ Π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trigger &lt; pl, Send | p, [QUERY, self, q] &gt;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trigger &lt; pl, Send | origin, [RESULT, attribute] &gt;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upon event &lt; pl, Deliver | q, [RESULT, new-att] &gt; do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 := M ∪ new-att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upon &lt; Timeout &gt; do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trigger &lt; aq, QueryReturn | q(M) &gt;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Single-Site Validity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Single-Site Validity can be extended to the Continuous Query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query is registered by the user at time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ong-running characteristic of the query allows for 0 </a:t>
            </a:r>
            <a:r>
              <a:rPr lang="en">
                <a:solidFill>
                  <a:schemeClr val="accent6"/>
                </a:solidFill>
              </a:rPr>
              <a:t>&lt;&lt;</a:t>
            </a:r>
            <a:r>
              <a:rPr lang="en"/>
              <a:t> t ⩽ T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Hc can degenerates to ⦰ =&gt; Single-Site Validity degenerates to a trivial requirement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</a:t>
            </a:r>
            <a:r>
              <a:rPr lang="en">
                <a:solidFill>
                  <a:schemeClr val="accent6"/>
                </a:solidFill>
              </a:rPr>
              <a:t>given sufficiently large and explicitly stated W: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∃H: H</a:t>
            </a:r>
            <a:r>
              <a:rPr baseline="-25000" lang="en">
                <a:solidFill>
                  <a:schemeClr val="accent6"/>
                </a:solidFill>
              </a:rPr>
              <a:t>c</a:t>
            </a:r>
            <a:r>
              <a:rPr lang="en">
                <a:solidFill>
                  <a:schemeClr val="accent6"/>
                </a:solidFill>
              </a:rPr>
              <a:t> ⊆ H ⊆ H</a:t>
            </a:r>
            <a:r>
              <a:rPr baseline="-25000" lang="en">
                <a:solidFill>
                  <a:schemeClr val="accent6"/>
                </a:solidFill>
              </a:rPr>
              <a:t>U</a:t>
            </a:r>
            <a:r>
              <a:rPr lang="en">
                <a:solidFill>
                  <a:schemeClr val="accent6"/>
                </a:solidFill>
              </a:rPr>
              <a:t> ∧ v</a:t>
            </a:r>
            <a:r>
              <a:rPr baseline="-25000" lang="en">
                <a:solidFill>
                  <a:schemeClr val="accent6"/>
                </a:solidFill>
              </a:rPr>
              <a:t>t</a:t>
            </a:r>
            <a:r>
              <a:rPr lang="en">
                <a:solidFill>
                  <a:schemeClr val="accent6"/>
                </a:solidFill>
              </a:rPr>
              <a:t> = q(H) ∧ H</a:t>
            </a:r>
            <a:r>
              <a:rPr baseline="-25000" lang="en">
                <a:solidFill>
                  <a:schemeClr val="accent6"/>
                </a:solidFill>
              </a:rPr>
              <a:t>c</a:t>
            </a:r>
            <a:r>
              <a:rPr lang="en">
                <a:solidFill>
                  <a:schemeClr val="accent6"/>
                </a:solidFill>
              </a:rPr>
              <a:t>, H</a:t>
            </a:r>
            <a:r>
              <a:rPr baseline="-25000" lang="en">
                <a:solidFill>
                  <a:schemeClr val="accent6"/>
                </a:solidFill>
              </a:rPr>
              <a:t>U</a:t>
            </a:r>
            <a:r>
              <a:rPr lang="en">
                <a:solidFill>
                  <a:schemeClr val="accent6"/>
                </a:solidFill>
              </a:rPr>
              <a:t> defined over [t-W, t]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