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040e7d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040e7d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040e7da4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040e7da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040e7da4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040e7da4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04cd5a18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04cd5a18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0712f3b1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0712f3b1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0712f3b1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0712f3b1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0712f3b1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0712f3b1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04cd5a1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04cd5a1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9e99e8d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9e99e8d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a33994c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a33994c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033c08ca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033c08ca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a33994c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da33994c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a7ff050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a7ff050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aa0ac83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daa0ac83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0d8b551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0d8b551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033c08ca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033c08ca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0712f3b1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0712f3b1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033c08ca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033c08ca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040e7da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040e7da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033c08ca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033c08ca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033c08ca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033c08ca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035dd6e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035dd6e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fax4ever/mapping-framework-evaluation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OGM as mapping framework for MongoDB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of Data Management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data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71" y="1144125"/>
            <a:ext cx="8158054" cy="38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4863850" y="314600"/>
            <a:ext cx="3710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data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MongoDB's data mapped by Hibernate OGM is very </a:t>
            </a:r>
            <a:r>
              <a:rPr lang="en">
                <a:solidFill>
                  <a:schemeClr val="accent6"/>
                </a:solidFill>
              </a:rPr>
              <a:t>normalized</a:t>
            </a:r>
            <a:r>
              <a:rPr lang="en"/>
              <a:t> among the 8 collections. </a:t>
            </a:r>
            <a:r>
              <a:rPr lang="en">
                <a:solidFill>
                  <a:schemeClr val="accent6"/>
                </a:solidFill>
              </a:rPr>
              <a:t>Joining</a:t>
            </a:r>
            <a:r>
              <a:rPr lang="en"/>
              <a:t> collections will be necessary for meaningful queries. We will use the aggregation framework.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data is more flexible, since the joins are defined at </a:t>
            </a:r>
            <a:r>
              <a:rPr lang="en">
                <a:solidFill>
                  <a:schemeClr val="accent6"/>
                </a:solidFill>
              </a:rPr>
              <a:t>query time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chemeClr val="accent5"/>
                </a:solidFill>
              </a:rPr>
              <a:t>denormalized</a:t>
            </a:r>
            <a:r>
              <a:rPr lang="en"/>
              <a:t> data model represents the ability of a document to contain nested structures and arrays, allowing for the representation of complex and hierarchical data in a </a:t>
            </a:r>
            <a:r>
              <a:rPr lang="en">
                <a:solidFill>
                  <a:schemeClr val="accent5"/>
                </a:solidFill>
              </a:rPr>
              <a:t>single document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Denormalized data is less flexible, the nesting structures should be defined at </a:t>
            </a:r>
            <a:r>
              <a:rPr lang="en">
                <a:solidFill>
                  <a:schemeClr val="accent5"/>
                </a:solidFill>
              </a:rPr>
              <a:t>mapping time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normalized data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L</a:t>
            </a:r>
            <a:r>
              <a:rPr lang="en">
                <a:solidFill>
                  <a:schemeClr val="accent5"/>
                </a:solidFill>
              </a:rPr>
              <a:t>ookup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operator</a:t>
            </a:r>
            <a:r>
              <a:rPr lang="en"/>
              <a:t> can be used to perform a </a:t>
            </a:r>
            <a:r>
              <a:rPr lang="en">
                <a:solidFill>
                  <a:schemeClr val="accent6"/>
                </a:solidFill>
              </a:rPr>
              <a:t>left outer join</a:t>
            </a:r>
            <a:r>
              <a:rPr lang="en"/>
              <a:t> between two collections.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Aggregation pipelines</a:t>
            </a:r>
            <a:r>
              <a:rPr lang="en"/>
              <a:t> consists of </a:t>
            </a:r>
            <a:r>
              <a:rPr lang="en">
                <a:solidFill>
                  <a:schemeClr val="accent6"/>
                </a:solidFill>
              </a:rPr>
              <a:t>multiple stages</a:t>
            </a:r>
            <a:r>
              <a:rPr lang="en"/>
              <a:t>. At each stage, an operation is performed on the data and is passed to the next stage.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 the other hand, with Hibernate OGM we can </a:t>
            </a:r>
            <a:r>
              <a:rPr b="1" lang="en">
                <a:solidFill>
                  <a:schemeClr val="accent4"/>
                </a:solidFill>
              </a:rPr>
              <a:t>fetch the entities following the object links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framework will operate </a:t>
            </a:r>
            <a:r>
              <a:rPr lang="en">
                <a:solidFill>
                  <a:schemeClr val="accent5"/>
                </a:solidFill>
              </a:rPr>
              <a:t>a lazy loading</a:t>
            </a:r>
            <a:r>
              <a:rPr lang="en"/>
              <a:t> under the hood each time a reference having n multiplicities is traversed.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the data domain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Given a name of a person, find all credits </a:t>
            </a:r>
            <a:r>
              <a:rPr lang="en"/>
              <a:t>referred</a:t>
            </a:r>
            <a:r>
              <a:rPr lang="en"/>
              <a:t> to that person, presenting also the all the titles with scores and details associated to those credits.</a:t>
            </a:r>
            <a:endParaRPr/>
          </a:p>
          <a:p>
            <a:pPr indent="0" lvl="0" marL="4572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http --raw "Oscar Isaac" http://localhost:8080/findCredits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Given a genre, return the n</a:t>
            </a:r>
            <a:r>
              <a:rPr baseline="30000" lang="en" sz="1900"/>
              <a:t>th</a:t>
            </a:r>
            <a:r>
              <a:rPr lang="en"/>
              <a:t> page of size m of all titles ordered by Tmdb score in descendant order. All title attributes should be presented, including the genres, the countries and the platforms providing it. </a:t>
            </a:r>
            <a:endParaRPr/>
          </a:p>
          <a:p>
            <a:pPr indent="0" lvl="0" marL="4572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http http://localhost:8080/titlesOrderByScore/genre/scifi/page/1/page-size/10</a:t>
            </a:r>
            <a:endParaRPr sz="1000">
              <a:solidFill>
                <a:srgbClr val="1F2328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Find all movies provided by a given platform having release year included in a range of years. All title attributes should be presented, including the genres, the countries and the platforms providing it.</a:t>
            </a:r>
            <a:endParaRPr/>
          </a:p>
          <a:p>
            <a:pPr indent="0" lvl="0" marL="4572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http http://localhost:8080/findMovies/platform/disney-plus/start-year/2018/end-year/2019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the data domain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87900" y="1504799"/>
            <a:ext cx="8368200" cy="3078900"/>
          </a:xfrm>
          <a:prstGeom prst="rect">
            <a:avLst/>
          </a:prstGeom>
          <a:solidFill>
            <a:srgbClr val="1E1F22"/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name of a person, find all credits referred to that person, presenting also the all the titles with scores and details associated to those credits.</a:t>
            </a:r>
            <a:endParaRPr/>
          </a:p>
          <a:p>
            <a:pPr indent="0" lvl="0" marL="0" marR="1524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5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findCreditsByPersonName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(String name) {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(Session session = </a:t>
            </a:r>
            <a:r>
              <a:rPr lang="en" sz="105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.sessionFactory().openSession()) {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Query&lt;Person&gt; query = session.createQuery(</a:t>
            </a:r>
            <a:r>
              <a:rPr lang="en" sz="105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"from Person where name = :name"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Person.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query.setParameter(</a:t>
            </a:r>
            <a:r>
              <a:rPr lang="en" sz="105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name);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List&lt;Person&gt; list = query.list();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(list.isEmpty()) {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05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"[]"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Person person = list.get(</a:t>
            </a:r>
            <a:r>
              <a:rPr lang="en" sz="105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(list.size() &gt; </a:t>
            </a:r>
            <a:r>
              <a:rPr lang="en" sz="105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.warn(</a:t>
            </a:r>
            <a:r>
              <a:rPr lang="en" sz="105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"There is a homonym for the name {}, we'll return only the titles of person with id {}."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name, person.getId());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05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objectMapper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.writeValueAsString(person.getCredits());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} 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(JsonProcessingException e) {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RuntimeException(e);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5737750" y="4004950"/>
            <a:ext cx="3026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JPQL query + lazy loading traversing the relationships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the data domain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rgbClr val="1E1F22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genre, return the n</a:t>
            </a:r>
            <a:r>
              <a:rPr baseline="30000" lang="en" sz="1900"/>
              <a:t>th</a:t>
            </a:r>
            <a:r>
              <a:rPr lang="en"/>
              <a:t> page of size m of all titles ordered by Tmdb score in descendant order. All title attributes should be presented, including the genres, the countries and the platforms providing it. </a:t>
            </a:r>
            <a:endParaRPr/>
          </a:p>
          <a:p>
            <a:pPr indent="0" lvl="0" marL="0" marR="1524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private static final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en" sz="105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SCORE_AGGREGATION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"db.Imdb.aggregate( [ {'$lookup': {'from': 'Title', 'localField': 'title_id', 'foreignField': '_id', 'as': 'title' } }, {'$match': {'title.genres': '{0}' } }, {'$sort': {'score': -1 } } ] )"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5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titlesOrderByScore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(String genre, 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pageNumber, 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pageSize) {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(Session session = </a:t>
            </a:r>
            <a:r>
              <a:rPr lang="en" sz="105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.sessionFactory().openSession()) {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String query = </a:t>
            </a:r>
            <a:r>
              <a:rPr i="1" lang="en" sz="105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SCORE_AGGREGATION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.replace(</a:t>
            </a:r>
            <a:r>
              <a:rPr lang="en" sz="105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"{0}"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genre);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List&lt;Imdb&gt; list = session.createNativeQuery(query)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.addEntity(Imdb.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.setFirstResult((pageNumber-</a:t>
            </a:r>
            <a:r>
              <a:rPr lang="en" sz="105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 * pageSize)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.setMaxResults(pageSize)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.list();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05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objectMapper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.writeValueAsString(list);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} 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(JsonProcessingException e) {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RuntimeException(e);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5737750" y="4004950"/>
            <a:ext cx="3026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MongoDB aggregation</a:t>
            </a: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+ lazy loading traversing relationship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the data domain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rgbClr val="1E1F22"/>
          </a:solidFill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all movies provided by a given platform having release year included in a range of years. All title attributes should be presented, including the genres, the countries and the platforms providing it.</a:t>
            </a:r>
            <a:r>
              <a:rPr lang="en"/>
              <a:t> </a:t>
            </a:r>
            <a:endParaRPr/>
          </a:p>
          <a:p>
            <a:pPr indent="0" lvl="0" marL="0" marR="1524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private static final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en" sz="105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RANGE_NATIVE_QUERY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"db.Title.find( { releaseYear: { $gte: {0}, $lte: {1} }, platforms: '{2}', type: 0 } )"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5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findMovies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(String platformName, 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startYear, 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endYear) {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(Session session = </a:t>
            </a:r>
            <a:r>
              <a:rPr lang="en" sz="105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.sessionFactory().openSession()) {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String query = </a:t>
            </a:r>
            <a:r>
              <a:rPr i="1" lang="en" sz="105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RANGE_NATIVE_QUERY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.replace(</a:t>
            </a:r>
            <a:r>
              <a:rPr lang="en" sz="105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"{0}"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startYear + </a:t>
            </a:r>
            <a:r>
              <a:rPr lang="en" sz="105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).replace(</a:t>
            </a:r>
            <a:r>
              <a:rPr lang="en" sz="105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"{1}"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endYear + </a:t>
            </a:r>
            <a:r>
              <a:rPr lang="en" sz="105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).replace(</a:t>
            </a:r>
            <a:r>
              <a:rPr lang="en" sz="105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"{2}"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platformName);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List&lt;Title&gt; list = session.createNativeQuery(query)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.addEntity(Title.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.list();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05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objectMapper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.writeValueAsString(list);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} 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(JsonProcessingException e) {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RuntimeException(e);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5737750" y="4004950"/>
            <a:ext cx="3026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MongoDB Find</a:t>
            </a: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+ lazy loading traversing relationship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OGM as mapping framework for MongoDB</a:t>
            </a:r>
            <a:endParaRPr/>
          </a:p>
        </p:txBody>
      </p:sp>
      <p:sp>
        <p:nvSpPr>
          <p:cNvPr id="176" name="Google Shape;176;p29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</a:t>
            </a:r>
            <a:r>
              <a:rPr lang="en"/>
              <a:t>MongoDB Native Application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MongoDB native app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from all data (4 platforms) 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movies-ogm</a:t>
            </a:r>
            <a:r>
              <a:rPr lang="en"/>
              <a:t> db</a:t>
            </a:r>
            <a:endParaRPr/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going define a new database 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movies-native</a:t>
            </a:r>
            <a:r>
              <a:rPr lang="en"/>
              <a:t>:</a:t>
            </a:r>
            <a:endParaRPr/>
          </a:p>
          <a:p>
            <a:pPr indent="-34290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Possibly optimized to perform the same queries we defined before</a:t>
            </a:r>
            <a:endParaRPr/>
          </a:p>
          <a:p>
            <a:pPr indent="-34290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directly the MongoDB Java client (no ORM).</a:t>
            </a:r>
            <a:endParaRPr/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fill it using two </a:t>
            </a:r>
            <a:r>
              <a:rPr lang="en">
                <a:solidFill>
                  <a:schemeClr val="accent5"/>
                </a:solidFill>
              </a:rPr>
              <a:t>aggregation pipelines</a:t>
            </a:r>
            <a:r>
              <a:rPr lang="en"/>
              <a:t>:</a:t>
            </a:r>
            <a:endParaRPr/>
          </a:p>
          <a:p>
            <a:pPr indent="-34290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Person { id, name, [ { title-id, role, character } ] }</a:t>
            </a:r>
            <a:endParaRPr/>
          </a:p>
          <a:p>
            <a:pPr indent="-34290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Title { id, tmdb-score, tmdb-votes, title, release-year, type, age-certification, description, [ genre ], [ platform ], [ country ], runtime, seasons }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pipeline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87900" y="1489825"/>
            <a:ext cx="30762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'$lookup':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'from': 'Credit',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'localField': 'credits',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'foreignField': '_id',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'as': 'credits'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},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'$lookup':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'from': 'Title',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'localField': 'credits.title_id',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'foreignField': '_id',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'as': 'titles'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225" y="502925"/>
            <a:ext cx="1712925" cy="9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275" y="2053350"/>
            <a:ext cx="1712925" cy="95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31"/>
          <p:cNvCxnSpPr/>
          <p:nvPr/>
        </p:nvCxnSpPr>
        <p:spPr>
          <a:xfrm>
            <a:off x="7089688" y="1456200"/>
            <a:ext cx="434100" cy="597000"/>
          </a:xfrm>
          <a:prstGeom prst="straightConnector1">
            <a:avLst/>
          </a:prstGeom>
          <a:noFill/>
          <a:ln cap="flat" cmpd="sng" w="9525">
            <a:solidFill>
              <a:srgbClr val="F6F8FA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2" name="Google Shape;192;p31"/>
          <p:cNvSpPr txBox="1"/>
          <p:nvPr/>
        </p:nvSpPr>
        <p:spPr>
          <a:xfrm>
            <a:off x="5495450" y="4537175"/>
            <a:ext cx="338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http POST http://localhost:8081/people</a:t>
            </a:r>
            <a:endParaRPr/>
          </a:p>
        </p:txBody>
      </p:sp>
      <p:sp>
        <p:nvSpPr>
          <p:cNvPr id="193" name="Google Shape;193;p31"/>
          <p:cNvSpPr txBox="1"/>
          <p:nvPr/>
        </p:nvSpPr>
        <p:spPr>
          <a:xfrm>
            <a:off x="6170188" y="61100"/>
            <a:ext cx="183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movies-ogm</a:t>
            </a:r>
            <a:endParaRPr/>
          </a:p>
        </p:txBody>
      </p:sp>
      <p:sp>
        <p:nvSpPr>
          <p:cNvPr id="194" name="Google Shape;194;p31"/>
          <p:cNvSpPr txBox="1"/>
          <p:nvPr/>
        </p:nvSpPr>
        <p:spPr>
          <a:xfrm>
            <a:off x="6454412" y="3006725"/>
            <a:ext cx="213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movies-native</a:t>
            </a:r>
            <a:endParaRPr/>
          </a:p>
        </p:txBody>
      </p:sp>
      <p:sp>
        <p:nvSpPr>
          <p:cNvPr id="195" name="Google Shape;195;p31"/>
          <p:cNvSpPr txBox="1"/>
          <p:nvPr/>
        </p:nvSpPr>
        <p:spPr>
          <a:xfrm>
            <a:off x="6667275" y="4230025"/>
            <a:ext cx="221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mvn spring-boot:run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464225" y="458025"/>
            <a:ext cx="3253500" cy="4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"$project":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"name": 1,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"credits":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"$map":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"input":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"$zip":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"inputs":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"$credits","$titles"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"as": "tuple",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"in":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"character":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"$arrayElemAt":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"$tuple",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"title":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"$arrayElemAt":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"$tuple",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ORM Mapping framework. Help to build and work with a relationship model from an OO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Hibernate OGM</a:t>
            </a:r>
            <a:r>
              <a:rPr lang="en"/>
              <a:t>: Help build and work with </a:t>
            </a:r>
            <a:r>
              <a:rPr lang="en">
                <a:solidFill>
                  <a:schemeClr val="accent6"/>
                </a:solidFill>
              </a:rPr>
              <a:t>one of the possible</a:t>
            </a:r>
            <a:r>
              <a:rPr lang="en"/>
              <a:t> NoSQL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project we’ve explored the </a:t>
            </a:r>
            <a:r>
              <a:rPr lang="en">
                <a:solidFill>
                  <a:schemeClr val="accent5"/>
                </a:solidFill>
              </a:rPr>
              <a:t>MongoDB</a:t>
            </a:r>
            <a:r>
              <a:rPr lang="en"/>
              <a:t> (Document) dialect.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builts 2 applications: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Native Application (using the MongoDB native client API directly)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 using Hibernate OGM MongoDB dialect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evaluate the </a:t>
            </a:r>
            <a:r>
              <a:rPr lang="en"/>
              <a:t>pros</a:t>
            </a:r>
            <a:r>
              <a:rPr lang="en"/>
              <a:t> / cons of the two approaches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150" y="0"/>
            <a:ext cx="2941850" cy="7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Titles pipeline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MongoCollection&lt;Document&gt; titles = ogmDB.getCollection( "Title" 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AggregateIterable&lt;Document&gt; result = titles.aggregate( Arrays.asList(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new Document( "$lookup", new Document( "from", "Imdb"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.append( "localField", "_id"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.append( "foreignField", "</a:t>
            </a:r>
            <a:r>
              <a:rPr lang="en">
                <a:solidFill>
                  <a:schemeClr val="accent6"/>
                </a:solidFill>
              </a:rPr>
              <a:t>title_id</a:t>
            </a:r>
            <a:r>
              <a:rPr lang="en"/>
              <a:t>" ) ← </a:t>
            </a:r>
            <a:r>
              <a:rPr lang="en"/>
              <a:t>indexed!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.append( "as", "imdb" ) 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new Document( "$unwind", new Document( "path", "$imdb"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.append( "preserveNullAndEmptyArrays", true ) 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new Document( "$out", new Document( "db", MOVIES_NATIVE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.append( "coll", "titles" )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 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result.batchSize( 50 );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result.allowDiskUse( true 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result.toCollection();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225" y="502925"/>
            <a:ext cx="1712925" cy="9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00" y="2053325"/>
            <a:ext cx="1712925" cy="95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32"/>
          <p:cNvCxnSpPr>
            <a:stCxn id="203" idx="2"/>
            <a:endCxn id="204" idx="0"/>
          </p:cNvCxnSpPr>
          <p:nvPr/>
        </p:nvCxnSpPr>
        <p:spPr>
          <a:xfrm>
            <a:off x="7089688" y="1456200"/>
            <a:ext cx="434100" cy="597000"/>
          </a:xfrm>
          <a:prstGeom prst="straightConnector1">
            <a:avLst/>
          </a:prstGeom>
          <a:noFill/>
          <a:ln cap="flat" cmpd="sng" w="9525">
            <a:solidFill>
              <a:srgbClr val="F6F8FA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6" name="Google Shape;206;p32"/>
          <p:cNvSpPr txBox="1"/>
          <p:nvPr/>
        </p:nvSpPr>
        <p:spPr>
          <a:xfrm>
            <a:off x="4311850" y="4537175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http POST http://localhost:8081/titles</a:t>
            </a:r>
            <a:endParaRPr/>
          </a:p>
        </p:txBody>
      </p:sp>
      <p:sp>
        <p:nvSpPr>
          <p:cNvPr id="207" name="Google Shape;207;p32"/>
          <p:cNvSpPr txBox="1"/>
          <p:nvPr/>
        </p:nvSpPr>
        <p:spPr>
          <a:xfrm>
            <a:off x="6170188" y="61100"/>
            <a:ext cx="183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movies-ogm</a:t>
            </a:r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6454412" y="3006725"/>
            <a:ext cx="213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movies-native</a:t>
            </a:r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3635425" y="36853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AE60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(indexes = {</a:t>
            </a:r>
            <a:r>
              <a:rPr lang="en" sz="1050">
                <a:solidFill>
                  <a:srgbClr val="B3AE60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@Index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(columnList = </a:t>
            </a:r>
            <a:r>
              <a:rPr lang="en" sz="105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"title_id"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name = </a:t>
            </a:r>
            <a:r>
              <a:rPr lang="en" sz="105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" sz="105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)})</a:t>
            </a:r>
            <a:endParaRPr sz="105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Titles pipeline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fax@fax-workstation:~/code/mapping-framework-evaluation$ http http://localhost:8080/report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HTTP/1.1 200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Content-Type: application/json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"Country": 148,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"Credit": 290312,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"Genre": 19,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"Imdb": 18528,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"Person": </a:t>
            </a:r>
            <a:r>
              <a:rPr lang="en">
                <a:solidFill>
                  <a:schemeClr val="accent5"/>
                </a:solidFill>
              </a:rPr>
              <a:t>154857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"Platform": 4,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"Title": </a:t>
            </a:r>
            <a:r>
              <a:rPr lang="en">
                <a:solidFill>
                  <a:schemeClr val="accent5"/>
                </a:solidFill>
              </a:rPr>
              <a:t>20313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"Tmdb": 19634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4572000" y="1489825"/>
            <a:ext cx="4184100" cy="21906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fax@fax-workstation:~/code/mapping-framework-evaluation$ http http://localhost:8081/report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HTTP/1.1 200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Content-Type: application/json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{</a:t>
            </a:r>
            <a:endParaRPr sz="12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    "people": </a:t>
            </a:r>
            <a:r>
              <a:rPr lang="en" sz="1250">
                <a:solidFill>
                  <a:schemeClr val="accent5"/>
                </a:solidFill>
              </a:rPr>
              <a:t>154857</a:t>
            </a:r>
            <a:r>
              <a:rPr lang="en" sz="1250"/>
              <a:t>,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    "titles": </a:t>
            </a:r>
            <a:r>
              <a:rPr lang="en" sz="1250">
                <a:solidFill>
                  <a:schemeClr val="accent5"/>
                </a:solidFill>
              </a:rPr>
              <a:t>20313</a:t>
            </a:r>
            <a:endParaRPr sz="125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}</a:t>
            </a:r>
            <a:endParaRPr sz="1250"/>
          </a:p>
        </p:txBody>
      </p:sp>
      <p:sp>
        <p:nvSpPr>
          <p:cNvPr id="217" name="Google Shape;217;p33"/>
          <p:cNvSpPr txBox="1"/>
          <p:nvPr/>
        </p:nvSpPr>
        <p:spPr>
          <a:xfrm>
            <a:off x="4311850" y="4537175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http http://localhost:8081/report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the data domain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are very simple, since we design the collections of the native application looking at them.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Given a name of a person, find all credits referred to that person, presenting also the all the titles with scores and details associated to those credits.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people</a:t>
            </a:r>
            <a:r>
              <a:rPr lang="en">
                <a:solidFill>
                  <a:schemeClr val="accent5"/>
                </a:solidFill>
              </a:rPr>
              <a:t>.find(</a:t>
            </a:r>
            <a:r>
              <a:rPr lang="en">
                <a:solidFill>
                  <a:schemeClr val="accent6"/>
                </a:solidFill>
              </a:rPr>
              <a:t>eq</a:t>
            </a:r>
            <a:r>
              <a:rPr lang="en">
                <a:solidFill>
                  <a:schemeClr val="accent5"/>
                </a:solidFill>
              </a:rPr>
              <a:t>("name",:name))</a:t>
            </a:r>
            <a:endParaRPr>
              <a:solidFill>
                <a:schemeClr val="accent5"/>
              </a:solidFill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Given a genre, return the nth page of size m of all titles ordered by Tmdb score in descendant order. All title attributes should be presented, including the genres, the countries and the platforms providing it.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titles</a:t>
            </a:r>
            <a:r>
              <a:rPr lang="en">
                <a:solidFill>
                  <a:schemeClr val="accent5"/>
                </a:solidFill>
              </a:rPr>
              <a:t>.find(</a:t>
            </a:r>
            <a:r>
              <a:rPr lang="en">
                <a:solidFill>
                  <a:schemeClr val="accent6"/>
                </a:solidFill>
              </a:rPr>
              <a:t>eq</a:t>
            </a:r>
            <a:r>
              <a:rPr lang="en">
                <a:solidFill>
                  <a:schemeClr val="accent5"/>
                </a:solidFill>
              </a:rPr>
              <a:t>("genres",:genres).sort(</a:t>
            </a:r>
            <a:r>
              <a:rPr lang="en">
                <a:solidFill>
                  <a:schemeClr val="accent6"/>
                </a:solidFill>
              </a:rPr>
              <a:t>ascending</a:t>
            </a:r>
            <a:r>
              <a:rPr lang="en">
                <a:solidFill>
                  <a:schemeClr val="accent5"/>
                </a:solidFill>
              </a:rPr>
              <a:t>("imdb.score")).skip(:skip).limit(:limit)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Find all movies provided by a given platform having release year included in a range of years. All title attributes should be presented, including the genres, the countries and the platforms providing it.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</a:rPr>
              <a:t>titles.find(</a:t>
            </a:r>
            <a:r>
              <a:rPr lang="en">
                <a:solidFill>
                  <a:schemeClr val="accent6"/>
                </a:solidFill>
              </a:rPr>
              <a:t>and</a:t>
            </a:r>
            <a:r>
              <a:rPr lang="en">
                <a:solidFill>
                  <a:schemeClr val="accent5"/>
                </a:solidFill>
              </a:rPr>
              <a:t>(</a:t>
            </a:r>
            <a:r>
              <a:rPr lang="en">
                <a:solidFill>
                  <a:schemeClr val="accent6"/>
                </a:solidFill>
              </a:rPr>
              <a:t>gte</a:t>
            </a:r>
            <a:r>
              <a:rPr lang="en">
                <a:solidFill>
                  <a:schemeClr val="accent5"/>
                </a:solidFill>
              </a:rPr>
              <a:t>("releaseYear",startYear),</a:t>
            </a:r>
            <a:r>
              <a:rPr lang="en">
                <a:solidFill>
                  <a:schemeClr val="accent6"/>
                </a:solidFill>
              </a:rPr>
              <a:t>lte</a:t>
            </a:r>
            <a:r>
              <a:rPr lang="en">
                <a:solidFill>
                  <a:schemeClr val="accent5"/>
                </a:solidFill>
              </a:rPr>
              <a:t>("releaseYear",endYear ),</a:t>
            </a:r>
            <a:r>
              <a:rPr lang="en">
                <a:solidFill>
                  <a:schemeClr val="accent6"/>
                </a:solidFill>
              </a:rPr>
              <a:t>eq</a:t>
            </a:r>
            <a:r>
              <a:rPr lang="en">
                <a:solidFill>
                  <a:schemeClr val="accent5"/>
                </a:solidFill>
              </a:rPr>
              <a:t>("type",0),</a:t>
            </a:r>
            <a:r>
              <a:rPr lang="en">
                <a:solidFill>
                  <a:schemeClr val="accent6"/>
                </a:solidFill>
              </a:rPr>
              <a:t>eq</a:t>
            </a:r>
            <a:r>
              <a:rPr lang="en">
                <a:solidFill>
                  <a:schemeClr val="accent5"/>
                </a:solidFill>
              </a:rPr>
              <a:t>("platforms",platformName)))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OGM as mapping framework for MongoDB</a:t>
            </a:r>
            <a:endParaRPr/>
          </a:p>
        </p:txBody>
      </p:sp>
      <p:sp>
        <p:nvSpPr>
          <p:cNvPr id="229" name="Google Shape;229;p3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Demo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TV shows and movie: Netflix, HBO Max, Disney Plus and Amazon Prime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files each: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c</a:t>
            </a:r>
            <a:r>
              <a:rPr lang="en">
                <a:solidFill>
                  <a:schemeClr val="accent5"/>
                </a:solidFill>
              </a:rPr>
              <a:t>redits.csv</a:t>
            </a:r>
            <a:r>
              <a:rPr lang="en"/>
              <a:t>: person_id, id, name, character, role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t</a:t>
            </a:r>
            <a:r>
              <a:rPr lang="en">
                <a:solidFill>
                  <a:schemeClr val="accent5"/>
                </a:solidFill>
              </a:rPr>
              <a:t>itles.csv: </a:t>
            </a:r>
            <a:r>
              <a:rPr lang="en"/>
              <a:t>id, title, type, description, release_year, age_certification, runtime, genres, production_countries, seasons, imdb_id, imdb_score, imdb_votes, tmdb_popularity, tmdb_score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Hibernate OGM we started from OO Entity model…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850" y="0"/>
            <a:ext cx="1411151" cy="141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7325" y="0"/>
            <a:ext cx="2822276" cy="14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OGM as mapping framework for MongoDB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MongoDB Hibernate OGM Application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model (mapping)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5777700" y="1144125"/>
            <a:ext cx="2978400" cy="3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@Entity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+"/>
            </a:pPr>
            <a:r>
              <a:rPr lang="en">
                <a:solidFill>
                  <a:schemeClr val="dk2"/>
                </a:solidFill>
              </a:rPr>
              <a:t>p</a:t>
            </a:r>
            <a:r>
              <a:rPr lang="en">
                <a:solidFill>
                  <a:schemeClr val="dk2"/>
                </a:solidFill>
              </a:rPr>
              <a:t>ersistence.xml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300" y="0"/>
            <a:ext cx="1463700" cy="14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075" y="1353475"/>
            <a:ext cx="5444636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Persistence config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&lt;persistence-unit name="ogm-jpa-tutorial" transaction-type="RESOURCE_LOCAL"&gt;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&lt;!-- Use Hibernate OGM provider: configuration will be transparent --&gt;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&lt;provider&gt;</a:t>
            </a:r>
            <a:r>
              <a:rPr lang="en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org.hibernate.ogm.jpa.HibernateOgmPersistence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&lt;/provider&gt;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&lt;properties&gt;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&lt;property name="hibernate.ogm.datastore.provider" value="mongodb" /&gt;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&lt;property name="hibernate.ogm.datastore.host" value="127.0.0.1"/&gt;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&lt;property name="hibernate.ogm.datastore.port" value="27017"/&gt;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&lt;property name="hibernate.ogm.datastore.create_database" value="true"/&gt;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&lt;property name="hibernate.ogm.datastore.database" value="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movies-ogm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"/&gt;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&lt;/properties&gt;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&lt;/persistence-unit&gt;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9481" y="0"/>
            <a:ext cx="1394525" cy="13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OGM Application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@Service</a:t>
            </a:r>
            <a:r>
              <a:rPr lang="en"/>
              <a:t> / </a:t>
            </a:r>
            <a:r>
              <a:rPr lang="en">
                <a:solidFill>
                  <a:schemeClr val="accent4"/>
                </a:solidFill>
              </a:rPr>
              <a:t>@Repository</a:t>
            </a:r>
            <a:r>
              <a:rPr lang="en"/>
              <a:t>: ShowsAndMoviesService, ShowsAndMoviesQueries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@Logger</a:t>
            </a:r>
            <a:r>
              <a:rPr lang="en"/>
              <a:t>: ShowsAndMoviesLogger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@RestController</a:t>
            </a:r>
            <a:r>
              <a:rPr lang="en"/>
              <a:t>: ShowsAndMoviesRest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@SpringBootTest</a:t>
            </a:r>
            <a:r>
              <a:rPr lang="en"/>
              <a:t>: ShowsAndMoviesServiceTest, ShowsAndMoviesQueriesTest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the code =&gt;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https://github.com/fax4ever/mapping-framework-evaluation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 the maven sub-project: </a:t>
            </a:r>
            <a:r>
              <a:rPr lang="en">
                <a:solidFill>
                  <a:schemeClr val="accent6"/>
                </a:solidFill>
              </a:rPr>
              <a:t>mongodb-ogm-application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0225" y="0"/>
            <a:ext cx="1413775" cy="14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the dataset procedure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docker run -i --rm -p 27017:27017 --name=mongodb-sever mongo:latest</a:t>
            </a:r>
            <a:endParaRPr sz="1000">
              <a:solidFill>
                <a:srgbClr val="1F2328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 and run the automated test:</a:t>
            </a:r>
            <a:endParaRPr sz="1000">
              <a:solidFill>
                <a:srgbClr val="1F2328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mvn clean install</a:t>
            </a:r>
            <a:endParaRPr sz="1000">
              <a:solidFill>
                <a:srgbClr val="1F2328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application (as standalone server process)</a:t>
            </a:r>
            <a:endParaRPr/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mvn spring-boot:run</a:t>
            </a:r>
            <a:endParaRPr sz="1000">
              <a:solidFill>
                <a:srgbClr val="1F2328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the counts all of the </a:t>
            </a:r>
            <a:r>
              <a:rPr lang="en"/>
              <a:t>entities</a:t>
            </a:r>
            <a:r>
              <a:rPr lang="en"/>
              <a:t> loaded</a:t>
            </a:r>
            <a:endParaRPr/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http http://localhost:8080/report</a:t>
            </a:r>
            <a:endParaRPr sz="1000">
              <a:solidFill>
                <a:srgbClr val="1F2328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load more datasets (</a:t>
            </a:r>
            <a:r>
              <a:rPr lang="en">
                <a:solidFill>
                  <a:schemeClr val="accent4"/>
                </a:solidFill>
              </a:rPr>
              <a:t>amazon-prime</a:t>
            </a:r>
            <a:r>
              <a:rPr lang="en"/>
              <a:t>, </a:t>
            </a:r>
            <a:r>
              <a:rPr lang="en">
                <a:solidFill>
                  <a:schemeClr val="accent4"/>
                </a:solidFill>
              </a:rPr>
              <a:t>disney-plus</a:t>
            </a:r>
            <a:r>
              <a:rPr lang="en"/>
              <a:t>, </a:t>
            </a:r>
            <a:r>
              <a:rPr lang="en">
                <a:solidFill>
                  <a:schemeClr val="accent4"/>
                </a:solidFill>
              </a:rPr>
              <a:t>hbo-max</a:t>
            </a:r>
            <a:r>
              <a:rPr lang="en"/>
              <a:t>, </a:t>
            </a:r>
            <a:r>
              <a:rPr lang="en">
                <a:solidFill>
                  <a:schemeClr val="accent4"/>
                </a:solidFill>
              </a:rPr>
              <a:t>netflix</a:t>
            </a:r>
            <a:r>
              <a:rPr lang="en"/>
              <a:t>)</a:t>
            </a:r>
            <a:endParaRPr/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http POST http://localhost:8080/load/amazon-prime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250" y="0"/>
            <a:ext cx="2911749" cy="16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loading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489825"/>
            <a:ext cx="5709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Processed 31 chunks. Total titles loaded from DISNEY_PLUS: </a:t>
            </a:r>
            <a:r>
              <a:rPr lang="en">
                <a:solidFill>
                  <a:schemeClr val="accent5"/>
                </a:solidFill>
              </a:rPr>
              <a:t>1550</a:t>
            </a:r>
            <a:r>
              <a:rPr lang="en"/>
              <a:t>. Load completed.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Processed 529 chunks. Total credits loaded from DISNEY_PLUS: </a:t>
            </a:r>
            <a:r>
              <a:rPr lang="en">
                <a:solidFill>
                  <a:schemeClr val="accent5"/>
                </a:solidFill>
              </a:rPr>
              <a:t>26450</a:t>
            </a:r>
            <a:r>
              <a:rPr lang="en"/>
              <a:t>. Load completed.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Processed 117 chunks. Total titles loaded from NETFLIX: </a:t>
            </a:r>
            <a:r>
              <a:rPr lang="en">
                <a:solidFill>
                  <a:schemeClr val="accent5"/>
                </a:solidFill>
              </a:rPr>
              <a:t>5850</a:t>
            </a:r>
            <a:r>
              <a:rPr lang="en"/>
              <a:t>. Load completed.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Processed 1557 chunks. Total credits loaded from NETFLIX: </a:t>
            </a:r>
            <a:r>
              <a:rPr lang="en">
                <a:solidFill>
                  <a:schemeClr val="accent5"/>
                </a:solidFill>
              </a:rPr>
              <a:t>77850</a:t>
            </a:r>
            <a:r>
              <a:rPr lang="en"/>
              <a:t>. Load completed.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Processed 198 chunks. Total titles loaded from AMAZON_PRIME: </a:t>
            </a:r>
            <a:r>
              <a:rPr lang="en">
                <a:solidFill>
                  <a:schemeClr val="accent5"/>
                </a:solidFill>
              </a:rPr>
              <a:t>9900</a:t>
            </a:r>
            <a:r>
              <a:rPr lang="en"/>
              <a:t>. Load completed.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Processed 2485 chunks. Total credits loaded from AMAZON_PRIME: </a:t>
            </a:r>
            <a:r>
              <a:rPr lang="en">
                <a:solidFill>
                  <a:schemeClr val="accent5"/>
                </a:solidFill>
              </a:rPr>
              <a:t>124250</a:t>
            </a:r>
            <a:r>
              <a:rPr lang="en"/>
              <a:t>. Load completed.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Processed 66 chunks. Total titles loaded from HBO_MAX: </a:t>
            </a:r>
            <a:r>
              <a:rPr lang="en">
                <a:solidFill>
                  <a:schemeClr val="accent5"/>
                </a:solidFill>
              </a:rPr>
              <a:t>3300</a:t>
            </a:r>
            <a:r>
              <a:rPr lang="en"/>
              <a:t>. Load completed.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Processed 1328 chunks. Total credits loaded from HBO_MAX: </a:t>
            </a:r>
            <a:r>
              <a:rPr lang="en">
                <a:solidFill>
                  <a:schemeClr val="accent5"/>
                </a:solidFill>
              </a:rPr>
              <a:t>66400</a:t>
            </a:r>
            <a:r>
              <a:rPr lang="en"/>
              <a:t>. Load completed.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6097500" y="1557875"/>
            <a:ext cx="2658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"Country": </a:t>
            </a:r>
            <a:r>
              <a:rPr lang="en">
                <a:solidFill>
                  <a:schemeClr val="accent5"/>
                </a:solidFill>
              </a:rPr>
              <a:t>148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"Credit": </a:t>
            </a:r>
            <a:r>
              <a:rPr lang="en">
                <a:solidFill>
                  <a:schemeClr val="accent5"/>
                </a:solidFill>
              </a:rPr>
              <a:t>290312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"Genre": </a:t>
            </a:r>
            <a:r>
              <a:rPr lang="en">
                <a:solidFill>
                  <a:schemeClr val="accent5"/>
                </a:solidFill>
              </a:rPr>
              <a:t>19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"Imdb": </a:t>
            </a:r>
            <a:r>
              <a:rPr lang="en">
                <a:solidFill>
                  <a:schemeClr val="accent5"/>
                </a:solidFill>
              </a:rPr>
              <a:t>18528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"Person": </a:t>
            </a:r>
            <a:r>
              <a:rPr lang="en">
                <a:solidFill>
                  <a:schemeClr val="accent5"/>
                </a:solidFill>
              </a:rPr>
              <a:t>154857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"Platform": </a:t>
            </a:r>
            <a:r>
              <a:rPr lang="en">
                <a:solidFill>
                  <a:schemeClr val="accent5"/>
                </a:solidFill>
              </a:rPr>
              <a:t>4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"Title": </a:t>
            </a:r>
            <a:r>
              <a:rPr lang="en">
                <a:solidFill>
                  <a:schemeClr val="accent5"/>
                </a:solidFill>
              </a:rPr>
              <a:t>20313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"Tmdb": </a:t>
            </a:r>
            <a:r>
              <a:rPr lang="en">
                <a:solidFill>
                  <a:schemeClr val="accent5"/>
                </a:solidFill>
              </a:rPr>
              <a:t>19634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150" y="0"/>
            <a:ext cx="2743800" cy="13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5175" y="0"/>
            <a:ext cx="1371900" cy="13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545450" y="4070525"/>
            <a:ext cx="49416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Batching the loading with chunks of size 50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Making the loading idempotent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