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/>
    <p:restoredTop sz="94604"/>
  </p:normalViewPr>
  <p:slideViewPr>
    <p:cSldViewPr snapToGrid="0" snapToObjects="1">
      <p:cViewPr varScale="1">
        <p:scale>
          <a:sx n="140" d="100"/>
          <a:sy n="140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80D1-65EC-C444-BA2B-7FCF7D02EFC6}" type="datetimeFigureOut">
              <a:rPr lang="en-TW" smtClean="0"/>
              <a:t>2020/6/23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B2FF-64E8-5144-9BD7-027FD03FF1B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1072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80D1-65EC-C444-BA2B-7FCF7D02EFC6}" type="datetimeFigureOut">
              <a:rPr lang="en-TW" smtClean="0"/>
              <a:t>2020/6/23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B2FF-64E8-5144-9BD7-027FD03FF1B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8775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80D1-65EC-C444-BA2B-7FCF7D02EFC6}" type="datetimeFigureOut">
              <a:rPr lang="en-TW" smtClean="0"/>
              <a:t>2020/6/23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B2FF-64E8-5144-9BD7-027FD03FF1B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5076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80D1-65EC-C444-BA2B-7FCF7D02EFC6}" type="datetimeFigureOut">
              <a:rPr lang="en-TW" smtClean="0"/>
              <a:t>2020/6/23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B2FF-64E8-5144-9BD7-027FD03FF1B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6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80D1-65EC-C444-BA2B-7FCF7D02EFC6}" type="datetimeFigureOut">
              <a:rPr lang="en-TW" smtClean="0"/>
              <a:t>2020/6/23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B2FF-64E8-5144-9BD7-027FD03FF1B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7649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80D1-65EC-C444-BA2B-7FCF7D02EFC6}" type="datetimeFigureOut">
              <a:rPr lang="en-TW" smtClean="0"/>
              <a:t>2020/6/23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B2FF-64E8-5144-9BD7-027FD03FF1B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0524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80D1-65EC-C444-BA2B-7FCF7D02EFC6}" type="datetimeFigureOut">
              <a:rPr lang="en-TW" smtClean="0"/>
              <a:t>2020/6/23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B2FF-64E8-5144-9BD7-027FD03FF1B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4263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80D1-65EC-C444-BA2B-7FCF7D02EFC6}" type="datetimeFigureOut">
              <a:rPr lang="en-TW" smtClean="0"/>
              <a:t>2020/6/23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B2FF-64E8-5144-9BD7-027FD03FF1B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7261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80D1-65EC-C444-BA2B-7FCF7D02EFC6}" type="datetimeFigureOut">
              <a:rPr lang="en-TW" smtClean="0"/>
              <a:t>2020/6/23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B2FF-64E8-5144-9BD7-027FD03FF1B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4385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80D1-65EC-C444-BA2B-7FCF7D02EFC6}" type="datetimeFigureOut">
              <a:rPr lang="en-TW" smtClean="0"/>
              <a:t>2020/6/23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B2FF-64E8-5144-9BD7-027FD03FF1B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5065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80D1-65EC-C444-BA2B-7FCF7D02EFC6}" type="datetimeFigureOut">
              <a:rPr lang="en-TW" smtClean="0"/>
              <a:t>2020/6/23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B2FF-64E8-5144-9BD7-027FD03FF1B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7279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980D1-65EC-C444-BA2B-7FCF7D02EFC6}" type="datetimeFigureOut">
              <a:rPr lang="en-TW" smtClean="0"/>
              <a:t>2020/6/23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3B2FF-64E8-5144-9BD7-027FD03FF1B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8340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4A4B-C150-684B-AA50-5A5D36552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>
                <a:latin typeface="PingFang TC" panose="020B0400000000000000" pitchFamily="34" charset="-120"/>
                <a:ea typeface="PingFang TC" panose="020B0400000000000000" pitchFamily="34" charset="-120"/>
              </a:rPr>
              <a:t>分析netflix數據資料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11354-F83B-9043-9FBD-3F04BD773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10527214</a:t>
            </a:r>
          </a:p>
          <a:p>
            <a:r>
              <a:rPr lang="en-US" dirty="0" err="1">
                <a:latin typeface="PingFang TC" panose="020B0400000000000000" pitchFamily="34" charset="-120"/>
                <a:ea typeface="PingFang TC" panose="020B0400000000000000" pitchFamily="34" charset="-120"/>
              </a:rPr>
              <a:t>資訊四乙</a:t>
            </a:r>
            <a:endParaRPr lang="en-US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en-US" dirty="0" err="1">
                <a:latin typeface="PingFang TC" panose="020B0400000000000000" pitchFamily="34" charset="-120"/>
                <a:ea typeface="PingFang TC" panose="020B0400000000000000" pitchFamily="34" charset="-120"/>
              </a:rPr>
              <a:t>郭恆嘉</a:t>
            </a:r>
            <a:endParaRPr lang="en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330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75DA-CDDC-C441-9054-7C405497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>
                <a:latin typeface="PingFang TC" panose="020B0400000000000000" pitchFamily="34" charset="-120"/>
                <a:ea typeface="PingFang TC" panose="020B0400000000000000" pitchFamily="34" charset="-120"/>
              </a:rPr>
              <a:t>資料擷取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CF41E-363C-B94E-A204-558C43995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2141537"/>
            <a:ext cx="77357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585D6D-3FCB-4641-AE16-11626FAA61AD}"/>
              </a:ext>
            </a:extLst>
          </p:cNvPr>
          <p:cNvSpPr txBox="1"/>
          <p:nvPr/>
        </p:nvSpPr>
        <p:spPr>
          <a:xfrm>
            <a:off x="1354667" y="15494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>
                <a:latin typeface="PingFang TC" panose="020B0400000000000000" pitchFamily="34" charset="-120"/>
                <a:ea typeface="PingFang TC" panose="020B0400000000000000" pitchFamily="34" charset="-120"/>
              </a:rPr>
              <a:t>讀取csv資料匯入RStudio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CEE2-3BE2-9940-BCF2-B7A203CEF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625" y="1602555"/>
            <a:ext cx="5155231" cy="26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5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3FE3-0E7F-6545-A06D-BF15D201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>
                <a:latin typeface="PingFang TC" panose="020B0400000000000000" pitchFamily="34" charset="-120"/>
                <a:ea typeface="PingFang TC" panose="020B0400000000000000" pitchFamily="34" charset="-120"/>
              </a:rPr>
              <a:t>重整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A2A669-EC69-9747-9BEC-D4F02F35D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6150" y="1815125"/>
            <a:ext cx="874182" cy="32277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135FDC-FD8B-9A4D-8AF0-7452B07E9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699" y="1815125"/>
            <a:ext cx="1981200" cy="3213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726E8D-6BB3-3443-B6C1-ED60A039E13A}"/>
              </a:ext>
            </a:extLst>
          </p:cNvPr>
          <p:cNvSpPr txBox="1"/>
          <p:nvPr/>
        </p:nvSpPr>
        <p:spPr>
          <a:xfrm>
            <a:off x="1288701" y="2249667"/>
            <a:ext cx="6214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>
                <a:latin typeface="PingFang TC" panose="020B0400000000000000" pitchFamily="34" charset="-120"/>
                <a:ea typeface="PingFang TC" panose="020B0400000000000000" pitchFamily="34" charset="-120"/>
              </a:rPr>
              <a:t>將播放時數裝轉成數字及將無country資料的影集刪除</a:t>
            </a:r>
          </a:p>
          <a:p>
            <a:endParaRPr lang="en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en-TW" dirty="0">
                <a:latin typeface="PingFang TC" panose="020B0400000000000000" pitchFamily="34" charset="-120"/>
                <a:ea typeface="PingFang TC" panose="020B0400000000000000" pitchFamily="34" charset="-120"/>
              </a:rPr>
              <a:t>並且將範圍縮小到只有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2019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年的電影</a:t>
            </a:r>
            <a:endParaRPr lang="en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F7008A-50A3-334D-8FA3-4174D29242D4}"/>
              </a:ext>
            </a:extLst>
          </p:cNvPr>
          <p:cNvSpPr/>
          <p:nvPr/>
        </p:nvSpPr>
        <p:spPr>
          <a:xfrm>
            <a:off x="8804274" y="2057579"/>
            <a:ext cx="397933" cy="192088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ED3ACE-C322-B641-AF35-5E9B4CDE5913}"/>
              </a:ext>
            </a:extLst>
          </p:cNvPr>
          <p:cNvSpPr/>
          <p:nvPr/>
        </p:nvSpPr>
        <p:spPr>
          <a:xfrm>
            <a:off x="10052746" y="3791573"/>
            <a:ext cx="1157286" cy="1024466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4257658-8A00-2F40-A7EF-1030ECFEE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47" y="4148160"/>
            <a:ext cx="7115536" cy="59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0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FD51-B984-6049-8D2D-A16C7E4A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>
                <a:latin typeface="PingFang TC" panose="020B0400000000000000" pitchFamily="34" charset="-120"/>
                <a:ea typeface="PingFang TC" panose="020B0400000000000000" pitchFamily="34" charset="-120"/>
              </a:rPr>
              <a:t>使用套件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：</a:t>
            </a:r>
            <a:r>
              <a:rPr 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R</a:t>
            </a:r>
            <a:r>
              <a:rPr lang="en-TW" dirty="0">
                <a:latin typeface="PingFang TC" panose="020B0400000000000000" pitchFamily="34" charset="-120"/>
                <a:ea typeface="PingFang TC" panose="020B0400000000000000" pitchFamily="34" charset="-120"/>
              </a:rPr>
              <a:t>vest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AF9B-479D-474F-B023-CBE1983CA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擷取任何的網路資料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，匯入</a:t>
            </a:r>
            <a:r>
              <a:rPr lang="en-US" altLang="zh-TW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R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中進行後續的處理</a:t>
            </a:r>
            <a:endParaRPr lang="en-US" altLang="zh-TW"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範例</a:t>
            </a: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latin typeface="PingFang TC" panose="020B0400000000000000" pitchFamily="34" charset="-120"/>
                <a:ea typeface="PingFang TC" panose="020B0400000000000000" pitchFamily="34" charset="-120"/>
              </a:rPr>
              <a:t>使用 </a:t>
            </a:r>
            <a:r>
              <a:rPr lang="en-US" sz="1800" dirty="0" err="1">
                <a:latin typeface="PingFang TC" panose="020B0400000000000000" pitchFamily="34" charset="-120"/>
                <a:ea typeface="PingFang TC" panose="020B0400000000000000" pitchFamily="34" charset="-120"/>
              </a:rPr>
              <a:t>read_html</a:t>
            </a:r>
            <a:r>
              <a:rPr lang="en-US" sz="1800" dirty="0">
                <a:latin typeface="PingFang TC" panose="020B0400000000000000" pitchFamily="34" charset="-120"/>
                <a:ea typeface="PingFang TC" panose="020B0400000000000000" pitchFamily="34" charset="-120"/>
              </a:rPr>
              <a:t> </a:t>
            </a:r>
            <a:r>
              <a:rPr lang="zh-TW" altLang="en-US" sz="1800" dirty="0">
                <a:latin typeface="PingFang TC" panose="020B0400000000000000" pitchFamily="34" charset="-120"/>
                <a:ea typeface="PingFang TC" panose="020B0400000000000000" pitchFamily="34" charset="-120"/>
              </a:rPr>
              <a:t>函數先將整個網頁的原始 </a:t>
            </a:r>
            <a:r>
              <a:rPr lang="en-US" sz="1800" dirty="0">
                <a:latin typeface="PingFang TC" panose="020B0400000000000000" pitchFamily="34" charset="-120"/>
                <a:ea typeface="PingFang TC" panose="020B0400000000000000" pitchFamily="34" charset="-120"/>
              </a:rPr>
              <a:t>HTML </a:t>
            </a:r>
            <a:r>
              <a:rPr lang="zh-TW" altLang="en-US" sz="1800" dirty="0">
                <a:latin typeface="PingFang TC" panose="020B0400000000000000" pitchFamily="34" charset="-120"/>
                <a:ea typeface="PingFang TC" panose="020B0400000000000000" pitchFamily="34" charset="-120"/>
              </a:rPr>
              <a:t>程式碼抓下來</a:t>
            </a:r>
            <a:endParaRPr lang="en-US" altLang="zh-TW" sz="18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latin typeface="PingFang TC" panose="020B0400000000000000" pitchFamily="34" charset="-120"/>
                <a:ea typeface="PingFang TC" panose="020B0400000000000000" pitchFamily="34" charset="-120"/>
              </a:rPr>
              <a:t>使用 </a:t>
            </a:r>
            <a:r>
              <a:rPr lang="en-US" sz="1800" dirty="0" err="1">
                <a:latin typeface="PingFang TC" panose="020B0400000000000000" pitchFamily="34" charset="-120"/>
                <a:ea typeface="PingFang TC" panose="020B0400000000000000" pitchFamily="34" charset="-120"/>
              </a:rPr>
              <a:t>html_nodes</a:t>
            </a:r>
            <a:r>
              <a:rPr lang="en-US" sz="1800" dirty="0">
                <a:latin typeface="PingFang TC" panose="020B0400000000000000" pitchFamily="34" charset="-120"/>
                <a:ea typeface="PingFang TC" panose="020B0400000000000000" pitchFamily="34" charset="-120"/>
              </a:rPr>
              <a:t> </a:t>
            </a:r>
            <a:r>
              <a:rPr lang="zh-TW" altLang="en-US" sz="1800" dirty="0">
                <a:latin typeface="PingFang TC" panose="020B0400000000000000" pitchFamily="34" charset="-120"/>
                <a:ea typeface="PingFang TC" panose="020B0400000000000000" pitchFamily="34" charset="-120"/>
              </a:rPr>
              <a:t>函數，配合 </a:t>
            </a:r>
            <a:r>
              <a:rPr lang="en-US" sz="1800" dirty="0">
                <a:latin typeface="PingFang TC" panose="020B0400000000000000" pitchFamily="34" charset="-120"/>
                <a:ea typeface="PingFang TC" panose="020B0400000000000000" pitchFamily="34" charset="-120"/>
              </a:rPr>
              <a:t>CSS </a:t>
            </a:r>
            <a:r>
              <a:rPr lang="zh-TW" altLang="en-US" sz="1800" dirty="0">
                <a:latin typeface="PingFang TC" panose="020B0400000000000000" pitchFamily="34" charset="-120"/>
                <a:ea typeface="PingFang TC" panose="020B0400000000000000" pitchFamily="34" charset="-120"/>
              </a:rPr>
              <a:t>選擇器將指定的資料取出來</a:t>
            </a:r>
            <a:endParaRPr lang="en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3DEF9-BA22-9F43-8F86-96147EAD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467" y="3674533"/>
            <a:ext cx="7188742" cy="326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2693A-D50F-834E-AB94-93B17C022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545" y="4646347"/>
            <a:ext cx="5456909" cy="32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7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FD51-B984-6049-8D2D-A16C7E4A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>
                <a:latin typeface="PingFang TC" panose="020B0400000000000000" pitchFamily="34" charset="-120"/>
                <a:ea typeface="PingFang TC" panose="020B0400000000000000" pitchFamily="34" charset="-120"/>
              </a:rPr>
              <a:t>使用套件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：</a:t>
            </a:r>
            <a:r>
              <a:rPr lang="en-TW" dirty="0">
                <a:latin typeface="PingFang TC" panose="020B0400000000000000" pitchFamily="34" charset="-120"/>
                <a:ea typeface="PingFang TC" panose="020B0400000000000000" pitchFamily="34" charset="-120"/>
              </a:rPr>
              <a:t>dplyr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AF9B-479D-474F-B023-CBE1983CA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融入很多概念與結構化查詢語言（</a:t>
            </a:r>
            <a:r>
              <a:rPr 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SQL）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相仿的函數</a:t>
            </a:r>
            <a:endParaRPr lang="en-US" altLang="zh-TW"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範例</a:t>
            </a: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latin typeface="PingFang TC" panose="020B0400000000000000" pitchFamily="34" charset="-120"/>
                <a:ea typeface="PingFang TC" panose="020B0400000000000000" pitchFamily="34" charset="-120"/>
              </a:rPr>
              <a:t>使用 </a:t>
            </a:r>
            <a:r>
              <a:rPr lang="en-US" sz="1800" dirty="0">
                <a:latin typeface="PingFang TC" panose="020B0400000000000000" pitchFamily="34" charset="-120"/>
                <a:ea typeface="PingFang TC" panose="020B0400000000000000" pitchFamily="34" charset="-120"/>
              </a:rPr>
              <a:t>filter </a:t>
            </a:r>
            <a:r>
              <a:rPr lang="zh-TW" altLang="en-US" sz="1800" dirty="0">
                <a:latin typeface="PingFang TC" panose="020B0400000000000000" pitchFamily="34" charset="-120"/>
                <a:ea typeface="PingFang TC" panose="020B0400000000000000" pitchFamily="34" charset="-120"/>
              </a:rPr>
              <a:t>函數對資料框依據判斷條件進行篩選</a:t>
            </a:r>
            <a:endParaRPr lang="en-TW" sz="18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2825C-1026-D94C-92C1-157747AC7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3772694"/>
            <a:ext cx="7950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3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FD51-B984-6049-8D2D-A16C7E4A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>
                <a:latin typeface="PingFang TC" panose="020B0400000000000000" pitchFamily="34" charset="-120"/>
                <a:ea typeface="PingFang TC" panose="020B0400000000000000" pitchFamily="34" charset="-120"/>
              </a:rPr>
              <a:t>使用套件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：</a:t>
            </a:r>
            <a:r>
              <a:rPr 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g</a:t>
            </a:r>
            <a:r>
              <a:rPr lang="en-TW" dirty="0">
                <a:latin typeface="PingFang TC" panose="020B0400000000000000" pitchFamily="34" charset="-120"/>
                <a:ea typeface="PingFang TC" panose="020B0400000000000000" pitchFamily="34" charset="-120"/>
              </a:rPr>
              <a:t>gplot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2</a:t>
            </a:r>
            <a:endParaRPr lang="en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AF9B-479D-474F-B023-CBE1983CA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以繪圖文法概念為基礎所發展出來的一套 </a:t>
            </a:r>
            <a:r>
              <a:rPr 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R 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繪圖系統，可繪製各種高品質圖形</a:t>
            </a:r>
            <a:endParaRPr lang="en-US" altLang="zh-TW"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範例</a:t>
            </a: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indent="0">
              <a:buNone/>
            </a:pPr>
            <a:endParaRPr lang="en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3CE1A-1849-F343-942B-CAED16308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05" y="3265883"/>
            <a:ext cx="6923389" cy="326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6E296F-6C90-B547-995D-F2705DA44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412" y="3729738"/>
            <a:ext cx="5343174" cy="3008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666C14-A76F-E243-A6BF-386A6573B5C7}"/>
              </a:ext>
            </a:extLst>
          </p:cNvPr>
          <p:cNvSpPr txBox="1"/>
          <p:nvPr/>
        </p:nvSpPr>
        <p:spPr>
          <a:xfrm>
            <a:off x="8956560" y="6123543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>
                <a:latin typeface="PingFang TC" panose="020B0400000000000000" pitchFamily="34" charset="-120"/>
                <a:ea typeface="PingFang TC" panose="020B0400000000000000" pitchFamily="34" charset="-120"/>
              </a:rPr>
              <a:t>直方圖</a:t>
            </a:r>
          </a:p>
        </p:txBody>
      </p:sp>
    </p:spTree>
    <p:extLst>
      <p:ext uri="{BB962C8B-B14F-4D97-AF65-F5344CB8AC3E}">
        <p14:creationId xmlns:p14="http://schemas.microsoft.com/office/powerpoint/2010/main" val="1252995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A98834-3C98-4E47-83AE-6A6D4398E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35" y="2654300"/>
            <a:ext cx="5591765" cy="3145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AD78EC-6597-BD43-A1CF-CAB86153C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7" y="1312333"/>
            <a:ext cx="5591765" cy="712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53B27A-CD5A-F846-982A-387363D75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851" y="2654300"/>
            <a:ext cx="5591765" cy="31453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B37A86-EB4B-5141-B9D1-C4745891E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851" y="1312333"/>
            <a:ext cx="4965282" cy="781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3F3057-DFA2-FA4F-878A-E65D297024ED}"/>
              </a:ext>
            </a:extLst>
          </p:cNvPr>
          <p:cNvSpPr txBox="1"/>
          <p:nvPr/>
        </p:nvSpPr>
        <p:spPr>
          <a:xfrm>
            <a:off x="2830217" y="6059976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>
                <a:latin typeface="PingFang TC" panose="020B0400000000000000" pitchFamily="34" charset="-120"/>
                <a:ea typeface="PingFang TC" panose="020B0400000000000000" pitchFamily="34" charset="-120"/>
              </a:rPr>
              <a:t>點圖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43EB87-33B9-5048-8241-31EB07413DBC}"/>
              </a:ext>
            </a:extLst>
          </p:cNvPr>
          <p:cNvSpPr txBox="1"/>
          <p:nvPr/>
        </p:nvSpPr>
        <p:spPr>
          <a:xfrm>
            <a:off x="9038142" y="6059976"/>
            <a:ext cx="99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>
                <a:latin typeface="PingFang TC" panose="020B0400000000000000" pitchFamily="34" charset="-120"/>
                <a:ea typeface="PingFang TC" panose="020B0400000000000000" pitchFamily="34" charset="-120"/>
              </a:rPr>
              <a:t>長條圖</a:t>
            </a:r>
          </a:p>
        </p:txBody>
      </p:sp>
    </p:spTree>
    <p:extLst>
      <p:ext uri="{BB962C8B-B14F-4D97-AF65-F5344CB8AC3E}">
        <p14:creationId xmlns:p14="http://schemas.microsoft.com/office/powerpoint/2010/main" val="35290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A43B-7444-174A-B171-B5EC8486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>
                <a:latin typeface="PingFang TC" panose="020B0400000000000000" pitchFamily="34" charset="-120"/>
                <a:ea typeface="PingFang TC" panose="020B0400000000000000" pitchFamily="34" charset="-120"/>
              </a:rPr>
              <a:t>心得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AE97-ED92-5D43-B3E8-3069E0A3D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880" y="2573560"/>
            <a:ext cx="9540240" cy="1710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TW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一開始一直以為Netflix裡面主要的影片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（</a:t>
            </a:r>
            <a:r>
              <a:rPr lang="en-US" sz="2000" dirty="0" err="1">
                <a:latin typeface="PingFang TC" panose="020B0400000000000000" pitchFamily="34" charset="-120"/>
                <a:ea typeface="PingFang TC" panose="020B0400000000000000" pitchFamily="34" charset="-120"/>
              </a:rPr>
              <a:t>一小時以上的電影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）</a:t>
            </a:r>
            <a:r>
              <a:rPr lang="en-TW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都是以美國等歐美為主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，沒想到透過篩選得到的結果竟是印度片大幅領先，甚至以</a:t>
            </a:r>
            <a:r>
              <a:rPr lang="en-US" altLang="zh-TW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2019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年的資料排行前五名的也都是印度片，打破我一直以來</a:t>
            </a:r>
            <a:r>
              <a:rPr lang="zh-TW" altLang="en-TW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認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為</a:t>
            </a:r>
            <a:r>
              <a:rPr lang="en-US" altLang="zh-TW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Netflix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大部分都是歐美片的迷思。</a:t>
            </a:r>
            <a:endParaRPr lang="en-TW"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687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175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PingFang TC</vt:lpstr>
      <vt:lpstr>Arial</vt:lpstr>
      <vt:lpstr>Calibri</vt:lpstr>
      <vt:lpstr>Calibri Light</vt:lpstr>
      <vt:lpstr>Office Theme</vt:lpstr>
      <vt:lpstr>分析netflix數據資料</vt:lpstr>
      <vt:lpstr>資料擷取</vt:lpstr>
      <vt:lpstr>重整</vt:lpstr>
      <vt:lpstr>使用套件：Rvest</vt:lpstr>
      <vt:lpstr>使用套件：dplyr</vt:lpstr>
      <vt:lpstr>使用套件：ggplot2</vt:lpstr>
      <vt:lpstr>PowerPoint Presentation</vt:lpstr>
      <vt:lpstr>心得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分析netflix數據資料</dc:title>
  <dc:creator>恆嘉 郭</dc:creator>
  <cp:lastModifiedBy>恆嘉 郭</cp:lastModifiedBy>
  <cp:revision>6</cp:revision>
  <dcterms:created xsi:type="dcterms:W3CDTF">2020-06-23T13:18:54Z</dcterms:created>
  <dcterms:modified xsi:type="dcterms:W3CDTF">2020-06-23T14:12:09Z</dcterms:modified>
</cp:coreProperties>
</file>