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1"/>
  </p:handoutMasterIdLst>
  <p:sldIdLst>
    <p:sldId id="256" r:id="rId3"/>
    <p:sldId id="257" r:id="rId4"/>
    <p:sldId id="265" r:id="rId5"/>
    <p:sldId id="279" r:id="rId7"/>
    <p:sldId id="264" r:id="rId8"/>
    <p:sldId id="266" r:id="rId9"/>
    <p:sldId id="273" r:id="rId10"/>
    <p:sldId id="259" r:id="rId11"/>
    <p:sldId id="274" r:id="rId12"/>
    <p:sldId id="275" r:id="rId13"/>
    <p:sldId id="276" r:id="rId14"/>
    <p:sldId id="267" r:id="rId15"/>
    <p:sldId id="260" r:id="rId16"/>
    <p:sldId id="263" r:id="rId17"/>
    <p:sldId id="277" r:id="rId18"/>
    <p:sldId id="280" r:id="rId19"/>
    <p:sldId id="261"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更多常用的gcc编译参数:</a:t>
            </a:r>
            <a:endParaRPr lang="en-US" altLang="en-US">
              <a:sym typeface="+mn-ea"/>
            </a:endParaRPr>
          </a:p>
          <a:p>
            <a:r>
              <a:rPr lang="en-US" altLang="en-US">
                <a:sym typeface="+mn-ea"/>
              </a:rPr>
              <a:t>-g -v --save-temps -fPIE -fPIC</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readelf则并不借助BFD，而是直接读取ELF格式文件的信息，得到的信息也略细致一些。通过指令readelf –a *.elf用户可以看到文件的具体结构和内容对照。 readelf将ELF文件信息按照字节顺序将一些重要的信息以可读的形式显示出来。但是readelf本身不具备反汇编的功能</a:t>
            </a:r>
            <a:endParaRPr lang="en-US"/>
          </a:p>
          <a:p>
            <a:r>
              <a:rPr lang="en-US"/>
              <a:t>objdump是以一种可阅读的格式让你更多地了解二进制文件带有的信息的工具。objdump借助BFD，更加通用一些, 可以应付不同文件格式，它提供反汇编的功能。</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https://www.cnblogs.com/pannengzhi/p/2018-04-09-about-got-plt.html</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itchFamily="2" charset="-122"/>
        </a:defRPr>
      </a:lvl2pPr>
      <a:lvl3pPr algn="l" rtl="0" fontAlgn="base">
        <a:spcBef>
          <a:spcPct val="0"/>
        </a:spcBef>
        <a:spcAft>
          <a:spcPct val="0"/>
        </a:spcAft>
        <a:defRPr sz="3600">
          <a:solidFill>
            <a:schemeClr val="tx1"/>
          </a:solidFill>
          <a:latin typeface="Arial" panose="020B0604020202020204" pitchFamily="34" charset="0"/>
          <a:ea typeface="宋体" pitchFamily="2" charset="-122"/>
        </a:defRPr>
      </a:lvl3pPr>
      <a:lvl4pPr algn="l" rtl="0" fontAlgn="base">
        <a:spcBef>
          <a:spcPct val="0"/>
        </a:spcBef>
        <a:spcAft>
          <a:spcPct val="0"/>
        </a:spcAft>
        <a:defRPr sz="3600">
          <a:solidFill>
            <a:schemeClr val="tx1"/>
          </a:solidFill>
          <a:latin typeface="Arial" panose="020B0604020202020204" pitchFamily="34" charset="0"/>
          <a:ea typeface="宋体" pitchFamily="2" charset="-122"/>
        </a:defRPr>
      </a:lvl4pPr>
      <a:lvl5pPr algn="l" rtl="0" fontAlgn="base">
        <a:spcBef>
          <a:spcPct val="0"/>
        </a:spcBef>
        <a:spcAft>
          <a:spcPct val="0"/>
        </a:spcAft>
        <a:defRPr sz="3600">
          <a:solidFill>
            <a:schemeClr val="tx1"/>
          </a:solidFill>
          <a:latin typeface="Arial" panose="020B0604020202020204" pitchFamily="34" charset="0"/>
          <a:ea typeface="宋体"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315086" y="2632710"/>
            <a:ext cx="9211733" cy="1082675"/>
          </a:xfrm>
        </p:spPr>
        <p:txBody>
          <a:bodyPr/>
          <a:p>
            <a:pPr algn="ctr"/>
            <a:r>
              <a:rPr lang="en-US" altLang="en-US" sz="5400"/>
              <a:t>ELF基础</a:t>
            </a:r>
            <a:endParaRPr lang="en-US" altLang="en-US" sz="5400"/>
          </a:p>
        </p:txBody>
      </p:sp>
      <p:pic>
        <p:nvPicPr>
          <p:cNvPr id="2" name="Picture 1"/>
          <p:cNvPicPr>
            <a:picLocks noChangeAspect="1"/>
          </p:cNvPicPr>
          <p:nvPr/>
        </p:nvPicPr>
        <p:blipFill>
          <a:blip r:embed="rId1"/>
          <a:stretch>
            <a:fillRect/>
          </a:stretch>
        </p:blipFill>
        <p:spPr>
          <a:xfrm>
            <a:off x="11219180" y="-8890"/>
            <a:ext cx="965200" cy="665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34110"/>
            <a:ext cx="10972800" cy="4984115"/>
          </a:xfrm>
        </p:spPr>
        <p:txBody>
          <a:bodyPr/>
          <a:p>
            <a:r>
              <a:rPr lang="en-US" altLang="en-US" sz="1800">
                <a:sym typeface="+mn-ea"/>
              </a:rPr>
              <a:t>解释器的入口是_start，_start-&gt;_dl_start-&gt;dl_main</a:t>
            </a:r>
            <a:endParaRPr lang="en-US" altLang="en-US" sz="1800"/>
          </a:p>
          <a:p>
            <a:r>
              <a:rPr lang="en-US" altLang="en-US" sz="1800">
                <a:sym typeface="+mn-ea"/>
              </a:rPr>
              <a:t>1.处理环境变量</a:t>
            </a:r>
            <a:endParaRPr lang="en-US" altLang="en-US" sz="1800"/>
          </a:p>
          <a:p>
            <a:r>
              <a:rPr lang="en-US" altLang="en-US" sz="1800">
                <a:sym typeface="+mn-ea"/>
              </a:rPr>
              <a:t>LD_SHOW_AUXV=1 whoami</a:t>
            </a:r>
            <a:endParaRPr lang="en-US" altLang="en-US" sz="1800"/>
          </a:p>
          <a:p>
            <a:r>
              <a:rPr lang="en-US" altLang="en-US" sz="1800">
                <a:sym typeface="+mn-ea"/>
              </a:rPr>
              <a:t>WARN，DEBUG，AUDIT，VERBOSE，PRELOAD,PROFILE...</a:t>
            </a:r>
            <a:endParaRPr lang="en-US" altLang="en-US" sz="1800"/>
          </a:p>
          <a:p>
            <a:r>
              <a:rPr lang="en-US" altLang="en-US" sz="1800">
                <a:sym typeface="+mn-ea"/>
              </a:rPr>
              <a:t>2.初始化主link_map,每个link_map记录dynamic段地址，elf文件中描述的地址和加载地址</a:t>
            </a:r>
            <a:endParaRPr lang="en-US" altLang="en-US" sz="1800"/>
          </a:p>
          <a:p>
            <a:r>
              <a:rPr lang="en-US" altLang="en-US" sz="1800">
                <a:sym typeface="+mn-ea"/>
              </a:rPr>
              <a:t>3.初始化vdso</a:t>
            </a:r>
            <a:endParaRPr lang="en-US" altLang="en-US" sz="1800"/>
          </a:p>
          <a:p>
            <a:r>
              <a:rPr lang="en-US" altLang="en-US" sz="1800">
                <a:sym typeface="+mn-ea"/>
              </a:rPr>
              <a:t>4.初始化库搜索路径:RPATH,LD_LIBRARY_PATH</a:t>
            </a:r>
            <a:endParaRPr lang="en-US" altLang="en-US" sz="1800"/>
          </a:p>
          <a:p>
            <a:r>
              <a:rPr lang="en-US" altLang="en-US" sz="1800">
                <a:sym typeface="+mn-ea"/>
              </a:rPr>
              <a:t>5.预加载库</a:t>
            </a:r>
            <a:endParaRPr lang="en-US" altLang="en-US" sz="1800"/>
          </a:p>
          <a:p>
            <a:r>
              <a:rPr lang="en-US" altLang="en-US" sz="1800">
                <a:sym typeface="+mn-ea"/>
              </a:rPr>
              <a:t>LD_PRELOAD和/etc/ld.so.preload中的库</a:t>
            </a:r>
            <a:endParaRPr lang="en-US" altLang="en-US" sz="1800"/>
          </a:p>
          <a:p>
            <a:r>
              <a:rPr lang="en-US" altLang="en-US" sz="1800">
                <a:sym typeface="+mn-ea"/>
              </a:rPr>
              <a:t>6.加载所有DT_NEED，广度遍历所有依赖库</a:t>
            </a:r>
            <a:endParaRPr lang="en-US" altLang="en-US" sz="1800"/>
          </a:p>
          <a:p>
            <a:r>
              <a:rPr lang="en-US" altLang="en-US" sz="1800">
                <a:sym typeface="+mn-ea"/>
              </a:rPr>
              <a:t>7.对除了解释器自身之外的所有库进行重定位</a:t>
            </a:r>
            <a:endParaRPr lang="en-US" altLang="en-US" sz="1800"/>
          </a:p>
          <a:p>
            <a:r>
              <a:rPr lang="en-US" altLang="en-US" sz="1800">
                <a:sym typeface="+mn-ea"/>
              </a:rPr>
              <a:t>在lazy模式下，主要是重定位dynamic和got前三项</a:t>
            </a:r>
            <a:endParaRPr lang="en-US" altLang="en-US" sz="1800"/>
          </a:p>
          <a:p>
            <a:r>
              <a:rPr lang="en-US" altLang="en-US" sz="1800">
                <a:sym typeface="+mn-ea"/>
              </a:rPr>
              <a:t>got前三项:elf_machine_runtime_setup设置了第二第三项，第二项是该module的唯一标识，用地址做标识居多，第三项是_dl_runtime_resolve,如何解析符号的。第一项是dynamic的地址，DT_RELA/DT_REL项</a:t>
            </a:r>
            <a:endParaRPr lang="en-US" altLang="en-US" sz="1800">
              <a:sym typeface="+mn-ea"/>
            </a:endParaRPr>
          </a:p>
        </p:txBody>
      </p:sp>
      <p:sp>
        <p:nvSpPr>
          <p:cNvPr id="4" name="Title 3"/>
          <p:cNvSpPr>
            <a:spLocks noGrp="1"/>
          </p:cNvSpPr>
          <p:nvPr>
            <p:ph type="title"/>
          </p:nvPr>
        </p:nvSpPr>
        <p:spPr/>
        <p:txBody>
          <a:bodyPr/>
          <a:p>
            <a:r>
              <a:rPr lang="en-US" altLang="en-US"/>
              <a:t>ELF加载-ld.so</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PLT/GOT</a:t>
            </a:r>
            <a:endParaRPr lang="en-US" altLang="en-US"/>
          </a:p>
        </p:txBody>
      </p:sp>
      <p:sp>
        <p:nvSpPr>
          <p:cNvPr id="3" name="Content Placeholder 2"/>
          <p:cNvSpPr>
            <a:spLocks noGrp="1"/>
          </p:cNvSpPr>
          <p:nvPr>
            <p:ph idx="1"/>
          </p:nvPr>
        </p:nvSpPr>
        <p:spPr/>
        <p:txBody>
          <a:bodyPr/>
          <a:p>
            <a:r>
              <a:rPr lang="en-US" altLang="en-US"/>
              <a:t>初始状态</a:t>
            </a:r>
            <a:endParaRPr lang="en-US" altLang="en-US"/>
          </a:p>
          <a:p>
            <a:r>
              <a:rPr lang="en-US" altLang="en-US"/>
              <a:t>第一次函数调用(红色)</a:t>
            </a:r>
            <a:endParaRPr lang="en-US" altLang="en-US"/>
          </a:p>
          <a:p>
            <a:r>
              <a:rPr lang="en-US" altLang="en-US"/>
              <a:t>后续的函数调用(蓝色)</a:t>
            </a:r>
            <a:endParaRPr lang="en-US" altLang="en-US"/>
          </a:p>
        </p:txBody>
      </p:sp>
      <p:pic>
        <p:nvPicPr>
          <p:cNvPr id="4" name="Picture 3"/>
          <p:cNvPicPr>
            <a:picLocks noChangeAspect="1"/>
          </p:cNvPicPr>
          <p:nvPr/>
        </p:nvPicPr>
        <p:blipFill>
          <a:blip r:embed="rId1"/>
          <a:stretch>
            <a:fillRect/>
          </a:stretch>
        </p:blipFill>
        <p:spPr>
          <a:xfrm>
            <a:off x="609600" y="3035935"/>
            <a:ext cx="6438900" cy="3486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ELF加载cont</a:t>
            </a:r>
            <a:endParaRPr lang="en-US" altLang="en-US">
              <a:sym typeface="+mn-ea"/>
            </a:endParaRPr>
          </a:p>
        </p:txBody>
      </p:sp>
      <p:sp>
        <p:nvSpPr>
          <p:cNvPr id="3" name="Content Placeholder 2"/>
          <p:cNvSpPr>
            <a:spLocks noGrp="1"/>
          </p:cNvSpPr>
          <p:nvPr>
            <p:ph idx="1"/>
          </p:nvPr>
        </p:nvSpPr>
        <p:spPr/>
        <p:txBody>
          <a:bodyPr/>
          <a:p>
            <a:r>
              <a:rPr lang="en-US" altLang="en-US"/>
              <a:t>ASLR地址随机化</a:t>
            </a:r>
            <a:endParaRPr lang="en-US" altLang="en-US"/>
          </a:p>
          <a:p>
            <a:pPr marL="0" indent="0">
              <a:buNone/>
            </a:pPr>
            <a:r>
              <a:rPr lang="en-US" altLang="en-US" sz="2400"/>
              <a:t>整体偏移，但是相对位置不变</a:t>
            </a:r>
            <a:endParaRPr lang="en-US" altLang="en-US"/>
          </a:p>
          <a:p>
            <a:r>
              <a:rPr lang="en-US" altLang="en-US"/>
              <a:t>sysctl -w kernel.randomize_va_space=0/1/2</a:t>
            </a:r>
            <a:endParaRPr lang="en-US" altLang="en-US"/>
          </a:p>
          <a:p>
            <a:r>
              <a:rPr lang="en-US" altLang="en-US"/>
              <a:t>Documentation/sysctl/kernel.txt</a:t>
            </a:r>
            <a:endParaRPr lang="en-US" altLang="en-US"/>
          </a:p>
          <a:p>
            <a:pPr marL="0" indent="0">
              <a:buNone/>
            </a:pPr>
            <a:r>
              <a:rPr lang="en-US" altLang="en-US" sz="2400"/>
              <a:t>0:完全关闭地址随机</a:t>
            </a:r>
            <a:endParaRPr lang="en-US" altLang="en-US" sz="2400"/>
          </a:p>
          <a:p>
            <a:pPr marL="0" indent="0">
              <a:buNone/>
            </a:pPr>
            <a:r>
              <a:rPr lang="en-US" altLang="en-US" sz="2400"/>
              <a:t>1: mmap,栈,VDSO地址</a:t>
            </a:r>
            <a:r>
              <a:rPr lang="en-US" altLang="en-US" sz="2400">
                <a:sym typeface="+mn-ea"/>
              </a:rPr>
              <a:t>随机</a:t>
            </a:r>
            <a:endParaRPr lang="en-US" altLang="en-US" sz="2400"/>
          </a:p>
          <a:p>
            <a:pPr marL="0" indent="0">
              <a:buNone/>
            </a:pPr>
            <a:r>
              <a:rPr lang="en-US" altLang="en-US" sz="2400"/>
              <a:t>2:heap地址随机</a:t>
            </a: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ELF注入和防护</a:t>
            </a:r>
            <a:endParaRPr lang="en-US" altLang="en-US"/>
          </a:p>
        </p:txBody>
      </p:sp>
      <p:sp>
        <p:nvSpPr>
          <p:cNvPr id="3" name="Content Placeholder 2"/>
          <p:cNvSpPr>
            <a:spLocks noGrp="1"/>
          </p:cNvSpPr>
          <p:nvPr>
            <p:ph idx="1"/>
          </p:nvPr>
        </p:nvSpPr>
        <p:spPr/>
        <p:txBody>
          <a:bodyPr/>
          <a:p>
            <a:r>
              <a:rPr lang="en-US" altLang="en-US"/>
              <a:t>1.修改entry点</a:t>
            </a:r>
            <a:endParaRPr lang="en-US" altLang="en-US"/>
          </a:p>
          <a:p>
            <a:pPr marL="0" indent="0">
              <a:buNone/>
            </a:pPr>
            <a:r>
              <a:rPr lang="en-US" altLang="en-US"/>
              <a:t>text段前向填充和后向填充</a:t>
            </a:r>
            <a:endParaRPr lang="en-US" altLang="en-US"/>
          </a:p>
          <a:p>
            <a:r>
              <a:rPr lang="en-US" altLang="en-US"/>
              <a:t>2.感染plt</a:t>
            </a:r>
            <a:endParaRPr lang="en-US" altLang="en-US"/>
          </a:p>
          <a:p>
            <a:r>
              <a:rPr lang="en-US" altLang="en-US"/>
              <a:t>3.感染代码段</a:t>
            </a:r>
            <a:endParaRPr lang="en-US" altLang="en-US"/>
          </a:p>
          <a:p>
            <a:r>
              <a:rPr lang="en-US" altLang="en-US"/>
              <a:t>4.init_array和fini_array</a:t>
            </a:r>
            <a:endParaRPr lang="en-US" altLang="en-US"/>
          </a:p>
          <a:p>
            <a:r>
              <a:rPr lang="en-US" altLang="en-US"/>
              <a:t>5.GOT</a:t>
            </a:r>
            <a:endParaRPr lang="en-US" altLang="en-US"/>
          </a:p>
          <a:p>
            <a:r>
              <a:rPr lang="en-US" altLang="en-US"/>
              <a:t>6.全局数据修改</a:t>
            </a:r>
            <a:endParaRPr lang="en-US" altLang="en-US"/>
          </a:p>
          <a:p>
            <a:r>
              <a:rPr lang="en-US" altLang="en-US"/>
              <a:t>7.指针修改</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ELF注入和防护cont</a:t>
            </a:r>
            <a:endParaRPr lang="en-US" altLang="en-US"/>
          </a:p>
        </p:txBody>
      </p:sp>
      <p:sp>
        <p:nvSpPr>
          <p:cNvPr id="3" name="Content Placeholder 2"/>
          <p:cNvSpPr>
            <a:spLocks noGrp="1"/>
          </p:cNvSpPr>
          <p:nvPr>
            <p:ph idx="1"/>
          </p:nvPr>
        </p:nvSpPr>
        <p:spPr/>
        <p:txBody>
          <a:bodyPr/>
          <a:p>
            <a:r>
              <a:rPr lang="en-US" altLang="en-US"/>
              <a:t>防止ptrace</a:t>
            </a:r>
            <a:endParaRPr lang="en-US" altLang="en-US"/>
          </a:p>
          <a:p>
            <a:r>
              <a:rPr lang="en-US" altLang="en-US"/>
              <a:t>1.系统安全yama</a:t>
            </a:r>
            <a:endParaRPr lang="en-US" altLang="en-US"/>
          </a:p>
          <a:p>
            <a:r>
              <a:rPr lang="en-US" altLang="en-US"/>
              <a:t>2.程序自身检测ptrace</a:t>
            </a:r>
            <a:endParaRPr lang="en-US" altLang="en-US"/>
          </a:p>
          <a:p>
            <a:r>
              <a:rPr lang="en-US" altLang="en-US" sz="2400"/>
              <a:t>2.1 ptrace PTRACE_TRACEME</a:t>
            </a:r>
            <a:endParaRPr lang="en-US" altLang="en-US" sz="2400"/>
          </a:p>
          <a:p>
            <a:r>
              <a:rPr lang="en-US" altLang="en-US" sz="2400"/>
              <a:t>2.2 /proc/xxx/status TracerPid</a:t>
            </a:r>
            <a:endParaRPr lang="en-US" altLang="en-US" sz="2400"/>
          </a:p>
          <a:p>
            <a:r>
              <a:rPr lang="en-US" altLang="en-US" sz="2400"/>
              <a:t>2.3 SIGTRAP</a:t>
            </a:r>
            <a:endParaRPr lang="en-US" altLang="en-US"/>
          </a:p>
          <a:p>
            <a:r>
              <a:rPr lang="en-US" altLang="en-US"/>
              <a:t>代码混淆和加壳</a:t>
            </a:r>
            <a:endParaRPr lang="en-US" altLang="en-US"/>
          </a:p>
          <a:p>
            <a:r>
              <a:rPr lang="en-US" altLang="en-US"/>
              <a:t>地址随机化ALSR</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ELF-可执行的动态链接库</a:t>
            </a:r>
            <a:endParaRPr lang="en-US" altLang="en-US"/>
          </a:p>
        </p:txBody>
      </p:sp>
      <p:sp>
        <p:nvSpPr>
          <p:cNvPr id="3" name="Content Placeholder 2"/>
          <p:cNvSpPr>
            <a:spLocks noGrp="1"/>
          </p:cNvSpPr>
          <p:nvPr>
            <p:ph idx="1"/>
          </p:nvPr>
        </p:nvSpPr>
        <p:spPr/>
        <p:txBody>
          <a:bodyPr/>
          <a:p>
            <a:r>
              <a:rPr lang="en-US" altLang="en-US" sz="2400"/>
              <a:t>解释器的功能</a:t>
            </a:r>
            <a:endParaRPr lang="en-US" altLang="en-US" sz="2400"/>
          </a:p>
          <a:p>
            <a:r>
              <a:rPr lang="en-US" altLang="en-US" sz="2400"/>
              <a:t>/lib/ld-2.3.so libhello.so</a:t>
            </a:r>
            <a:endParaRPr lang="en-US" altLang="en-US" sz="2400"/>
          </a:p>
          <a:p>
            <a:r>
              <a:rPr lang="en-US" altLang="en-US" sz="2400"/>
              <a:t>动态库和可执行的区别:动态库没有_start和__libc_start_main</a:t>
            </a:r>
            <a:endParaRPr lang="en-US" altLang="en-US"/>
          </a:p>
          <a:p>
            <a:r>
              <a:rPr lang="en-US" altLang="en-US" sz="2000"/>
              <a:t>如何创建:</a:t>
            </a:r>
            <a:endParaRPr lang="en-US" altLang="en-US" sz="2000"/>
          </a:p>
          <a:p>
            <a:r>
              <a:rPr lang="en-US" altLang="en-US" sz="2000"/>
              <a:t>第一个版本:https://tinylab.org/exec-shlib/  吴章金</a:t>
            </a:r>
            <a:endParaRPr lang="en-US" altLang="en-US" sz="2000"/>
          </a:p>
          <a:p>
            <a:r>
              <a:rPr lang="en-US" altLang="en-US" sz="2000"/>
              <a:t>第二个版本:</a:t>
            </a:r>
            <a:endParaRPr lang="en-US" altLang="en-US" sz="2000"/>
          </a:p>
          <a:p>
            <a:r>
              <a:rPr lang="en-US" altLang="en-US" sz="2000"/>
              <a:t>1.指定入口gcc -Wl,-e,start</a:t>
            </a:r>
            <a:endParaRPr lang="en-US" altLang="en-US" sz="2000"/>
          </a:p>
          <a:p>
            <a:r>
              <a:rPr lang="en-US" altLang="en-US" sz="2000"/>
              <a:t>2.指定解释器</a:t>
            </a:r>
            <a:endParaRPr lang="en-US" altLang="en-US" sz="2000"/>
          </a:p>
          <a:p>
            <a:r>
              <a:rPr lang="en-US" altLang="en-US" sz="2000"/>
              <a:t>增加一个interpeter段:</a:t>
            </a:r>
            <a:endParaRPr lang="en-US" altLang="en-US" sz="2000"/>
          </a:p>
          <a:p>
            <a:r>
              <a:rPr lang="en-US" altLang="en-US" sz="2000"/>
              <a:t>const char interp_path[] __attribute__((section(".interp"))) = "/lib64/ld-linux-x86-64.so.2";</a:t>
            </a:r>
            <a:endParaRPr lang="en-US" altLang="en-US" sz="2000"/>
          </a:p>
          <a:p>
            <a:r>
              <a:rPr lang="en-US" altLang="en-US" sz="2000"/>
              <a:t>或者asm(".pushsection .interp,\"a\"\n"</a:t>
            </a:r>
            <a:endParaRPr lang="en-US" altLang="en-US" sz="2000"/>
          </a:p>
          <a:p>
            <a:r>
              <a:rPr lang="en-US" altLang="en-US" sz="2000"/>
              <a:t>    " .string \"/lib/i386-linux-gnu/ld-linux.so.2\"\n"</a:t>
            </a:r>
            <a:endParaRPr lang="en-US" altLang="en-US" sz="2000"/>
          </a:p>
          <a:p>
            <a:r>
              <a:rPr lang="en-US" altLang="en-US" sz="2000"/>
              <a:t>    ".popsection");</a:t>
            </a:r>
            <a:endParaRPr lang="en-US" altLang="en-US" sz="2000"/>
          </a:p>
          <a:p>
            <a:r>
              <a:rPr lang="en-US" altLang="en-US" sz="2000"/>
              <a:t>objcopy --update-section</a:t>
            </a:r>
            <a:endParaRPr lang="en-US" altLang="en-US"/>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a:t>
            </a:r>
            <a:r>
              <a:rPr lang="en-US" altLang="en-US">
                <a:sym typeface="+mn-ea"/>
              </a:rPr>
              <a:t>-从内存中重建程序</a:t>
            </a:r>
            <a:endParaRPr lang="en-US" altLang="en-US"/>
          </a:p>
        </p:txBody>
      </p:sp>
      <p:sp>
        <p:nvSpPr>
          <p:cNvPr id="3" name="Content Placeholder 2"/>
          <p:cNvSpPr>
            <a:spLocks noGrp="1"/>
          </p:cNvSpPr>
          <p:nvPr>
            <p:ph idx="1"/>
          </p:nvPr>
        </p:nvSpPr>
        <p:spPr/>
        <p:txBody>
          <a:bodyPr/>
          <a:p>
            <a:r>
              <a:rPr lang="en-US" altLang="en-US"/>
              <a:t>1.通过cat /proc/xxx/maps获取程序的基址</a:t>
            </a:r>
            <a:endParaRPr lang="en-US" altLang="en-US"/>
          </a:p>
          <a:p>
            <a:r>
              <a:rPr lang="en-US" altLang="en-US"/>
              <a:t>2.ptrace attach并且读取相关地址的内容</a:t>
            </a:r>
            <a:endParaRPr lang="en-US" altLang="en-US"/>
          </a:p>
          <a:p>
            <a:r>
              <a:rPr lang="en-US" altLang="en-US"/>
              <a:t>3.恢复dynamic项的地址,addr-base</a:t>
            </a:r>
            <a:endParaRPr lang="en-US" altLang="en-US"/>
          </a:p>
          <a:p>
            <a:r>
              <a:rPr lang="en-US" altLang="en-US"/>
              <a:t>4.重建GOT:前三项置0，后续地址指向plt的相应地址</a:t>
            </a:r>
            <a:endParaRPr lang="en-US" altLang="en-US"/>
          </a:p>
          <a:p>
            <a:r>
              <a:rPr lang="en-US" altLang="en-US"/>
              <a:t>5.重建section header</a:t>
            </a:r>
            <a:endParaRPr lang="en-US" altLang="en-US"/>
          </a:p>
          <a:p>
            <a:r>
              <a:rPr lang="en-US" altLang="en-US"/>
              <a:t>缺点:data段地址无法知道初始值，所以可能会出现错误</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参考</a:t>
            </a:r>
            <a:endParaRPr lang="en-US" altLang="en-US"/>
          </a:p>
        </p:txBody>
      </p:sp>
      <p:sp>
        <p:nvSpPr>
          <p:cNvPr id="3" name="Content Placeholder 2"/>
          <p:cNvSpPr>
            <a:spLocks noGrp="1"/>
          </p:cNvSpPr>
          <p:nvPr>
            <p:ph idx="1"/>
          </p:nvPr>
        </p:nvSpPr>
        <p:spPr/>
        <p:txBody>
          <a:bodyPr/>
          <a:p>
            <a:r>
              <a:rPr lang="en-US" altLang="en-US"/>
              <a:t>ELF format</a:t>
            </a:r>
            <a:endParaRPr lang="en-US" altLang="en-US"/>
          </a:p>
          <a:p>
            <a:r>
              <a:rPr lang="en-US" altLang="en-US">
                <a:sym typeface="+mn-ea"/>
              </a:rPr>
              <a:t>http://www.skyfree.org/linux/references/ELF_Format.pdf</a:t>
            </a:r>
            <a:endParaRPr lang="en-US" altLang="en-US">
              <a:sym typeface="+mn-ea"/>
            </a:endParaRPr>
          </a:p>
          <a:p>
            <a:r>
              <a:rPr lang="en-US" altLang="en-US"/>
              <a:t>https://wiki.osdev.org/ELF</a:t>
            </a:r>
            <a:endParaRPr lang="en-US" altLang="en-US"/>
          </a:p>
          <a:p>
            <a:r>
              <a:rPr lang="en-US" altLang="en-US">
                <a:sym typeface="+mn-ea"/>
              </a:rPr>
              <a:t>Linux二进制分析</a:t>
            </a:r>
            <a:endParaRPr lang="en-US" altLang="en-US">
              <a:sym typeface="+mn-ea"/>
            </a:endParaRPr>
          </a:p>
          <a:p>
            <a:r>
              <a:rPr lang="en-US" altLang="en-US">
                <a:sym typeface="+mn-ea"/>
              </a:rPr>
              <a:t>深入linux内核架构-附录ELF</a:t>
            </a:r>
            <a:endParaRPr lang="en-US" altLang="en-US"/>
          </a:p>
          <a:p>
            <a:r>
              <a:rPr lang="en-US" altLang="en-US"/>
              <a:t>https://lwn.net/Articles/631631/</a:t>
            </a:r>
            <a:endParaRPr lang="en-US" altLang="en-US"/>
          </a:p>
          <a:p>
            <a:r>
              <a:rPr lang="en-US" altLang="en-US"/>
              <a:t>https://evilpan.com/2018/04/09/about-got-plt/</a:t>
            </a:r>
            <a:endParaRPr lang="en-US" altLang="en-US"/>
          </a:p>
          <a:p>
            <a:r>
              <a:rPr lang="en-US" altLang="en-US">
                <a:sym typeface="+mn-ea"/>
              </a:rPr>
              <a:t>http://www.muppetlabs.com/~breadbox/software/tiny/teensy.html</a:t>
            </a:r>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Overview</a:t>
            </a:r>
            <a:endParaRPr lang="en-US" altLang="en-US"/>
          </a:p>
        </p:txBody>
      </p:sp>
      <p:sp>
        <p:nvSpPr>
          <p:cNvPr id="3" name="Content Placeholder 2"/>
          <p:cNvSpPr>
            <a:spLocks noGrp="1"/>
          </p:cNvSpPr>
          <p:nvPr>
            <p:ph idx="1"/>
          </p:nvPr>
        </p:nvSpPr>
        <p:spPr/>
        <p:txBody>
          <a:bodyPr/>
          <a:p>
            <a:pPr>
              <a:buFont typeface="Wingdings" charset="0"/>
              <a:buChar char=""/>
            </a:pPr>
            <a:r>
              <a:rPr lang="en-US" altLang="en-US"/>
              <a:t>ELF文件</a:t>
            </a:r>
            <a:endParaRPr lang="en-US" altLang="en-US"/>
          </a:p>
          <a:p>
            <a:pPr>
              <a:buFont typeface="Wingdings" charset="0"/>
              <a:buChar char=""/>
            </a:pPr>
            <a:r>
              <a:rPr lang="en-US" altLang="en-US"/>
              <a:t>ELF加载</a:t>
            </a:r>
            <a:endParaRPr lang="en-US" altLang="en-US"/>
          </a:p>
          <a:p>
            <a:pPr>
              <a:buFont typeface="Wingdings" charset="0"/>
              <a:buChar char=""/>
            </a:pPr>
            <a:r>
              <a:rPr lang="en-US" altLang="en-US"/>
              <a:t>ELF注入和防护</a:t>
            </a:r>
            <a:endParaRPr lang="en-US" altLang="en-US"/>
          </a:p>
          <a:p>
            <a:pPr>
              <a:buFont typeface="Wingdings" charset="0"/>
              <a:buChar char=""/>
            </a:pPr>
            <a:r>
              <a:rPr lang="en-US" altLang="en-US"/>
              <a:t>ELF-创建可执行的动态库</a:t>
            </a:r>
            <a:endParaRPr lang="en-US" altLang="en-US"/>
          </a:p>
          <a:p>
            <a:pPr>
              <a:buFont typeface="Wingdings" charset="0"/>
              <a:buChar char=""/>
            </a:pPr>
            <a:r>
              <a:rPr lang="en-US" altLang="en-US"/>
              <a:t>ELF-从内存中重建程序</a:t>
            </a:r>
            <a:endParaRPr lang="en-US" altLang="en-US"/>
          </a:p>
          <a:p>
            <a:pPr>
              <a:buFont typeface="Wingdings" charset="0"/>
              <a:buChar char=""/>
            </a:pPr>
            <a:r>
              <a:rPr lang="en-US" altLang="en-US"/>
              <a:t>参考和扩展阅读</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ELF文件-文件种类</a:t>
            </a:r>
            <a:endParaRPr lang="en-US" altLang="en-US"/>
          </a:p>
        </p:txBody>
      </p:sp>
      <p:sp>
        <p:nvSpPr>
          <p:cNvPr id="3" name="Content Placeholder 2"/>
          <p:cNvSpPr>
            <a:spLocks noGrp="1"/>
          </p:cNvSpPr>
          <p:nvPr>
            <p:ph idx="1"/>
          </p:nvPr>
        </p:nvSpPr>
        <p:spPr/>
        <p:txBody>
          <a:bodyPr/>
          <a:p>
            <a:r>
              <a:rPr lang="en-US" altLang="en-US"/>
              <a:t>Excutable</a:t>
            </a:r>
            <a:endParaRPr lang="en-US" altLang="en-US"/>
          </a:p>
          <a:p>
            <a:pPr marL="0" indent="0">
              <a:buNone/>
            </a:pPr>
            <a:r>
              <a:rPr lang="en-US" altLang="en-US" sz="2400">
                <a:sym typeface="+mn-ea"/>
              </a:rPr>
              <a:t>静态链接</a:t>
            </a:r>
            <a:r>
              <a:rPr lang="en-US" altLang="en-US" sz="2400"/>
              <a:t> gcc --static</a:t>
            </a:r>
            <a:endParaRPr lang="en-US" altLang="en-US" sz="2400"/>
          </a:p>
          <a:p>
            <a:pPr marL="0" indent="0">
              <a:buNone/>
            </a:pPr>
            <a:r>
              <a:rPr lang="en-US" altLang="en-US" sz="2400"/>
              <a:t>动态链接 默认格式</a:t>
            </a:r>
            <a:endParaRPr lang="en-US" altLang="en-US"/>
          </a:p>
          <a:p>
            <a:r>
              <a:rPr lang="en-US" altLang="en-US"/>
              <a:t>dynamic lib</a:t>
            </a:r>
            <a:endParaRPr lang="en-US" altLang="en-US"/>
          </a:p>
          <a:p>
            <a:pPr marL="0" indent="0">
              <a:buNone/>
            </a:pPr>
            <a:r>
              <a:rPr lang="en-US" altLang="en-US" sz="2400"/>
              <a:t>gcc --shared</a:t>
            </a:r>
            <a:endParaRPr lang="en-US" altLang="en-US" sz="2400"/>
          </a:p>
          <a:p>
            <a:pPr>
              <a:buFont typeface="Arial" panose="020B0604020202020204" pitchFamily="34" charset="0"/>
              <a:buChar char="•"/>
            </a:pPr>
            <a:r>
              <a:rPr lang="en-US" altLang="en-US"/>
              <a:t>relocatable</a:t>
            </a:r>
            <a:endParaRPr lang="en-US" altLang="en-US"/>
          </a:p>
          <a:p>
            <a:pPr marL="0" indent="0">
              <a:buNone/>
            </a:pPr>
            <a:r>
              <a:rPr lang="en-US" altLang="en-US" sz="2400"/>
              <a:t>gcc -c</a:t>
            </a:r>
            <a:endParaRPr lang="en-US" altLang="en-US" sz="2400"/>
          </a:p>
          <a:p>
            <a:r>
              <a:rPr lang="en-US" altLang="en-US"/>
              <a:t>core dump</a:t>
            </a:r>
            <a:endParaRPr lang="en-US" altLang="en-US"/>
          </a:p>
          <a:p>
            <a:pPr marL="0" indent="0">
              <a:buNone/>
            </a:pPr>
            <a:r>
              <a:rPr lang="en-US" altLang="en-US" sz="2400"/>
              <a:t>普通进程的core和kdump的vmcore</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ELF文件-文件格式</a:t>
            </a:r>
            <a:endParaRPr lang="en-US" altLang="en-US"/>
          </a:p>
        </p:txBody>
      </p:sp>
      <p:sp>
        <p:nvSpPr>
          <p:cNvPr id="3" name="Content Placeholder 2"/>
          <p:cNvSpPr>
            <a:spLocks noGrp="1"/>
          </p:cNvSpPr>
          <p:nvPr>
            <p:ph idx="1"/>
          </p:nvPr>
        </p:nvSpPr>
        <p:spPr/>
        <p:txBody>
          <a:bodyPr/>
          <a:p>
            <a:r>
              <a:rPr lang="en-US" altLang="en-US">
                <a:sym typeface="+mn-ea"/>
              </a:rPr>
              <a:t>ELF header</a:t>
            </a:r>
            <a:endParaRPr lang="en-US" altLang="en-US">
              <a:sym typeface="+mn-ea"/>
            </a:endParaRPr>
          </a:p>
          <a:p>
            <a:r>
              <a:rPr lang="en-US" altLang="en-US">
                <a:sym typeface="+mn-ea"/>
              </a:rPr>
              <a:t>Program header</a:t>
            </a:r>
            <a:endParaRPr lang="en-US" altLang="en-US">
              <a:sym typeface="+mn-ea"/>
            </a:endParaRPr>
          </a:p>
          <a:p>
            <a:r>
              <a:rPr lang="en-US" altLang="en-US">
                <a:sym typeface="+mn-ea"/>
              </a:rPr>
              <a:t>Section header</a:t>
            </a:r>
            <a:endParaRPr lang="en-US" altLang="en-US">
              <a:sym typeface="+mn-ea"/>
            </a:endParaRPr>
          </a:p>
          <a:p>
            <a:pPr marL="0" indent="0">
              <a:buNone/>
            </a:pPr>
            <a:r>
              <a:rPr lang="en-US" altLang="en-US" sz="2000"/>
              <a:t>ELF工具主要依赖section header</a:t>
            </a:r>
            <a:endParaRPr lang="en-US" altLang="en-US"/>
          </a:p>
          <a:p>
            <a:endParaRPr lang="en-US"/>
          </a:p>
        </p:txBody>
      </p:sp>
      <p:pic>
        <p:nvPicPr>
          <p:cNvPr id="7" name="Picture 6"/>
          <p:cNvPicPr>
            <a:picLocks noChangeAspect="1"/>
          </p:cNvPicPr>
          <p:nvPr/>
        </p:nvPicPr>
        <p:blipFill>
          <a:blip r:embed="rId1"/>
          <a:stretch>
            <a:fillRect/>
          </a:stretch>
        </p:blipFill>
        <p:spPr>
          <a:xfrm>
            <a:off x="5928360" y="624205"/>
            <a:ext cx="3695700" cy="2695575"/>
          </a:xfrm>
          <a:prstGeom prst="rect">
            <a:avLst/>
          </a:prstGeom>
        </p:spPr>
      </p:pic>
      <p:pic>
        <p:nvPicPr>
          <p:cNvPr id="8" name="Picture 7"/>
          <p:cNvPicPr>
            <a:picLocks noChangeAspect="1"/>
          </p:cNvPicPr>
          <p:nvPr/>
        </p:nvPicPr>
        <p:blipFill>
          <a:blip r:embed="rId2"/>
          <a:stretch>
            <a:fillRect/>
          </a:stretch>
        </p:blipFill>
        <p:spPr>
          <a:xfrm>
            <a:off x="6049645" y="4293870"/>
            <a:ext cx="3267075" cy="2095500"/>
          </a:xfrm>
          <a:prstGeom prst="rect">
            <a:avLst/>
          </a:prstGeom>
        </p:spPr>
      </p:pic>
      <p:pic>
        <p:nvPicPr>
          <p:cNvPr id="9" name="Picture 8"/>
          <p:cNvPicPr>
            <a:picLocks noChangeAspect="1"/>
          </p:cNvPicPr>
          <p:nvPr/>
        </p:nvPicPr>
        <p:blipFill>
          <a:blip r:embed="rId3"/>
          <a:stretch>
            <a:fillRect/>
          </a:stretch>
        </p:blipFill>
        <p:spPr>
          <a:xfrm>
            <a:off x="1144270" y="3851275"/>
            <a:ext cx="2740025" cy="20980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ELF文件</a:t>
            </a:r>
            <a:endParaRPr lang="en-US" altLang="en-US"/>
          </a:p>
        </p:txBody>
      </p:sp>
      <p:pic>
        <p:nvPicPr>
          <p:cNvPr id="6" name="Content Placeholder 3"/>
          <p:cNvPicPr>
            <a:picLocks noChangeAspect="1"/>
          </p:cNvPicPr>
          <p:nvPr>
            <p:ph idx="1"/>
          </p:nvPr>
        </p:nvPicPr>
        <p:blipFill>
          <a:blip r:embed="rId1"/>
          <a:stretch>
            <a:fillRect/>
          </a:stretch>
        </p:blipFill>
        <p:spPr>
          <a:xfrm>
            <a:off x="-10795" y="773430"/>
            <a:ext cx="5191125" cy="4124325"/>
          </a:xfrm>
          <a:prstGeom prst="rect">
            <a:avLst/>
          </a:prstGeom>
          <a:noFill/>
          <a:ln w="9525">
            <a:noFill/>
          </a:ln>
        </p:spPr>
      </p:pic>
      <p:pic>
        <p:nvPicPr>
          <p:cNvPr id="8" name="Picture 7"/>
          <p:cNvPicPr>
            <a:picLocks noChangeAspect="1"/>
          </p:cNvPicPr>
          <p:nvPr/>
        </p:nvPicPr>
        <p:blipFill>
          <a:blip r:embed="rId2"/>
          <a:stretch>
            <a:fillRect/>
          </a:stretch>
        </p:blipFill>
        <p:spPr>
          <a:xfrm>
            <a:off x="5443220" y="57785"/>
            <a:ext cx="6219825" cy="3362325"/>
          </a:xfrm>
          <a:prstGeom prst="rect">
            <a:avLst/>
          </a:prstGeom>
        </p:spPr>
      </p:pic>
      <p:pic>
        <p:nvPicPr>
          <p:cNvPr id="9" name="Picture 8"/>
          <p:cNvPicPr>
            <a:picLocks noChangeAspect="1"/>
          </p:cNvPicPr>
          <p:nvPr/>
        </p:nvPicPr>
        <p:blipFill>
          <a:blip r:embed="rId3"/>
          <a:stretch>
            <a:fillRect/>
          </a:stretch>
        </p:blipFill>
        <p:spPr>
          <a:xfrm>
            <a:off x="5443220" y="3620135"/>
            <a:ext cx="6200775" cy="3219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ELF文件-工具</a:t>
            </a:r>
            <a:endParaRPr lang="en-US" altLang="en-US"/>
          </a:p>
        </p:txBody>
      </p:sp>
      <p:sp>
        <p:nvSpPr>
          <p:cNvPr id="3" name="Content Placeholder 2"/>
          <p:cNvSpPr>
            <a:spLocks noGrp="1"/>
          </p:cNvSpPr>
          <p:nvPr>
            <p:ph idx="1"/>
          </p:nvPr>
        </p:nvSpPr>
        <p:spPr/>
        <p:txBody>
          <a:bodyPr/>
          <a:p>
            <a:r>
              <a:rPr lang="en-US" altLang="en-US"/>
              <a:t>binutils</a:t>
            </a:r>
            <a:endParaRPr lang="en-US"/>
          </a:p>
          <a:p>
            <a:pPr marL="0" indent="0">
              <a:buNone/>
            </a:pPr>
            <a:r>
              <a:rPr lang="en-US" sz="2400"/>
              <a:t>readelf</a:t>
            </a:r>
            <a:r>
              <a:rPr lang="en-US" altLang="en-US" sz="2400"/>
              <a:t>-查看ELF文件，不能反汇编</a:t>
            </a:r>
            <a:endParaRPr lang="en-US" sz="2400"/>
          </a:p>
          <a:p>
            <a:pPr marL="0" indent="0">
              <a:buNone/>
            </a:pPr>
            <a:r>
              <a:rPr lang="en-US" sz="2400"/>
              <a:t>nm</a:t>
            </a:r>
            <a:r>
              <a:rPr lang="en-US" altLang="en-US" sz="2400"/>
              <a:t>-列出文件的符号表</a:t>
            </a:r>
            <a:endParaRPr lang="en-US" sz="2400"/>
          </a:p>
          <a:p>
            <a:pPr marL="0" indent="0">
              <a:buNone/>
            </a:pPr>
            <a:r>
              <a:rPr lang="en-US" sz="2400"/>
              <a:t>strings</a:t>
            </a:r>
            <a:r>
              <a:rPr lang="en-US" altLang="en-US" sz="2400"/>
              <a:t>-显示文件的可读字符串</a:t>
            </a:r>
            <a:endParaRPr lang="en-US" sz="2400"/>
          </a:p>
          <a:p>
            <a:pPr marL="0" indent="0">
              <a:buNone/>
            </a:pPr>
            <a:r>
              <a:rPr lang="en-US" sz="2400"/>
              <a:t>strip</a:t>
            </a:r>
            <a:r>
              <a:rPr lang="en-US" altLang="en-US" sz="2400"/>
              <a:t>-去除符号和节头</a:t>
            </a:r>
            <a:endParaRPr lang="en-US" sz="2400"/>
          </a:p>
          <a:p>
            <a:pPr marL="0" indent="0">
              <a:buNone/>
            </a:pPr>
            <a:r>
              <a:rPr lang="en-US" sz="2400"/>
              <a:t>addr2line</a:t>
            </a:r>
            <a:r>
              <a:rPr lang="en-US" altLang="en-US" sz="2400"/>
              <a:t>-地址到文件行号的转换，需要提供符号表</a:t>
            </a:r>
            <a:endParaRPr lang="en-US" sz="2400"/>
          </a:p>
          <a:p>
            <a:pPr marL="0" indent="0">
              <a:buNone/>
            </a:pPr>
            <a:r>
              <a:rPr lang="en-US" sz="2400"/>
              <a:t>objdump</a:t>
            </a:r>
            <a:r>
              <a:rPr lang="en-US" altLang="en-US" sz="2400"/>
              <a:t>-查看ELF文件，能够提供反汇编功能</a:t>
            </a:r>
            <a:endParaRPr lang="en-US" sz="2400"/>
          </a:p>
          <a:p>
            <a:pPr marL="0" indent="0">
              <a:buNone/>
            </a:pPr>
            <a:r>
              <a:rPr lang="en-US" sz="2400"/>
              <a:t>objcopy</a:t>
            </a:r>
            <a:r>
              <a:rPr lang="en-US" altLang="en-US" sz="2400"/>
              <a:t>-编辑二进制工具</a:t>
            </a:r>
            <a:endParaRPr lang="en-US" altLang="en-US"/>
          </a:p>
          <a:p>
            <a:r>
              <a:rPr lang="en-US" altLang="en-US"/>
              <a:t>交叉工具链</a:t>
            </a:r>
            <a:endParaRPr lang="en-US" altLang="en-US"/>
          </a:p>
          <a:p>
            <a:pPr marL="0" indent="0">
              <a:buNone/>
            </a:pPr>
            <a:r>
              <a:rPr lang="en-US" altLang="en-US" sz="2400"/>
              <a:t>arm-linux-*使用GNU的Glibc</a:t>
            </a:r>
            <a:endParaRPr lang="en-US" altLang="en-US" sz="2400"/>
          </a:p>
          <a:p>
            <a:pPr marL="0" indent="0">
              <a:buNone/>
            </a:pPr>
            <a:r>
              <a:rPr lang="en-US" altLang="en-US" sz="2400"/>
              <a:t>而arm-elf-*一般使用uClibc/uC-libc/newlib</a:t>
            </a: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ELF加载</a:t>
            </a:r>
            <a:endParaRPr lang="en-US" altLang="en-US"/>
          </a:p>
        </p:txBody>
      </p:sp>
      <p:sp>
        <p:nvSpPr>
          <p:cNvPr id="3" name="Content Placeholder 2"/>
          <p:cNvSpPr>
            <a:spLocks noGrp="1"/>
          </p:cNvSpPr>
          <p:nvPr>
            <p:ph idx="1"/>
          </p:nvPr>
        </p:nvSpPr>
        <p:spPr/>
        <p:txBody>
          <a:bodyPr/>
          <a:p>
            <a:r>
              <a:rPr lang="en-US" altLang="en-US"/>
              <a:t>fork+execv</a:t>
            </a:r>
            <a:endParaRPr lang="en-US" altLang="en-US"/>
          </a:p>
          <a:p>
            <a:r>
              <a:rPr lang="en-US" altLang="en-US"/>
              <a:t>execv加载可执行程序，分析elf格式</a:t>
            </a:r>
            <a:endParaRPr lang="en-US" altLang="en-US"/>
          </a:p>
          <a:p>
            <a:pPr marL="0" indent="0">
              <a:buNone/>
            </a:pPr>
            <a:r>
              <a:rPr lang="en-US" altLang="en-US" sz="2000"/>
              <a:t>fs/exec.c fs/binfmt_elf.c</a:t>
            </a:r>
            <a:endParaRPr lang="en-US" altLang="en-US"/>
          </a:p>
          <a:p>
            <a:pPr marL="0" indent="0">
              <a:buNone/>
            </a:pPr>
            <a:r>
              <a:rPr lang="en-US" altLang="en-US"/>
              <a:t>静态链接</a:t>
            </a:r>
            <a:endParaRPr lang="en-US" altLang="en-US"/>
          </a:p>
          <a:p>
            <a:pPr marL="0" indent="0">
              <a:buNone/>
            </a:pPr>
            <a:r>
              <a:rPr lang="en-US" altLang="en-US" sz="2000"/>
              <a:t>直接就交给e_entry点</a:t>
            </a:r>
            <a:endParaRPr lang="en-US" altLang="en-US"/>
          </a:p>
          <a:p>
            <a:pPr marL="0" indent="0">
              <a:buNone/>
            </a:pPr>
            <a:r>
              <a:rPr lang="en-US" altLang="en-US"/>
              <a:t>动态链接文件</a:t>
            </a:r>
            <a:endParaRPr lang="en-US" altLang="en-US"/>
          </a:p>
          <a:p>
            <a:pPr marL="457200" indent="-457200">
              <a:buNone/>
            </a:pPr>
            <a:r>
              <a:rPr lang="en-US" altLang="en-US" sz="2000"/>
              <a:t>分析PT_INTERP,加载解释器，将解释器加载进来，控制权交给解释器的e_entry,而原有程序的信息设置在辅助变量中，设置环境变量cwd,rootdir等env信息到栈上，程序的参数信息</a:t>
            </a: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ELF加载</a:t>
            </a:r>
            <a:endParaRPr lang="en-US" altLang="en-US"/>
          </a:p>
        </p:txBody>
      </p:sp>
      <p:pic>
        <p:nvPicPr>
          <p:cNvPr id="4" name="Content Placeholder 3"/>
          <p:cNvPicPr>
            <a:picLocks noChangeAspect="1"/>
          </p:cNvPicPr>
          <p:nvPr>
            <p:ph idx="1"/>
          </p:nvPr>
        </p:nvPicPr>
        <p:blipFill>
          <a:blip r:embed="rId1"/>
          <a:stretch>
            <a:fillRect/>
          </a:stretch>
        </p:blipFill>
        <p:spPr>
          <a:xfrm>
            <a:off x="792480" y="2005965"/>
            <a:ext cx="8505825" cy="3857625"/>
          </a:xfrm>
          <a:prstGeom prst="rect">
            <a:avLst/>
          </a:prstGeom>
        </p:spPr>
      </p:pic>
      <p:sp>
        <p:nvSpPr>
          <p:cNvPr id="6" name="Text Box 5"/>
          <p:cNvSpPr txBox="1"/>
          <p:nvPr/>
        </p:nvSpPr>
        <p:spPr>
          <a:xfrm>
            <a:off x="777240" y="923925"/>
            <a:ext cx="10340340" cy="645160"/>
          </a:xfrm>
          <a:prstGeom prst="rect">
            <a:avLst/>
          </a:prstGeom>
          <a:noFill/>
        </p:spPr>
        <p:txBody>
          <a:bodyPr wrap="square" rtlCol="0">
            <a:spAutoFit/>
          </a:bodyPr>
          <a:p>
            <a:r>
              <a:rPr lang="en-US" altLang="en-US"/>
              <a:t>elf加载过程中只关心program table,内核elf加载和ld.so的接口就是约定在栈上:程序的入口AT_ENTRY,环境变量</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ELF加载-ld.so</a:t>
            </a:r>
            <a:endParaRPr lang="en-US" altLang="en-US"/>
          </a:p>
        </p:txBody>
      </p:sp>
      <p:sp>
        <p:nvSpPr>
          <p:cNvPr id="3" name="Content Placeholder 2"/>
          <p:cNvSpPr>
            <a:spLocks noGrp="1"/>
          </p:cNvSpPr>
          <p:nvPr>
            <p:ph idx="1"/>
          </p:nvPr>
        </p:nvSpPr>
        <p:spPr/>
        <p:txBody>
          <a:bodyPr/>
          <a:p>
            <a:r>
              <a:rPr lang="en-US" altLang="en-US"/>
              <a:t>解释器作为动态链接程序的必需品，它会预先处理依赖共享库，广度优先搜索共享库并加载进来，然后处理PLT/GOT体系下如何动态链接符号的基础问题，就是</a:t>
            </a:r>
            <a:br>
              <a:rPr lang="en-US" altLang="en-US"/>
            </a:br>
            <a:r>
              <a:rPr lang="en-US" altLang="en-US"/>
              <a:t>GOT前三项:动态段地址，模块id，_dl_runtime_resolve，对于动态段中相关项进行重定位处理。最后将处理器交给可执行程序</a:t>
            </a:r>
            <a:endParaRPr lang="en-US" altLang="en-US"/>
          </a:p>
          <a:p>
            <a:r>
              <a:rPr lang="en-US" altLang="en-US"/>
              <a:t>动态可执行程序的入口:_start</a:t>
            </a:r>
            <a:endParaRPr lang="en-US" altLang="en-US"/>
          </a:p>
          <a:p>
            <a:r>
              <a:rPr lang="en-US" altLang="en-US"/>
              <a:t>_start-&gt;__libc_start_main-&gt;main</a:t>
            </a:r>
            <a:endParaRPr lang="en-US"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2592</Words>
  <Application>WPS Presentation</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Droid Sans Fallback</vt:lpstr>
      <vt:lpstr>Wingdings</vt:lpstr>
      <vt:lpstr>MT Extra</vt:lpstr>
      <vt:lpstr>微软雅黑</vt:lpstr>
      <vt:lpstr>宋体</vt:lpstr>
      <vt:lpstr>Arial Unicode MS</vt:lpstr>
      <vt:lpstr>Gear Drives</vt:lpstr>
      <vt:lpstr>ELF基础</vt:lpstr>
      <vt:lpstr>Overview</vt:lpstr>
      <vt:lpstr>ELF文件-文件种类</vt:lpstr>
      <vt:lpstr>ELF文件-文件格式</vt:lpstr>
      <vt:lpstr>ELF文件</vt:lpstr>
      <vt:lpstr>ELF文件-工具</vt:lpstr>
      <vt:lpstr>ELF加载</vt:lpstr>
      <vt:lpstr>ELF加载</vt:lpstr>
      <vt:lpstr>ELF加载-ld.so</vt:lpstr>
      <vt:lpstr>ELF加载-ld.so</vt:lpstr>
      <vt:lpstr>PLT/GOT</vt:lpstr>
      <vt:lpstr>ELF加载cont</vt:lpstr>
      <vt:lpstr>ELF注入和防护</vt:lpstr>
      <vt:lpstr>ELF注入和防护cont</vt:lpstr>
      <vt:lpstr>ELF-可执行的动态链接库</vt:lpstr>
      <vt:lpstr>ELF-从内存中重建程序</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linux</dc:creator>
  <cp:lastModifiedBy>linux</cp:lastModifiedBy>
  <cp:revision>123</cp:revision>
  <dcterms:created xsi:type="dcterms:W3CDTF">2020-01-06T02:28:06Z</dcterms:created>
  <dcterms:modified xsi:type="dcterms:W3CDTF">2020-01-06T02:28:06Z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